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77" r:id="rId4"/>
    <p:sldId id="258" r:id="rId5"/>
    <p:sldId id="259" r:id="rId6"/>
    <p:sldId id="265" r:id="rId7"/>
    <p:sldId id="266" r:id="rId8"/>
    <p:sldId id="267" r:id="rId9"/>
    <p:sldId id="263" r:id="rId10"/>
    <p:sldId id="279" r:id="rId11"/>
    <p:sldId id="264" r:id="rId12"/>
    <p:sldId id="269" r:id="rId13"/>
    <p:sldId id="268" r:id="rId14"/>
    <p:sldId id="280" r:id="rId15"/>
    <p:sldId id="270" r:id="rId16"/>
    <p:sldId id="274" r:id="rId17"/>
    <p:sldId id="275" r:id="rId18"/>
    <p:sldId id="276" r:id="rId19"/>
    <p:sldId id="271" r:id="rId20"/>
    <p:sldId id="278" r:id="rId21"/>
    <p:sldId id="27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76" autoAdjust="0"/>
    <p:restoredTop sz="88130" autoAdjust="0"/>
  </p:normalViewPr>
  <p:slideViewPr>
    <p:cSldViewPr>
      <p:cViewPr>
        <p:scale>
          <a:sx n="95" d="100"/>
          <a:sy n="95" d="100"/>
        </p:scale>
        <p:origin x="-1446" y="-63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30F5BA-39FD-4AF6-9E0A-34FDC1410D7C}" type="datetimeFigureOut">
              <a:rPr lang="en-US" smtClean="0"/>
              <a:t>4/8/2015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A5AB15-A24D-45ED-B2D3-DA4E5A341114}" type="slidenum">
              <a:rPr lang="en-US" smtClean="0"/>
              <a:t>‹#›</a:t>
            </a:fld>
            <a:endParaRPr lang="en-US" dirty="0"/>
          </a:p>
        </p:txBody>
      </p:sp>
    </p:spTree>
    <p:extLst>
      <p:ext uri="{BB962C8B-B14F-4D97-AF65-F5344CB8AC3E}">
        <p14:creationId xmlns:p14="http://schemas.microsoft.com/office/powerpoint/2010/main" val="56269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Wireless? – Done </a:t>
            </a:r>
          </a:p>
          <a:p>
            <a:r>
              <a:rPr lang="en-US" dirty="0" smtClean="0"/>
              <a:t>We do not want</a:t>
            </a:r>
            <a:r>
              <a:rPr lang="en-US" baseline="0" dirty="0" smtClean="0"/>
              <a:t> to specify anything yet. – Done</a:t>
            </a:r>
          </a:p>
          <a:p>
            <a:r>
              <a:rPr lang="en-US" baseline="0" dirty="0" smtClean="0"/>
              <a:t>Mention smartphone and codec. Like the next slide. - Done</a:t>
            </a:r>
            <a:endParaRPr lang="en-US" dirty="0"/>
          </a:p>
        </p:txBody>
      </p:sp>
      <p:sp>
        <p:nvSpPr>
          <p:cNvPr id="4" name="Slide Number Placeholder 3"/>
          <p:cNvSpPr>
            <a:spLocks noGrp="1"/>
          </p:cNvSpPr>
          <p:nvPr>
            <p:ph type="sldNum" sz="quarter" idx="10"/>
          </p:nvPr>
        </p:nvSpPr>
        <p:spPr/>
        <p:txBody>
          <a:bodyPr/>
          <a:lstStyle/>
          <a:p>
            <a:fld id="{31A5AB15-A24D-45ED-B2D3-DA4E5A341114}" type="slidenum">
              <a:rPr lang="en-US" smtClean="0"/>
              <a:t>2</a:t>
            </a:fld>
            <a:endParaRPr lang="en-US" dirty="0"/>
          </a:p>
        </p:txBody>
      </p:sp>
    </p:spTree>
    <p:extLst>
      <p:ext uri="{BB962C8B-B14F-4D97-AF65-F5344CB8AC3E}">
        <p14:creationId xmlns:p14="http://schemas.microsoft.com/office/powerpoint/2010/main" val="611693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A5AB15-A24D-45ED-B2D3-DA4E5A341114}" type="slidenum">
              <a:rPr lang="en-US" smtClean="0"/>
              <a:t>11</a:t>
            </a:fld>
            <a:endParaRPr lang="en-US" dirty="0"/>
          </a:p>
        </p:txBody>
      </p:sp>
    </p:spTree>
    <p:extLst>
      <p:ext uri="{BB962C8B-B14F-4D97-AF65-F5344CB8AC3E}">
        <p14:creationId xmlns:p14="http://schemas.microsoft.com/office/powerpoint/2010/main" val="26730842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A5AB15-A24D-45ED-B2D3-DA4E5A341114}" type="slidenum">
              <a:rPr lang="en-US" smtClean="0"/>
              <a:t>12</a:t>
            </a:fld>
            <a:endParaRPr lang="en-US" dirty="0"/>
          </a:p>
        </p:txBody>
      </p:sp>
    </p:spTree>
    <p:extLst>
      <p:ext uri="{BB962C8B-B14F-4D97-AF65-F5344CB8AC3E}">
        <p14:creationId xmlns:p14="http://schemas.microsoft.com/office/powerpoint/2010/main" val="26730842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multiple codec scenario</a:t>
            </a:r>
            <a:r>
              <a:rPr lang="en-US" baseline="0" dirty="0" smtClean="0"/>
              <a:t> listed on the application. – </a:t>
            </a:r>
            <a:r>
              <a:rPr lang="en-US" b="1" baseline="0" dirty="0" smtClean="0"/>
              <a:t>Where to do this? Taken care in the next slide . Flow of slides will take care Or may be after clicking START PAIRING/ EDIT PAIRING WE SHOW a slide that lets us select PARTICULAR CODEC (List down codec 1, codec 2) and then we show the next slide. This should be done for start pairing as well. (Only on smartphone)</a:t>
            </a: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31A5AB15-A24D-45ED-B2D3-DA4E5A341114}" type="slidenum">
              <a:rPr lang="en-US" smtClean="0"/>
              <a:t>13</a:t>
            </a:fld>
            <a:endParaRPr lang="en-US" dirty="0"/>
          </a:p>
        </p:txBody>
      </p:sp>
    </p:spTree>
    <p:extLst>
      <p:ext uri="{BB962C8B-B14F-4D97-AF65-F5344CB8AC3E}">
        <p14:creationId xmlns:p14="http://schemas.microsoft.com/office/powerpoint/2010/main" val="7073442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the multiple codec scenario</a:t>
            </a:r>
            <a:r>
              <a:rPr lang="en-US" baseline="0" dirty="0" smtClean="0"/>
              <a:t> listed on the application. – Where to do this? (</a:t>
            </a:r>
            <a:r>
              <a:rPr lang="en-US" b="1" baseline="0" dirty="0" smtClean="0"/>
              <a:t>This is taken Care in the Next slide</a:t>
            </a:r>
            <a:r>
              <a:rPr lang="en-US" baseline="0" dirty="0" smtClean="0"/>
              <a:t>) OR </a:t>
            </a:r>
            <a:r>
              <a:rPr lang="en-US" b="1" baseline="0" dirty="0" smtClean="0"/>
              <a:t>Taken care in the next slide . Flow of slides will take care Or may be after clicking START PAIRING/ EDIT PAIRING WE SHOW a slide that lets us select PARTICULAR CODEC (List down codec 1, codec 2) and then we show the next slide. </a:t>
            </a:r>
            <a:endParaRPr lang="en-US" dirty="0"/>
          </a:p>
        </p:txBody>
      </p:sp>
      <p:sp>
        <p:nvSpPr>
          <p:cNvPr id="4" name="Slide Number Placeholder 3"/>
          <p:cNvSpPr>
            <a:spLocks noGrp="1"/>
          </p:cNvSpPr>
          <p:nvPr>
            <p:ph type="sldNum" sz="quarter" idx="10"/>
          </p:nvPr>
        </p:nvSpPr>
        <p:spPr/>
        <p:txBody>
          <a:bodyPr/>
          <a:lstStyle/>
          <a:p>
            <a:fld id="{31A5AB15-A24D-45ED-B2D3-DA4E5A341114}" type="slidenum">
              <a:rPr lang="en-US" smtClean="0"/>
              <a:t>14</a:t>
            </a:fld>
            <a:endParaRPr lang="en-US" dirty="0"/>
          </a:p>
        </p:txBody>
      </p:sp>
    </p:spTree>
    <p:extLst>
      <p:ext uri="{BB962C8B-B14F-4D97-AF65-F5344CB8AC3E}">
        <p14:creationId xmlns:p14="http://schemas.microsoft.com/office/powerpoint/2010/main" val="9832665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A5AB15-A24D-45ED-B2D3-DA4E5A341114}" type="slidenum">
              <a:rPr lang="en-US" smtClean="0"/>
              <a:t>15</a:t>
            </a:fld>
            <a:endParaRPr lang="en-US" dirty="0"/>
          </a:p>
        </p:txBody>
      </p:sp>
    </p:spTree>
    <p:extLst>
      <p:ext uri="{BB962C8B-B14F-4D97-AF65-F5344CB8AC3E}">
        <p14:creationId xmlns:p14="http://schemas.microsoft.com/office/powerpoint/2010/main" val="40927738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Change the text</a:t>
            </a:r>
            <a:r>
              <a:rPr lang="en-US" baseline="0" dirty="0" smtClean="0"/>
              <a:t> in this slide. Add a key for the two channels. </a:t>
            </a:r>
            <a:r>
              <a:rPr lang="en-US" baseline="0" dirty="0" smtClean="0">
                <a:sym typeface="Wingdings"/>
              </a:rPr>
              <a:t> </a:t>
            </a:r>
            <a:r>
              <a:rPr lang="en-US" b="1" baseline="0" dirty="0" smtClean="0">
                <a:sym typeface="Wingdings"/>
              </a:rPr>
              <a:t>Changed the text . Please review</a:t>
            </a:r>
            <a:endParaRPr lang="en-US" b="1" dirty="0"/>
          </a:p>
        </p:txBody>
      </p:sp>
      <p:sp>
        <p:nvSpPr>
          <p:cNvPr id="4" name="Slide Number Placeholder 3"/>
          <p:cNvSpPr>
            <a:spLocks noGrp="1"/>
          </p:cNvSpPr>
          <p:nvPr>
            <p:ph type="sldNum" sz="quarter" idx="10"/>
          </p:nvPr>
        </p:nvSpPr>
        <p:spPr/>
        <p:txBody>
          <a:bodyPr/>
          <a:lstStyle/>
          <a:p>
            <a:fld id="{31A5AB15-A24D-45ED-B2D3-DA4E5A341114}" type="slidenum">
              <a:rPr lang="en-US" smtClean="0"/>
              <a:t>16</a:t>
            </a:fld>
            <a:endParaRPr lang="en-US" dirty="0"/>
          </a:p>
        </p:txBody>
      </p:sp>
    </p:spTree>
    <p:extLst>
      <p:ext uri="{BB962C8B-B14F-4D97-AF65-F5344CB8AC3E}">
        <p14:creationId xmlns:p14="http://schemas.microsoft.com/office/powerpoint/2010/main" val="32918722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have I made the health ping go to the app?</a:t>
            </a:r>
          </a:p>
          <a:p>
            <a:r>
              <a:rPr lang="en-US" dirty="0" smtClean="0"/>
              <a:t>Check this.</a:t>
            </a:r>
          </a:p>
          <a:p>
            <a:r>
              <a:rPr lang="en-US" dirty="0" smtClean="0"/>
              <a:t>Also add the primary channel losing the pairing and regaining it.</a:t>
            </a:r>
            <a:r>
              <a:rPr lang="en-US" baseline="0" dirty="0" smtClean="0"/>
              <a:t> Add that the user does not intervene in these processes.</a:t>
            </a:r>
            <a:endParaRPr lang="en-US" dirty="0"/>
          </a:p>
        </p:txBody>
      </p:sp>
      <p:sp>
        <p:nvSpPr>
          <p:cNvPr id="4" name="Slide Number Placeholder 3"/>
          <p:cNvSpPr>
            <a:spLocks noGrp="1"/>
          </p:cNvSpPr>
          <p:nvPr>
            <p:ph type="sldNum" sz="quarter" idx="10"/>
          </p:nvPr>
        </p:nvSpPr>
        <p:spPr/>
        <p:txBody>
          <a:bodyPr/>
          <a:lstStyle/>
          <a:p>
            <a:fld id="{31A5AB15-A24D-45ED-B2D3-DA4E5A341114}" type="slidenum">
              <a:rPr lang="en-US" smtClean="0"/>
              <a:t>17</a:t>
            </a:fld>
            <a:endParaRPr lang="en-US" dirty="0"/>
          </a:p>
        </p:txBody>
      </p:sp>
    </p:spTree>
    <p:extLst>
      <p:ext uri="{BB962C8B-B14F-4D97-AF65-F5344CB8AC3E}">
        <p14:creationId xmlns:p14="http://schemas.microsoft.com/office/powerpoint/2010/main" val="29651023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have I made the health ping go to the app? - Done</a:t>
            </a:r>
          </a:p>
          <a:p>
            <a:r>
              <a:rPr lang="en-US" dirty="0" smtClean="0"/>
              <a:t>Check this. - Done</a:t>
            </a:r>
          </a:p>
          <a:p>
            <a:r>
              <a:rPr lang="en-US" dirty="0" smtClean="0"/>
              <a:t>Also add the primary channel losing the pairing and regaining it.</a:t>
            </a:r>
            <a:r>
              <a:rPr lang="en-US" baseline="0" dirty="0" smtClean="0"/>
              <a:t> Add that the user does not intervene in these processes. – To Animate Later</a:t>
            </a:r>
          </a:p>
          <a:p>
            <a:r>
              <a:rPr lang="en-US" baseline="0" dirty="0" smtClean="0">
                <a:solidFill>
                  <a:srgbClr val="FF0000"/>
                </a:solidFill>
              </a:rPr>
              <a:t>ALSO SHOW THAT THE PRIMARY CHANNEL GOING DOWN. – To Animate Later</a:t>
            </a:r>
            <a:endParaRPr lang="en-US" dirty="0" smtClean="0">
              <a:solidFill>
                <a:srgbClr val="FF0000"/>
              </a:solidFill>
            </a:endParaRPr>
          </a:p>
        </p:txBody>
      </p:sp>
      <p:sp>
        <p:nvSpPr>
          <p:cNvPr id="4" name="Slide Number Placeholder 3"/>
          <p:cNvSpPr>
            <a:spLocks noGrp="1"/>
          </p:cNvSpPr>
          <p:nvPr>
            <p:ph type="sldNum" sz="quarter" idx="10"/>
          </p:nvPr>
        </p:nvSpPr>
        <p:spPr/>
        <p:txBody>
          <a:bodyPr/>
          <a:lstStyle/>
          <a:p>
            <a:fld id="{31A5AB15-A24D-45ED-B2D3-DA4E5A341114}" type="slidenum">
              <a:rPr lang="en-US" smtClean="0"/>
              <a:t>18</a:t>
            </a:fld>
            <a:endParaRPr lang="en-US" dirty="0"/>
          </a:p>
        </p:txBody>
      </p:sp>
    </p:spTree>
    <p:extLst>
      <p:ext uri="{BB962C8B-B14F-4D97-AF65-F5344CB8AC3E}">
        <p14:creationId xmlns:p14="http://schemas.microsoft.com/office/powerpoint/2010/main" val="26765659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a:t>
            </a:r>
            <a:r>
              <a:rPr lang="en-US" baseline="0" dirty="0" smtClean="0"/>
              <a:t> with more depth. Use more slides if wanted.  </a:t>
            </a:r>
            <a:r>
              <a:rPr lang="en-US" b="1" baseline="0" dirty="0" smtClean="0"/>
              <a:t>Make 4 slides and Bullets by splitting the points.</a:t>
            </a:r>
          </a:p>
          <a:p>
            <a:r>
              <a:rPr lang="en-US" baseline="0" dirty="0" smtClean="0"/>
              <a:t>FYI: Codec is the device with persistent memory(for pairing configuration), not the camera. (</a:t>
            </a:r>
            <a:r>
              <a:rPr lang="en-US" b="1" baseline="0" dirty="0" smtClean="0"/>
              <a:t>Mention this point along with Cloud and reset in the last slide</a:t>
            </a:r>
            <a:r>
              <a:rPr lang="en-US" baseline="0" dirty="0" smtClean="0"/>
              <a:t>)</a:t>
            </a:r>
          </a:p>
          <a:p>
            <a:r>
              <a:rPr lang="en-US" baseline="0" dirty="0" smtClean="0"/>
              <a:t>Add the RESET switch description here.</a:t>
            </a:r>
          </a:p>
          <a:p>
            <a:r>
              <a:rPr lang="en-US" baseline="0" dirty="0" smtClean="0"/>
              <a:t>Remove the cloud box text and add the new function of cloud based room service subscription.</a:t>
            </a:r>
            <a:endParaRPr lang="en-US" dirty="0"/>
          </a:p>
        </p:txBody>
      </p:sp>
      <p:sp>
        <p:nvSpPr>
          <p:cNvPr id="4" name="Slide Number Placeholder 3"/>
          <p:cNvSpPr>
            <a:spLocks noGrp="1"/>
          </p:cNvSpPr>
          <p:nvPr>
            <p:ph type="sldNum" sz="quarter" idx="10"/>
          </p:nvPr>
        </p:nvSpPr>
        <p:spPr/>
        <p:txBody>
          <a:bodyPr/>
          <a:lstStyle/>
          <a:p>
            <a:fld id="{31A5AB15-A24D-45ED-B2D3-DA4E5A341114}" type="slidenum">
              <a:rPr lang="en-US" smtClean="0"/>
              <a:t>19</a:t>
            </a:fld>
            <a:endParaRPr lang="en-US" dirty="0"/>
          </a:p>
        </p:txBody>
      </p:sp>
    </p:spTree>
    <p:extLst>
      <p:ext uri="{BB962C8B-B14F-4D97-AF65-F5344CB8AC3E}">
        <p14:creationId xmlns:p14="http://schemas.microsoft.com/office/powerpoint/2010/main" val="18441372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a:t>
            </a:r>
            <a:r>
              <a:rPr lang="en-US" baseline="0" dirty="0" smtClean="0"/>
              <a:t> with more depth. Use more slides if wanted.  </a:t>
            </a:r>
            <a:r>
              <a:rPr lang="en-US" b="1" baseline="0" dirty="0" smtClean="0"/>
              <a:t>Make 4 slides and Bullets by splitting the points.</a:t>
            </a:r>
          </a:p>
          <a:p>
            <a:r>
              <a:rPr lang="en-US" baseline="0" dirty="0" smtClean="0"/>
              <a:t>FYI: Codec is the device with persistent memory(for pairing configuration), not the camera. (</a:t>
            </a:r>
            <a:r>
              <a:rPr lang="en-US" b="1" baseline="0" dirty="0" smtClean="0"/>
              <a:t>Mention this point along with Cloud and reset in the last slide</a:t>
            </a:r>
            <a:r>
              <a:rPr lang="en-US" baseline="0" dirty="0" smtClean="0"/>
              <a:t>)</a:t>
            </a:r>
          </a:p>
          <a:p>
            <a:r>
              <a:rPr lang="en-US" baseline="0" dirty="0" smtClean="0"/>
              <a:t>Add the RESET switch description here.</a:t>
            </a:r>
          </a:p>
          <a:p>
            <a:r>
              <a:rPr lang="en-US" baseline="0" dirty="0" smtClean="0"/>
              <a:t>Remove the cloud box text and add the new function of cloud based room service subscription.</a:t>
            </a:r>
            <a:endParaRPr lang="en-US" dirty="0"/>
          </a:p>
        </p:txBody>
      </p:sp>
      <p:sp>
        <p:nvSpPr>
          <p:cNvPr id="4" name="Slide Number Placeholder 3"/>
          <p:cNvSpPr>
            <a:spLocks noGrp="1"/>
          </p:cNvSpPr>
          <p:nvPr>
            <p:ph type="sldNum" sz="quarter" idx="10"/>
          </p:nvPr>
        </p:nvSpPr>
        <p:spPr/>
        <p:txBody>
          <a:bodyPr/>
          <a:lstStyle/>
          <a:p>
            <a:fld id="{31A5AB15-A24D-45ED-B2D3-DA4E5A341114}" type="slidenum">
              <a:rPr lang="en-US" smtClean="0"/>
              <a:t>20</a:t>
            </a:fld>
            <a:endParaRPr lang="en-US" dirty="0"/>
          </a:p>
        </p:txBody>
      </p:sp>
    </p:spTree>
    <p:extLst>
      <p:ext uri="{BB962C8B-B14F-4D97-AF65-F5344CB8AC3E}">
        <p14:creationId xmlns:p14="http://schemas.microsoft.com/office/powerpoint/2010/main" val="1844137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that</a:t>
            </a:r>
            <a:r>
              <a:rPr lang="en-US" baseline="0" dirty="0" smtClean="0"/>
              <a:t> we don’t even need to connect to the network. – When do we need to connect anyway? (Confirm First) (</a:t>
            </a:r>
            <a:r>
              <a:rPr lang="en-US" b="1" baseline="0" dirty="0" smtClean="0"/>
              <a:t>Please mention once configured the pairing can be done only on the secondary channel</a:t>
            </a:r>
            <a:r>
              <a:rPr lang="en-US" baseline="0" dirty="0" smtClean="0"/>
              <a:t>)</a:t>
            </a:r>
          </a:p>
          <a:p>
            <a:r>
              <a:rPr lang="en-US" baseline="0" dirty="0" smtClean="0"/>
              <a:t>Configuring. – (I don’t remember why we wrote this </a:t>
            </a:r>
            <a:r>
              <a:rPr lang="en-US" baseline="0" dirty="0" smtClean="0">
                <a:sym typeface="Wingdings" panose="05000000000000000000" pitchFamily="2" charset="2"/>
              </a:rPr>
              <a:t> ) (These two points are taken care of in the Configure page  Slide 8) </a:t>
            </a:r>
            <a:r>
              <a:rPr lang="en-US" b="1" baseline="0" dirty="0" smtClean="0">
                <a:sym typeface="Wingdings" panose="05000000000000000000" pitchFamily="2" charset="2"/>
              </a:rPr>
              <a:t> As such it</a:t>
            </a:r>
            <a:r>
              <a:rPr lang="fr-FR" b="1" baseline="0" dirty="0" smtClean="0">
                <a:sym typeface="Wingdings" panose="05000000000000000000" pitchFamily="2" charset="2"/>
              </a:rPr>
              <a:t>’</a:t>
            </a:r>
            <a:r>
              <a:rPr lang="en-US" b="1" baseline="0" dirty="0" smtClean="0">
                <a:sym typeface="Wingdings" panose="05000000000000000000" pitchFamily="2" charset="2"/>
              </a:rPr>
              <a:t>s a very neat slide I </a:t>
            </a:r>
            <a:r>
              <a:rPr lang="en-US" b="1" baseline="0" dirty="0" err="1" smtClean="0">
                <a:sym typeface="Wingdings" panose="05000000000000000000" pitchFamily="2" charset="2"/>
              </a:rPr>
              <a:t>wouldn</a:t>
            </a:r>
            <a:r>
              <a:rPr lang="fr-FR" b="1" baseline="0" dirty="0" smtClean="0">
                <a:sym typeface="Wingdings" panose="05000000000000000000" pitchFamily="2" charset="2"/>
              </a:rPr>
              <a:t>’</a:t>
            </a:r>
            <a:r>
              <a:rPr lang="en-US" b="1" baseline="0" dirty="0" smtClean="0">
                <a:sym typeface="Wingdings" panose="05000000000000000000" pitchFamily="2" charset="2"/>
              </a:rPr>
              <a:t>t want many changes here</a:t>
            </a:r>
            <a:endParaRPr lang="en-US" b="1" baseline="0" dirty="0" smtClean="0"/>
          </a:p>
          <a:p>
            <a:r>
              <a:rPr lang="en-US" baseline="0" dirty="0" smtClean="0"/>
              <a:t>Admin configuration. - (I don’t remember why we wrote this </a:t>
            </a:r>
            <a:r>
              <a:rPr lang="en-US" baseline="0" dirty="0" smtClean="0">
                <a:sym typeface="Wingdings" panose="05000000000000000000" pitchFamily="2" charset="2"/>
              </a:rPr>
              <a:t> )</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31A5AB15-A24D-45ED-B2D3-DA4E5A341114}" type="slidenum">
              <a:rPr lang="en-US" smtClean="0"/>
              <a:t>3</a:t>
            </a:fld>
            <a:endParaRPr lang="en-US" dirty="0"/>
          </a:p>
        </p:txBody>
      </p:sp>
    </p:spTree>
    <p:extLst>
      <p:ext uri="{BB962C8B-B14F-4D97-AF65-F5344CB8AC3E}">
        <p14:creationId xmlns:p14="http://schemas.microsoft.com/office/powerpoint/2010/main" val="32693342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A5AB15-A24D-45ED-B2D3-DA4E5A341114}" type="slidenum">
              <a:rPr lang="en-US" smtClean="0"/>
              <a:t>21</a:t>
            </a:fld>
            <a:endParaRPr lang="en-US" dirty="0"/>
          </a:p>
        </p:txBody>
      </p:sp>
    </p:spTree>
    <p:extLst>
      <p:ext uri="{BB962C8B-B14F-4D97-AF65-F5344CB8AC3E}">
        <p14:creationId xmlns:p14="http://schemas.microsoft.com/office/powerpoint/2010/main" val="3833007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reset switch. – Done</a:t>
            </a:r>
            <a:r>
              <a:rPr lang="en-US" b="1" dirty="0" smtClean="0"/>
              <a:t>( </a:t>
            </a:r>
            <a:r>
              <a:rPr lang="en-US" b="1" dirty="0" smtClean="0">
                <a:solidFill>
                  <a:srgbClr val="FF6600"/>
                </a:solidFill>
              </a:rPr>
              <a:t>Can</a:t>
            </a:r>
            <a:r>
              <a:rPr lang="en-US" b="1" baseline="0" dirty="0" smtClean="0">
                <a:solidFill>
                  <a:srgbClr val="FF6600"/>
                </a:solidFill>
              </a:rPr>
              <a:t> be used to reset the camera to unpaired state or factory reset</a:t>
            </a:r>
            <a:r>
              <a:rPr lang="en-US" dirty="0" smtClean="0"/>
              <a:t>)</a:t>
            </a:r>
          </a:p>
          <a:p>
            <a:r>
              <a:rPr lang="en-US" dirty="0" smtClean="0"/>
              <a:t>Remove the smartphone from this slide. - Done</a:t>
            </a:r>
          </a:p>
          <a:p>
            <a:r>
              <a:rPr lang="en-US" dirty="0" smtClean="0"/>
              <a:t>Check the verbosity. Add points.</a:t>
            </a:r>
            <a:endParaRPr lang="en-US" dirty="0"/>
          </a:p>
        </p:txBody>
      </p:sp>
      <p:sp>
        <p:nvSpPr>
          <p:cNvPr id="4" name="Slide Number Placeholder 3"/>
          <p:cNvSpPr>
            <a:spLocks noGrp="1"/>
          </p:cNvSpPr>
          <p:nvPr>
            <p:ph type="sldNum" sz="quarter" idx="10"/>
          </p:nvPr>
        </p:nvSpPr>
        <p:spPr/>
        <p:txBody>
          <a:bodyPr/>
          <a:lstStyle/>
          <a:p>
            <a:fld id="{31A5AB15-A24D-45ED-B2D3-DA4E5A341114}" type="slidenum">
              <a:rPr lang="en-US" smtClean="0"/>
              <a:t>4</a:t>
            </a:fld>
            <a:endParaRPr lang="en-US" dirty="0"/>
          </a:p>
        </p:txBody>
      </p:sp>
    </p:spTree>
    <p:extLst>
      <p:ext uri="{BB962C8B-B14F-4D97-AF65-F5344CB8AC3E}">
        <p14:creationId xmlns:p14="http://schemas.microsoft.com/office/powerpoint/2010/main" val="15886107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Remove the text. Add the codec</a:t>
            </a:r>
            <a:r>
              <a:rPr lang="en-US" baseline="0" dirty="0" smtClean="0"/>
              <a:t> to the display. In all subsequent slides too. - Done</a:t>
            </a:r>
            <a:endParaRPr lang="en-US" dirty="0"/>
          </a:p>
        </p:txBody>
      </p:sp>
      <p:sp>
        <p:nvSpPr>
          <p:cNvPr id="4" name="Slide Number Placeholder 3"/>
          <p:cNvSpPr>
            <a:spLocks noGrp="1"/>
          </p:cNvSpPr>
          <p:nvPr>
            <p:ph type="sldNum" sz="quarter" idx="10"/>
          </p:nvPr>
        </p:nvSpPr>
        <p:spPr/>
        <p:txBody>
          <a:bodyPr/>
          <a:lstStyle/>
          <a:p>
            <a:fld id="{31A5AB15-A24D-45ED-B2D3-DA4E5A341114}" type="slidenum">
              <a:rPr lang="en-US" smtClean="0"/>
              <a:t>5</a:t>
            </a:fld>
            <a:endParaRPr lang="en-US" dirty="0"/>
          </a:p>
        </p:txBody>
      </p:sp>
    </p:spTree>
    <p:extLst>
      <p:ext uri="{BB962C8B-B14F-4D97-AF65-F5344CB8AC3E}">
        <p14:creationId xmlns:p14="http://schemas.microsoft.com/office/powerpoint/2010/main" val="37976449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the</a:t>
            </a:r>
            <a:r>
              <a:rPr lang="en-US" baseline="0" dirty="0" smtClean="0"/>
              <a:t> beacons. –  Just add a Text box below the Codec “When Find Camera is clicked  the App/Codec starts scanning for non-configured cameras by sending out Beacons”</a:t>
            </a:r>
          </a:p>
        </p:txBody>
      </p:sp>
      <p:sp>
        <p:nvSpPr>
          <p:cNvPr id="4" name="Slide Number Placeholder 3"/>
          <p:cNvSpPr>
            <a:spLocks noGrp="1"/>
          </p:cNvSpPr>
          <p:nvPr>
            <p:ph type="sldNum" sz="quarter" idx="10"/>
          </p:nvPr>
        </p:nvSpPr>
        <p:spPr/>
        <p:txBody>
          <a:bodyPr/>
          <a:lstStyle/>
          <a:p>
            <a:fld id="{31A5AB15-A24D-45ED-B2D3-DA4E5A341114}" type="slidenum">
              <a:rPr lang="en-US" smtClean="0"/>
              <a:t>6</a:t>
            </a:fld>
            <a:endParaRPr lang="en-US" dirty="0"/>
          </a:p>
        </p:txBody>
      </p:sp>
    </p:spTree>
    <p:extLst>
      <p:ext uri="{BB962C8B-B14F-4D97-AF65-F5344CB8AC3E}">
        <p14:creationId xmlns:p14="http://schemas.microsoft.com/office/powerpoint/2010/main" val="27434122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UNCONFIGURED</a:t>
            </a:r>
            <a:r>
              <a:rPr lang="en-US" baseline="0" dirty="0" smtClean="0"/>
              <a:t> as well as previously CONFIGURED + PAIRED maybe. – Nothing to do in this</a:t>
            </a:r>
            <a:endParaRPr lang="en-US" dirty="0"/>
          </a:p>
        </p:txBody>
      </p:sp>
      <p:sp>
        <p:nvSpPr>
          <p:cNvPr id="4" name="Slide Number Placeholder 3"/>
          <p:cNvSpPr>
            <a:spLocks noGrp="1"/>
          </p:cNvSpPr>
          <p:nvPr>
            <p:ph type="sldNum" sz="quarter" idx="10"/>
          </p:nvPr>
        </p:nvSpPr>
        <p:spPr/>
        <p:txBody>
          <a:bodyPr/>
          <a:lstStyle/>
          <a:p>
            <a:fld id="{31A5AB15-A24D-45ED-B2D3-DA4E5A341114}" type="slidenum">
              <a:rPr lang="en-US" smtClean="0"/>
              <a:t>7</a:t>
            </a:fld>
            <a:endParaRPr lang="en-US" dirty="0"/>
          </a:p>
        </p:txBody>
      </p:sp>
    </p:spTree>
    <p:extLst>
      <p:ext uri="{BB962C8B-B14F-4D97-AF65-F5344CB8AC3E}">
        <p14:creationId xmlns:p14="http://schemas.microsoft.com/office/powerpoint/2010/main" val="4043764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Remove the Text. Restate</a:t>
            </a:r>
            <a:r>
              <a:rPr lang="en-US" baseline="0" dirty="0" smtClean="0"/>
              <a:t> the cloud action and logic. The cloud logic comes when the pairing action begins. Auto configure instead of cisco cloud. – Done </a:t>
            </a:r>
            <a:r>
              <a:rPr lang="en-US" b="1" baseline="0" dirty="0" smtClean="0"/>
              <a:t>CHANGED IT TO CAMERA 1 just to tell that we are configuring a particular camera</a:t>
            </a:r>
            <a:endParaRPr lang="en-US" b="1" dirty="0"/>
          </a:p>
        </p:txBody>
      </p:sp>
      <p:sp>
        <p:nvSpPr>
          <p:cNvPr id="4" name="Slide Number Placeholder 3"/>
          <p:cNvSpPr>
            <a:spLocks noGrp="1"/>
          </p:cNvSpPr>
          <p:nvPr>
            <p:ph type="sldNum" sz="quarter" idx="10"/>
          </p:nvPr>
        </p:nvSpPr>
        <p:spPr/>
        <p:txBody>
          <a:bodyPr/>
          <a:lstStyle/>
          <a:p>
            <a:fld id="{31A5AB15-A24D-45ED-B2D3-DA4E5A341114}" type="slidenum">
              <a:rPr lang="en-US" smtClean="0"/>
              <a:t>8</a:t>
            </a:fld>
            <a:endParaRPr lang="en-US" dirty="0"/>
          </a:p>
        </p:txBody>
      </p:sp>
    </p:spTree>
    <p:extLst>
      <p:ext uri="{BB962C8B-B14F-4D97-AF65-F5344CB8AC3E}">
        <p14:creationId xmlns:p14="http://schemas.microsoft.com/office/powerpoint/2010/main" val="2658127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the multiple codec scenario</a:t>
            </a:r>
            <a:r>
              <a:rPr lang="en-US" baseline="0" dirty="0" smtClean="0"/>
              <a:t> listed on the application. – Where to do this? (</a:t>
            </a:r>
            <a:r>
              <a:rPr lang="en-US" b="1" baseline="0" dirty="0" smtClean="0"/>
              <a:t>This is taken Care in the Next slide</a:t>
            </a:r>
            <a:r>
              <a:rPr lang="en-US" baseline="0" dirty="0" smtClean="0"/>
              <a:t>) OR </a:t>
            </a:r>
            <a:r>
              <a:rPr lang="en-US" b="1" baseline="0" dirty="0" smtClean="0"/>
              <a:t>Taken care in the next slide . Flow of slides will take care Or may be after clicking START PAIRING/ EDIT PAIRING WE SHOW a slide that lets us select PARTICULAR CODEC (List down codec 1, codec 2) and then we show the next slide. </a:t>
            </a:r>
            <a:endParaRPr lang="en-US" dirty="0"/>
          </a:p>
        </p:txBody>
      </p:sp>
      <p:sp>
        <p:nvSpPr>
          <p:cNvPr id="4" name="Slide Number Placeholder 3"/>
          <p:cNvSpPr>
            <a:spLocks noGrp="1"/>
          </p:cNvSpPr>
          <p:nvPr>
            <p:ph type="sldNum" sz="quarter" idx="10"/>
          </p:nvPr>
        </p:nvSpPr>
        <p:spPr/>
        <p:txBody>
          <a:bodyPr/>
          <a:lstStyle/>
          <a:p>
            <a:fld id="{31A5AB15-A24D-45ED-B2D3-DA4E5A341114}" type="slidenum">
              <a:rPr lang="en-US" smtClean="0"/>
              <a:t>9</a:t>
            </a:fld>
            <a:endParaRPr lang="en-US" dirty="0"/>
          </a:p>
        </p:txBody>
      </p:sp>
    </p:spTree>
    <p:extLst>
      <p:ext uri="{BB962C8B-B14F-4D97-AF65-F5344CB8AC3E}">
        <p14:creationId xmlns:p14="http://schemas.microsoft.com/office/powerpoint/2010/main" val="9832665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the multiple codec scenario</a:t>
            </a:r>
            <a:r>
              <a:rPr lang="en-US" baseline="0" dirty="0" smtClean="0"/>
              <a:t> listed on the application. – Where to do this? (</a:t>
            </a:r>
            <a:r>
              <a:rPr lang="en-US" b="1" baseline="0" dirty="0" smtClean="0"/>
              <a:t>This is taken Care in the Next slide</a:t>
            </a:r>
            <a:r>
              <a:rPr lang="en-US" baseline="0" dirty="0" smtClean="0"/>
              <a:t>) OR </a:t>
            </a:r>
            <a:r>
              <a:rPr lang="en-US" b="1" baseline="0" dirty="0" smtClean="0"/>
              <a:t>Taken care in the next slide . Flow of slides will take care Or may be after clicking START PAIRING/ EDIT PAIRING WE SHOW a slide that lets us select PARTICULAR CODEC (List down codec 1, codec 2) and then we show the next slide. </a:t>
            </a:r>
            <a:endParaRPr lang="en-US" dirty="0"/>
          </a:p>
        </p:txBody>
      </p:sp>
      <p:sp>
        <p:nvSpPr>
          <p:cNvPr id="4" name="Slide Number Placeholder 3"/>
          <p:cNvSpPr>
            <a:spLocks noGrp="1"/>
          </p:cNvSpPr>
          <p:nvPr>
            <p:ph type="sldNum" sz="quarter" idx="10"/>
          </p:nvPr>
        </p:nvSpPr>
        <p:spPr/>
        <p:txBody>
          <a:bodyPr/>
          <a:lstStyle/>
          <a:p>
            <a:fld id="{31A5AB15-A24D-45ED-B2D3-DA4E5A341114}" type="slidenum">
              <a:rPr lang="en-US" smtClean="0"/>
              <a:t>10</a:t>
            </a:fld>
            <a:endParaRPr lang="en-US" dirty="0"/>
          </a:p>
        </p:txBody>
      </p:sp>
    </p:spTree>
    <p:extLst>
      <p:ext uri="{BB962C8B-B14F-4D97-AF65-F5344CB8AC3E}">
        <p14:creationId xmlns:p14="http://schemas.microsoft.com/office/powerpoint/2010/main" val="983266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0114071-EC8D-4FAD-A780-3B08B61C852F}" type="datetimeFigureOut">
              <a:rPr lang="en-US" smtClean="0"/>
              <a:t>4/8/2015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FBA3BB-ED48-4FDF-BD00-FC8A10D46CBA}" type="slidenum">
              <a:rPr lang="en-US" smtClean="0"/>
              <a:t>‹#›</a:t>
            </a:fld>
            <a:endParaRPr lang="en-US" dirty="0"/>
          </a:p>
        </p:txBody>
      </p:sp>
    </p:spTree>
    <p:extLst>
      <p:ext uri="{BB962C8B-B14F-4D97-AF65-F5344CB8AC3E}">
        <p14:creationId xmlns:p14="http://schemas.microsoft.com/office/powerpoint/2010/main" val="2035088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114071-EC8D-4FAD-A780-3B08B61C852F}" type="datetimeFigureOut">
              <a:rPr lang="en-US" smtClean="0"/>
              <a:t>4/8/2015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FBA3BB-ED48-4FDF-BD00-FC8A10D46CBA}" type="slidenum">
              <a:rPr lang="en-US" smtClean="0"/>
              <a:t>‹#›</a:t>
            </a:fld>
            <a:endParaRPr lang="en-US" dirty="0"/>
          </a:p>
        </p:txBody>
      </p:sp>
    </p:spTree>
    <p:extLst>
      <p:ext uri="{BB962C8B-B14F-4D97-AF65-F5344CB8AC3E}">
        <p14:creationId xmlns:p14="http://schemas.microsoft.com/office/powerpoint/2010/main" val="182218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114071-EC8D-4FAD-A780-3B08B61C852F}" type="datetimeFigureOut">
              <a:rPr lang="en-US" smtClean="0"/>
              <a:t>4/8/2015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FBA3BB-ED48-4FDF-BD00-FC8A10D46CBA}" type="slidenum">
              <a:rPr lang="en-US" smtClean="0"/>
              <a:t>‹#›</a:t>
            </a:fld>
            <a:endParaRPr lang="en-US" dirty="0"/>
          </a:p>
        </p:txBody>
      </p:sp>
    </p:spTree>
    <p:extLst>
      <p:ext uri="{BB962C8B-B14F-4D97-AF65-F5344CB8AC3E}">
        <p14:creationId xmlns:p14="http://schemas.microsoft.com/office/powerpoint/2010/main" val="1810783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114071-EC8D-4FAD-A780-3B08B61C852F}" type="datetimeFigureOut">
              <a:rPr lang="en-US" smtClean="0"/>
              <a:t>4/8/2015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FBA3BB-ED48-4FDF-BD00-FC8A10D46CBA}" type="slidenum">
              <a:rPr lang="en-US" smtClean="0"/>
              <a:t>‹#›</a:t>
            </a:fld>
            <a:endParaRPr lang="en-US" dirty="0"/>
          </a:p>
        </p:txBody>
      </p:sp>
    </p:spTree>
    <p:extLst>
      <p:ext uri="{BB962C8B-B14F-4D97-AF65-F5344CB8AC3E}">
        <p14:creationId xmlns:p14="http://schemas.microsoft.com/office/powerpoint/2010/main" val="2645144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114071-EC8D-4FAD-A780-3B08B61C852F}" type="datetimeFigureOut">
              <a:rPr lang="en-US" smtClean="0"/>
              <a:t>4/8/2015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FBA3BB-ED48-4FDF-BD00-FC8A10D46CBA}" type="slidenum">
              <a:rPr lang="en-US" smtClean="0"/>
              <a:t>‹#›</a:t>
            </a:fld>
            <a:endParaRPr lang="en-US" dirty="0"/>
          </a:p>
        </p:txBody>
      </p:sp>
    </p:spTree>
    <p:extLst>
      <p:ext uri="{BB962C8B-B14F-4D97-AF65-F5344CB8AC3E}">
        <p14:creationId xmlns:p14="http://schemas.microsoft.com/office/powerpoint/2010/main" val="1826371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0114071-EC8D-4FAD-A780-3B08B61C852F}" type="datetimeFigureOut">
              <a:rPr lang="en-US" smtClean="0"/>
              <a:t>4/8/2015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CFBA3BB-ED48-4FDF-BD00-FC8A10D46CBA}" type="slidenum">
              <a:rPr lang="en-US" smtClean="0"/>
              <a:t>‹#›</a:t>
            </a:fld>
            <a:endParaRPr lang="en-US" dirty="0"/>
          </a:p>
        </p:txBody>
      </p:sp>
    </p:spTree>
    <p:extLst>
      <p:ext uri="{BB962C8B-B14F-4D97-AF65-F5344CB8AC3E}">
        <p14:creationId xmlns:p14="http://schemas.microsoft.com/office/powerpoint/2010/main" val="2443996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0114071-EC8D-4FAD-A780-3B08B61C852F}" type="datetimeFigureOut">
              <a:rPr lang="en-US" smtClean="0"/>
              <a:t>4/8/2015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CFBA3BB-ED48-4FDF-BD00-FC8A10D46CBA}" type="slidenum">
              <a:rPr lang="en-US" smtClean="0"/>
              <a:t>‹#›</a:t>
            </a:fld>
            <a:endParaRPr lang="en-US" dirty="0"/>
          </a:p>
        </p:txBody>
      </p:sp>
    </p:spTree>
    <p:extLst>
      <p:ext uri="{BB962C8B-B14F-4D97-AF65-F5344CB8AC3E}">
        <p14:creationId xmlns:p14="http://schemas.microsoft.com/office/powerpoint/2010/main" val="1500780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0114071-EC8D-4FAD-A780-3B08B61C852F}" type="datetimeFigureOut">
              <a:rPr lang="en-US" smtClean="0"/>
              <a:t>4/8/2015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CFBA3BB-ED48-4FDF-BD00-FC8A10D46CBA}" type="slidenum">
              <a:rPr lang="en-US" smtClean="0"/>
              <a:t>‹#›</a:t>
            </a:fld>
            <a:endParaRPr lang="en-US" dirty="0"/>
          </a:p>
        </p:txBody>
      </p:sp>
    </p:spTree>
    <p:extLst>
      <p:ext uri="{BB962C8B-B14F-4D97-AF65-F5344CB8AC3E}">
        <p14:creationId xmlns:p14="http://schemas.microsoft.com/office/powerpoint/2010/main" val="1451569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114071-EC8D-4FAD-A780-3B08B61C852F}" type="datetimeFigureOut">
              <a:rPr lang="en-US" smtClean="0"/>
              <a:t>4/8/2015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CFBA3BB-ED48-4FDF-BD00-FC8A10D46CBA}" type="slidenum">
              <a:rPr lang="en-US" smtClean="0"/>
              <a:t>‹#›</a:t>
            </a:fld>
            <a:endParaRPr lang="en-US" dirty="0"/>
          </a:p>
        </p:txBody>
      </p:sp>
    </p:spTree>
    <p:extLst>
      <p:ext uri="{BB962C8B-B14F-4D97-AF65-F5344CB8AC3E}">
        <p14:creationId xmlns:p14="http://schemas.microsoft.com/office/powerpoint/2010/main" val="527275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114071-EC8D-4FAD-A780-3B08B61C852F}" type="datetimeFigureOut">
              <a:rPr lang="en-US" smtClean="0"/>
              <a:t>4/8/2015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CFBA3BB-ED48-4FDF-BD00-FC8A10D46CBA}" type="slidenum">
              <a:rPr lang="en-US" smtClean="0"/>
              <a:t>‹#›</a:t>
            </a:fld>
            <a:endParaRPr lang="en-US" dirty="0"/>
          </a:p>
        </p:txBody>
      </p:sp>
    </p:spTree>
    <p:extLst>
      <p:ext uri="{BB962C8B-B14F-4D97-AF65-F5344CB8AC3E}">
        <p14:creationId xmlns:p14="http://schemas.microsoft.com/office/powerpoint/2010/main" val="3613642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114071-EC8D-4FAD-A780-3B08B61C852F}" type="datetimeFigureOut">
              <a:rPr lang="en-US" smtClean="0"/>
              <a:t>4/8/2015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CFBA3BB-ED48-4FDF-BD00-FC8A10D46CBA}" type="slidenum">
              <a:rPr lang="en-US" smtClean="0"/>
              <a:t>‹#›</a:t>
            </a:fld>
            <a:endParaRPr lang="en-US" dirty="0"/>
          </a:p>
        </p:txBody>
      </p:sp>
    </p:spTree>
    <p:extLst>
      <p:ext uri="{BB962C8B-B14F-4D97-AF65-F5344CB8AC3E}">
        <p14:creationId xmlns:p14="http://schemas.microsoft.com/office/powerpoint/2010/main" val="2610484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114071-EC8D-4FAD-A780-3B08B61C852F}" type="datetimeFigureOut">
              <a:rPr lang="en-US" smtClean="0"/>
              <a:t>4/8/2015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FBA3BB-ED48-4FDF-BD00-FC8A10D46CBA}" type="slidenum">
              <a:rPr lang="en-US" smtClean="0"/>
              <a:t>‹#›</a:t>
            </a:fld>
            <a:endParaRPr lang="en-US" dirty="0"/>
          </a:p>
        </p:txBody>
      </p:sp>
    </p:spTree>
    <p:extLst>
      <p:ext uri="{BB962C8B-B14F-4D97-AF65-F5344CB8AC3E}">
        <p14:creationId xmlns:p14="http://schemas.microsoft.com/office/powerpoint/2010/main" val="25331457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6.png"/><Relationship Id="rId7"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3.png"/><Relationship Id="rId10" Type="http://schemas.openxmlformats.org/officeDocument/2006/relationships/image" Target="../media/image15.png"/><Relationship Id="rId4" Type="http://schemas.openxmlformats.org/officeDocument/2006/relationships/image" Target="../media/image13.png"/><Relationship Id="rId9" Type="http://schemas.openxmlformats.org/officeDocument/2006/relationships/image" Target="../media/image17.png"/></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3.pn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15.png"/><Relationship Id="rId5" Type="http://schemas.openxmlformats.org/officeDocument/2006/relationships/image" Target="../media/image13.png"/><Relationship Id="rId10" Type="http://schemas.openxmlformats.org/officeDocument/2006/relationships/image" Target="../media/image18.gif"/><Relationship Id="rId4" Type="http://schemas.microsoft.com/office/2007/relationships/hdphoto" Target="../media/hdphoto1.wdp"/><Relationship Id="rId9"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6.png"/><Relationship Id="rId7"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3.png"/><Relationship Id="rId10" Type="http://schemas.openxmlformats.org/officeDocument/2006/relationships/image" Target="../media/image15.png"/><Relationship Id="rId4" Type="http://schemas.openxmlformats.org/officeDocument/2006/relationships/image" Target="../media/image13.png"/><Relationship Id="rId9" Type="http://schemas.openxmlformats.org/officeDocument/2006/relationships/image" Target="../media/image17.png"/></Relationships>
</file>

<file path=ppt/slides/_rels/slide1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3.png"/><Relationship Id="rId7"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3.png"/><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9.jpeg"/><Relationship Id="rId3" Type="http://schemas.openxmlformats.org/officeDocument/2006/relationships/image" Target="../media/image2.png"/><Relationship Id="rId7" Type="http://schemas.microsoft.com/office/2007/relationships/hdphoto" Target="../media/hdphoto2.wdp"/><Relationship Id="rId12"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7.png"/><Relationship Id="rId5" Type="http://schemas.microsoft.com/office/2007/relationships/hdphoto" Target="../media/hdphoto1.wdp"/><Relationship Id="rId10" Type="http://schemas.openxmlformats.org/officeDocument/2006/relationships/image" Target="../media/image6.png"/><Relationship Id="rId4" Type="http://schemas.openxmlformats.org/officeDocument/2006/relationships/image" Target="../media/image3.png"/><Relationship Id="rId9" Type="http://schemas.microsoft.com/office/2007/relationships/hdphoto" Target="../media/hdphoto3.wdp"/><Relationship Id="rId14" Type="http://schemas.openxmlformats.org/officeDocument/2006/relationships/image" Target="../media/image10.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7" Type="http://schemas.microsoft.com/office/2007/relationships/hdphoto" Target="../media/hdphoto4.wdp"/><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5.png"/><Relationship Id="rId7" Type="http://schemas.openxmlformats.org/officeDocument/2006/relationships/image" Target="../media/image11.png"/><Relationship Id="rId12"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microsoft.com/office/2007/relationships/hdphoto" Target="../media/hdphoto1.wdp"/><Relationship Id="rId11" Type="http://schemas.openxmlformats.org/officeDocument/2006/relationships/image" Target="../media/image10.png"/><Relationship Id="rId5" Type="http://schemas.openxmlformats.org/officeDocument/2006/relationships/image" Target="../media/image3.png"/><Relationship Id="rId10" Type="http://schemas.openxmlformats.org/officeDocument/2006/relationships/image" Target="../media/image9.jpeg"/><Relationship Id="rId4" Type="http://schemas.microsoft.com/office/2007/relationships/hdphoto" Target="../media/hdphoto3.wdp"/><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2.png"/><Relationship Id="rId4" Type="http://schemas.microsoft.com/office/2007/relationships/hdphoto" Target="../media/hdphoto3.wdp"/></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4.png"/><Relationship Id="rId5" Type="http://schemas.microsoft.com/office/2007/relationships/hdphoto" Target="../media/hdphoto1.wdp"/><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png"/><Relationship Id="rId5" Type="http://schemas.microsoft.com/office/2007/relationships/hdphoto" Target="../media/hdphoto1.wdp"/><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3.png"/><Relationship Id="rId7"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3.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3.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3.png"/><Relationship Id="rId7"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4.png"/><Relationship Id="rId5" Type="http://schemas.microsoft.com/office/2007/relationships/hdphoto" Target="../media/hdphoto1.wdp"/><Relationship Id="rId4" Type="http://schemas.openxmlformats.org/officeDocument/2006/relationships/image" Target="../media/image3.png"/><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rot="16200000">
            <a:off x="4415469" y="2143208"/>
            <a:ext cx="6871739" cy="2585323"/>
          </a:xfrm>
          <a:prstGeom prst="rect">
            <a:avLst/>
          </a:prstGeom>
          <a:noFill/>
        </p:spPr>
        <p:txBody>
          <a:bodyPr wrap="square" lIns="91440" tIns="45720" rIns="91440" bIns="45720">
            <a:spAutoFit/>
          </a:bodyPr>
          <a:lstStyle/>
          <a:p>
            <a:pPr algn="ctr"/>
            <a:r>
              <a:rPr lang="en-US" sz="5400" b="1" cap="none" spc="0" dirty="0" smtClean="0">
                <a:ln w="12700">
                  <a:solidFill>
                    <a:schemeClr val="tx2">
                      <a:satMod val="155000"/>
                      <a:alpha val="75000"/>
                    </a:schemeClr>
                  </a:solidFill>
                  <a:prstDash val="solid"/>
                </a:ln>
                <a:solidFill>
                  <a:schemeClr val="bg2">
                    <a:tint val="85000"/>
                    <a:satMod val="155000"/>
                    <a:alpha val="15000"/>
                  </a:schemeClr>
                </a:solidFill>
                <a:effectLst>
                  <a:outerShdw blurRad="41275" dist="20320" dir="1800000" algn="tl" rotWithShape="0">
                    <a:srgbClr val="000000">
                      <a:alpha val="40000"/>
                    </a:srgbClr>
                  </a:outerShdw>
                </a:effectLst>
              </a:rPr>
              <a:t>CODEC-ENCODING CAMERA</a:t>
            </a:r>
          </a:p>
          <a:p>
            <a:pPr algn="ctr"/>
            <a:r>
              <a:rPr lang="en-US" sz="5400" b="1" dirty="0" smtClean="0">
                <a:ln w="12700">
                  <a:solidFill>
                    <a:schemeClr val="tx2">
                      <a:satMod val="155000"/>
                      <a:alpha val="75000"/>
                    </a:schemeClr>
                  </a:solidFill>
                  <a:prstDash val="solid"/>
                </a:ln>
                <a:solidFill>
                  <a:schemeClr val="bg2">
                    <a:tint val="85000"/>
                    <a:satMod val="155000"/>
                    <a:alpha val="15000"/>
                  </a:schemeClr>
                </a:solidFill>
                <a:effectLst>
                  <a:outerShdw blurRad="41275" dist="20320" dir="1800000" algn="tl" rotWithShape="0">
                    <a:srgbClr val="000000">
                      <a:alpha val="40000"/>
                    </a:srgbClr>
                  </a:outerShdw>
                </a:effectLst>
              </a:rPr>
              <a:t>PAIRING MECHANISM</a:t>
            </a:r>
            <a:endParaRPr lang="en-US" sz="5400" b="1" cap="none" spc="0" dirty="0">
              <a:ln w="12700">
                <a:solidFill>
                  <a:schemeClr val="tx2">
                    <a:satMod val="155000"/>
                    <a:alpha val="75000"/>
                  </a:schemeClr>
                </a:solidFill>
                <a:prstDash val="solid"/>
              </a:ln>
              <a:solidFill>
                <a:schemeClr val="bg2">
                  <a:tint val="85000"/>
                  <a:satMod val="155000"/>
                  <a:alpha val="15000"/>
                </a:schemeClr>
              </a:solidFill>
              <a:effectLst>
                <a:outerShdw blurRad="41275" dist="20320" dir="1800000" algn="tl" rotWithShape="0">
                  <a:srgbClr val="000000">
                    <a:alpha val="40000"/>
                  </a:srgbClr>
                </a:outerShdw>
              </a:effectLst>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2209800"/>
            <a:ext cx="7620000" cy="5715000"/>
          </a:xfrm>
          <a:prstGeom prst="rect">
            <a:avLst/>
          </a:prstGeom>
        </p:spPr>
      </p:pic>
    </p:spTree>
    <p:extLst>
      <p:ext uri="{BB962C8B-B14F-4D97-AF65-F5344CB8AC3E}">
        <p14:creationId xmlns:p14="http://schemas.microsoft.com/office/powerpoint/2010/main" val="1461989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0" y="1548323"/>
            <a:ext cx="1798579" cy="1348934"/>
          </a:xfrm>
          <a:prstGeom prst="rect">
            <a:avLst/>
          </a:prstGeom>
        </p:spPr>
      </p:pic>
      <p:pic>
        <p:nvPicPr>
          <p:cNvPr id="21" name="Picture 2" descr="http://www.30hands.net/images/main_site/monito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938" y="1033463"/>
            <a:ext cx="4438650" cy="33147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5">
            <a:extLst>
              <a:ext uri="{BEBA8EAE-BF5A-486C-A8C5-ECC9F3942E4B}">
                <a14:imgProps xmlns:a14="http://schemas.microsoft.com/office/drawing/2010/main">
                  <a14:imgLayer r:embed="rId6">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2199161" y="-283147"/>
            <a:ext cx="10054931" cy="7541198"/>
          </a:xfrm>
          <a:prstGeom prst="rect">
            <a:avLst/>
          </a:prstGeom>
        </p:spPr>
      </p:pic>
      <p:sp>
        <p:nvSpPr>
          <p:cNvPr id="5" name="TextBox 4"/>
          <p:cNvSpPr txBox="1"/>
          <p:nvPr/>
        </p:nvSpPr>
        <p:spPr>
          <a:xfrm>
            <a:off x="381000" y="6095999"/>
            <a:ext cx="4626588" cy="584775"/>
          </a:xfrm>
          <a:prstGeom prst="rect">
            <a:avLst/>
          </a:prstGeom>
          <a:noFill/>
        </p:spPr>
        <p:txBody>
          <a:bodyPr wrap="none" rtlCol="0">
            <a:spAutoFit/>
          </a:bodyPr>
          <a:lstStyle/>
          <a:p>
            <a:r>
              <a:rPr lang="en-US" sz="3200" b="1" dirty="0" smtClean="0">
                <a:solidFill>
                  <a:schemeClr val="bg1">
                    <a:alpha val="30000"/>
                  </a:schemeClr>
                </a:solidFill>
                <a:effectLst>
                  <a:glow rad="127000">
                    <a:schemeClr val="accent1">
                      <a:alpha val="0"/>
                    </a:schemeClr>
                  </a:glow>
                  <a:outerShdw blurRad="50800" dist="50800" dir="5400000" algn="ctr" rotWithShape="0">
                    <a:srgbClr val="000000">
                      <a:alpha val="0"/>
                    </a:srgbClr>
                  </a:outerShdw>
                </a:effectLst>
                <a:latin typeface="Helvetica" pitchFamily="34" charset="0"/>
              </a:rPr>
              <a:t>PAIRING EXPERIENCE</a:t>
            </a:r>
            <a:endParaRPr lang="en-US" sz="3200" b="1" dirty="0">
              <a:solidFill>
                <a:schemeClr val="bg1">
                  <a:alpha val="30000"/>
                </a:schemeClr>
              </a:solidFill>
              <a:effectLst>
                <a:glow rad="127000">
                  <a:schemeClr val="accent1">
                    <a:alpha val="0"/>
                  </a:schemeClr>
                </a:glow>
                <a:outerShdw blurRad="50800" dist="50800" dir="5400000" algn="ctr" rotWithShape="0">
                  <a:srgbClr val="000000">
                    <a:alpha val="0"/>
                  </a:srgbClr>
                </a:outerShdw>
              </a:effectLst>
              <a:latin typeface="Helvetica" pitchFamily="34" charset="0"/>
            </a:endParaRPr>
          </a:p>
        </p:txBody>
      </p:sp>
      <p:sp>
        <p:nvSpPr>
          <p:cNvPr id="2" name="TextBox 1"/>
          <p:cNvSpPr txBox="1"/>
          <p:nvPr/>
        </p:nvSpPr>
        <p:spPr>
          <a:xfrm>
            <a:off x="152400" y="228600"/>
            <a:ext cx="3381760" cy="523220"/>
          </a:xfrm>
          <a:prstGeom prst="rect">
            <a:avLst/>
          </a:prstGeom>
          <a:noFill/>
        </p:spPr>
        <p:txBody>
          <a:bodyPr wrap="none" rtlCol="0">
            <a:spAutoFit/>
          </a:bodyPr>
          <a:lstStyle/>
          <a:p>
            <a:r>
              <a:rPr lang="en-US" sz="2800" dirty="0" smtClean="0">
                <a:solidFill>
                  <a:schemeClr val="bg1"/>
                </a:solidFill>
                <a:latin typeface="Brush Script MT" panose="03060802040406070304" pitchFamily="66" charset="0"/>
              </a:rPr>
              <a:t>Pairing Encoding Cameras</a:t>
            </a:r>
            <a:endParaRPr lang="en-US" sz="2800" dirty="0">
              <a:solidFill>
                <a:schemeClr val="bg1"/>
              </a:solidFill>
              <a:latin typeface="Brush Script MT" panose="03060802040406070304" pitchFamily="66" charset="0"/>
            </a:endParaRPr>
          </a:p>
        </p:txBody>
      </p:sp>
      <p:sp>
        <p:nvSpPr>
          <p:cNvPr id="6" name="TextBox 5"/>
          <p:cNvSpPr txBox="1"/>
          <p:nvPr/>
        </p:nvSpPr>
        <p:spPr>
          <a:xfrm>
            <a:off x="6238314" y="1828800"/>
            <a:ext cx="1980094" cy="369332"/>
          </a:xfrm>
          <a:prstGeom prst="rect">
            <a:avLst/>
          </a:prstGeom>
          <a:noFill/>
        </p:spPr>
        <p:txBody>
          <a:bodyPr wrap="none" rtlCol="0">
            <a:spAutoFit/>
          </a:bodyPr>
          <a:lstStyle/>
          <a:p>
            <a:r>
              <a:rPr lang="en-US" b="1" dirty="0" smtClean="0">
                <a:solidFill>
                  <a:schemeClr val="bg1"/>
                </a:solidFill>
                <a:latin typeface="Helvetica" pitchFamily="34" charset="0"/>
              </a:rPr>
              <a:t>PROXIMITY APP</a:t>
            </a:r>
            <a:endParaRPr lang="en-US" b="1" dirty="0">
              <a:solidFill>
                <a:schemeClr val="bg1"/>
              </a:solidFill>
              <a:latin typeface="Helvetica" pitchFamily="34" charset="0"/>
            </a:endParaRPr>
          </a:p>
        </p:txBody>
      </p:sp>
      <p:sp>
        <p:nvSpPr>
          <p:cNvPr id="10" name="Rounded Rectangle 9"/>
          <p:cNvSpPr/>
          <p:nvPr/>
        </p:nvSpPr>
        <p:spPr>
          <a:xfrm>
            <a:off x="6466361" y="2486026"/>
            <a:ext cx="1524000" cy="4095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lumMod val="85000"/>
                  </a:schemeClr>
                </a:solidFill>
              </a:rPr>
              <a:t>CHOSE CODEC</a:t>
            </a:r>
            <a:endParaRPr lang="en-US" sz="1200" dirty="0">
              <a:solidFill>
                <a:schemeClr val="bg1">
                  <a:lumMod val="85000"/>
                </a:schemeClr>
              </a:solidFill>
            </a:endParaRPr>
          </a:p>
        </p:txBody>
      </p:sp>
      <p:pic>
        <p:nvPicPr>
          <p:cNvPr id="19" name="image5.png"/>
          <p:cNvPicPr/>
          <p:nvPr/>
        </p:nvPicPr>
        <p:blipFill>
          <a:blip r:embed="rId7">
            <a:extLst/>
          </a:blip>
          <a:stretch>
            <a:fillRect/>
          </a:stretch>
        </p:blipFill>
        <p:spPr>
          <a:xfrm>
            <a:off x="7739168" y="3372530"/>
            <a:ext cx="251193" cy="333375"/>
          </a:xfrm>
          <a:prstGeom prst="rect">
            <a:avLst/>
          </a:prstGeom>
          <a:ln w="12700">
            <a:miter lim="400000"/>
          </a:ln>
        </p:spPr>
      </p:pic>
      <p:pic>
        <p:nvPicPr>
          <p:cNvPr id="15" name="Picture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3400" y="4451034"/>
            <a:ext cx="3711869" cy="2783902"/>
          </a:xfrm>
          <a:prstGeom prst="rect">
            <a:avLst/>
          </a:prstGeom>
        </p:spPr>
      </p:pic>
      <p:pic>
        <p:nvPicPr>
          <p:cNvPr id="18" name="Picture 1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71033" y="4679809"/>
            <a:ext cx="2514600" cy="1885950"/>
          </a:xfrm>
          <a:prstGeom prst="rect">
            <a:avLst/>
          </a:prstGeom>
        </p:spPr>
      </p:pic>
      <p:sp>
        <p:nvSpPr>
          <p:cNvPr id="20" name="Rounded Rectangle 19"/>
          <p:cNvSpPr/>
          <p:nvPr/>
        </p:nvSpPr>
        <p:spPr>
          <a:xfrm>
            <a:off x="1096294" y="1378555"/>
            <a:ext cx="3383937" cy="4502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lumMod val="85000"/>
                  </a:schemeClr>
                </a:solidFill>
              </a:rPr>
              <a:t>CHOSE CODEC</a:t>
            </a:r>
            <a:endParaRPr lang="en-US" sz="2400" dirty="0">
              <a:solidFill>
                <a:schemeClr val="bg1">
                  <a:lumMod val="85000"/>
                </a:schemeClr>
              </a:solidFill>
            </a:endParaRPr>
          </a:p>
        </p:txBody>
      </p:sp>
      <p:pic>
        <p:nvPicPr>
          <p:cNvPr id="25" name="Picture 2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5039" y="4348163"/>
            <a:ext cx="4126445" cy="736865"/>
          </a:xfrm>
          <a:prstGeom prst="rect">
            <a:avLst/>
          </a:prstGeom>
        </p:spPr>
      </p:pic>
      <p:cxnSp>
        <p:nvCxnSpPr>
          <p:cNvPr id="26" name="Curved Connector 25"/>
          <p:cNvCxnSpPr/>
          <p:nvPr/>
        </p:nvCxnSpPr>
        <p:spPr>
          <a:xfrm rot="16200000" flipV="1">
            <a:off x="1190116" y="3925507"/>
            <a:ext cx="896373" cy="685803"/>
          </a:xfrm>
          <a:prstGeom prst="curved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61907" y="4070655"/>
            <a:ext cx="1798579" cy="1348934"/>
          </a:xfrm>
          <a:prstGeom prst="rect">
            <a:avLst/>
          </a:prstGeom>
        </p:spPr>
      </p:pic>
      <p:sp>
        <p:nvSpPr>
          <p:cNvPr id="29" name="TextBox 28"/>
          <p:cNvSpPr txBox="1"/>
          <p:nvPr/>
        </p:nvSpPr>
        <p:spPr>
          <a:xfrm>
            <a:off x="3604887" y="2406612"/>
            <a:ext cx="684803" cy="276999"/>
          </a:xfrm>
          <a:prstGeom prst="rect">
            <a:avLst/>
          </a:prstGeom>
          <a:noFill/>
        </p:spPr>
        <p:txBody>
          <a:bodyPr wrap="none" rtlCol="0">
            <a:spAutoFit/>
          </a:bodyPr>
          <a:lstStyle/>
          <a:p>
            <a:r>
              <a:rPr lang="en-US" sz="1200" dirty="0" smtClean="0"/>
              <a:t>Codec </a:t>
            </a:r>
            <a:r>
              <a:rPr lang="en-US" sz="1200" dirty="0" smtClean="0"/>
              <a:t>2</a:t>
            </a:r>
            <a:endParaRPr lang="en-US" sz="1200" dirty="0"/>
          </a:p>
        </p:txBody>
      </p:sp>
      <p:sp>
        <p:nvSpPr>
          <p:cNvPr id="30" name="TextBox 29"/>
          <p:cNvSpPr txBox="1"/>
          <p:nvPr/>
        </p:nvSpPr>
        <p:spPr>
          <a:xfrm>
            <a:off x="7319327" y="4606622"/>
            <a:ext cx="684803" cy="276999"/>
          </a:xfrm>
          <a:prstGeom prst="rect">
            <a:avLst/>
          </a:prstGeom>
          <a:noFill/>
        </p:spPr>
        <p:txBody>
          <a:bodyPr wrap="none" rtlCol="0">
            <a:spAutoFit/>
          </a:bodyPr>
          <a:lstStyle/>
          <a:p>
            <a:r>
              <a:rPr lang="en-US" sz="1200" dirty="0" smtClean="0"/>
              <a:t>Codec </a:t>
            </a:r>
            <a:r>
              <a:rPr lang="en-US" sz="1200" dirty="0" smtClean="0"/>
              <a:t>2</a:t>
            </a:r>
            <a:endParaRPr lang="en-US" sz="1200" dirty="0"/>
          </a:p>
        </p:txBody>
      </p:sp>
      <p:pic>
        <p:nvPicPr>
          <p:cNvPr id="31" name="Picture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61906" y="2721720"/>
            <a:ext cx="1798579" cy="1348934"/>
          </a:xfrm>
          <a:prstGeom prst="rect">
            <a:avLst/>
          </a:prstGeom>
        </p:spPr>
      </p:pic>
      <p:pic>
        <p:nvPicPr>
          <p:cNvPr id="32" name="Picture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5715" y="1548323"/>
            <a:ext cx="1798579" cy="1348934"/>
          </a:xfrm>
          <a:prstGeom prst="rect">
            <a:avLst/>
          </a:prstGeom>
        </p:spPr>
      </p:pic>
      <p:sp>
        <p:nvSpPr>
          <p:cNvPr id="33" name="TextBox 32"/>
          <p:cNvSpPr txBox="1"/>
          <p:nvPr/>
        </p:nvSpPr>
        <p:spPr>
          <a:xfrm>
            <a:off x="1452602" y="2406612"/>
            <a:ext cx="684803" cy="276999"/>
          </a:xfrm>
          <a:prstGeom prst="rect">
            <a:avLst/>
          </a:prstGeom>
          <a:noFill/>
        </p:spPr>
        <p:txBody>
          <a:bodyPr wrap="none" rtlCol="0">
            <a:spAutoFit/>
          </a:bodyPr>
          <a:lstStyle/>
          <a:p>
            <a:r>
              <a:rPr lang="en-US" sz="1200" dirty="0" smtClean="0"/>
              <a:t>Codec 1</a:t>
            </a:r>
            <a:endParaRPr lang="en-US" sz="1200" dirty="0"/>
          </a:p>
        </p:txBody>
      </p:sp>
      <p:sp>
        <p:nvSpPr>
          <p:cNvPr id="34" name="TextBox 33"/>
          <p:cNvSpPr txBox="1"/>
          <p:nvPr/>
        </p:nvSpPr>
        <p:spPr>
          <a:xfrm>
            <a:off x="7319326" y="3257687"/>
            <a:ext cx="684803" cy="276999"/>
          </a:xfrm>
          <a:prstGeom prst="rect">
            <a:avLst/>
          </a:prstGeom>
          <a:noFill/>
        </p:spPr>
        <p:txBody>
          <a:bodyPr wrap="none" rtlCol="0">
            <a:spAutoFit/>
          </a:bodyPr>
          <a:lstStyle/>
          <a:p>
            <a:r>
              <a:rPr lang="en-US" sz="1200" dirty="0" smtClean="0"/>
              <a:t>Codec 1</a:t>
            </a:r>
            <a:endParaRPr lang="en-US" sz="1200" dirty="0"/>
          </a:p>
        </p:txBody>
      </p:sp>
      <p:pic>
        <p:nvPicPr>
          <p:cNvPr id="24" name="image5.png"/>
          <p:cNvPicPr/>
          <p:nvPr/>
        </p:nvPicPr>
        <p:blipFill>
          <a:blip r:embed="rId7">
            <a:extLst/>
          </a:blip>
          <a:stretch>
            <a:fillRect/>
          </a:stretch>
        </p:blipFill>
        <p:spPr>
          <a:xfrm>
            <a:off x="1981204" y="2222790"/>
            <a:ext cx="251193" cy="333375"/>
          </a:xfrm>
          <a:prstGeom prst="rect">
            <a:avLst/>
          </a:prstGeom>
          <a:ln w="12700">
            <a:miter lim="400000"/>
          </a:ln>
        </p:spPr>
      </p:pic>
    </p:spTree>
    <p:extLst>
      <p:ext uri="{BB962C8B-B14F-4D97-AF65-F5344CB8AC3E}">
        <p14:creationId xmlns:p14="http://schemas.microsoft.com/office/powerpoint/2010/main" val="3462021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24"/>
                                        </p:tgtEl>
                                        <p:attrNameLst>
                                          <p:attrName>style.visibility</p:attrName>
                                        </p:attrNameLst>
                                      </p:cBhvr>
                                      <p:to>
                                        <p:strVal val="visible"/>
                                      </p:to>
                                    </p:set>
                                    <p:anim calcmode="lin" valueType="num">
                                      <p:cBhvr additive="base">
                                        <p:cTn id="47" dur="500" fill="hold"/>
                                        <p:tgtEl>
                                          <p:spTgt spid="24"/>
                                        </p:tgtEl>
                                        <p:attrNameLst>
                                          <p:attrName>ppt_x</p:attrName>
                                        </p:attrNameLst>
                                      </p:cBhvr>
                                      <p:tavLst>
                                        <p:tav tm="0">
                                          <p:val>
                                            <p:strVal val="#ppt_x"/>
                                          </p:val>
                                        </p:tav>
                                        <p:tav tm="100000">
                                          <p:val>
                                            <p:strVal val="#ppt_x"/>
                                          </p:val>
                                        </p:tav>
                                      </p:tavLst>
                                    </p:anim>
                                    <p:anim calcmode="lin" valueType="num">
                                      <p:cBhvr additive="base">
                                        <p:cTn id="48" dur="500" fill="hold"/>
                                        <p:tgtEl>
                                          <p:spTgt spid="24"/>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9"/>
                                        </p:tgtEl>
                                        <p:attrNameLst>
                                          <p:attrName>style.visibility</p:attrName>
                                        </p:attrNameLst>
                                      </p:cBhvr>
                                      <p:to>
                                        <p:strVal val="visible"/>
                                      </p:to>
                                    </p:set>
                                    <p:anim calcmode="lin" valueType="num">
                                      <p:cBhvr additive="base">
                                        <p:cTn id="51" dur="500" fill="hold"/>
                                        <p:tgtEl>
                                          <p:spTgt spid="19"/>
                                        </p:tgtEl>
                                        <p:attrNameLst>
                                          <p:attrName>ppt_x</p:attrName>
                                        </p:attrNameLst>
                                      </p:cBhvr>
                                      <p:tavLst>
                                        <p:tav tm="0">
                                          <p:val>
                                            <p:strVal val="#ppt_x"/>
                                          </p:val>
                                        </p:tav>
                                        <p:tav tm="100000">
                                          <p:val>
                                            <p:strVal val="#ppt_x"/>
                                          </p:val>
                                        </p:tav>
                                      </p:tavLst>
                                    </p:anim>
                                    <p:anim calcmode="lin" valueType="num">
                                      <p:cBhvr additive="base">
                                        <p:cTn id="5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6" grpId="0"/>
      <p:bldP spid="10" grpId="0" animBg="1"/>
      <p:bldP spid="20" grpId="0" animBg="1"/>
      <p:bldP spid="29" grpId="0"/>
      <p:bldP spid="30" grpId="0"/>
      <p:bldP spid="33" grpId="0"/>
      <p:bldP spid="3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2199161" y="-283147"/>
            <a:ext cx="10054931" cy="7541198"/>
          </a:xfrm>
          <a:prstGeom prst="rect">
            <a:avLst/>
          </a:prstGeom>
        </p:spPr>
      </p:pic>
      <p:sp>
        <p:nvSpPr>
          <p:cNvPr id="5" name="TextBox 4"/>
          <p:cNvSpPr txBox="1"/>
          <p:nvPr/>
        </p:nvSpPr>
        <p:spPr>
          <a:xfrm>
            <a:off x="381000" y="6095999"/>
            <a:ext cx="4626588" cy="584775"/>
          </a:xfrm>
          <a:prstGeom prst="rect">
            <a:avLst/>
          </a:prstGeom>
          <a:noFill/>
        </p:spPr>
        <p:txBody>
          <a:bodyPr wrap="none" rtlCol="0">
            <a:spAutoFit/>
          </a:bodyPr>
          <a:lstStyle/>
          <a:p>
            <a:r>
              <a:rPr lang="en-US" sz="3200" b="1" dirty="0" smtClean="0">
                <a:solidFill>
                  <a:schemeClr val="bg1">
                    <a:alpha val="30000"/>
                  </a:schemeClr>
                </a:solidFill>
                <a:effectLst>
                  <a:glow rad="127000">
                    <a:schemeClr val="accent1">
                      <a:alpha val="0"/>
                    </a:schemeClr>
                  </a:glow>
                  <a:outerShdw blurRad="50800" dist="50800" dir="5400000" algn="ctr" rotWithShape="0">
                    <a:srgbClr val="000000">
                      <a:alpha val="0"/>
                    </a:srgbClr>
                  </a:outerShdw>
                </a:effectLst>
                <a:latin typeface="Helvetica" pitchFamily="34" charset="0"/>
              </a:rPr>
              <a:t>PAIRING EXPERIENCE</a:t>
            </a:r>
            <a:endParaRPr lang="en-US" sz="3200" b="1" dirty="0">
              <a:solidFill>
                <a:schemeClr val="bg1">
                  <a:alpha val="30000"/>
                </a:schemeClr>
              </a:solidFill>
              <a:effectLst>
                <a:glow rad="127000">
                  <a:schemeClr val="accent1">
                    <a:alpha val="0"/>
                  </a:schemeClr>
                </a:glow>
                <a:outerShdw blurRad="50800" dist="50800" dir="5400000" algn="ctr" rotWithShape="0">
                  <a:srgbClr val="000000">
                    <a:alpha val="0"/>
                  </a:srgbClr>
                </a:outerShdw>
              </a:effectLst>
              <a:latin typeface="Helvetica" pitchFamily="34" charset="0"/>
            </a:endParaRPr>
          </a:p>
        </p:txBody>
      </p:sp>
      <p:sp>
        <p:nvSpPr>
          <p:cNvPr id="2" name="TextBox 1"/>
          <p:cNvSpPr txBox="1"/>
          <p:nvPr/>
        </p:nvSpPr>
        <p:spPr>
          <a:xfrm>
            <a:off x="152400" y="228600"/>
            <a:ext cx="3381760" cy="523220"/>
          </a:xfrm>
          <a:prstGeom prst="rect">
            <a:avLst/>
          </a:prstGeom>
          <a:noFill/>
        </p:spPr>
        <p:txBody>
          <a:bodyPr wrap="none" rtlCol="0">
            <a:spAutoFit/>
          </a:bodyPr>
          <a:lstStyle/>
          <a:p>
            <a:r>
              <a:rPr lang="en-US" sz="2800" dirty="0" smtClean="0">
                <a:solidFill>
                  <a:schemeClr val="bg1"/>
                </a:solidFill>
                <a:latin typeface="Brush Script MT" panose="03060802040406070304" pitchFamily="66" charset="0"/>
              </a:rPr>
              <a:t>Pairing Encoding Cameras</a:t>
            </a:r>
            <a:endParaRPr lang="en-US" sz="2800" dirty="0">
              <a:solidFill>
                <a:schemeClr val="bg1"/>
              </a:solidFill>
              <a:latin typeface="Brush Script MT" panose="03060802040406070304" pitchFamily="66" charset="0"/>
            </a:endParaRPr>
          </a:p>
        </p:txBody>
      </p:sp>
      <p:sp>
        <p:nvSpPr>
          <p:cNvPr id="6" name="TextBox 5"/>
          <p:cNvSpPr txBox="1"/>
          <p:nvPr/>
        </p:nvSpPr>
        <p:spPr>
          <a:xfrm>
            <a:off x="6238314" y="1828800"/>
            <a:ext cx="1980094" cy="369332"/>
          </a:xfrm>
          <a:prstGeom prst="rect">
            <a:avLst/>
          </a:prstGeom>
          <a:noFill/>
        </p:spPr>
        <p:txBody>
          <a:bodyPr wrap="none" rtlCol="0">
            <a:spAutoFit/>
          </a:bodyPr>
          <a:lstStyle/>
          <a:p>
            <a:r>
              <a:rPr lang="en-US" b="1" dirty="0" smtClean="0">
                <a:solidFill>
                  <a:schemeClr val="bg1"/>
                </a:solidFill>
                <a:latin typeface="Helvetica" pitchFamily="34" charset="0"/>
              </a:rPr>
              <a:t>PROXIMITY APP</a:t>
            </a:r>
            <a:endParaRPr lang="en-US" b="1" dirty="0">
              <a:solidFill>
                <a:schemeClr val="bg1"/>
              </a:solidFill>
              <a:latin typeface="Helvetica" pitchFamily="34" charset="0"/>
            </a:endParaRPr>
          </a:p>
        </p:txBody>
      </p:sp>
      <p:sp>
        <p:nvSpPr>
          <p:cNvPr id="14" name="Rounded Rectangle 13"/>
          <p:cNvSpPr/>
          <p:nvPr/>
        </p:nvSpPr>
        <p:spPr>
          <a:xfrm>
            <a:off x="6464626" y="2285075"/>
            <a:ext cx="1524000" cy="4095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lumMod val="85000"/>
                  </a:schemeClr>
                </a:solidFill>
              </a:rPr>
              <a:t>START PAIRING</a:t>
            </a:r>
            <a:endParaRPr lang="en-US" sz="1200" dirty="0">
              <a:solidFill>
                <a:schemeClr val="bg1">
                  <a:lumMod val="85000"/>
                </a:schemeClr>
              </a:solidFill>
            </a:endParaRPr>
          </a:p>
        </p:txBody>
      </p:sp>
      <p:pic>
        <p:nvPicPr>
          <p:cNvPr id="22" name="Picture 2" descr="http://www.30hands.net/images/main_site/monito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8938" y="1033463"/>
            <a:ext cx="4438650" cy="3314700"/>
          </a:xfrm>
          <a:prstGeom prst="rect">
            <a:avLst/>
          </a:prstGeom>
          <a:noFill/>
          <a:extLst>
            <a:ext uri="{909E8E84-426E-40DD-AFC4-6F175D3DCCD1}">
              <a14:hiddenFill xmlns:a14="http://schemas.microsoft.com/office/drawing/2010/main">
                <a:solidFill>
                  <a:srgbClr val="FFFFFF"/>
                </a:solidFill>
              </a14:hiddenFill>
            </a:ext>
          </a:extLst>
        </p:spPr>
      </p:pic>
      <p:sp>
        <p:nvSpPr>
          <p:cNvPr id="23" name="Rounded Rectangle 22"/>
          <p:cNvSpPr/>
          <p:nvPr/>
        </p:nvSpPr>
        <p:spPr>
          <a:xfrm>
            <a:off x="1114879" y="1378555"/>
            <a:ext cx="3383937" cy="4502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lumMod val="85000"/>
                  </a:schemeClr>
                </a:solidFill>
              </a:rPr>
              <a:t>START PAIRING</a:t>
            </a:r>
            <a:endParaRPr lang="en-US" sz="2400" dirty="0">
              <a:solidFill>
                <a:schemeClr val="bg1">
                  <a:lumMod val="85000"/>
                </a:schemeClr>
              </a:solidFill>
            </a:endParaRPr>
          </a:p>
        </p:txBody>
      </p:sp>
      <p:pic>
        <p:nvPicPr>
          <p:cNvPr id="24" name="Picture 2" descr="https://cdn2.iconfinder.com/data/icons/ios-7-icons/50/video_camera-128.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69089" y="2897257"/>
            <a:ext cx="351774" cy="35177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https://cdn2.iconfinder.com/data/icons/ios-7-icons/50/video_camera-128.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70112" y="3894768"/>
            <a:ext cx="351774" cy="351775"/>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https://cdn2.iconfinder.com/data/icons/ios-7-icons/50/video_camera-128.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70112" y="3401432"/>
            <a:ext cx="351774" cy="351775"/>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6638613" y="2934644"/>
            <a:ext cx="857927" cy="276999"/>
          </a:xfrm>
          <a:prstGeom prst="rect">
            <a:avLst/>
          </a:prstGeom>
          <a:noFill/>
        </p:spPr>
        <p:txBody>
          <a:bodyPr wrap="none" rtlCol="0">
            <a:spAutoFit/>
          </a:bodyPr>
          <a:lstStyle/>
          <a:p>
            <a:r>
              <a:rPr lang="en-US" sz="1200" dirty="0" smtClean="0">
                <a:latin typeface="Helvetica" panose="020B0604020202020204" pitchFamily="34" charset="0"/>
                <a:cs typeface="Helvetica" panose="020B0604020202020204" pitchFamily="34" charset="0"/>
              </a:rPr>
              <a:t>Camera 1</a:t>
            </a:r>
            <a:endParaRPr lang="en-US" sz="1200" dirty="0">
              <a:latin typeface="Helvetica" panose="020B0604020202020204" pitchFamily="34" charset="0"/>
              <a:cs typeface="Helvetica" panose="020B0604020202020204" pitchFamily="34" charset="0"/>
            </a:endParaRPr>
          </a:p>
        </p:txBody>
      </p:sp>
      <p:sp>
        <p:nvSpPr>
          <p:cNvPr id="28" name="TextBox 27"/>
          <p:cNvSpPr txBox="1"/>
          <p:nvPr/>
        </p:nvSpPr>
        <p:spPr>
          <a:xfrm>
            <a:off x="6638613" y="3438819"/>
            <a:ext cx="857927" cy="276999"/>
          </a:xfrm>
          <a:prstGeom prst="rect">
            <a:avLst/>
          </a:prstGeom>
          <a:noFill/>
        </p:spPr>
        <p:txBody>
          <a:bodyPr wrap="none" rtlCol="0">
            <a:spAutoFit/>
          </a:bodyPr>
          <a:lstStyle/>
          <a:p>
            <a:r>
              <a:rPr lang="en-US" sz="1200" dirty="0" smtClean="0">
                <a:latin typeface="Helvetica" panose="020B0604020202020204" pitchFamily="34" charset="0"/>
                <a:cs typeface="Helvetica" panose="020B0604020202020204" pitchFamily="34" charset="0"/>
              </a:rPr>
              <a:t>Camera 2</a:t>
            </a:r>
            <a:endParaRPr lang="en-US" sz="1200" dirty="0">
              <a:latin typeface="Helvetica" panose="020B0604020202020204" pitchFamily="34" charset="0"/>
              <a:cs typeface="Helvetica" panose="020B0604020202020204" pitchFamily="34" charset="0"/>
            </a:endParaRPr>
          </a:p>
        </p:txBody>
      </p:sp>
      <p:sp>
        <p:nvSpPr>
          <p:cNvPr id="29" name="TextBox 28"/>
          <p:cNvSpPr txBox="1"/>
          <p:nvPr/>
        </p:nvSpPr>
        <p:spPr>
          <a:xfrm>
            <a:off x="6638613" y="3969543"/>
            <a:ext cx="857927" cy="276999"/>
          </a:xfrm>
          <a:prstGeom prst="rect">
            <a:avLst/>
          </a:prstGeom>
          <a:noFill/>
        </p:spPr>
        <p:txBody>
          <a:bodyPr wrap="none" rtlCol="0">
            <a:spAutoFit/>
          </a:bodyPr>
          <a:lstStyle/>
          <a:p>
            <a:r>
              <a:rPr lang="en-US" sz="1200" dirty="0" smtClean="0">
                <a:latin typeface="Helvetica" panose="020B0604020202020204" pitchFamily="34" charset="0"/>
                <a:cs typeface="Helvetica" panose="020B0604020202020204" pitchFamily="34" charset="0"/>
              </a:rPr>
              <a:t>Camera 3</a:t>
            </a:r>
          </a:p>
        </p:txBody>
      </p:sp>
      <p:pic>
        <p:nvPicPr>
          <p:cNvPr id="30" name="Picture 2" descr="https://cdn2.iconfinder.com/data/icons/ios-7-icons/50/video_camera-128.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00011" y="1970689"/>
            <a:ext cx="351774" cy="351775"/>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https://cdn2.iconfinder.com/data/icons/ios-7-icons/50/video_camera-128.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01034" y="2968200"/>
            <a:ext cx="351774" cy="351775"/>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https://cdn2.iconfinder.com/data/icons/ios-7-icons/50/video_camera-128.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01034" y="2474864"/>
            <a:ext cx="351774" cy="351775"/>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p:cNvSpPr txBox="1"/>
          <p:nvPr/>
        </p:nvSpPr>
        <p:spPr>
          <a:xfrm>
            <a:off x="1469535" y="2008076"/>
            <a:ext cx="857927" cy="276999"/>
          </a:xfrm>
          <a:prstGeom prst="rect">
            <a:avLst/>
          </a:prstGeom>
          <a:noFill/>
        </p:spPr>
        <p:txBody>
          <a:bodyPr wrap="none" rtlCol="0">
            <a:spAutoFit/>
          </a:bodyPr>
          <a:lstStyle/>
          <a:p>
            <a:r>
              <a:rPr lang="en-US" sz="1200" dirty="0" smtClean="0">
                <a:latin typeface="Helvetica" panose="020B0604020202020204" pitchFamily="34" charset="0"/>
                <a:cs typeface="Helvetica" panose="020B0604020202020204" pitchFamily="34" charset="0"/>
              </a:rPr>
              <a:t>Camera 1</a:t>
            </a:r>
            <a:endParaRPr lang="en-US" sz="1200" dirty="0">
              <a:latin typeface="Helvetica" panose="020B0604020202020204" pitchFamily="34" charset="0"/>
              <a:cs typeface="Helvetica" panose="020B0604020202020204" pitchFamily="34" charset="0"/>
            </a:endParaRPr>
          </a:p>
        </p:txBody>
      </p:sp>
      <p:sp>
        <p:nvSpPr>
          <p:cNvPr id="34" name="TextBox 33"/>
          <p:cNvSpPr txBox="1"/>
          <p:nvPr/>
        </p:nvSpPr>
        <p:spPr>
          <a:xfrm>
            <a:off x="1469535" y="2512251"/>
            <a:ext cx="857927" cy="276999"/>
          </a:xfrm>
          <a:prstGeom prst="rect">
            <a:avLst/>
          </a:prstGeom>
          <a:noFill/>
        </p:spPr>
        <p:txBody>
          <a:bodyPr wrap="none" rtlCol="0">
            <a:spAutoFit/>
          </a:bodyPr>
          <a:lstStyle/>
          <a:p>
            <a:r>
              <a:rPr lang="en-US" sz="1200" dirty="0" smtClean="0">
                <a:latin typeface="Helvetica" panose="020B0604020202020204" pitchFamily="34" charset="0"/>
                <a:cs typeface="Helvetica" panose="020B0604020202020204" pitchFamily="34" charset="0"/>
              </a:rPr>
              <a:t>Camera 2</a:t>
            </a:r>
            <a:endParaRPr lang="en-US" sz="1200" dirty="0">
              <a:latin typeface="Helvetica" panose="020B0604020202020204" pitchFamily="34" charset="0"/>
              <a:cs typeface="Helvetica" panose="020B0604020202020204" pitchFamily="34" charset="0"/>
            </a:endParaRPr>
          </a:p>
        </p:txBody>
      </p:sp>
      <p:sp>
        <p:nvSpPr>
          <p:cNvPr id="35" name="TextBox 34"/>
          <p:cNvSpPr txBox="1"/>
          <p:nvPr/>
        </p:nvSpPr>
        <p:spPr>
          <a:xfrm>
            <a:off x="1469535" y="3042975"/>
            <a:ext cx="857927" cy="276999"/>
          </a:xfrm>
          <a:prstGeom prst="rect">
            <a:avLst/>
          </a:prstGeom>
          <a:noFill/>
        </p:spPr>
        <p:txBody>
          <a:bodyPr wrap="none" rtlCol="0">
            <a:spAutoFit/>
          </a:bodyPr>
          <a:lstStyle/>
          <a:p>
            <a:r>
              <a:rPr lang="en-US" sz="1200" dirty="0" smtClean="0">
                <a:latin typeface="Helvetica" panose="020B0604020202020204" pitchFamily="34" charset="0"/>
                <a:cs typeface="Helvetica" panose="020B0604020202020204" pitchFamily="34" charset="0"/>
              </a:rPr>
              <a:t>Camera 3</a:t>
            </a:r>
          </a:p>
        </p:txBody>
      </p:sp>
      <p:sp>
        <p:nvSpPr>
          <p:cNvPr id="7" name="Flowchart: Process 6"/>
          <p:cNvSpPr/>
          <p:nvPr/>
        </p:nvSpPr>
        <p:spPr>
          <a:xfrm>
            <a:off x="7496540" y="2968200"/>
            <a:ext cx="721868" cy="280832"/>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smtClean="0"/>
              <a:t>BLINK LED</a:t>
            </a:r>
            <a:endParaRPr lang="en-US" sz="1000" dirty="0"/>
          </a:p>
        </p:txBody>
      </p:sp>
      <p:sp>
        <p:nvSpPr>
          <p:cNvPr id="36" name="Flowchart: Process 35"/>
          <p:cNvSpPr/>
          <p:nvPr/>
        </p:nvSpPr>
        <p:spPr>
          <a:xfrm>
            <a:off x="7496540" y="3455596"/>
            <a:ext cx="721868" cy="243443"/>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smtClean="0"/>
              <a:t>BLINK LED</a:t>
            </a:r>
            <a:endParaRPr lang="en-US" sz="1000" dirty="0"/>
          </a:p>
        </p:txBody>
      </p:sp>
      <p:sp>
        <p:nvSpPr>
          <p:cNvPr id="37" name="Flowchart: Process 36"/>
          <p:cNvSpPr/>
          <p:nvPr/>
        </p:nvSpPr>
        <p:spPr>
          <a:xfrm>
            <a:off x="7496540" y="3969543"/>
            <a:ext cx="721868" cy="277000"/>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smtClean="0"/>
              <a:t>BLINK LED</a:t>
            </a:r>
            <a:endParaRPr lang="en-US" sz="1000" dirty="0"/>
          </a:p>
        </p:txBody>
      </p:sp>
      <p:sp>
        <p:nvSpPr>
          <p:cNvPr id="38" name="Flowchart: Process 37"/>
          <p:cNvSpPr/>
          <p:nvPr/>
        </p:nvSpPr>
        <p:spPr>
          <a:xfrm>
            <a:off x="2427329" y="2057716"/>
            <a:ext cx="721868" cy="280832"/>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smtClean="0"/>
              <a:t>BLINK LED</a:t>
            </a:r>
            <a:endParaRPr lang="en-US" sz="1000" dirty="0"/>
          </a:p>
        </p:txBody>
      </p:sp>
      <p:sp>
        <p:nvSpPr>
          <p:cNvPr id="39" name="Flowchart: Process 38"/>
          <p:cNvSpPr/>
          <p:nvPr/>
        </p:nvSpPr>
        <p:spPr>
          <a:xfrm>
            <a:off x="2427329" y="2545112"/>
            <a:ext cx="721868" cy="243443"/>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smtClean="0"/>
              <a:t>BLINK LED</a:t>
            </a:r>
            <a:endParaRPr lang="en-US" sz="1000" dirty="0"/>
          </a:p>
        </p:txBody>
      </p:sp>
      <p:sp>
        <p:nvSpPr>
          <p:cNvPr id="40" name="Flowchart: Process 39"/>
          <p:cNvSpPr/>
          <p:nvPr/>
        </p:nvSpPr>
        <p:spPr>
          <a:xfrm>
            <a:off x="2423028" y="3005587"/>
            <a:ext cx="721868" cy="277000"/>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smtClean="0"/>
              <a:t>BLINK LED</a:t>
            </a:r>
            <a:endParaRPr lang="en-US" sz="1000" dirty="0"/>
          </a:p>
        </p:txBody>
      </p:sp>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61907" y="4070655"/>
            <a:ext cx="1798579" cy="1348934"/>
          </a:xfrm>
          <a:prstGeom prst="rect">
            <a:avLst/>
          </a:prstGeom>
        </p:spPr>
      </p:pic>
      <p:pic>
        <p:nvPicPr>
          <p:cNvPr id="41" name="Picture 4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048000" y="1548323"/>
            <a:ext cx="1798579" cy="1348934"/>
          </a:xfrm>
          <a:prstGeom prst="rect">
            <a:avLst/>
          </a:prstGeom>
        </p:spPr>
      </p:pic>
      <p:sp>
        <p:nvSpPr>
          <p:cNvPr id="11" name="TextBox 10"/>
          <p:cNvSpPr txBox="1"/>
          <p:nvPr/>
        </p:nvSpPr>
        <p:spPr>
          <a:xfrm>
            <a:off x="3604887" y="2406612"/>
            <a:ext cx="684803" cy="276999"/>
          </a:xfrm>
          <a:prstGeom prst="rect">
            <a:avLst/>
          </a:prstGeom>
          <a:noFill/>
        </p:spPr>
        <p:txBody>
          <a:bodyPr wrap="none" rtlCol="0">
            <a:spAutoFit/>
          </a:bodyPr>
          <a:lstStyle/>
          <a:p>
            <a:r>
              <a:rPr lang="en-US" sz="1200" dirty="0" smtClean="0"/>
              <a:t>Codec 1</a:t>
            </a:r>
            <a:endParaRPr lang="en-US" sz="1200" dirty="0"/>
          </a:p>
        </p:txBody>
      </p:sp>
      <p:sp>
        <p:nvSpPr>
          <p:cNvPr id="42" name="TextBox 41"/>
          <p:cNvSpPr txBox="1"/>
          <p:nvPr/>
        </p:nvSpPr>
        <p:spPr>
          <a:xfrm>
            <a:off x="7319327" y="4606622"/>
            <a:ext cx="684803" cy="276999"/>
          </a:xfrm>
          <a:prstGeom prst="rect">
            <a:avLst/>
          </a:prstGeom>
          <a:noFill/>
        </p:spPr>
        <p:txBody>
          <a:bodyPr wrap="none" rtlCol="0">
            <a:spAutoFit/>
          </a:bodyPr>
          <a:lstStyle/>
          <a:p>
            <a:r>
              <a:rPr lang="en-US" sz="1200" dirty="0" smtClean="0"/>
              <a:t>Codec 1</a:t>
            </a:r>
            <a:endParaRPr lang="en-US" sz="1200" dirty="0"/>
          </a:p>
        </p:txBody>
      </p:sp>
      <p:pic>
        <p:nvPicPr>
          <p:cNvPr id="43" name="Picture 4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5039" y="4348163"/>
            <a:ext cx="4126445" cy="736865"/>
          </a:xfrm>
          <a:prstGeom prst="rect">
            <a:avLst/>
          </a:prstGeom>
        </p:spPr>
      </p:pic>
      <p:cxnSp>
        <p:nvCxnSpPr>
          <p:cNvPr id="44" name="Curved Connector 43"/>
          <p:cNvCxnSpPr/>
          <p:nvPr/>
        </p:nvCxnSpPr>
        <p:spPr>
          <a:xfrm rot="16200000" flipV="1">
            <a:off x="1190116" y="3925507"/>
            <a:ext cx="896373" cy="685803"/>
          </a:xfrm>
          <a:prstGeom prst="curved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928123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6" grpId="0"/>
      <p:bldP spid="14" grpId="0" animBg="1"/>
      <p:bldP spid="23" grpId="0" animBg="1"/>
      <p:bldP spid="27" grpId="0"/>
      <p:bldP spid="28" grpId="0"/>
      <p:bldP spid="29" grpId="0"/>
      <p:bldP spid="33" grpId="0"/>
      <p:bldP spid="34" grpId="0"/>
      <p:bldP spid="35" grpId="0"/>
      <p:bldP spid="7" grpId="0" animBg="1"/>
      <p:bldP spid="36" grpId="0" animBg="1"/>
      <p:bldP spid="37" grpId="0" animBg="1"/>
      <p:bldP spid="38" grpId="0" animBg="1"/>
      <p:bldP spid="39" grpId="0" animBg="1"/>
      <p:bldP spid="40" grpId="0" animBg="1"/>
      <p:bldP spid="11" grpId="0"/>
      <p:bldP spid="4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2183980" y="-283147"/>
            <a:ext cx="10054931" cy="7541198"/>
          </a:xfrm>
          <a:prstGeom prst="rect">
            <a:avLst/>
          </a:prstGeom>
        </p:spPr>
      </p:pic>
      <p:sp>
        <p:nvSpPr>
          <p:cNvPr id="5" name="TextBox 4"/>
          <p:cNvSpPr txBox="1"/>
          <p:nvPr/>
        </p:nvSpPr>
        <p:spPr>
          <a:xfrm>
            <a:off x="381000" y="6095999"/>
            <a:ext cx="4626588" cy="584775"/>
          </a:xfrm>
          <a:prstGeom prst="rect">
            <a:avLst/>
          </a:prstGeom>
          <a:noFill/>
        </p:spPr>
        <p:txBody>
          <a:bodyPr wrap="none" rtlCol="0">
            <a:spAutoFit/>
          </a:bodyPr>
          <a:lstStyle/>
          <a:p>
            <a:r>
              <a:rPr lang="en-US" sz="3200" b="1" dirty="0" smtClean="0">
                <a:solidFill>
                  <a:schemeClr val="bg1">
                    <a:alpha val="30000"/>
                  </a:schemeClr>
                </a:solidFill>
                <a:effectLst>
                  <a:glow rad="127000">
                    <a:schemeClr val="accent1">
                      <a:alpha val="0"/>
                    </a:schemeClr>
                  </a:glow>
                  <a:outerShdw blurRad="50800" dist="50800" dir="5400000" algn="ctr" rotWithShape="0">
                    <a:srgbClr val="000000">
                      <a:alpha val="0"/>
                    </a:srgbClr>
                  </a:outerShdw>
                </a:effectLst>
                <a:latin typeface="Helvetica" pitchFamily="34" charset="0"/>
              </a:rPr>
              <a:t>PAIRING EXPERIENCE</a:t>
            </a:r>
            <a:endParaRPr lang="en-US" sz="3200" b="1" dirty="0">
              <a:solidFill>
                <a:schemeClr val="bg1">
                  <a:alpha val="30000"/>
                </a:schemeClr>
              </a:solidFill>
              <a:effectLst>
                <a:glow rad="127000">
                  <a:schemeClr val="accent1">
                    <a:alpha val="0"/>
                  </a:schemeClr>
                </a:glow>
                <a:outerShdw blurRad="50800" dist="50800" dir="5400000" algn="ctr" rotWithShape="0">
                  <a:srgbClr val="000000">
                    <a:alpha val="0"/>
                  </a:srgbClr>
                </a:outerShdw>
              </a:effectLst>
              <a:latin typeface="Helvetica" pitchFamily="34" charset="0"/>
            </a:endParaRPr>
          </a:p>
        </p:txBody>
      </p:sp>
      <p:sp>
        <p:nvSpPr>
          <p:cNvPr id="2" name="TextBox 1"/>
          <p:cNvSpPr txBox="1"/>
          <p:nvPr/>
        </p:nvSpPr>
        <p:spPr>
          <a:xfrm>
            <a:off x="152400" y="228600"/>
            <a:ext cx="3381760" cy="523220"/>
          </a:xfrm>
          <a:prstGeom prst="rect">
            <a:avLst/>
          </a:prstGeom>
          <a:noFill/>
        </p:spPr>
        <p:txBody>
          <a:bodyPr wrap="none" rtlCol="0">
            <a:spAutoFit/>
          </a:bodyPr>
          <a:lstStyle/>
          <a:p>
            <a:r>
              <a:rPr lang="en-US" sz="2800" dirty="0" smtClean="0">
                <a:solidFill>
                  <a:schemeClr val="bg1"/>
                </a:solidFill>
                <a:latin typeface="Brush Script MT" panose="03060802040406070304" pitchFamily="66" charset="0"/>
              </a:rPr>
              <a:t>Pairing Encoding Cameras</a:t>
            </a:r>
            <a:endParaRPr lang="en-US" sz="2800" dirty="0">
              <a:solidFill>
                <a:schemeClr val="bg1"/>
              </a:solidFill>
              <a:latin typeface="Brush Script MT" panose="03060802040406070304" pitchFamily="66" charset="0"/>
            </a:endParaRPr>
          </a:p>
        </p:txBody>
      </p:sp>
      <p:sp>
        <p:nvSpPr>
          <p:cNvPr id="6" name="TextBox 5"/>
          <p:cNvSpPr txBox="1"/>
          <p:nvPr/>
        </p:nvSpPr>
        <p:spPr>
          <a:xfrm>
            <a:off x="6238314" y="1828800"/>
            <a:ext cx="1980094" cy="369332"/>
          </a:xfrm>
          <a:prstGeom prst="rect">
            <a:avLst/>
          </a:prstGeom>
          <a:noFill/>
        </p:spPr>
        <p:txBody>
          <a:bodyPr wrap="none" rtlCol="0">
            <a:spAutoFit/>
          </a:bodyPr>
          <a:lstStyle/>
          <a:p>
            <a:r>
              <a:rPr lang="en-US" b="1" dirty="0" smtClean="0">
                <a:solidFill>
                  <a:schemeClr val="bg1"/>
                </a:solidFill>
                <a:latin typeface="Helvetica" pitchFamily="34" charset="0"/>
              </a:rPr>
              <a:t>PROXIMITY APP</a:t>
            </a:r>
            <a:endParaRPr lang="en-US" b="1" dirty="0">
              <a:solidFill>
                <a:schemeClr val="bg1"/>
              </a:solidFill>
              <a:latin typeface="Helvetica" pitchFamily="34" charset="0"/>
            </a:endParaRPr>
          </a:p>
        </p:txBody>
      </p:sp>
      <p:sp>
        <p:nvSpPr>
          <p:cNvPr id="14" name="Rounded Rectangle 13"/>
          <p:cNvSpPr/>
          <p:nvPr/>
        </p:nvSpPr>
        <p:spPr>
          <a:xfrm>
            <a:off x="6464626" y="2285075"/>
            <a:ext cx="1524000" cy="4095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lumMod val="85000"/>
                  </a:schemeClr>
                </a:solidFill>
              </a:rPr>
              <a:t>START PAIRING</a:t>
            </a:r>
            <a:endParaRPr lang="en-US" sz="1200" dirty="0">
              <a:solidFill>
                <a:schemeClr val="bg1">
                  <a:lumMod val="85000"/>
                </a:schemeClr>
              </a:solidFill>
            </a:endParaRPr>
          </a:p>
        </p:txBody>
      </p:sp>
      <p:pic>
        <p:nvPicPr>
          <p:cNvPr id="22" name="Picture 2" descr="http://www.30hands.net/images/main_site/monito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8938" y="1033463"/>
            <a:ext cx="4438650" cy="3314700"/>
          </a:xfrm>
          <a:prstGeom prst="rect">
            <a:avLst/>
          </a:prstGeom>
          <a:noFill/>
          <a:extLst>
            <a:ext uri="{909E8E84-426E-40DD-AFC4-6F175D3DCCD1}">
              <a14:hiddenFill xmlns:a14="http://schemas.microsoft.com/office/drawing/2010/main">
                <a:solidFill>
                  <a:srgbClr val="FFFFFF"/>
                </a:solidFill>
              </a14:hiddenFill>
            </a:ext>
          </a:extLst>
        </p:spPr>
      </p:pic>
      <p:sp>
        <p:nvSpPr>
          <p:cNvPr id="23" name="Rounded Rectangle 22"/>
          <p:cNvSpPr/>
          <p:nvPr/>
        </p:nvSpPr>
        <p:spPr>
          <a:xfrm>
            <a:off x="1114879" y="1378555"/>
            <a:ext cx="3383937" cy="4502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lumMod val="85000"/>
                  </a:schemeClr>
                </a:solidFill>
              </a:rPr>
              <a:t>START PAIRING</a:t>
            </a:r>
            <a:endParaRPr lang="en-US" sz="2400" dirty="0">
              <a:solidFill>
                <a:schemeClr val="bg1">
                  <a:lumMod val="85000"/>
                </a:schemeClr>
              </a:solidFill>
            </a:endParaRPr>
          </a:p>
        </p:txBody>
      </p:sp>
      <p:pic>
        <p:nvPicPr>
          <p:cNvPr id="24" name="Picture 2" descr="https://cdn2.iconfinder.com/data/icons/ios-7-icons/50/video_camera-128.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69089" y="2897257"/>
            <a:ext cx="351774" cy="35177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https://cdn2.iconfinder.com/data/icons/ios-7-icons/50/video_camera-128.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70112" y="3894768"/>
            <a:ext cx="351774" cy="351775"/>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https://cdn2.iconfinder.com/data/icons/ios-7-icons/50/video_camera-128.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70112" y="3401432"/>
            <a:ext cx="351774" cy="351775"/>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6638613" y="2934644"/>
            <a:ext cx="857927" cy="276999"/>
          </a:xfrm>
          <a:prstGeom prst="rect">
            <a:avLst/>
          </a:prstGeom>
          <a:noFill/>
        </p:spPr>
        <p:txBody>
          <a:bodyPr wrap="none" rtlCol="0">
            <a:spAutoFit/>
          </a:bodyPr>
          <a:lstStyle/>
          <a:p>
            <a:r>
              <a:rPr lang="en-US" sz="1200" dirty="0" smtClean="0">
                <a:latin typeface="Helvetica" panose="020B0604020202020204" pitchFamily="34" charset="0"/>
                <a:cs typeface="Helvetica" panose="020B0604020202020204" pitchFamily="34" charset="0"/>
              </a:rPr>
              <a:t>Camera 1</a:t>
            </a:r>
            <a:endParaRPr lang="en-US" sz="1200" dirty="0">
              <a:latin typeface="Helvetica" panose="020B0604020202020204" pitchFamily="34" charset="0"/>
              <a:cs typeface="Helvetica" panose="020B0604020202020204" pitchFamily="34" charset="0"/>
            </a:endParaRPr>
          </a:p>
        </p:txBody>
      </p:sp>
      <p:sp>
        <p:nvSpPr>
          <p:cNvPr id="28" name="TextBox 27"/>
          <p:cNvSpPr txBox="1"/>
          <p:nvPr/>
        </p:nvSpPr>
        <p:spPr>
          <a:xfrm>
            <a:off x="6638613" y="3438819"/>
            <a:ext cx="857927" cy="276999"/>
          </a:xfrm>
          <a:prstGeom prst="rect">
            <a:avLst/>
          </a:prstGeom>
          <a:noFill/>
        </p:spPr>
        <p:txBody>
          <a:bodyPr wrap="none" rtlCol="0">
            <a:spAutoFit/>
          </a:bodyPr>
          <a:lstStyle/>
          <a:p>
            <a:r>
              <a:rPr lang="en-US" sz="1200" dirty="0" smtClean="0">
                <a:latin typeface="Helvetica" panose="020B0604020202020204" pitchFamily="34" charset="0"/>
                <a:cs typeface="Helvetica" panose="020B0604020202020204" pitchFamily="34" charset="0"/>
              </a:rPr>
              <a:t>Camera 2</a:t>
            </a:r>
            <a:endParaRPr lang="en-US" sz="1200" dirty="0">
              <a:latin typeface="Helvetica" panose="020B0604020202020204" pitchFamily="34" charset="0"/>
              <a:cs typeface="Helvetica" panose="020B0604020202020204" pitchFamily="34" charset="0"/>
            </a:endParaRPr>
          </a:p>
        </p:txBody>
      </p:sp>
      <p:sp>
        <p:nvSpPr>
          <p:cNvPr id="29" name="TextBox 28"/>
          <p:cNvSpPr txBox="1"/>
          <p:nvPr/>
        </p:nvSpPr>
        <p:spPr>
          <a:xfrm>
            <a:off x="6638613" y="3969543"/>
            <a:ext cx="857927" cy="276999"/>
          </a:xfrm>
          <a:prstGeom prst="rect">
            <a:avLst/>
          </a:prstGeom>
          <a:noFill/>
        </p:spPr>
        <p:txBody>
          <a:bodyPr wrap="none" rtlCol="0">
            <a:spAutoFit/>
          </a:bodyPr>
          <a:lstStyle/>
          <a:p>
            <a:r>
              <a:rPr lang="en-US" sz="1200" dirty="0" smtClean="0">
                <a:latin typeface="Helvetica" panose="020B0604020202020204" pitchFamily="34" charset="0"/>
                <a:cs typeface="Helvetica" panose="020B0604020202020204" pitchFamily="34" charset="0"/>
              </a:rPr>
              <a:t>Camera 3</a:t>
            </a:r>
          </a:p>
        </p:txBody>
      </p:sp>
      <p:pic>
        <p:nvPicPr>
          <p:cNvPr id="30" name="Picture 2" descr="https://cdn2.iconfinder.com/data/icons/ios-7-icons/50/video_camera-128.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00011" y="1970689"/>
            <a:ext cx="351774" cy="351775"/>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https://cdn2.iconfinder.com/data/icons/ios-7-icons/50/video_camera-128.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01034" y="2968200"/>
            <a:ext cx="351774" cy="351775"/>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https://cdn2.iconfinder.com/data/icons/ios-7-icons/50/video_camera-128.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01034" y="2474864"/>
            <a:ext cx="351774" cy="351775"/>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p:cNvSpPr txBox="1"/>
          <p:nvPr/>
        </p:nvSpPr>
        <p:spPr>
          <a:xfrm>
            <a:off x="1469535" y="2008076"/>
            <a:ext cx="857927" cy="276999"/>
          </a:xfrm>
          <a:prstGeom prst="rect">
            <a:avLst/>
          </a:prstGeom>
          <a:noFill/>
        </p:spPr>
        <p:txBody>
          <a:bodyPr wrap="none" rtlCol="0">
            <a:spAutoFit/>
          </a:bodyPr>
          <a:lstStyle/>
          <a:p>
            <a:r>
              <a:rPr lang="en-US" sz="1200" dirty="0" smtClean="0">
                <a:latin typeface="Helvetica" panose="020B0604020202020204" pitchFamily="34" charset="0"/>
                <a:cs typeface="Helvetica" panose="020B0604020202020204" pitchFamily="34" charset="0"/>
              </a:rPr>
              <a:t>Camera 1</a:t>
            </a:r>
            <a:endParaRPr lang="en-US" sz="1200" dirty="0">
              <a:latin typeface="Helvetica" panose="020B0604020202020204" pitchFamily="34" charset="0"/>
              <a:cs typeface="Helvetica" panose="020B0604020202020204" pitchFamily="34" charset="0"/>
            </a:endParaRPr>
          </a:p>
        </p:txBody>
      </p:sp>
      <p:sp>
        <p:nvSpPr>
          <p:cNvPr id="34" name="TextBox 33"/>
          <p:cNvSpPr txBox="1"/>
          <p:nvPr/>
        </p:nvSpPr>
        <p:spPr>
          <a:xfrm>
            <a:off x="1469535" y="2512251"/>
            <a:ext cx="857927" cy="276999"/>
          </a:xfrm>
          <a:prstGeom prst="rect">
            <a:avLst/>
          </a:prstGeom>
          <a:noFill/>
        </p:spPr>
        <p:txBody>
          <a:bodyPr wrap="none" rtlCol="0">
            <a:spAutoFit/>
          </a:bodyPr>
          <a:lstStyle/>
          <a:p>
            <a:r>
              <a:rPr lang="en-US" sz="1200" dirty="0" smtClean="0">
                <a:latin typeface="Helvetica" panose="020B0604020202020204" pitchFamily="34" charset="0"/>
                <a:cs typeface="Helvetica" panose="020B0604020202020204" pitchFamily="34" charset="0"/>
              </a:rPr>
              <a:t>Camera 2</a:t>
            </a:r>
            <a:endParaRPr lang="en-US" sz="1200" dirty="0">
              <a:latin typeface="Helvetica" panose="020B0604020202020204" pitchFamily="34" charset="0"/>
              <a:cs typeface="Helvetica" panose="020B0604020202020204" pitchFamily="34" charset="0"/>
            </a:endParaRPr>
          </a:p>
        </p:txBody>
      </p:sp>
      <p:sp>
        <p:nvSpPr>
          <p:cNvPr id="35" name="TextBox 34"/>
          <p:cNvSpPr txBox="1"/>
          <p:nvPr/>
        </p:nvSpPr>
        <p:spPr>
          <a:xfrm>
            <a:off x="1469535" y="3042975"/>
            <a:ext cx="857927" cy="276999"/>
          </a:xfrm>
          <a:prstGeom prst="rect">
            <a:avLst/>
          </a:prstGeom>
          <a:noFill/>
        </p:spPr>
        <p:txBody>
          <a:bodyPr wrap="none" rtlCol="0">
            <a:spAutoFit/>
          </a:bodyPr>
          <a:lstStyle/>
          <a:p>
            <a:r>
              <a:rPr lang="en-US" sz="1200" dirty="0" smtClean="0">
                <a:latin typeface="Helvetica" panose="020B0604020202020204" pitchFamily="34" charset="0"/>
                <a:cs typeface="Helvetica" panose="020B0604020202020204" pitchFamily="34" charset="0"/>
              </a:rPr>
              <a:t>Camera 3</a:t>
            </a:r>
          </a:p>
        </p:txBody>
      </p:sp>
      <p:sp>
        <p:nvSpPr>
          <p:cNvPr id="7" name="Flowchart: Process 6"/>
          <p:cNvSpPr/>
          <p:nvPr/>
        </p:nvSpPr>
        <p:spPr>
          <a:xfrm>
            <a:off x="7496540" y="2968200"/>
            <a:ext cx="721868" cy="280832"/>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smtClean="0"/>
              <a:t>BLINK LED</a:t>
            </a:r>
            <a:endParaRPr lang="en-US" sz="1000" dirty="0"/>
          </a:p>
        </p:txBody>
      </p:sp>
      <p:sp>
        <p:nvSpPr>
          <p:cNvPr id="36" name="Flowchart: Process 35"/>
          <p:cNvSpPr/>
          <p:nvPr/>
        </p:nvSpPr>
        <p:spPr>
          <a:xfrm>
            <a:off x="7496540" y="3455596"/>
            <a:ext cx="721868" cy="243443"/>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smtClean="0"/>
              <a:t>BLINK LED</a:t>
            </a:r>
            <a:endParaRPr lang="en-US" sz="1000" dirty="0"/>
          </a:p>
        </p:txBody>
      </p:sp>
      <p:sp>
        <p:nvSpPr>
          <p:cNvPr id="37" name="Flowchart: Process 36"/>
          <p:cNvSpPr/>
          <p:nvPr/>
        </p:nvSpPr>
        <p:spPr>
          <a:xfrm>
            <a:off x="7496540" y="3969543"/>
            <a:ext cx="721868" cy="277000"/>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smtClean="0"/>
              <a:t>BLINK LED</a:t>
            </a:r>
            <a:endParaRPr lang="en-US" sz="1000" dirty="0"/>
          </a:p>
        </p:txBody>
      </p:sp>
      <p:sp>
        <p:nvSpPr>
          <p:cNvPr id="38" name="Flowchart: Process 37"/>
          <p:cNvSpPr/>
          <p:nvPr/>
        </p:nvSpPr>
        <p:spPr>
          <a:xfrm>
            <a:off x="2427329" y="2057716"/>
            <a:ext cx="721868" cy="280832"/>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smtClean="0"/>
              <a:t>BLINK LED</a:t>
            </a:r>
            <a:endParaRPr lang="en-US" sz="1000" dirty="0"/>
          </a:p>
        </p:txBody>
      </p:sp>
      <p:sp>
        <p:nvSpPr>
          <p:cNvPr id="39" name="Flowchart: Process 38"/>
          <p:cNvSpPr/>
          <p:nvPr/>
        </p:nvSpPr>
        <p:spPr>
          <a:xfrm>
            <a:off x="2427329" y="2545112"/>
            <a:ext cx="721868" cy="243443"/>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smtClean="0"/>
              <a:t>BLINK LED</a:t>
            </a:r>
            <a:endParaRPr lang="en-US" sz="1000" dirty="0"/>
          </a:p>
        </p:txBody>
      </p:sp>
      <p:sp>
        <p:nvSpPr>
          <p:cNvPr id="40" name="Flowchart: Process 39"/>
          <p:cNvSpPr/>
          <p:nvPr/>
        </p:nvSpPr>
        <p:spPr>
          <a:xfrm>
            <a:off x="2423028" y="3005587"/>
            <a:ext cx="721868" cy="277000"/>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smtClean="0"/>
              <a:t>BLINK LED</a:t>
            </a:r>
            <a:endParaRPr lang="en-US" sz="1000" dirty="0"/>
          </a:p>
        </p:txBody>
      </p:sp>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61907" y="4070655"/>
            <a:ext cx="1798579" cy="1348934"/>
          </a:xfrm>
          <a:prstGeom prst="rect">
            <a:avLst/>
          </a:prstGeom>
        </p:spPr>
      </p:pic>
      <p:pic>
        <p:nvPicPr>
          <p:cNvPr id="41" name="Picture 4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048000" y="1548323"/>
            <a:ext cx="1798579" cy="1348934"/>
          </a:xfrm>
          <a:prstGeom prst="rect">
            <a:avLst/>
          </a:prstGeom>
        </p:spPr>
      </p:pic>
      <p:sp>
        <p:nvSpPr>
          <p:cNvPr id="11" name="TextBox 10"/>
          <p:cNvSpPr txBox="1"/>
          <p:nvPr/>
        </p:nvSpPr>
        <p:spPr>
          <a:xfrm>
            <a:off x="3604887" y="2406612"/>
            <a:ext cx="684803" cy="276999"/>
          </a:xfrm>
          <a:prstGeom prst="rect">
            <a:avLst/>
          </a:prstGeom>
          <a:noFill/>
        </p:spPr>
        <p:txBody>
          <a:bodyPr wrap="none" rtlCol="0">
            <a:spAutoFit/>
          </a:bodyPr>
          <a:lstStyle/>
          <a:p>
            <a:r>
              <a:rPr lang="en-US" sz="1200" dirty="0" smtClean="0"/>
              <a:t>Codec 1</a:t>
            </a:r>
            <a:endParaRPr lang="en-US" sz="1200" dirty="0"/>
          </a:p>
        </p:txBody>
      </p:sp>
      <p:sp>
        <p:nvSpPr>
          <p:cNvPr id="42" name="TextBox 41"/>
          <p:cNvSpPr txBox="1"/>
          <p:nvPr/>
        </p:nvSpPr>
        <p:spPr>
          <a:xfrm>
            <a:off x="7319327" y="4606622"/>
            <a:ext cx="684803" cy="276999"/>
          </a:xfrm>
          <a:prstGeom prst="rect">
            <a:avLst/>
          </a:prstGeom>
          <a:noFill/>
        </p:spPr>
        <p:txBody>
          <a:bodyPr wrap="none" rtlCol="0">
            <a:spAutoFit/>
          </a:bodyPr>
          <a:lstStyle/>
          <a:p>
            <a:r>
              <a:rPr lang="en-US" sz="1200" dirty="0" smtClean="0"/>
              <a:t>Codec 1</a:t>
            </a:r>
            <a:endParaRPr lang="en-US" sz="1200" dirty="0"/>
          </a:p>
        </p:txBody>
      </p:sp>
      <p:pic>
        <p:nvPicPr>
          <p:cNvPr id="47" name="image5.png"/>
          <p:cNvPicPr/>
          <p:nvPr/>
        </p:nvPicPr>
        <p:blipFill>
          <a:blip r:embed="rId8">
            <a:extLst/>
          </a:blip>
          <a:stretch>
            <a:fillRect/>
          </a:stretch>
        </p:blipFill>
        <p:spPr>
          <a:xfrm>
            <a:off x="2893703" y="2650751"/>
            <a:ext cx="251193" cy="333375"/>
          </a:xfrm>
          <a:prstGeom prst="rect">
            <a:avLst/>
          </a:prstGeom>
          <a:ln w="12700">
            <a:miter lim="400000"/>
          </a:ln>
        </p:spPr>
      </p:pic>
      <p:pic>
        <p:nvPicPr>
          <p:cNvPr id="48" name="image5.png"/>
          <p:cNvPicPr/>
          <p:nvPr/>
        </p:nvPicPr>
        <p:blipFill>
          <a:blip r:embed="rId8">
            <a:extLst/>
          </a:blip>
          <a:stretch>
            <a:fillRect/>
          </a:stretch>
        </p:blipFill>
        <p:spPr>
          <a:xfrm>
            <a:off x="7878533" y="3577319"/>
            <a:ext cx="251193" cy="333375"/>
          </a:xfrm>
          <a:prstGeom prst="rect">
            <a:avLst/>
          </a:prstGeom>
          <a:ln w="12700">
            <a:miter lim="400000"/>
          </a:ln>
        </p:spPr>
      </p:pic>
      <p:pic>
        <p:nvPicPr>
          <p:cNvPr id="43" name="Picture 4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30768" y="4675219"/>
            <a:ext cx="2514600" cy="1885950"/>
          </a:xfrm>
          <a:prstGeom prst="rect">
            <a:avLst/>
          </a:prstGeom>
        </p:spPr>
      </p:pic>
      <p:pic>
        <p:nvPicPr>
          <p:cNvPr id="44" name="image11.gif" descr="led-blink.gif"/>
          <p:cNvPicPr/>
          <p:nvPr/>
        </p:nvPicPr>
        <p:blipFill>
          <a:blip r:embed="rId10">
            <a:extLst/>
          </a:blip>
          <a:stretch>
            <a:fillRect/>
          </a:stretch>
        </p:blipFill>
        <p:spPr>
          <a:xfrm>
            <a:off x="1000284" y="5618194"/>
            <a:ext cx="137195" cy="137195"/>
          </a:xfrm>
          <a:prstGeom prst="rect">
            <a:avLst/>
          </a:prstGeom>
          <a:ln w="12700">
            <a:miter lim="400000"/>
          </a:ln>
        </p:spPr>
      </p:pic>
      <p:sp>
        <p:nvSpPr>
          <p:cNvPr id="49" name="TextBox 48"/>
          <p:cNvSpPr txBox="1"/>
          <p:nvPr/>
        </p:nvSpPr>
        <p:spPr>
          <a:xfrm>
            <a:off x="247147" y="5929113"/>
            <a:ext cx="1074397" cy="369332"/>
          </a:xfrm>
          <a:prstGeom prst="rect">
            <a:avLst/>
          </a:prstGeom>
          <a:noFill/>
        </p:spPr>
        <p:txBody>
          <a:bodyPr wrap="none" rtlCol="0">
            <a:spAutoFit/>
          </a:bodyPr>
          <a:lstStyle/>
          <a:p>
            <a:r>
              <a:rPr lang="en-US" u="sng" dirty="0" smtClean="0"/>
              <a:t>Camera 2</a:t>
            </a:r>
            <a:endParaRPr lang="en-US" u="sng" dirty="0"/>
          </a:p>
        </p:txBody>
      </p:sp>
      <p:pic>
        <p:nvPicPr>
          <p:cNvPr id="50" name="Picture 4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5039" y="4348163"/>
            <a:ext cx="4126445" cy="736865"/>
          </a:xfrm>
          <a:prstGeom prst="rect">
            <a:avLst/>
          </a:prstGeom>
        </p:spPr>
      </p:pic>
      <p:cxnSp>
        <p:nvCxnSpPr>
          <p:cNvPr id="51" name="Curved Connector 50"/>
          <p:cNvCxnSpPr/>
          <p:nvPr/>
        </p:nvCxnSpPr>
        <p:spPr>
          <a:xfrm rot="16200000" flipV="1">
            <a:off x="1190116" y="3925507"/>
            <a:ext cx="896373" cy="685803"/>
          </a:xfrm>
          <a:prstGeom prst="curved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919950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0"/>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47"/>
                                        </p:tgtEl>
                                        <p:attrNameLst>
                                          <p:attrName>style.visibility</p:attrName>
                                        </p:attrNameLst>
                                      </p:cBhvr>
                                      <p:to>
                                        <p:strVal val="visible"/>
                                      </p:to>
                                    </p:set>
                                    <p:anim calcmode="lin" valueType="num">
                                      <p:cBhvr additive="base">
                                        <p:cTn id="77" dur="500" fill="hold"/>
                                        <p:tgtEl>
                                          <p:spTgt spid="47"/>
                                        </p:tgtEl>
                                        <p:attrNameLst>
                                          <p:attrName>ppt_x</p:attrName>
                                        </p:attrNameLst>
                                      </p:cBhvr>
                                      <p:tavLst>
                                        <p:tav tm="0">
                                          <p:val>
                                            <p:strVal val="#ppt_x"/>
                                          </p:val>
                                        </p:tav>
                                        <p:tav tm="100000">
                                          <p:val>
                                            <p:strVal val="#ppt_x"/>
                                          </p:val>
                                        </p:tav>
                                      </p:tavLst>
                                    </p:anim>
                                    <p:anim calcmode="lin" valueType="num">
                                      <p:cBhvr additive="base">
                                        <p:cTn id="78" dur="500" fill="hold"/>
                                        <p:tgtEl>
                                          <p:spTgt spid="47"/>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48"/>
                                        </p:tgtEl>
                                        <p:attrNameLst>
                                          <p:attrName>style.visibility</p:attrName>
                                        </p:attrNameLst>
                                      </p:cBhvr>
                                      <p:to>
                                        <p:strVal val="visible"/>
                                      </p:to>
                                    </p:set>
                                    <p:anim calcmode="lin" valueType="num">
                                      <p:cBhvr additive="base">
                                        <p:cTn id="81" dur="500" fill="hold"/>
                                        <p:tgtEl>
                                          <p:spTgt spid="48"/>
                                        </p:tgtEl>
                                        <p:attrNameLst>
                                          <p:attrName>ppt_x</p:attrName>
                                        </p:attrNameLst>
                                      </p:cBhvr>
                                      <p:tavLst>
                                        <p:tav tm="0">
                                          <p:val>
                                            <p:strVal val="#ppt_x"/>
                                          </p:val>
                                        </p:tav>
                                        <p:tav tm="100000">
                                          <p:val>
                                            <p:strVal val="#ppt_x"/>
                                          </p:val>
                                        </p:tav>
                                      </p:tavLst>
                                    </p:anim>
                                    <p:anim calcmode="lin" valueType="num">
                                      <p:cBhvr additive="base">
                                        <p:cTn id="82"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6" grpId="0"/>
      <p:bldP spid="14" grpId="0" animBg="1"/>
      <p:bldP spid="23" grpId="0" animBg="1"/>
      <p:bldP spid="27" grpId="0"/>
      <p:bldP spid="28" grpId="0"/>
      <p:bldP spid="29" grpId="0"/>
      <p:bldP spid="33" grpId="0"/>
      <p:bldP spid="34" grpId="0"/>
      <p:bldP spid="35" grpId="0"/>
      <p:bldP spid="7" grpId="0" animBg="1"/>
      <p:bldP spid="36" grpId="0" animBg="1"/>
      <p:bldP spid="37" grpId="0" animBg="1"/>
      <p:bldP spid="38" grpId="0" animBg="1"/>
      <p:bldP spid="39" grpId="0" animBg="1"/>
      <p:bldP spid="40" grpId="0" animBg="1"/>
      <p:bldP spid="11" grpId="0"/>
      <p:bldP spid="42" grpId="0"/>
      <p:bldP spid="4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2199161" y="-283147"/>
            <a:ext cx="10054931" cy="7541198"/>
          </a:xfrm>
          <a:prstGeom prst="rect">
            <a:avLst/>
          </a:prstGeom>
        </p:spPr>
      </p:pic>
      <p:pic>
        <p:nvPicPr>
          <p:cNvPr id="21" name="Picture 2" descr="http://www.30hands.net/images/main_site/monito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8938" y="1033463"/>
            <a:ext cx="4438650" cy="33147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81000" y="6095999"/>
            <a:ext cx="4626588" cy="584775"/>
          </a:xfrm>
          <a:prstGeom prst="rect">
            <a:avLst/>
          </a:prstGeom>
          <a:noFill/>
        </p:spPr>
        <p:txBody>
          <a:bodyPr wrap="none" rtlCol="0">
            <a:spAutoFit/>
          </a:bodyPr>
          <a:lstStyle/>
          <a:p>
            <a:r>
              <a:rPr lang="en-US" sz="3200" b="1" dirty="0" smtClean="0">
                <a:solidFill>
                  <a:schemeClr val="bg1">
                    <a:alpha val="30000"/>
                  </a:schemeClr>
                </a:solidFill>
                <a:effectLst>
                  <a:glow rad="127000">
                    <a:schemeClr val="accent1">
                      <a:alpha val="0"/>
                    </a:schemeClr>
                  </a:glow>
                  <a:outerShdw blurRad="50800" dist="50800" dir="5400000" algn="ctr" rotWithShape="0">
                    <a:srgbClr val="000000">
                      <a:alpha val="0"/>
                    </a:srgbClr>
                  </a:outerShdw>
                </a:effectLst>
                <a:latin typeface="Helvetica" pitchFamily="34" charset="0"/>
              </a:rPr>
              <a:t>PAIRING EXPERIENCE</a:t>
            </a:r>
            <a:endParaRPr lang="en-US" sz="3200" b="1" dirty="0">
              <a:solidFill>
                <a:schemeClr val="bg1">
                  <a:alpha val="30000"/>
                </a:schemeClr>
              </a:solidFill>
              <a:effectLst>
                <a:glow rad="127000">
                  <a:schemeClr val="accent1">
                    <a:alpha val="0"/>
                  </a:schemeClr>
                </a:glow>
                <a:outerShdw blurRad="50800" dist="50800" dir="5400000" algn="ctr" rotWithShape="0">
                  <a:srgbClr val="000000">
                    <a:alpha val="0"/>
                  </a:srgbClr>
                </a:outerShdw>
              </a:effectLst>
              <a:latin typeface="Helvetica" pitchFamily="34" charset="0"/>
            </a:endParaRPr>
          </a:p>
        </p:txBody>
      </p:sp>
      <p:sp>
        <p:nvSpPr>
          <p:cNvPr id="2" name="TextBox 1"/>
          <p:cNvSpPr txBox="1"/>
          <p:nvPr/>
        </p:nvSpPr>
        <p:spPr>
          <a:xfrm>
            <a:off x="152400" y="228600"/>
            <a:ext cx="3381760" cy="523220"/>
          </a:xfrm>
          <a:prstGeom prst="rect">
            <a:avLst/>
          </a:prstGeom>
          <a:noFill/>
        </p:spPr>
        <p:txBody>
          <a:bodyPr wrap="none" rtlCol="0">
            <a:spAutoFit/>
          </a:bodyPr>
          <a:lstStyle/>
          <a:p>
            <a:r>
              <a:rPr lang="en-US" sz="2800" dirty="0" smtClean="0">
                <a:solidFill>
                  <a:schemeClr val="bg1"/>
                </a:solidFill>
                <a:latin typeface="Brush Script MT" panose="03060802040406070304" pitchFamily="66" charset="0"/>
              </a:rPr>
              <a:t>Pairing Encoding Cameras</a:t>
            </a:r>
            <a:endParaRPr lang="en-US" sz="2800" dirty="0">
              <a:solidFill>
                <a:schemeClr val="bg1"/>
              </a:solidFill>
              <a:latin typeface="Brush Script MT" panose="03060802040406070304" pitchFamily="66" charset="0"/>
            </a:endParaRPr>
          </a:p>
        </p:txBody>
      </p:sp>
      <p:sp>
        <p:nvSpPr>
          <p:cNvPr id="6" name="TextBox 5"/>
          <p:cNvSpPr txBox="1"/>
          <p:nvPr/>
        </p:nvSpPr>
        <p:spPr>
          <a:xfrm>
            <a:off x="6238314" y="1828800"/>
            <a:ext cx="1980094" cy="369332"/>
          </a:xfrm>
          <a:prstGeom prst="rect">
            <a:avLst/>
          </a:prstGeom>
          <a:noFill/>
        </p:spPr>
        <p:txBody>
          <a:bodyPr wrap="none" rtlCol="0">
            <a:spAutoFit/>
          </a:bodyPr>
          <a:lstStyle/>
          <a:p>
            <a:r>
              <a:rPr lang="en-US" b="1" dirty="0" smtClean="0">
                <a:solidFill>
                  <a:schemeClr val="bg1"/>
                </a:solidFill>
                <a:latin typeface="Helvetica" pitchFamily="34" charset="0"/>
              </a:rPr>
              <a:t>PROXIMITY APP</a:t>
            </a:r>
            <a:endParaRPr lang="en-US" b="1" dirty="0">
              <a:solidFill>
                <a:schemeClr val="bg1"/>
              </a:solidFill>
              <a:latin typeface="Helvetica" pitchFamily="34" charset="0"/>
            </a:endParaRPr>
          </a:p>
        </p:txBody>
      </p:sp>
      <p:sp>
        <p:nvSpPr>
          <p:cNvPr id="10" name="Rounded Rectangle 9"/>
          <p:cNvSpPr/>
          <p:nvPr/>
        </p:nvSpPr>
        <p:spPr>
          <a:xfrm>
            <a:off x="6466361" y="2486026"/>
            <a:ext cx="1524000" cy="4095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lumMod val="85000"/>
                  </a:schemeClr>
                </a:solidFill>
              </a:rPr>
              <a:t>CONFIGURE CAMERA</a:t>
            </a:r>
            <a:endParaRPr lang="en-US" sz="1200" dirty="0">
              <a:solidFill>
                <a:schemeClr val="bg1">
                  <a:lumMod val="85000"/>
                </a:schemeClr>
              </a:solidFill>
            </a:endParaRPr>
          </a:p>
        </p:txBody>
      </p:sp>
      <p:sp>
        <p:nvSpPr>
          <p:cNvPr id="13" name="Rounded Rectangle 12"/>
          <p:cNvSpPr/>
          <p:nvPr/>
        </p:nvSpPr>
        <p:spPr>
          <a:xfrm>
            <a:off x="6466361" y="3886200"/>
            <a:ext cx="1524000" cy="4095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lumMod val="85000"/>
                  </a:schemeClr>
                </a:solidFill>
              </a:rPr>
              <a:t>EDIT PAIRING</a:t>
            </a:r>
            <a:endParaRPr lang="en-US" sz="1200" dirty="0">
              <a:solidFill>
                <a:schemeClr val="bg1">
                  <a:lumMod val="85000"/>
                </a:schemeClr>
              </a:solidFill>
            </a:endParaRPr>
          </a:p>
        </p:txBody>
      </p:sp>
      <p:sp>
        <p:nvSpPr>
          <p:cNvPr id="14" name="Rounded Rectangle 13"/>
          <p:cNvSpPr/>
          <p:nvPr/>
        </p:nvSpPr>
        <p:spPr>
          <a:xfrm>
            <a:off x="6466361" y="3167743"/>
            <a:ext cx="1524000" cy="4095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lumMod val="85000"/>
                  </a:schemeClr>
                </a:solidFill>
              </a:rPr>
              <a:t>START PAIRING</a:t>
            </a:r>
            <a:endParaRPr lang="en-US" sz="1200" dirty="0">
              <a:solidFill>
                <a:schemeClr val="bg1">
                  <a:lumMod val="85000"/>
                </a:schemeClr>
              </a:solidFill>
            </a:endParaRPr>
          </a:p>
        </p:txBody>
      </p:sp>
      <p:pic>
        <p:nvPicPr>
          <p:cNvPr id="19" name="image5.png"/>
          <p:cNvPicPr/>
          <p:nvPr/>
        </p:nvPicPr>
        <p:blipFill>
          <a:blip r:embed="rId6">
            <a:extLst/>
          </a:blip>
          <a:stretch>
            <a:fillRect/>
          </a:stretch>
        </p:blipFill>
        <p:spPr>
          <a:xfrm>
            <a:off x="7739167" y="4044158"/>
            <a:ext cx="251193" cy="333375"/>
          </a:xfrm>
          <a:prstGeom prst="rect">
            <a:avLst/>
          </a:prstGeom>
          <a:ln w="12700">
            <a:miter lim="400000"/>
          </a:ln>
        </p:spPr>
      </p:pic>
      <p:sp>
        <p:nvSpPr>
          <p:cNvPr id="20" name="Rounded Rectangle 19"/>
          <p:cNvSpPr/>
          <p:nvPr/>
        </p:nvSpPr>
        <p:spPr>
          <a:xfrm>
            <a:off x="1096294" y="1378555"/>
            <a:ext cx="3383937" cy="4502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lumMod val="85000"/>
                  </a:schemeClr>
                </a:solidFill>
              </a:rPr>
              <a:t>CONFIGURE CAMERA</a:t>
            </a:r>
            <a:endParaRPr lang="en-US" sz="2400" dirty="0">
              <a:solidFill>
                <a:schemeClr val="bg1">
                  <a:lumMod val="85000"/>
                </a:schemeClr>
              </a:solidFill>
            </a:endParaRPr>
          </a:p>
        </p:txBody>
      </p:sp>
      <p:sp>
        <p:nvSpPr>
          <p:cNvPr id="22" name="Rounded Rectangle 21"/>
          <p:cNvSpPr/>
          <p:nvPr/>
        </p:nvSpPr>
        <p:spPr>
          <a:xfrm>
            <a:off x="1114879" y="1968387"/>
            <a:ext cx="3383937" cy="4502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lumMod val="85000"/>
                  </a:schemeClr>
                </a:solidFill>
              </a:rPr>
              <a:t>START PAIRING</a:t>
            </a:r>
            <a:endParaRPr lang="en-US" sz="2400" dirty="0">
              <a:solidFill>
                <a:schemeClr val="bg1">
                  <a:lumMod val="85000"/>
                </a:schemeClr>
              </a:solidFill>
            </a:endParaRPr>
          </a:p>
        </p:txBody>
      </p:sp>
      <p:sp>
        <p:nvSpPr>
          <p:cNvPr id="23" name="Rounded Rectangle 22"/>
          <p:cNvSpPr/>
          <p:nvPr/>
        </p:nvSpPr>
        <p:spPr>
          <a:xfrm>
            <a:off x="1118826" y="2561760"/>
            <a:ext cx="3383937" cy="4502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lumMod val="85000"/>
                  </a:schemeClr>
                </a:solidFill>
              </a:rPr>
              <a:t>EDIT PAIRING</a:t>
            </a:r>
            <a:endParaRPr lang="en-US" sz="2400" dirty="0">
              <a:solidFill>
                <a:schemeClr val="bg1">
                  <a:lumMod val="85000"/>
                </a:schemeClr>
              </a:solidFill>
            </a:endParaRPr>
          </a:p>
        </p:txBody>
      </p:sp>
      <p:pic>
        <p:nvPicPr>
          <p:cNvPr id="24" name="image5.png"/>
          <p:cNvPicPr/>
          <p:nvPr/>
        </p:nvPicPr>
        <p:blipFill>
          <a:blip r:embed="rId6">
            <a:extLst/>
          </a:blip>
          <a:stretch>
            <a:fillRect/>
          </a:stretch>
        </p:blipFill>
        <p:spPr>
          <a:xfrm>
            <a:off x="4070195" y="2728912"/>
            <a:ext cx="251193" cy="333375"/>
          </a:xfrm>
          <a:prstGeom prst="rect">
            <a:avLst/>
          </a:prstGeom>
          <a:ln w="12700">
            <a:miter lim="400000"/>
          </a:ln>
        </p:spPr>
      </p:pic>
      <p:pic>
        <p:nvPicPr>
          <p:cNvPr id="25" name="Picture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5039" y="4348163"/>
            <a:ext cx="4126445" cy="736865"/>
          </a:xfrm>
          <a:prstGeom prst="rect">
            <a:avLst/>
          </a:prstGeom>
        </p:spPr>
      </p:pic>
      <p:cxnSp>
        <p:nvCxnSpPr>
          <p:cNvPr id="26" name="Curved Connector 25"/>
          <p:cNvCxnSpPr/>
          <p:nvPr/>
        </p:nvCxnSpPr>
        <p:spPr>
          <a:xfrm rot="16200000" flipV="1">
            <a:off x="1190116" y="3925507"/>
            <a:ext cx="896373" cy="685803"/>
          </a:xfrm>
          <a:prstGeom prst="curved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633138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4"/>
                                        </p:tgtEl>
                                        <p:attrNameLst>
                                          <p:attrName>style.visibility</p:attrName>
                                        </p:attrNameLst>
                                      </p:cBhvr>
                                      <p:to>
                                        <p:strVal val="visible"/>
                                      </p:to>
                                    </p:set>
                                    <p:anim calcmode="lin" valueType="num">
                                      <p:cBhvr additive="base">
                                        <p:cTn id="35" dur="500" fill="hold"/>
                                        <p:tgtEl>
                                          <p:spTgt spid="24"/>
                                        </p:tgtEl>
                                        <p:attrNameLst>
                                          <p:attrName>ppt_x</p:attrName>
                                        </p:attrNameLst>
                                      </p:cBhvr>
                                      <p:tavLst>
                                        <p:tav tm="0">
                                          <p:val>
                                            <p:strVal val="#ppt_x"/>
                                          </p:val>
                                        </p:tav>
                                        <p:tav tm="100000">
                                          <p:val>
                                            <p:strVal val="#ppt_x"/>
                                          </p:val>
                                        </p:tav>
                                      </p:tavLst>
                                    </p:anim>
                                    <p:anim calcmode="lin" valueType="num">
                                      <p:cBhvr additive="base">
                                        <p:cTn id="36" dur="500" fill="hold"/>
                                        <p:tgtEl>
                                          <p:spTgt spid="24"/>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500" fill="hold"/>
                                        <p:tgtEl>
                                          <p:spTgt spid="19"/>
                                        </p:tgtEl>
                                        <p:attrNameLst>
                                          <p:attrName>ppt_x</p:attrName>
                                        </p:attrNameLst>
                                      </p:cBhvr>
                                      <p:tavLst>
                                        <p:tav tm="0">
                                          <p:val>
                                            <p:strVal val="#ppt_x"/>
                                          </p:val>
                                        </p:tav>
                                        <p:tav tm="100000">
                                          <p:val>
                                            <p:strVal val="#ppt_x"/>
                                          </p:val>
                                        </p:tav>
                                      </p:tavLst>
                                    </p:anim>
                                    <p:anim calcmode="lin" valueType="num">
                                      <p:cBhvr additive="base">
                                        <p:cTn id="4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6" grpId="0"/>
      <p:bldP spid="10" grpId="0" animBg="1"/>
      <p:bldP spid="13" grpId="0" animBg="1"/>
      <p:bldP spid="14" grpId="0" animBg="1"/>
      <p:bldP spid="20" grpId="0" animBg="1"/>
      <p:bldP spid="22" grpId="0" animBg="1"/>
      <p:bldP spid="2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0" y="1548323"/>
            <a:ext cx="1798579" cy="1348934"/>
          </a:xfrm>
          <a:prstGeom prst="rect">
            <a:avLst/>
          </a:prstGeom>
        </p:spPr>
      </p:pic>
      <p:pic>
        <p:nvPicPr>
          <p:cNvPr id="21" name="Picture 2" descr="http://www.30hands.net/images/main_site/monito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938" y="1033463"/>
            <a:ext cx="4438650" cy="33147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5">
            <a:extLst>
              <a:ext uri="{BEBA8EAE-BF5A-486C-A8C5-ECC9F3942E4B}">
                <a14:imgProps xmlns:a14="http://schemas.microsoft.com/office/drawing/2010/main">
                  <a14:imgLayer r:embed="rId6">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2199161" y="-283147"/>
            <a:ext cx="10054931" cy="7541198"/>
          </a:xfrm>
          <a:prstGeom prst="rect">
            <a:avLst/>
          </a:prstGeom>
        </p:spPr>
      </p:pic>
      <p:sp>
        <p:nvSpPr>
          <p:cNvPr id="5" name="TextBox 4"/>
          <p:cNvSpPr txBox="1"/>
          <p:nvPr/>
        </p:nvSpPr>
        <p:spPr>
          <a:xfrm>
            <a:off x="381000" y="6095999"/>
            <a:ext cx="4626588" cy="584775"/>
          </a:xfrm>
          <a:prstGeom prst="rect">
            <a:avLst/>
          </a:prstGeom>
          <a:noFill/>
        </p:spPr>
        <p:txBody>
          <a:bodyPr wrap="none" rtlCol="0">
            <a:spAutoFit/>
          </a:bodyPr>
          <a:lstStyle/>
          <a:p>
            <a:r>
              <a:rPr lang="en-US" sz="3200" b="1" dirty="0" smtClean="0">
                <a:solidFill>
                  <a:schemeClr val="bg1">
                    <a:alpha val="30000"/>
                  </a:schemeClr>
                </a:solidFill>
                <a:effectLst>
                  <a:glow rad="127000">
                    <a:schemeClr val="accent1">
                      <a:alpha val="0"/>
                    </a:schemeClr>
                  </a:glow>
                  <a:outerShdw blurRad="50800" dist="50800" dir="5400000" algn="ctr" rotWithShape="0">
                    <a:srgbClr val="000000">
                      <a:alpha val="0"/>
                    </a:srgbClr>
                  </a:outerShdw>
                </a:effectLst>
                <a:latin typeface="Helvetica" pitchFamily="34" charset="0"/>
              </a:rPr>
              <a:t>PAIRING EXPERIENCE</a:t>
            </a:r>
            <a:endParaRPr lang="en-US" sz="3200" b="1" dirty="0">
              <a:solidFill>
                <a:schemeClr val="bg1">
                  <a:alpha val="30000"/>
                </a:schemeClr>
              </a:solidFill>
              <a:effectLst>
                <a:glow rad="127000">
                  <a:schemeClr val="accent1">
                    <a:alpha val="0"/>
                  </a:schemeClr>
                </a:glow>
                <a:outerShdw blurRad="50800" dist="50800" dir="5400000" algn="ctr" rotWithShape="0">
                  <a:srgbClr val="000000">
                    <a:alpha val="0"/>
                  </a:srgbClr>
                </a:outerShdw>
              </a:effectLst>
              <a:latin typeface="Helvetica" pitchFamily="34" charset="0"/>
            </a:endParaRPr>
          </a:p>
        </p:txBody>
      </p:sp>
      <p:sp>
        <p:nvSpPr>
          <p:cNvPr id="2" name="TextBox 1"/>
          <p:cNvSpPr txBox="1"/>
          <p:nvPr/>
        </p:nvSpPr>
        <p:spPr>
          <a:xfrm>
            <a:off x="152400" y="228600"/>
            <a:ext cx="3381760" cy="523220"/>
          </a:xfrm>
          <a:prstGeom prst="rect">
            <a:avLst/>
          </a:prstGeom>
          <a:noFill/>
        </p:spPr>
        <p:txBody>
          <a:bodyPr wrap="none" rtlCol="0">
            <a:spAutoFit/>
          </a:bodyPr>
          <a:lstStyle/>
          <a:p>
            <a:r>
              <a:rPr lang="en-US" sz="2800" dirty="0" smtClean="0">
                <a:solidFill>
                  <a:schemeClr val="bg1"/>
                </a:solidFill>
                <a:latin typeface="Brush Script MT" panose="03060802040406070304" pitchFamily="66" charset="0"/>
              </a:rPr>
              <a:t>Pairing Encoding Cameras</a:t>
            </a:r>
            <a:endParaRPr lang="en-US" sz="2800" dirty="0">
              <a:solidFill>
                <a:schemeClr val="bg1"/>
              </a:solidFill>
              <a:latin typeface="Brush Script MT" panose="03060802040406070304" pitchFamily="66" charset="0"/>
            </a:endParaRPr>
          </a:p>
        </p:txBody>
      </p:sp>
      <p:sp>
        <p:nvSpPr>
          <p:cNvPr id="6" name="TextBox 5"/>
          <p:cNvSpPr txBox="1"/>
          <p:nvPr/>
        </p:nvSpPr>
        <p:spPr>
          <a:xfrm>
            <a:off x="6238314" y="1828800"/>
            <a:ext cx="1980094" cy="369332"/>
          </a:xfrm>
          <a:prstGeom prst="rect">
            <a:avLst/>
          </a:prstGeom>
          <a:noFill/>
        </p:spPr>
        <p:txBody>
          <a:bodyPr wrap="none" rtlCol="0">
            <a:spAutoFit/>
          </a:bodyPr>
          <a:lstStyle/>
          <a:p>
            <a:r>
              <a:rPr lang="en-US" b="1" dirty="0" smtClean="0">
                <a:solidFill>
                  <a:schemeClr val="bg1"/>
                </a:solidFill>
                <a:latin typeface="Helvetica" pitchFamily="34" charset="0"/>
              </a:rPr>
              <a:t>PROXIMITY APP</a:t>
            </a:r>
            <a:endParaRPr lang="en-US" b="1" dirty="0">
              <a:solidFill>
                <a:schemeClr val="bg1"/>
              </a:solidFill>
              <a:latin typeface="Helvetica" pitchFamily="34" charset="0"/>
            </a:endParaRPr>
          </a:p>
        </p:txBody>
      </p:sp>
      <p:sp>
        <p:nvSpPr>
          <p:cNvPr id="10" name="Rounded Rectangle 9"/>
          <p:cNvSpPr/>
          <p:nvPr/>
        </p:nvSpPr>
        <p:spPr>
          <a:xfrm>
            <a:off x="6466361" y="2486026"/>
            <a:ext cx="1524000" cy="4095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lumMod val="85000"/>
                  </a:schemeClr>
                </a:solidFill>
              </a:rPr>
              <a:t>CHOSE CODEC</a:t>
            </a:r>
            <a:endParaRPr lang="en-US" sz="1200" dirty="0">
              <a:solidFill>
                <a:schemeClr val="bg1">
                  <a:lumMod val="85000"/>
                </a:schemeClr>
              </a:solidFill>
            </a:endParaRPr>
          </a:p>
        </p:txBody>
      </p:sp>
      <p:pic>
        <p:nvPicPr>
          <p:cNvPr id="19" name="image5.png"/>
          <p:cNvPicPr/>
          <p:nvPr/>
        </p:nvPicPr>
        <p:blipFill>
          <a:blip r:embed="rId7">
            <a:extLst/>
          </a:blip>
          <a:stretch>
            <a:fillRect/>
          </a:stretch>
        </p:blipFill>
        <p:spPr>
          <a:xfrm>
            <a:off x="7739168" y="3372530"/>
            <a:ext cx="251193" cy="333375"/>
          </a:xfrm>
          <a:prstGeom prst="rect">
            <a:avLst/>
          </a:prstGeom>
          <a:ln w="12700">
            <a:miter lim="400000"/>
          </a:ln>
        </p:spPr>
      </p:pic>
      <p:pic>
        <p:nvPicPr>
          <p:cNvPr id="15" name="Picture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3400" y="4451034"/>
            <a:ext cx="3711869" cy="2783902"/>
          </a:xfrm>
          <a:prstGeom prst="rect">
            <a:avLst/>
          </a:prstGeom>
        </p:spPr>
      </p:pic>
      <p:pic>
        <p:nvPicPr>
          <p:cNvPr id="18" name="Picture 1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71033" y="4679809"/>
            <a:ext cx="2514600" cy="1885950"/>
          </a:xfrm>
          <a:prstGeom prst="rect">
            <a:avLst/>
          </a:prstGeom>
        </p:spPr>
      </p:pic>
      <p:sp>
        <p:nvSpPr>
          <p:cNvPr id="20" name="Rounded Rectangle 19"/>
          <p:cNvSpPr/>
          <p:nvPr/>
        </p:nvSpPr>
        <p:spPr>
          <a:xfrm>
            <a:off x="1096294" y="1378555"/>
            <a:ext cx="3383937" cy="4502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lumMod val="85000"/>
                  </a:schemeClr>
                </a:solidFill>
              </a:rPr>
              <a:t>CHOSE CODEC</a:t>
            </a:r>
            <a:endParaRPr lang="en-US" sz="2400" dirty="0">
              <a:solidFill>
                <a:schemeClr val="bg1">
                  <a:lumMod val="85000"/>
                </a:schemeClr>
              </a:solidFill>
            </a:endParaRPr>
          </a:p>
        </p:txBody>
      </p:sp>
      <p:pic>
        <p:nvPicPr>
          <p:cNvPr id="25" name="Picture 2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5039" y="4348163"/>
            <a:ext cx="4126445" cy="736865"/>
          </a:xfrm>
          <a:prstGeom prst="rect">
            <a:avLst/>
          </a:prstGeom>
        </p:spPr>
      </p:pic>
      <p:cxnSp>
        <p:nvCxnSpPr>
          <p:cNvPr id="26" name="Curved Connector 25"/>
          <p:cNvCxnSpPr/>
          <p:nvPr/>
        </p:nvCxnSpPr>
        <p:spPr>
          <a:xfrm rot="16200000" flipV="1">
            <a:off x="1190116" y="3925507"/>
            <a:ext cx="896373" cy="685803"/>
          </a:xfrm>
          <a:prstGeom prst="curved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61907" y="4070655"/>
            <a:ext cx="1798579" cy="1348934"/>
          </a:xfrm>
          <a:prstGeom prst="rect">
            <a:avLst/>
          </a:prstGeom>
        </p:spPr>
      </p:pic>
      <p:sp>
        <p:nvSpPr>
          <p:cNvPr id="29" name="TextBox 28"/>
          <p:cNvSpPr txBox="1"/>
          <p:nvPr/>
        </p:nvSpPr>
        <p:spPr>
          <a:xfrm>
            <a:off x="3604887" y="2406612"/>
            <a:ext cx="684803" cy="276999"/>
          </a:xfrm>
          <a:prstGeom prst="rect">
            <a:avLst/>
          </a:prstGeom>
          <a:noFill/>
        </p:spPr>
        <p:txBody>
          <a:bodyPr wrap="none" rtlCol="0">
            <a:spAutoFit/>
          </a:bodyPr>
          <a:lstStyle/>
          <a:p>
            <a:r>
              <a:rPr lang="en-US" sz="1200" dirty="0" smtClean="0"/>
              <a:t>Codec </a:t>
            </a:r>
            <a:r>
              <a:rPr lang="en-US" sz="1200" dirty="0" smtClean="0"/>
              <a:t>2</a:t>
            </a:r>
            <a:endParaRPr lang="en-US" sz="1200" dirty="0"/>
          </a:p>
        </p:txBody>
      </p:sp>
      <p:sp>
        <p:nvSpPr>
          <p:cNvPr id="30" name="TextBox 29"/>
          <p:cNvSpPr txBox="1"/>
          <p:nvPr/>
        </p:nvSpPr>
        <p:spPr>
          <a:xfrm>
            <a:off x="7319327" y="4606622"/>
            <a:ext cx="684803" cy="276999"/>
          </a:xfrm>
          <a:prstGeom prst="rect">
            <a:avLst/>
          </a:prstGeom>
          <a:noFill/>
        </p:spPr>
        <p:txBody>
          <a:bodyPr wrap="none" rtlCol="0">
            <a:spAutoFit/>
          </a:bodyPr>
          <a:lstStyle/>
          <a:p>
            <a:r>
              <a:rPr lang="en-US" sz="1200" dirty="0" smtClean="0"/>
              <a:t>Codec </a:t>
            </a:r>
            <a:r>
              <a:rPr lang="en-US" sz="1200" dirty="0" smtClean="0"/>
              <a:t>2</a:t>
            </a:r>
            <a:endParaRPr lang="en-US" sz="1200" dirty="0"/>
          </a:p>
        </p:txBody>
      </p:sp>
      <p:pic>
        <p:nvPicPr>
          <p:cNvPr id="31" name="Picture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61906" y="2721720"/>
            <a:ext cx="1798579" cy="1348934"/>
          </a:xfrm>
          <a:prstGeom prst="rect">
            <a:avLst/>
          </a:prstGeom>
        </p:spPr>
      </p:pic>
      <p:pic>
        <p:nvPicPr>
          <p:cNvPr id="32" name="Picture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5715" y="1548323"/>
            <a:ext cx="1798579" cy="1348934"/>
          </a:xfrm>
          <a:prstGeom prst="rect">
            <a:avLst/>
          </a:prstGeom>
        </p:spPr>
      </p:pic>
      <p:sp>
        <p:nvSpPr>
          <p:cNvPr id="33" name="TextBox 32"/>
          <p:cNvSpPr txBox="1"/>
          <p:nvPr/>
        </p:nvSpPr>
        <p:spPr>
          <a:xfrm>
            <a:off x="1452602" y="2406612"/>
            <a:ext cx="684803" cy="276999"/>
          </a:xfrm>
          <a:prstGeom prst="rect">
            <a:avLst/>
          </a:prstGeom>
          <a:noFill/>
        </p:spPr>
        <p:txBody>
          <a:bodyPr wrap="none" rtlCol="0">
            <a:spAutoFit/>
          </a:bodyPr>
          <a:lstStyle/>
          <a:p>
            <a:r>
              <a:rPr lang="en-US" sz="1200" dirty="0" smtClean="0"/>
              <a:t>Codec 1</a:t>
            </a:r>
            <a:endParaRPr lang="en-US" sz="1200" dirty="0"/>
          </a:p>
        </p:txBody>
      </p:sp>
      <p:sp>
        <p:nvSpPr>
          <p:cNvPr id="34" name="TextBox 33"/>
          <p:cNvSpPr txBox="1"/>
          <p:nvPr/>
        </p:nvSpPr>
        <p:spPr>
          <a:xfrm>
            <a:off x="7319326" y="3257687"/>
            <a:ext cx="684803" cy="276999"/>
          </a:xfrm>
          <a:prstGeom prst="rect">
            <a:avLst/>
          </a:prstGeom>
          <a:noFill/>
        </p:spPr>
        <p:txBody>
          <a:bodyPr wrap="none" rtlCol="0">
            <a:spAutoFit/>
          </a:bodyPr>
          <a:lstStyle/>
          <a:p>
            <a:r>
              <a:rPr lang="en-US" sz="1200" dirty="0" smtClean="0"/>
              <a:t>Codec 1</a:t>
            </a:r>
            <a:endParaRPr lang="en-US" sz="1200" dirty="0"/>
          </a:p>
        </p:txBody>
      </p:sp>
      <p:pic>
        <p:nvPicPr>
          <p:cNvPr id="24" name="image5.png"/>
          <p:cNvPicPr/>
          <p:nvPr/>
        </p:nvPicPr>
        <p:blipFill>
          <a:blip r:embed="rId7">
            <a:extLst/>
          </a:blip>
          <a:stretch>
            <a:fillRect/>
          </a:stretch>
        </p:blipFill>
        <p:spPr>
          <a:xfrm>
            <a:off x="1981204" y="2222790"/>
            <a:ext cx="251193" cy="333375"/>
          </a:xfrm>
          <a:prstGeom prst="rect">
            <a:avLst/>
          </a:prstGeom>
          <a:ln w="12700">
            <a:miter lim="400000"/>
          </a:ln>
        </p:spPr>
      </p:pic>
    </p:spTree>
    <p:extLst>
      <p:ext uri="{BB962C8B-B14F-4D97-AF65-F5344CB8AC3E}">
        <p14:creationId xmlns:p14="http://schemas.microsoft.com/office/powerpoint/2010/main" val="1927069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24"/>
                                        </p:tgtEl>
                                        <p:attrNameLst>
                                          <p:attrName>style.visibility</p:attrName>
                                        </p:attrNameLst>
                                      </p:cBhvr>
                                      <p:to>
                                        <p:strVal val="visible"/>
                                      </p:to>
                                    </p:set>
                                    <p:anim calcmode="lin" valueType="num">
                                      <p:cBhvr additive="base">
                                        <p:cTn id="47" dur="500" fill="hold"/>
                                        <p:tgtEl>
                                          <p:spTgt spid="24"/>
                                        </p:tgtEl>
                                        <p:attrNameLst>
                                          <p:attrName>ppt_x</p:attrName>
                                        </p:attrNameLst>
                                      </p:cBhvr>
                                      <p:tavLst>
                                        <p:tav tm="0">
                                          <p:val>
                                            <p:strVal val="#ppt_x"/>
                                          </p:val>
                                        </p:tav>
                                        <p:tav tm="100000">
                                          <p:val>
                                            <p:strVal val="#ppt_x"/>
                                          </p:val>
                                        </p:tav>
                                      </p:tavLst>
                                    </p:anim>
                                    <p:anim calcmode="lin" valueType="num">
                                      <p:cBhvr additive="base">
                                        <p:cTn id="48" dur="500" fill="hold"/>
                                        <p:tgtEl>
                                          <p:spTgt spid="24"/>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9"/>
                                        </p:tgtEl>
                                        <p:attrNameLst>
                                          <p:attrName>style.visibility</p:attrName>
                                        </p:attrNameLst>
                                      </p:cBhvr>
                                      <p:to>
                                        <p:strVal val="visible"/>
                                      </p:to>
                                    </p:set>
                                    <p:anim calcmode="lin" valueType="num">
                                      <p:cBhvr additive="base">
                                        <p:cTn id="51" dur="500" fill="hold"/>
                                        <p:tgtEl>
                                          <p:spTgt spid="19"/>
                                        </p:tgtEl>
                                        <p:attrNameLst>
                                          <p:attrName>ppt_x</p:attrName>
                                        </p:attrNameLst>
                                      </p:cBhvr>
                                      <p:tavLst>
                                        <p:tav tm="0">
                                          <p:val>
                                            <p:strVal val="#ppt_x"/>
                                          </p:val>
                                        </p:tav>
                                        <p:tav tm="100000">
                                          <p:val>
                                            <p:strVal val="#ppt_x"/>
                                          </p:val>
                                        </p:tav>
                                      </p:tavLst>
                                    </p:anim>
                                    <p:anim calcmode="lin" valueType="num">
                                      <p:cBhvr additive="base">
                                        <p:cTn id="5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6" grpId="0"/>
      <p:bldP spid="10" grpId="0" animBg="1"/>
      <p:bldP spid="20" grpId="0" animBg="1"/>
      <p:bldP spid="29" grpId="0"/>
      <p:bldP spid="30" grpId="0"/>
      <p:bldP spid="33" grpId="0"/>
      <p:bldP spid="3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2199161" y="-283147"/>
            <a:ext cx="10054931" cy="7541198"/>
          </a:xfrm>
          <a:prstGeom prst="rect">
            <a:avLst/>
          </a:prstGeom>
        </p:spPr>
      </p:pic>
      <p:pic>
        <p:nvPicPr>
          <p:cNvPr id="21" name="Picture 2" descr="http://www.30hands.net/images/main_site/monito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8938" y="1033463"/>
            <a:ext cx="4438650" cy="33147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81000" y="6095999"/>
            <a:ext cx="4626588" cy="584775"/>
          </a:xfrm>
          <a:prstGeom prst="rect">
            <a:avLst/>
          </a:prstGeom>
          <a:noFill/>
        </p:spPr>
        <p:txBody>
          <a:bodyPr wrap="none" rtlCol="0">
            <a:spAutoFit/>
          </a:bodyPr>
          <a:lstStyle/>
          <a:p>
            <a:r>
              <a:rPr lang="en-US" sz="3200" b="1" dirty="0" smtClean="0">
                <a:solidFill>
                  <a:schemeClr val="bg1">
                    <a:alpha val="30000"/>
                  </a:schemeClr>
                </a:solidFill>
                <a:effectLst>
                  <a:glow rad="127000">
                    <a:schemeClr val="accent1">
                      <a:alpha val="0"/>
                    </a:schemeClr>
                  </a:glow>
                  <a:outerShdw blurRad="50800" dist="50800" dir="5400000" algn="ctr" rotWithShape="0">
                    <a:srgbClr val="000000">
                      <a:alpha val="0"/>
                    </a:srgbClr>
                  </a:outerShdw>
                </a:effectLst>
                <a:latin typeface="Helvetica" pitchFamily="34" charset="0"/>
              </a:rPr>
              <a:t>PAIRING EXPERIENCE</a:t>
            </a:r>
            <a:endParaRPr lang="en-US" sz="3200" b="1" dirty="0">
              <a:solidFill>
                <a:schemeClr val="bg1">
                  <a:alpha val="30000"/>
                </a:schemeClr>
              </a:solidFill>
              <a:effectLst>
                <a:glow rad="127000">
                  <a:schemeClr val="accent1">
                    <a:alpha val="0"/>
                  </a:schemeClr>
                </a:glow>
                <a:outerShdw blurRad="50800" dist="50800" dir="5400000" algn="ctr" rotWithShape="0">
                  <a:srgbClr val="000000">
                    <a:alpha val="0"/>
                  </a:srgbClr>
                </a:outerShdw>
              </a:effectLst>
              <a:latin typeface="Helvetica" pitchFamily="34" charset="0"/>
            </a:endParaRPr>
          </a:p>
        </p:txBody>
      </p:sp>
      <p:sp>
        <p:nvSpPr>
          <p:cNvPr id="2" name="TextBox 1"/>
          <p:cNvSpPr txBox="1"/>
          <p:nvPr/>
        </p:nvSpPr>
        <p:spPr>
          <a:xfrm>
            <a:off x="152400" y="228600"/>
            <a:ext cx="3381760" cy="523220"/>
          </a:xfrm>
          <a:prstGeom prst="rect">
            <a:avLst/>
          </a:prstGeom>
          <a:noFill/>
        </p:spPr>
        <p:txBody>
          <a:bodyPr wrap="none" rtlCol="0">
            <a:spAutoFit/>
          </a:bodyPr>
          <a:lstStyle/>
          <a:p>
            <a:r>
              <a:rPr lang="en-US" sz="2800" dirty="0" smtClean="0">
                <a:solidFill>
                  <a:schemeClr val="bg1"/>
                </a:solidFill>
                <a:latin typeface="Brush Script MT" panose="03060802040406070304" pitchFamily="66" charset="0"/>
              </a:rPr>
              <a:t>Pairing Encoding Cameras</a:t>
            </a:r>
            <a:endParaRPr lang="en-US" sz="2800" dirty="0">
              <a:solidFill>
                <a:schemeClr val="bg1"/>
              </a:solidFill>
              <a:latin typeface="Brush Script MT" panose="03060802040406070304" pitchFamily="66" charset="0"/>
            </a:endParaRPr>
          </a:p>
        </p:txBody>
      </p:sp>
      <p:sp>
        <p:nvSpPr>
          <p:cNvPr id="6" name="TextBox 5"/>
          <p:cNvSpPr txBox="1"/>
          <p:nvPr/>
        </p:nvSpPr>
        <p:spPr>
          <a:xfrm>
            <a:off x="6238314" y="1828800"/>
            <a:ext cx="1980094" cy="369332"/>
          </a:xfrm>
          <a:prstGeom prst="rect">
            <a:avLst/>
          </a:prstGeom>
          <a:noFill/>
        </p:spPr>
        <p:txBody>
          <a:bodyPr wrap="none" rtlCol="0">
            <a:spAutoFit/>
          </a:bodyPr>
          <a:lstStyle/>
          <a:p>
            <a:r>
              <a:rPr lang="en-US" b="1" dirty="0" smtClean="0">
                <a:solidFill>
                  <a:schemeClr val="bg1"/>
                </a:solidFill>
                <a:latin typeface="Helvetica" pitchFamily="34" charset="0"/>
              </a:rPr>
              <a:t>PROXIMITY APP</a:t>
            </a:r>
            <a:endParaRPr lang="en-US" b="1" dirty="0">
              <a:solidFill>
                <a:schemeClr val="bg1"/>
              </a:solidFill>
              <a:latin typeface="Helvetica" pitchFamily="34" charset="0"/>
            </a:endParaRPr>
          </a:p>
        </p:txBody>
      </p:sp>
      <p:sp>
        <p:nvSpPr>
          <p:cNvPr id="13" name="Rounded Rectangle 12"/>
          <p:cNvSpPr/>
          <p:nvPr/>
        </p:nvSpPr>
        <p:spPr>
          <a:xfrm>
            <a:off x="6466361" y="2281239"/>
            <a:ext cx="1524000" cy="4095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lumMod val="85000"/>
                  </a:schemeClr>
                </a:solidFill>
              </a:rPr>
              <a:t>EDIT PAIRING</a:t>
            </a:r>
            <a:endParaRPr lang="en-US" sz="1200" dirty="0">
              <a:solidFill>
                <a:schemeClr val="bg1">
                  <a:lumMod val="85000"/>
                </a:schemeClr>
              </a:solidFill>
            </a:endParaRPr>
          </a:p>
        </p:txBody>
      </p:sp>
      <p:sp>
        <p:nvSpPr>
          <p:cNvPr id="23" name="Rounded Rectangle 22"/>
          <p:cNvSpPr/>
          <p:nvPr/>
        </p:nvSpPr>
        <p:spPr>
          <a:xfrm>
            <a:off x="1096294" y="1378555"/>
            <a:ext cx="3383937" cy="4502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lumMod val="85000"/>
                  </a:schemeClr>
                </a:solidFill>
              </a:rPr>
              <a:t>EDIT PAIRING</a:t>
            </a:r>
            <a:endParaRPr lang="en-US" sz="2400" dirty="0">
              <a:solidFill>
                <a:schemeClr val="bg1">
                  <a:lumMod val="85000"/>
                </a:schemeClr>
              </a:solidFill>
            </a:endParaRPr>
          </a:p>
        </p:txBody>
      </p:sp>
      <p:pic>
        <p:nvPicPr>
          <p:cNvPr id="25" name="Picture 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0889" y="1523665"/>
            <a:ext cx="1798579" cy="1348934"/>
          </a:xfrm>
          <a:prstGeom prst="rect">
            <a:avLst/>
          </a:prstGeom>
        </p:spPr>
      </p:pic>
      <p:sp>
        <p:nvSpPr>
          <p:cNvPr id="26" name="TextBox 25"/>
          <p:cNvSpPr txBox="1"/>
          <p:nvPr/>
        </p:nvSpPr>
        <p:spPr>
          <a:xfrm>
            <a:off x="1287776" y="2381954"/>
            <a:ext cx="684803" cy="276999"/>
          </a:xfrm>
          <a:prstGeom prst="rect">
            <a:avLst/>
          </a:prstGeom>
          <a:noFill/>
        </p:spPr>
        <p:txBody>
          <a:bodyPr wrap="none" rtlCol="0">
            <a:spAutoFit/>
          </a:bodyPr>
          <a:lstStyle/>
          <a:p>
            <a:r>
              <a:rPr lang="en-US" sz="1200" dirty="0" smtClean="0"/>
              <a:t>Codec 1</a:t>
            </a:r>
            <a:endParaRPr lang="en-US" sz="1200" dirty="0"/>
          </a:p>
        </p:txBody>
      </p:sp>
      <p:pic>
        <p:nvPicPr>
          <p:cNvPr id="27" name="Picture 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76775" y="2381954"/>
            <a:ext cx="1798579" cy="1348934"/>
          </a:xfrm>
          <a:prstGeom prst="rect">
            <a:avLst/>
          </a:prstGeom>
        </p:spPr>
      </p:pic>
      <p:sp>
        <p:nvSpPr>
          <p:cNvPr id="28" name="TextBox 27"/>
          <p:cNvSpPr txBox="1"/>
          <p:nvPr/>
        </p:nvSpPr>
        <p:spPr>
          <a:xfrm>
            <a:off x="7334195" y="2917921"/>
            <a:ext cx="684803" cy="276999"/>
          </a:xfrm>
          <a:prstGeom prst="rect">
            <a:avLst/>
          </a:prstGeom>
          <a:noFill/>
        </p:spPr>
        <p:txBody>
          <a:bodyPr wrap="none" rtlCol="0">
            <a:spAutoFit/>
          </a:bodyPr>
          <a:lstStyle/>
          <a:p>
            <a:r>
              <a:rPr lang="en-US" sz="1200" dirty="0" smtClean="0"/>
              <a:t>Codec 1</a:t>
            </a:r>
            <a:endParaRPr lang="en-US" sz="1200" dirty="0"/>
          </a:p>
        </p:txBody>
      </p:sp>
      <p:pic>
        <p:nvPicPr>
          <p:cNvPr id="29" name="Picture 2" descr="https://cdn2.iconfinder.com/data/icons/ios-7-icons/50/video_camera-128.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164636" y="2165698"/>
            <a:ext cx="351774" cy="351775"/>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https://cdn2.iconfinder.com/data/icons/ios-7-icons/50/video_camera-128.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165659" y="2786400"/>
            <a:ext cx="351774" cy="351775"/>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https://cdn2.iconfinder.com/data/icons/ios-7-icons/50/video_camera-128.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165659" y="2471028"/>
            <a:ext cx="351774" cy="351775"/>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p:cNvSpPr txBox="1"/>
          <p:nvPr/>
        </p:nvSpPr>
        <p:spPr>
          <a:xfrm>
            <a:off x="3534160" y="2203085"/>
            <a:ext cx="857927" cy="276999"/>
          </a:xfrm>
          <a:prstGeom prst="rect">
            <a:avLst/>
          </a:prstGeom>
          <a:noFill/>
        </p:spPr>
        <p:txBody>
          <a:bodyPr wrap="none" rtlCol="0">
            <a:spAutoFit/>
          </a:bodyPr>
          <a:lstStyle/>
          <a:p>
            <a:r>
              <a:rPr lang="en-US" sz="1200" dirty="0" smtClean="0">
                <a:latin typeface="Helvetica" panose="020B0604020202020204" pitchFamily="34" charset="0"/>
                <a:cs typeface="Helvetica" panose="020B0604020202020204" pitchFamily="34" charset="0"/>
              </a:rPr>
              <a:t>Camera 1</a:t>
            </a:r>
            <a:endParaRPr lang="en-US" sz="1200" dirty="0">
              <a:latin typeface="Helvetica" panose="020B0604020202020204" pitchFamily="34" charset="0"/>
              <a:cs typeface="Helvetica" panose="020B0604020202020204" pitchFamily="34" charset="0"/>
            </a:endParaRPr>
          </a:p>
        </p:txBody>
      </p:sp>
      <p:sp>
        <p:nvSpPr>
          <p:cNvPr id="33" name="TextBox 32"/>
          <p:cNvSpPr txBox="1"/>
          <p:nvPr/>
        </p:nvSpPr>
        <p:spPr>
          <a:xfrm>
            <a:off x="3534160" y="2545804"/>
            <a:ext cx="857927" cy="276999"/>
          </a:xfrm>
          <a:prstGeom prst="rect">
            <a:avLst/>
          </a:prstGeom>
          <a:noFill/>
        </p:spPr>
        <p:txBody>
          <a:bodyPr wrap="none" rtlCol="0">
            <a:spAutoFit/>
          </a:bodyPr>
          <a:lstStyle/>
          <a:p>
            <a:r>
              <a:rPr lang="en-US" sz="1200" dirty="0" smtClean="0">
                <a:latin typeface="Helvetica" panose="020B0604020202020204" pitchFamily="34" charset="0"/>
                <a:cs typeface="Helvetica" panose="020B0604020202020204" pitchFamily="34" charset="0"/>
              </a:rPr>
              <a:t>Camera 2</a:t>
            </a:r>
            <a:endParaRPr lang="en-US" sz="1200" dirty="0">
              <a:latin typeface="Helvetica" panose="020B0604020202020204" pitchFamily="34" charset="0"/>
              <a:cs typeface="Helvetica" panose="020B0604020202020204" pitchFamily="34" charset="0"/>
            </a:endParaRPr>
          </a:p>
        </p:txBody>
      </p:sp>
      <p:sp>
        <p:nvSpPr>
          <p:cNvPr id="34" name="TextBox 33"/>
          <p:cNvSpPr txBox="1"/>
          <p:nvPr/>
        </p:nvSpPr>
        <p:spPr>
          <a:xfrm>
            <a:off x="3534160" y="2861175"/>
            <a:ext cx="857927" cy="276999"/>
          </a:xfrm>
          <a:prstGeom prst="rect">
            <a:avLst/>
          </a:prstGeom>
          <a:noFill/>
        </p:spPr>
        <p:txBody>
          <a:bodyPr wrap="none" rtlCol="0">
            <a:spAutoFit/>
          </a:bodyPr>
          <a:lstStyle/>
          <a:p>
            <a:r>
              <a:rPr lang="en-US" sz="1200" dirty="0" smtClean="0">
                <a:latin typeface="Helvetica" panose="020B0604020202020204" pitchFamily="34" charset="0"/>
                <a:cs typeface="Helvetica" panose="020B0604020202020204" pitchFamily="34" charset="0"/>
              </a:rPr>
              <a:t>Camera 3</a:t>
            </a:r>
          </a:p>
        </p:txBody>
      </p:sp>
      <p:pic>
        <p:nvPicPr>
          <p:cNvPr id="39" name="Picture 2" descr="https://cdn2.iconfinder.com/data/icons/ios-7-icons/50/video_camera-128.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535707" y="3579508"/>
            <a:ext cx="351774" cy="351775"/>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https://cdn2.iconfinder.com/data/icons/ios-7-icons/50/video_camera-128.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536730" y="4200210"/>
            <a:ext cx="351774" cy="351775"/>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https://cdn2.iconfinder.com/data/icons/ios-7-icons/50/video_camera-128.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536730" y="3884838"/>
            <a:ext cx="351774" cy="351775"/>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p:cNvSpPr txBox="1"/>
          <p:nvPr/>
        </p:nvSpPr>
        <p:spPr>
          <a:xfrm>
            <a:off x="6905231" y="3616895"/>
            <a:ext cx="857927" cy="276999"/>
          </a:xfrm>
          <a:prstGeom prst="rect">
            <a:avLst/>
          </a:prstGeom>
          <a:noFill/>
        </p:spPr>
        <p:txBody>
          <a:bodyPr wrap="none" rtlCol="0">
            <a:spAutoFit/>
          </a:bodyPr>
          <a:lstStyle/>
          <a:p>
            <a:r>
              <a:rPr lang="en-US" sz="1200" dirty="0" smtClean="0">
                <a:latin typeface="Helvetica" panose="020B0604020202020204" pitchFamily="34" charset="0"/>
                <a:cs typeface="Helvetica" panose="020B0604020202020204" pitchFamily="34" charset="0"/>
              </a:rPr>
              <a:t>Camera 1</a:t>
            </a:r>
            <a:endParaRPr lang="en-US" sz="1200" dirty="0">
              <a:latin typeface="Helvetica" panose="020B0604020202020204" pitchFamily="34" charset="0"/>
              <a:cs typeface="Helvetica" panose="020B0604020202020204" pitchFamily="34" charset="0"/>
            </a:endParaRPr>
          </a:p>
        </p:txBody>
      </p:sp>
      <p:sp>
        <p:nvSpPr>
          <p:cNvPr id="43" name="TextBox 42"/>
          <p:cNvSpPr txBox="1"/>
          <p:nvPr/>
        </p:nvSpPr>
        <p:spPr>
          <a:xfrm>
            <a:off x="6905231" y="3959614"/>
            <a:ext cx="857927" cy="276999"/>
          </a:xfrm>
          <a:prstGeom prst="rect">
            <a:avLst/>
          </a:prstGeom>
          <a:noFill/>
        </p:spPr>
        <p:txBody>
          <a:bodyPr wrap="none" rtlCol="0">
            <a:spAutoFit/>
          </a:bodyPr>
          <a:lstStyle/>
          <a:p>
            <a:r>
              <a:rPr lang="en-US" sz="1200" dirty="0" smtClean="0">
                <a:latin typeface="Helvetica" panose="020B0604020202020204" pitchFamily="34" charset="0"/>
                <a:cs typeface="Helvetica" panose="020B0604020202020204" pitchFamily="34" charset="0"/>
              </a:rPr>
              <a:t>Camera 2</a:t>
            </a:r>
            <a:endParaRPr lang="en-US" sz="1200" dirty="0">
              <a:latin typeface="Helvetica" panose="020B0604020202020204" pitchFamily="34" charset="0"/>
              <a:cs typeface="Helvetica" panose="020B0604020202020204" pitchFamily="34" charset="0"/>
            </a:endParaRPr>
          </a:p>
        </p:txBody>
      </p:sp>
      <p:sp>
        <p:nvSpPr>
          <p:cNvPr id="44" name="TextBox 43"/>
          <p:cNvSpPr txBox="1"/>
          <p:nvPr/>
        </p:nvSpPr>
        <p:spPr>
          <a:xfrm>
            <a:off x="6905231" y="4274985"/>
            <a:ext cx="857927" cy="276999"/>
          </a:xfrm>
          <a:prstGeom prst="rect">
            <a:avLst/>
          </a:prstGeom>
          <a:noFill/>
        </p:spPr>
        <p:txBody>
          <a:bodyPr wrap="none" rtlCol="0">
            <a:spAutoFit/>
          </a:bodyPr>
          <a:lstStyle/>
          <a:p>
            <a:r>
              <a:rPr lang="en-US" sz="1200" dirty="0" smtClean="0">
                <a:latin typeface="Helvetica" panose="020B0604020202020204" pitchFamily="34" charset="0"/>
                <a:cs typeface="Helvetica" panose="020B0604020202020204" pitchFamily="34" charset="0"/>
              </a:rPr>
              <a:t>Camera 3</a:t>
            </a:r>
          </a:p>
        </p:txBody>
      </p:sp>
      <p:sp>
        <p:nvSpPr>
          <p:cNvPr id="3" name="TextBox 2"/>
          <p:cNvSpPr txBox="1"/>
          <p:nvPr/>
        </p:nvSpPr>
        <p:spPr>
          <a:xfrm>
            <a:off x="3048000" y="1828800"/>
            <a:ext cx="1638718" cy="369332"/>
          </a:xfrm>
          <a:prstGeom prst="rect">
            <a:avLst/>
          </a:prstGeom>
          <a:noFill/>
        </p:spPr>
        <p:txBody>
          <a:bodyPr wrap="none" rtlCol="0">
            <a:spAutoFit/>
          </a:bodyPr>
          <a:lstStyle/>
          <a:p>
            <a:r>
              <a:rPr lang="en-US" u="sng" dirty="0">
                <a:solidFill>
                  <a:schemeClr val="accent2">
                    <a:lumMod val="75000"/>
                  </a:schemeClr>
                </a:solidFill>
              </a:rPr>
              <a:t>Paired Cameras</a:t>
            </a:r>
          </a:p>
        </p:txBody>
      </p:sp>
      <p:sp>
        <p:nvSpPr>
          <p:cNvPr id="45" name="TextBox 44"/>
          <p:cNvSpPr txBox="1"/>
          <p:nvPr/>
        </p:nvSpPr>
        <p:spPr>
          <a:xfrm>
            <a:off x="6409002" y="3226998"/>
            <a:ext cx="1638718" cy="369332"/>
          </a:xfrm>
          <a:prstGeom prst="rect">
            <a:avLst/>
          </a:prstGeom>
          <a:noFill/>
        </p:spPr>
        <p:txBody>
          <a:bodyPr wrap="none" rtlCol="0">
            <a:spAutoFit/>
          </a:bodyPr>
          <a:lstStyle/>
          <a:p>
            <a:r>
              <a:rPr lang="en-US" u="sng" dirty="0">
                <a:solidFill>
                  <a:schemeClr val="accent2">
                    <a:lumMod val="75000"/>
                  </a:schemeClr>
                </a:solidFill>
              </a:rPr>
              <a:t>Paired Cameras</a:t>
            </a:r>
          </a:p>
        </p:txBody>
      </p:sp>
      <p:sp>
        <p:nvSpPr>
          <p:cNvPr id="7" name="Multiply 6"/>
          <p:cNvSpPr/>
          <p:nvPr/>
        </p:nvSpPr>
        <p:spPr>
          <a:xfrm>
            <a:off x="2199161" y="2999674"/>
            <a:ext cx="358010" cy="35524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Multiply 45"/>
          <p:cNvSpPr/>
          <p:nvPr/>
        </p:nvSpPr>
        <p:spPr>
          <a:xfrm>
            <a:off x="7405148" y="4953000"/>
            <a:ext cx="358010" cy="35524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lus 8"/>
          <p:cNvSpPr/>
          <p:nvPr/>
        </p:nvSpPr>
        <p:spPr>
          <a:xfrm>
            <a:off x="1322534" y="2999674"/>
            <a:ext cx="307644" cy="298498"/>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Plus 46"/>
          <p:cNvSpPr/>
          <p:nvPr/>
        </p:nvSpPr>
        <p:spPr>
          <a:xfrm>
            <a:off x="6751409" y="4972713"/>
            <a:ext cx="307644" cy="298498"/>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5039" y="4348163"/>
            <a:ext cx="4126445" cy="736865"/>
          </a:xfrm>
          <a:prstGeom prst="rect">
            <a:avLst/>
          </a:prstGeom>
        </p:spPr>
      </p:pic>
      <p:cxnSp>
        <p:nvCxnSpPr>
          <p:cNvPr id="36" name="Curved Connector 35"/>
          <p:cNvCxnSpPr/>
          <p:nvPr/>
        </p:nvCxnSpPr>
        <p:spPr>
          <a:xfrm rot="16200000" flipV="1">
            <a:off x="1190116" y="3925507"/>
            <a:ext cx="896373" cy="685803"/>
          </a:xfrm>
          <a:prstGeom prst="curved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47030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6" grpId="0"/>
      <p:bldP spid="13" grpId="0" animBg="1"/>
      <p:bldP spid="23" grpId="0" animBg="1"/>
      <p:bldP spid="26" grpId="0"/>
      <p:bldP spid="28" grpId="0"/>
      <p:bldP spid="32" grpId="0"/>
      <p:bldP spid="33" grpId="0"/>
      <p:bldP spid="34" grpId="0"/>
      <p:bldP spid="42" grpId="0"/>
      <p:bldP spid="43" grpId="0"/>
      <p:bldP spid="44" grpId="0"/>
      <p:bldP spid="3" grpId="0"/>
      <p:bldP spid="45" grpId="0"/>
      <p:bldP spid="7" grpId="0" animBg="1"/>
      <p:bldP spid="46" grpId="0" animBg="1"/>
      <p:bldP spid="9" grpId="0" animBg="1"/>
      <p:bldP spid="4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 y="228600"/>
            <a:ext cx="2127762" cy="523220"/>
          </a:xfrm>
          <a:prstGeom prst="rect">
            <a:avLst/>
          </a:prstGeom>
          <a:noFill/>
        </p:spPr>
        <p:txBody>
          <a:bodyPr wrap="none" rtlCol="0">
            <a:spAutoFit/>
          </a:bodyPr>
          <a:lstStyle/>
          <a:p>
            <a:r>
              <a:rPr lang="en-US" sz="2800" dirty="0" smtClean="0">
                <a:solidFill>
                  <a:schemeClr val="bg1"/>
                </a:solidFill>
                <a:latin typeface="Brush Script MT" panose="03060802040406070304" pitchFamily="66" charset="0"/>
              </a:rPr>
              <a:t>Series of Events</a:t>
            </a:r>
            <a:endParaRPr lang="en-US" sz="2800" dirty="0">
              <a:solidFill>
                <a:schemeClr val="bg1"/>
              </a:solidFill>
              <a:latin typeface="Brush Script MT" panose="03060802040406070304" pitchFamily="66"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31094" y="3629807"/>
            <a:ext cx="2514600" cy="188595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99494" y="1444747"/>
            <a:ext cx="4978400" cy="37338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83697" y="3688891"/>
            <a:ext cx="2514600" cy="1885950"/>
          </a:xfrm>
          <a:prstGeom prst="rect">
            <a:avLst/>
          </a:prstGeom>
        </p:spPr>
      </p:pic>
      <p:pic>
        <p:nvPicPr>
          <p:cNvPr id="9" name="Picture 8"/>
          <p:cNvPicPr>
            <a:picLocks noChangeAspect="1"/>
          </p:cNvPicPr>
          <p:nvPr/>
        </p:nvPicPr>
        <p:blipFill>
          <a:blip r:embed="rId5">
            <a:extLst>
              <a:ext uri="{BEBA8EAE-BF5A-486C-A8C5-ECC9F3942E4B}">
                <a14:imgProps xmlns:a14="http://schemas.microsoft.com/office/drawing/2010/main">
                  <a14:imgLayer r:embed="rId6">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4281248" y="-138545"/>
            <a:ext cx="3414892" cy="2561169"/>
          </a:xfrm>
          <a:prstGeom prst="rect">
            <a:avLst/>
          </a:prstGeom>
        </p:spPr>
      </p:pic>
      <p:sp>
        <p:nvSpPr>
          <p:cNvPr id="13" name="Down Arrow 12"/>
          <p:cNvSpPr/>
          <p:nvPr/>
        </p:nvSpPr>
        <p:spPr>
          <a:xfrm>
            <a:off x="5863047" y="2299855"/>
            <a:ext cx="251294" cy="533400"/>
          </a:xfrm>
          <a:prstGeom prst="down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14" name="Bent-Up Arrow 13"/>
          <p:cNvSpPr/>
          <p:nvPr/>
        </p:nvSpPr>
        <p:spPr>
          <a:xfrm rot="10800000">
            <a:off x="3450751" y="1082691"/>
            <a:ext cx="1660994" cy="2573892"/>
          </a:xfrm>
          <a:prstGeom prst="bentUpArrow">
            <a:avLst>
              <a:gd name="adj1" fmla="val 10701"/>
              <a:gd name="adj2" fmla="val 11773"/>
              <a:gd name="adj3" fmla="val 16421"/>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16" name="Bent Arrow 15"/>
          <p:cNvSpPr/>
          <p:nvPr/>
        </p:nvSpPr>
        <p:spPr>
          <a:xfrm rot="5400000">
            <a:off x="6392210" y="1596969"/>
            <a:ext cx="2664908" cy="1755048"/>
          </a:xfrm>
          <a:prstGeom prst="bentArrow">
            <a:avLst>
              <a:gd name="adj1" fmla="val 9415"/>
              <a:gd name="adj2" fmla="val 11255"/>
              <a:gd name="adj3" fmla="val 14872"/>
              <a:gd name="adj4" fmla="val 0"/>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solidFill>
                <a:schemeClr val="tx1"/>
              </a:solidFill>
            </a:endParaRPr>
          </a:p>
        </p:txBody>
      </p:sp>
      <p:sp>
        <p:nvSpPr>
          <p:cNvPr id="18" name="TextBox 17"/>
          <p:cNvSpPr txBox="1"/>
          <p:nvPr/>
        </p:nvSpPr>
        <p:spPr>
          <a:xfrm>
            <a:off x="304800" y="1295400"/>
            <a:ext cx="2286000" cy="1569660"/>
          </a:xfrm>
          <a:prstGeom prst="rect">
            <a:avLst/>
          </a:prstGeom>
          <a:noFill/>
          <a:ln>
            <a:solidFill>
              <a:schemeClr val="accent1">
                <a:shade val="50000"/>
              </a:schemeClr>
            </a:solidFill>
          </a:ln>
        </p:spPr>
        <p:txBody>
          <a:bodyPr wrap="square" rtlCol="0">
            <a:spAutoFit/>
          </a:bodyPr>
          <a:lstStyle/>
          <a:p>
            <a:pPr algn="ctr"/>
            <a:r>
              <a:rPr lang="en-US" sz="1600" u="sng" dirty="0" smtClean="0">
                <a:latin typeface="Helvetica" pitchFamily="34" charset="0"/>
              </a:rPr>
              <a:t>CONFIGURATION</a:t>
            </a:r>
          </a:p>
          <a:p>
            <a:pPr algn="ctr"/>
            <a:r>
              <a:rPr lang="en-US" sz="1600" dirty="0" smtClean="0">
                <a:latin typeface="Helvetica" pitchFamily="34" charset="0"/>
              </a:rPr>
              <a:t>The cameras are configured using the App interface or the Auto configure. </a:t>
            </a:r>
          </a:p>
          <a:p>
            <a:pPr algn="ctr"/>
            <a:r>
              <a:rPr lang="en-US" sz="1600" dirty="0" smtClean="0">
                <a:latin typeface="Helvetica" pitchFamily="34" charset="0"/>
              </a:rPr>
              <a:t>Ex: Network settings</a:t>
            </a:r>
            <a:endParaRPr lang="en-US" sz="1600" dirty="0">
              <a:latin typeface="Helvetica" pitchFamily="34" charset="0"/>
            </a:endParaRPr>
          </a:p>
        </p:txBody>
      </p:sp>
      <p:sp>
        <p:nvSpPr>
          <p:cNvPr id="19" name="TextBox 18"/>
          <p:cNvSpPr txBox="1"/>
          <p:nvPr/>
        </p:nvSpPr>
        <p:spPr>
          <a:xfrm>
            <a:off x="304800" y="3980995"/>
            <a:ext cx="2286000" cy="2031325"/>
          </a:xfrm>
          <a:prstGeom prst="rect">
            <a:avLst/>
          </a:prstGeom>
          <a:noFill/>
          <a:ln>
            <a:solidFill>
              <a:schemeClr val="accent1">
                <a:shade val="50000"/>
              </a:schemeClr>
            </a:solidFill>
          </a:ln>
        </p:spPr>
        <p:txBody>
          <a:bodyPr wrap="square" rtlCol="0">
            <a:spAutoFit/>
          </a:bodyPr>
          <a:lstStyle/>
          <a:p>
            <a:pPr algn="ctr"/>
            <a:r>
              <a:rPr lang="en-US" u="sng" dirty="0" smtClean="0"/>
              <a:t>PAIRING</a:t>
            </a:r>
          </a:p>
          <a:p>
            <a:pPr algn="ctr"/>
            <a:r>
              <a:rPr lang="en-US" dirty="0" smtClean="0"/>
              <a:t>Pairing mechanism begins after the encoding cameras have been configured. This is to ensure </a:t>
            </a:r>
            <a:r>
              <a:rPr lang="en-US" dirty="0"/>
              <a:t>k</a:t>
            </a:r>
            <a:r>
              <a:rPr lang="en-US" dirty="0" smtClean="0"/>
              <a:t>ey exchange.</a:t>
            </a:r>
            <a:endParaRPr lang="en-US" dirty="0"/>
          </a:p>
        </p:txBody>
      </p:sp>
      <p:sp>
        <p:nvSpPr>
          <p:cNvPr id="15" name="Up Arrow 14"/>
          <p:cNvSpPr/>
          <p:nvPr/>
        </p:nvSpPr>
        <p:spPr>
          <a:xfrm>
            <a:off x="5660727" y="3656584"/>
            <a:ext cx="697675" cy="857624"/>
          </a:xfrm>
          <a:prstGeom prst="up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7" name="Up Arrow 16"/>
          <p:cNvSpPr/>
          <p:nvPr/>
        </p:nvSpPr>
        <p:spPr>
          <a:xfrm rot="16200000">
            <a:off x="4462776" y="4373081"/>
            <a:ext cx="765836" cy="955978"/>
          </a:xfrm>
          <a:prstGeom prst="up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20" name="Up Arrow 19"/>
          <p:cNvSpPr/>
          <p:nvPr/>
        </p:nvSpPr>
        <p:spPr>
          <a:xfrm rot="5400000">
            <a:off x="6774017" y="4359098"/>
            <a:ext cx="765836" cy="1045437"/>
          </a:xfrm>
          <a:prstGeom prst="up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21" name="Rectangle 20"/>
          <p:cNvSpPr/>
          <p:nvPr/>
        </p:nvSpPr>
        <p:spPr>
          <a:xfrm>
            <a:off x="5417194" y="4572782"/>
            <a:ext cx="1143000" cy="765838"/>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smtClean="0"/>
              <a:t>PRIMARY CHANNEL</a:t>
            </a:r>
            <a:endParaRPr lang="en-US" dirty="0"/>
          </a:p>
        </p:txBody>
      </p:sp>
    </p:spTree>
    <p:extLst>
      <p:ext uri="{BB962C8B-B14F-4D97-AF65-F5344CB8AC3E}">
        <p14:creationId xmlns:p14="http://schemas.microsoft.com/office/powerpoint/2010/main" val="945146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animBg="1"/>
      <p:bldP spid="14" grpId="0" animBg="1"/>
      <p:bldP spid="16" grpId="0" animBg="1"/>
      <p:bldP spid="18" grpId="0" animBg="1"/>
      <p:bldP spid="1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3431" y="6095999"/>
            <a:ext cx="4626588" cy="584775"/>
          </a:xfrm>
          <a:prstGeom prst="rect">
            <a:avLst/>
          </a:prstGeom>
          <a:noFill/>
        </p:spPr>
        <p:txBody>
          <a:bodyPr wrap="none" rtlCol="0">
            <a:spAutoFit/>
          </a:bodyPr>
          <a:lstStyle/>
          <a:p>
            <a:r>
              <a:rPr lang="en-US" sz="3200" b="1" dirty="0" smtClean="0">
                <a:solidFill>
                  <a:prstClr val="white">
                    <a:alpha val="30000"/>
                  </a:prstClr>
                </a:solidFill>
                <a:effectLst>
                  <a:glow rad="127000">
                    <a:srgbClr val="4F81BD">
                      <a:alpha val="0"/>
                    </a:srgbClr>
                  </a:glow>
                  <a:outerShdw blurRad="50800" dist="50800" dir="5400000" algn="ctr" rotWithShape="0">
                    <a:srgbClr val="000000">
                      <a:alpha val="0"/>
                    </a:srgbClr>
                  </a:outerShdw>
                </a:effectLst>
                <a:latin typeface="Helvetica" pitchFamily="34" charset="0"/>
              </a:rPr>
              <a:t>PAIRING EXPERIENCE</a:t>
            </a:r>
            <a:endParaRPr lang="en-US" sz="3200" b="1" dirty="0">
              <a:solidFill>
                <a:prstClr val="white">
                  <a:alpha val="30000"/>
                </a:prstClr>
              </a:solidFill>
              <a:effectLst>
                <a:glow rad="127000">
                  <a:srgbClr val="4F81BD">
                    <a:alpha val="0"/>
                  </a:srgbClr>
                </a:glow>
                <a:outerShdw blurRad="50800" dist="50800" dir="5400000" algn="ctr" rotWithShape="0">
                  <a:srgbClr val="000000">
                    <a:alpha val="0"/>
                  </a:srgbClr>
                </a:outerShdw>
              </a:effectLst>
              <a:latin typeface="Helvetica" pitchFamily="34" charset="0"/>
            </a:endParaRPr>
          </a:p>
        </p:txBody>
      </p:sp>
      <p:sp>
        <p:nvSpPr>
          <p:cNvPr id="5" name="TextBox 4"/>
          <p:cNvSpPr txBox="1"/>
          <p:nvPr/>
        </p:nvSpPr>
        <p:spPr>
          <a:xfrm>
            <a:off x="152400" y="228600"/>
            <a:ext cx="2149948" cy="523220"/>
          </a:xfrm>
          <a:prstGeom prst="rect">
            <a:avLst/>
          </a:prstGeom>
          <a:noFill/>
        </p:spPr>
        <p:txBody>
          <a:bodyPr wrap="none" rtlCol="0">
            <a:spAutoFit/>
          </a:bodyPr>
          <a:lstStyle/>
          <a:p>
            <a:r>
              <a:rPr lang="en-US" sz="2800" dirty="0" smtClean="0">
                <a:solidFill>
                  <a:prstClr val="white"/>
                </a:solidFill>
                <a:latin typeface="Brush Script MT" panose="03060802040406070304" pitchFamily="66" charset="0"/>
              </a:rPr>
              <a:t>Error Conditions</a:t>
            </a:r>
            <a:endParaRPr lang="en-US" sz="2800" dirty="0">
              <a:solidFill>
                <a:prstClr val="white"/>
              </a:solidFill>
              <a:latin typeface="Brush Script MT" panose="03060802040406070304" pitchFamily="66"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96725" y="1087358"/>
            <a:ext cx="4168097" cy="3126073"/>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262" y="3676036"/>
            <a:ext cx="2514600" cy="1885950"/>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46184" y="3833857"/>
            <a:ext cx="2514600" cy="1885950"/>
          </a:xfrm>
          <a:prstGeom prst="rect">
            <a:avLst/>
          </a:prstGeom>
        </p:spPr>
      </p:pic>
      <p:sp>
        <p:nvSpPr>
          <p:cNvPr id="17" name="TextBox 16"/>
          <p:cNvSpPr txBox="1"/>
          <p:nvPr/>
        </p:nvSpPr>
        <p:spPr>
          <a:xfrm>
            <a:off x="304262" y="905469"/>
            <a:ext cx="3020145" cy="923330"/>
          </a:xfrm>
          <a:prstGeom prst="rect">
            <a:avLst/>
          </a:prstGeom>
          <a:noFill/>
          <a:ln>
            <a:solidFill>
              <a:schemeClr val="accent1">
                <a:shade val="50000"/>
              </a:schemeClr>
            </a:solidFill>
          </a:ln>
        </p:spPr>
        <p:txBody>
          <a:bodyPr wrap="square" rtlCol="0">
            <a:spAutoFit/>
          </a:bodyPr>
          <a:lstStyle/>
          <a:p>
            <a:r>
              <a:rPr lang="en-US" dirty="0" smtClean="0"/>
              <a:t>Scenario 1:    When the camera comes back up within the codec pairing timeout</a:t>
            </a:r>
            <a:endParaRPr lang="en-US" dirty="0"/>
          </a:p>
        </p:txBody>
      </p:sp>
      <p:sp>
        <p:nvSpPr>
          <p:cNvPr id="18" name="TextBox 17"/>
          <p:cNvSpPr txBox="1"/>
          <p:nvPr/>
        </p:nvSpPr>
        <p:spPr>
          <a:xfrm>
            <a:off x="5988694" y="905469"/>
            <a:ext cx="3020145" cy="1200329"/>
          </a:xfrm>
          <a:prstGeom prst="rect">
            <a:avLst/>
          </a:prstGeom>
          <a:noFill/>
          <a:ln>
            <a:solidFill>
              <a:schemeClr val="accent1">
                <a:shade val="50000"/>
              </a:schemeClr>
            </a:solidFill>
          </a:ln>
        </p:spPr>
        <p:txBody>
          <a:bodyPr wrap="square" rtlCol="0">
            <a:spAutoFit/>
          </a:bodyPr>
          <a:lstStyle/>
          <a:p>
            <a:r>
              <a:rPr lang="en-US" dirty="0" smtClean="0"/>
              <a:t>Scenario 2:    When the camera doesn’t come back up within the codec pairing timeout</a:t>
            </a:r>
            <a:endParaRPr lang="en-US" dirty="0"/>
          </a:p>
        </p:txBody>
      </p:sp>
      <p:sp>
        <p:nvSpPr>
          <p:cNvPr id="20" name="Left-Up Arrow 19"/>
          <p:cNvSpPr/>
          <p:nvPr/>
        </p:nvSpPr>
        <p:spPr>
          <a:xfrm rot="10800000">
            <a:off x="1447800" y="2496701"/>
            <a:ext cx="1952076" cy="1368546"/>
          </a:xfrm>
          <a:prstGeom prst="leftUpArrow">
            <a:avLst>
              <a:gd name="adj1" fmla="val 19204"/>
              <a:gd name="adj2" fmla="val 13949"/>
              <a:gd name="adj3" fmla="val 13456"/>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21" name="Left-Up Arrow 20"/>
          <p:cNvSpPr/>
          <p:nvPr/>
        </p:nvSpPr>
        <p:spPr>
          <a:xfrm rot="16200000">
            <a:off x="6203169" y="2143614"/>
            <a:ext cx="1368546" cy="2074718"/>
          </a:xfrm>
          <a:prstGeom prst="leftUpArrow">
            <a:avLst>
              <a:gd name="adj1" fmla="val 21508"/>
              <a:gd name="adj2" fmla="val 13949"/>
              <a:gd name="adj3" fmla="val 13456"/>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2" name="Multiply 1"/>
          <p:cNvSpPr/>
          <p:nvPr/>
        </p:nvSpPr>
        <p:spPr>
          <a:xfrm>
            <a:off x="1814334" y="2283866"/>
            <a:ext cx="1287006" cy="733059"/>
          </a:xfrm>
          <a:prstGeom prst="mathMultiply">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 name="Up Arrow 9"/>
          <p:cNvSpPr/>
          <p:nvPr/>
        </p:nvSpPr>
        <p:spPr>
          <a:xfrm>
            <a:off x="4300583" y="3132653"/>
            <a:ext cx="697675" cy="857624"/>
          </a:xfrm>
          <a:prstGeom prst="up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22" name="Up Arrow 21"/>
          <p:cNvSpPr/>
          <p:nvPr/>
        </p:nvSpPr>
        <p:spPr>
          <a:xfrm rot="16200000">
            <a:off x="2913933" y="4298843"/>
            <a:ext cx="765836" cy="955978"/>
          </a:xfrm>
          <a:prstGeom prst="up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23" name="Up Arrow 22"/>
          <p:cNvSpPr/>
          <p:nvPr/>
        </p:nvSpPr>
        <p:spPr>
          <a:xfrm rot="5400000">
            <a:off x="5467163" y="4254115"/>
            <a:ext cx="765836" cy="1045437"/>
          </a:xfrm>
          <a:prstGeom prst="up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24" name="Rectangle 23"/>
          <p:cNvSpPr/>
          <p:nvPr/>
        </p:nvSpPr>
        <p:spPr>
          <a:xfrm>
            <a:off x="3264397" y="244204"/>
            <a:ext cx="3108403" cy="569171"/>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sp>
        <p:nvSpPr>
          <p:cNvPr id="25" name="Rectangle 24"/>
          <p:cNvSpPr/>
          <p:nvPr/>
        </p:nvSpPr>
        <p:spPr>
          <a:xfrm>
            <a:off x="3206780" y="167044"/>
            <a:ext cx="3223638" cy="646331"/>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6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Camera Outage</a:t>
            </a:r>
            <a:endParaRPr lang="en-US" sz="36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1" name="Rectangle 10"/>
          <p:cNvSpPr/>
          <p:nvPr/>
        </p:nvSpPr>
        <p:spPr>
          <a:xfrm>
            <a:off x="4038600" y="4393914"/>
            <a:ext cx="1143000" cy="765838"/>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smtClean="0"/>
              <a:t>PRIMARY CHANNEL</a:t>
            </a:r>
            <a:endParaRPr lang="en-US" dirty="0"/>
          </a:p>
        </p:txBody>
      </p:sp>
    </p:spTree>
    <p:extLst>
      <p:ext uri="{BB962C8B-B14F-4D97-AF65-F5344CB8AC3E}">
        <p14:creationId xmlns:p14="http://schemas.microsoft.com/office/powerpoint/2010/main" val="212296175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500"/>
                                        <p:tgtEl>
                                          <p:spTgt spid="13"/>
                                        </p:tgtEl>
                                      </p:cBhvr>
                                    </p:animEffect>
                                    <p:set>
                                      <p:cBhvr>
                                        <p:cTn id="31" dur="1" fill="hold">
                                          <p:stCondLst>
                                            <p:cond delay="499"/>
                                          </p:stCondLst>
                                        </p:cTn>
                                        <p:tgtEl>
                                          <p:spTgt spid="13"/>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22"/>
                                        </p:tgtEl>
                                      </p:cBhvr>
                                    </p:animEffect>
                                    <p:set>
                                      <p:cBhvr>
                                        <p:cTn id="34" dur="1" fill="hold">
                                          <p:stCondLst>
                                            <p:cond delay="499"/>
                                          </p:stCondLst>
                                        </p:cTn>
                                        <p:tgtEl>
                                          <p:spTgt spid="22"/>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20"/>
                                        </p:tgtEl>
                                      </p:cBhvr>
                                    </p:animEffect>
                                    <p:set>
                                      <p:cBhvr>
                                        <p:cTn id="37" dur="1" fill="hold">
                                          <p:stCondLst>
                                            <p:cond delay="499"/>
                                          </p:stCondLst>
                                        </p:cTn>
                                        <p:tgtEl>
                                          <p:spTgt spid="20"/>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3"/>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2" nodeType="clickEffect">
                                  <p:stCondLst>
                                    <p:cond delay="0"/>
                                  </p:stCondLst>
                                  <p:childTnLst>
                                    <p:set>
                                      <p:cBhvr>
                                        <p:cTn id="49" dur="1" fill="hold">
                                          <p:stCondLst>
                                            <p:cond delay="0"/>
                                          </p:stCondLst>
                                        </p:cTn>
                                        <p:tgtEl>
                                          <p:spTgt spid="20"/>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7" presetClass="emph" presetSubtype="0" fill="remove" grpId="3" nodeType="clickEffect">
                                  <p:stCondLst>
                                    <p:cond delay="0"/>
                                  </p:stCondLst>
                                  <p:childTnLst>
                                    <p:animClr clrSpc="rgb" dir="cw">
                                      <p:cBhvr override="childStyle">
                                        <p:cTn id="53" dur="3000" autoRev="1" fill="remove"/>
                                        <p:tgtEl>
                                          <p:spTgt spid="20"/>
                                        </p:tgtEl>
                                        <p:attrNameLst>
                                          <p:attrName>style.color</p:attrName>
                                        </p:attrNameLst>
                                      </p:cBhvr>
                                      <p:to>
                                        <a:schemeClr val="bg1"/>
                                      </p:to>
                                    </p:animClr>
                                    <p:animClr clrSpc="rgb" dir="cw">
                                      <p:cBhvr>
                                        <p:cTn id="54" dur="3000" autoRev="1" fill="remove"/>
                                        <p:tgtEl>
                                          <p:spTgt spid="20"/>
                                        </p:tgtEl>
                                        <p:attrNameLst>
                                          <p:attrName>fillcolor</p:attrName>
                                        </p:attrNameLst>
                                      </p:cBhvr>
                                      <p:to>
                                        <a:schemeClr val="bg1"/>
                                      </p:to>
                                    </p:animClr>
                                    <p:set>
                                      <p:cBhvr>
                                        <p:cTn id="55" dur="3000" autoRev="1" fill="remove"/>
                                        <p:tgtEl>
                                          <p:spTgt spid="20"/>
                                        </p:tgtEl>
                                        <p:attrNameLst>
                                          <p:attrName>fill.type</p:attrName>
                                        </p:attrNameLst>
                                      </p:cBhvr>
                                      <p:to>
                                        <p:strVal val="solid"/>
                                      </p:to>
                                    </p:set>
                                    <p:set>
                                      <p:cBhvr>
                                        <p:cTn id="56" dur="3000" autoRev="1" fill="remove"/>
                                        <p:tgtEl>
                                          <p:spTgt spid="20"/>
                                        </p:tgtEl>
                                        <p:attrNameLst>
                                          <p:attrName>fill.on</p:attrName>
                                        </p:attrNameLst>
                                      </p:cBhvr>
                                      <p:to>
                                        <p:strVal val="true"/>
                                      </p:to>
                                    </p:set>
                                  </p:childTnLst>
                                </p:cTn>
                              </p:par>
                            </p:childTnLst>
                          </p:cTn>
                        </p:par>
                        <p:par>
                          <p:cTn id="57" fill="hold">
                            <p:stCondLst>
                              <p:cond delay="6000"/>
                            </p:stCondLst>
                            <p:childTnLst>
                              <p:par>
                                <p:cTn id="58" presetID="10" presetClass="entr" presetSubtype="0" fill="hold" grpId="2" nodeType="after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fade">
                                      <p:cBhvr>
                                        <p:cTn id="60" dur="500"/>
                                        <p:tgtEl>
                                          <p:spTgt spid="22"/>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8"/>
                                        </p:tgtEl>
                                        <p:attrNameLst>
                                          <p:attrName>style.visibility</p:attrName>
                                        </p:attrNameLst>
                                      </p:cBhvr>
                                      <p:to>
                                        <p:strVal val="visible"/>
                                      </p:to>
                                    </p:set>
                                  </p:childTnLst>
                                </p:cTn>
                              </p:par>
                              <p:par>
                                <p:cTn id="65" presetID="10" presetClass="exit" presetSubtype="0" fill="hold" nodeType="withEffect">
                                  <p:stCondLst>
                                    <p:cond delay="0"/>
                                  </p:stCondLst>
                                  <p:childTnLst>
                                    <p:animEffect transition="out" filter="fade">
                                      <p:cBhvr>
                                        <p:cTn id="66" dur="500"/>
                                        <p:tgtEl>
                                          <p:spTgt spid="13"/>
                                        </p:tgtEl>
                                      </p:cBhvr>
                                    </p:animEffect>
                                    <p:set>
                                      <p:cBhvr>
                                        <p:cTn id="67" dur="1" fill="hold">
                                          <p:stCondLst>
                                            <p:cond delay="499"/>
                                          </p:stCondLst>
                                        </p:cTn>
                                        <p:tgtEl>
                                          <p:spTgt spid="13"/>
                                        </p:tgtEl>
                                        <p:attrNameLst>
                                          <p:attrName>style.visibility</p:attrName>
                                        </p:attrNameLst>
                                      </p:cBhvr>
                                      <p:to>
                                        <p:strVal val="hidden"/>
                                      </p:to>
                                    </p:set>
                                  </p:childTnLst>
                                </p:cTn>
                              </p:par>
                              <p:par>
                                <p:cTn id="68" presetID="10" presetClass="exit" presetSubtype="0" fill="hold" grpId="4" nodeType="withEffect">
                                  <p:stCondLst>
                                    <p:cond delay="0"/>
                                  </p:stCondLst>
                                  <p:childTnLst>
                                    <p:animEffect transition="out" filter="fade">
                                      <p:cBhvr>
                                        <p:cTn id="69" dur="500"/>
                                        <p:tgtEl>
                                          <p:spTgt spid="20"/>
                                        </p:tgtEl>
                                      </p:cBhvr>
                                    </p:animEffect>
                                    <p:set>
                                      <p:cBhvr>
                                        <p:cTn id="70" dur="1" fill="hold">
                                          <p:stCondLst>
                                            <p:cond delay="499"/>
                                          </p:stCondLst>
                                        </p:cTn>
                                        <p:tgtEl>
                                          <p:spTgt spid="20"/>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5" nodeType="click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500"/>
                                        <p:tgtEl>
                                          <p:spTgt spid="20"/>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
                                        </p:tgtEl>
                                        <p:attrNameLst>
                                          <p:attrName>style.visibility</p:attrName>
                                        </p:attrNameLst>
                                      </p:cBhvr>
                                      <p:to>
                                        <p:strVal val="visible"/>
                                      </p:to>
                                    </p:set>
                                    <p:animEffect transition="in" filter="fade">
                                      <p:cBhvr>
                                        <p:cTn id="82" dur="500"/>
                                        <p:tgtEl>
                                          <p:spTgt spid="2"/>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xit" presetSubtype="0" fill="hold" grpId="6" nodeType="clickEffect">
                                  <p:stCondLst>
                                    <p:cond delay="0"/>
                                  </p:stCondLst>
                                  <p:childTnLst>
                                    <p:animEffect transition="out" filter="fade">
                                      <p:cBhvr>
                                        <p:cTn id="86" dur="500"/>
                                        <p:tgtEl>
                                          <p:spTgt spid="20"/>
                                        </p:tgtEl>
                                      </p:cBhvr>
                                    </p:animEffect>
                                    <p:set>
                                      <p:cBhvr>
                                        <p:cTn id="87" dur="1" fill="hold">
                                          <p:stCondLst>
                                            <p:cond delay="499"/>
                                          </p:stCondLst>
                                        </p:cTn>
                                        <p:tgtEl>
                                          <p:spTgt spid="20"/>
                                        </p:tgtEl>
                                        <p:attrNameLst>
                                          <p:attrName>style.visibility</p:attrName>
                                        </p:attrNameLst>
                                      </p:cBhvr>
                                      <p:to>
                                        <p:strVal val="hidden"/>
                                      </p:to>
                                    </p:set>
                                  </p:childTnLst>
                                </p:cTn>
                              </p:par>
                              <p:par>
                                <p:cTn id="88" presetID="10" presetClass="exit" presetSubtype="0" fill="hold" grpId="1" nodeType="withEffect">
                                  <p:stCondLst>
                                    <p:cond delay="0"/>
                                  </p:stCondLst>
                                  <p:childTnLst>
                                    <p:animEffect transition="out" filter="fade">
                                      <p:cBhvr>
                                        <p:cTn id="89" dur="500"/>
                                        <p:tgtEl>
                                          <p:spTgt spid="2"/>
                                        </p:tgtEl>
                                      </p:cBhvr>
                                    </p:animEffect>
                                    <p:set>
                                      <p:cBhvr>
                                        <p:cTn id="90" dur="1" fill="hold">
                                          <p:stCondLst>
                                            <p:cond delay="499"/>
                                          </p:stCondLst>
                                        </p:cTn>
                                        <p:tgtEl>
                                          <p:spTgt spid="2"/>
                                        </p:tgtEl>
                                        <p:attrNameLst>
                                          <p:attrName>style.visibility</p:attrName>
                                        </p:attrNameLst>
                                      </p:cBhvr>
                                      <p:to>
                                        <p:strVal val="hidden"/>
                                      </p:to>
                                    </p:set>
                                  </p:childTnLst>
                                </p:cTn>
                              </p:par>
                              <p:par>
                                <p:cTn id="91" presetID="1" presetClass="entr" presetSubtype="0" fill="hold" grpId="0" nodeType="withEffect">
                                  <p:stCondLst>
                                    <p:cond delay="0"/>
                                  </p:stCondLst>
                                  <p:childTnLst>
                                    <p:set>
                                      <p:cBhvr>
                                        <p:cTn id="92" dur="1" fill="hold">
                                          <p:stCondLst>
                                            <p:cond delay="0"/>
                                          </p:stCondLst>
                                        </p:cTn>
                                        <p:tgtEl>
                                          <p:spTgt spid="2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7" grpId="0" animBg="1"/>
      <p:bldP spid="18" grpId="0" animBg="1"/>
      <p:bldP spid="20" grpId="0" animBg="1"/>
      <p:bldP spid="20" grpId="1" animBg="1"/>
      <p:bldP spid="20" grpId="2" animBg="1"/>
      <p:bldP spid="20" grpId="3" animBg="1"/>
      <p:bldP spid="20" grpId="4" animBg="1"/>
      <p:bldP spid="20" grpId="5" animBg="1"/>
      <p:bldP spid="20" grpId="6" animBg="1"/>
      <p:bldP spid="21" grpId="0" animBg="1"/>
      <p:bldP spid="2" grpId="0" animBg="1"/>
      <p:bldP spid="2" grpId="1" animBg="1"/>
      <p:bldP spid="10" grpId="0" animBg="1"/>
      <p:bldP spid="22" grpId="0" animBg="1"/>
      <p:bldP spid="22" grpId="1" animBg="1"/>
      <p:bldP spid="22" grpId="2" animBg="1"/>
      <p:bldP spid="23" grpId="0" animBg="1"/>
      <p:bldP spid="24" grpId="0" animBg="1"/>
      <p:bldP spid="25" grpId="0"/>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3431" y="6095999"/>
            <a:ext cx="4626588" cy="584775"/>
          </a:xfrm>
          <a:prstGeom prst="rect">
            <a:avLst/>
          </a:prstGeom>
          <a:noFill/>
        </p:spPr>
        <p:txBody>
          <a:bodyPr wrap="none" rtlCol="0">
            <a:spAutoFit/>
          </a:bodyPr>
          <a:lstStyle/>
          <a:p>
            <a:r>
              <a:rPr lang="en-US" sz="3200" b="1" dirty="0" smtClean="0">
                <a:solidFill>
                  <a:prstClr val="white">
                    <a:alpha val="30000"/>
                  </a:prstClr>
                </a:solidFill>
                <a:effectLst>
                  <a:glow rad="127000">
                    <a:srgbClr val="4F81BD">
                      <a:alpha val="0"/>
                    </a:srgbClr>
                  </a:glow>
                  <a:outerShdw blurRad="50800" dist="50800" dir="5400000" algn="ctr" rotWithShape="0">
                    <a:srgbClr val="000000">
                      <a:alpha val="0"/>
                    </a:srgbClr>
                  </a:outerShdw>
                </a:effectLst>
                <a:latin typeface="Helvetica" pitchFamily="34" charset="0"/>
              </a:rPr>
              <a:t>PAIRING EXPERIENCE</a:t>
            </a:r>
            <a:endParaRPr lang="en-US" sz="3200" b="1" dirty="0">
              <a:solidFill>
                <a:prstClr val="white">
                  <a:alpha val="30000"/>
                </a:prstClr>
              </a:solidFill>
              <a:effectLst>
                <a:glow rad="127000">
                  <a:srgbClr val="4F81BD">
                    <a:alpha val="0"/>
                  </a:srgbClr>
                </a:glow>
                <a:outerShdw blurRad="50800" dist="50800" dir="5400000" algn="ctr" rotWithShape="0">
                  <a:srgbClr val="000000">
                    <a:alpha val="0"/>
                  </a:srgbClr>
                </a:outerShdw>
              </a:effectLst>
              <a:latin typeface="Helvetica" pitchFamily="34" charset="0"/>
            </a:endParaRPr>
          </a:p>
        </p:txBody>
      </p:sp>
      <p:sp>
        <p:nvSpPr>
          <p:cNvPr id="5" name="TextBox 4"/>
          <p:cNvSpPr txBox="1"/>
          <p:nvPr/>
        </p:nvSpPr>
        <p:spPr>
          <a:xfrm>
            <a:off x="152400" y="228600"/>
            <a:ext cx="2149948" cy="523220"/>
          </a:xfrm>
          <a:prstGeom prst="rect">
            <a:avLst/>
          </a:prstGeom>
          <a:noFill/>
        </p:spPr>
        <p:txBody>
          <a:bodyPr wrap="none" rtlCol="0">
            <a:spAutoFit/>
          </a:bodyPr>
          <a:lstStyle/>
          <a:p>
            <a:r>
              <a:rPr lang="en-US" sz="2800" dirty="0" smtClean="0">
                <a:solidFill>
                  <a:prstClr val="white"/>
                </a:solidFill>
                <a:latin typeface="Brush Script MT" panose="03060802040406070304" pitchFamily="66" charset="0"/>
              </a:rPr>
              <a:t>Error Conditions</a:t>
            </a:r>
            <a:endParaRPr lang="en-US" sz="2800" dirty="0">
              <a:solidFill>
                <a:prstClr val="white"/>
              </a:solidFill>
              <a:latin typeface="Brush Script MT" panose="03060802040406070304" pitchFamily="66" charset="0"/>
            </a:endParaRPr>
          </a:p>
        </p:txBody>
      </p:sp>
      <p:sp>
        <p:nvSpPr>
          <p:cNvPr id="17" name="TextBox 16"/>
          <p:cNvSpPr txBox="1"/>
          <p:nvPr/>
        </p:nvSpPr>
        <p:spPr>
          <a:xfrm>
            <a:off x="242547" y="1087357"/>
            <a:ext cx="3020145" cy="923330"/>
          </a:xfrm>
          <a:prstGeom prst="rect">
            <a:avLst/>
          </a:prstGeom>
          <a:noFill/>
          <a:ln>
            <a:solidFill>
              <a:schemeClr val="accent1">
                <a:shade val="50000"/>
              </a:schemeClr>
            </a:solidFill>
          </a:ln>
        </p:spPr>
        <p:txBody>
          <a:bodyPr wrap="square" rtlCol="0">
            <a:spAutoFit/>
          </a:bodyPr>
          <a:lstStyle/>
          <a:p>
            <a:r>
              <a:rPr lang="en-US" dirty="0" smtClean="0"/>
              <a:t>Scenario 1:    When the codec comes back up within the camera pairing timeout</a:t>
            </a:r>
            <a:endParaRPr lang="en-US" dirty="0"/>
          </a:p>
        </p:txBody>
      </p:sp>
      <p:sp>
        <p:nvSpPr>
          <p:cNvPr id="18" name="TextBox 17"/>
          <p:cNvSpPr txBox="1"/>
          <p:nvPr/>
        </p:nvSpPr>
        <p:spPr>
          <a:xfrm>
            <a:off x="5850081" y="1130116"/>
            <a:ext cx="3020145" cy="923330"/>
          </a:xfrm>
          <a:prstGeom prst="rect">
            <a:avLst/>
          </a:prstGeom>
          <a:noFill/>
          <a:ln>
            <a:solidFill>
              <a:schemeClr val="accent1">
                <a:shade val="50000"/>
              </a:schemeClr>
            </a:solidFill>
          </a:ln>
        </p:spPr>
        <p:txBody>
          <a:bodyPr wrap="square" rtlCol="0">
            <a:spAutoFit/>
          </a:bodyPr>
          <a:lstStyle/>
          <a:p>
            <a:r>
              <a:rPr lang="en-US" dirty="0" smtClean="0"/>
              <a:t>Scenario 2:    When the codec doesn’t come back up within the camera pairing timeout</a:t>
            </a:r>
            <a:endParaRPr lang="en-US" dirty="0"/>
          </a:p>
        </p:txBody>
      </p:sp>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96725" y="1087358"/>
            <a:ext cx="4168097" cy="3126073"/>
          </a:xfrm>
          <a:prstGeom prst="rect">
            <a:avLst/>
          </a:prstGeom>
        </p:spPr>
      </p:pic>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262" y="3676036"/>
            <a:ext cx="2514600" cy="1885950"/>
          </a:xfrm>
          <a:prstGeom prst="rect">
            <a:avLst/>
          </a:prstGeom>
        </p:spPr>
      </p:pic>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46184" y="3833857"/>
            <a:ext cx="2514600" cy="1885950"/>
          </a:xfrm>
          <a:prstGeom prst="rect">
            <a:avLst/>
          </a:prstGeom>
        </p:spPr>
      </p:pic>
      <p:sp>
        <p:nvSpPr>
          <p:cNvPr id="26" name="Left-Up Arrow 25"/>
          <p:cNvSpPr/>
          <p:nvPr/>
        </p:nvSpPr>
        <p:spPr>
          <a:xfrm rot="10800000">
            <a:off x="1447800" y="2496701"/>
            <a:ext cx="1952076" cy="1368546"/>
          </a:xfrm>
          <a:prstGeom prst="leftUpArrow">
            <a:avLst>
              <a:gd name="adj1" fmla="val 19204"/>
              <a:gd name="adj2" fmla="val 13949"/>
              <a:gd name="adj3" fmla="val 13456"/>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27" name="Left-Up Arrow 26"/>
          <p:cNvSpPr/>
          <p:nvPr/>
        </p:nvSpPr>
        <p:spPr>
          <a:xfrm rot="16200000">
            <a:off x="6203169" y="2143614"/>
            <a:ext cx="1368546" cy="2074718"/>
          </a:xfrm>
          <a:prstGeom prst="leftUpArrow">
            <a:avLst>
              <a:gd name="adj1" fmla="val 21508"/>
              <a:gd name="adj2" fmla="val 13949"/>
              <a:gd name="adj3" fmla="val 13456"/>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28" name="Multiply 27"/>
          <p:cNvSpPr/>
          <p:nvPr/>
        </p:nvSpPr>
        <p:spPr>
          <a:xfrm>
            <a:off x="1814334" y="2283866"/>
            <a:ext cx="1287006" cy="733059"/>
          </a:xfrm>
          <a:prstGeom prst="mathMultiply">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9" name="Up Arrow 28"/>
          <p:cNvSpPr/>
          <p:nvPr/>
        </p:nvSpPr>
        <p:spPr>
          <a:xfrm>
            <a:off x="4300583" y="3132653"/>
            <a:ext cx="697675" cy="857624"/>
          </a:xfrm>
          <a:prstGeom prst="up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30" name="Up Arrow 29"/>
          <p:cNvSpPr/>
          <p:nvPr/>
        </p:nvSpPr>
        <p:spPr>
          <a:xfrm rot="16200000">
            <a:off x="2913933" y="4298843"/>
            <a:ext cx="765836" cy="955978"/>
          </a:xfrm>
          <a:prstGeom prst="up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31" name="Up Arrow 30"/>
          <p:cNvSpPr/>
          <p:nvPr/>
        </p:nvSpPr>
        <p:spPr>
          <a:xfrm rot="5400000">
            <a:off x="5509630" y="4296582"/>
            <a:ext cx="680902" cy="1045437"/>
          </a:xfrm>
          <a:prstGeom prst="up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32" name="Rectangle 31"/>
          <p:cNvSpPr/>
          <p:nvPr/>
        </p:nvSpPr>
        <p:spPr>
          <a:xfrm>
            <a:off x="4038600" y="4393914"/>
            <a:ext cx="1143000" cy="765838"/>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smtClean="0"/>
              <a:t>PRIMARY CHANNEL</a:t>
            </a:r>
            <a:endParaRPr lang="en-US" dirty="0"/>
          </a:p>
        </p:txBody>
      </p:sp>
      <p:sp>
        <p:nvSpPr>
          <p:cNvPr id="33" name="Rectangle 32"/>
          <p:cNvSpPr/>
          <p:nvPr/>
        </p:nvSpPr>
        <p:spPr>
          <a:xfrm>
            <a:off x="3444055" y="182649"/>
            <a:ext cx="3108403" cy="569171"/>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sp>
        <p:nvSpPr>
          <p:cNvPr id="34" name="Rectangle 33"/>
          <p:cNvSpPr/>
          <p:nvPr/>
        </p:nvSpPr>
        <p:spPr>
          <a:xfrm>
            <a:off x="3536062" y="105489"/>
            <a:ext cx="2924391" cy="646331"/>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6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Codec Outage</a:t>
            </a:r>
            <a:endParaRPr lang="en-US" sz="36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5" name="Multiply 34"/>
          <p:cNvSpPr/>
          <p:nvPr/>
        </p:nvSpPr>
        <p:spPr>
          <a:xfrm>
            <a:off x="6372800" y="2333065"/>
            <a:ext cx="1287006" cy="733059"/>
          </a:xfrm>
          <a:prstGeom prst="mathMultiply">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6860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1" nodeType="clickEffect">
                                  <p:stCondLst>
                                    <p:cond delay="0"/>
                                  </p:stCondLst>
                                  <p:childTnLst>
                                    <p:animEffect transition="out" filter="fade">
                                      <p:cBhvr>
                                        <p:cTn id="38" dur="500"/>
                                        <p:tgtEl>
                                          <p:spTgt spid="26"/>
                                        </p:tgtEl>
                                      </p:cBhvr>
                                    </p:animEffect>
                                    <p:set>
                                      <p:cBhvr>
                                        <p:cTn id="39" dur="1" fill="hold">
                                          <p:stCondLst>
                                            <p:cond delay="499"/>
                                          </p:stCondLst>
                                        </p:cTn>
                                        <p:tgtEl>
                                          <p:spTgt spid="26"/>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500"/>
                                        <p:tgtEl>
                                          <p:spTgt spid="23"/>
                                        </p:tgtEl>
                                      </p:cBhvr>
                                    </p:animEffect>
                                    <p:set>
                                      <p:cBhvr>
                                        <p:cTn id="42" dur="1" fill="hold">
                                          <p:stCondLst>
                                            <p:cond delay="499"/>
                                          </p:stCondLst>
                                        </p:cTn>
                                        <p:tgtEl>
                                          <p:spTgt spid="23"/>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500"/>
                                        <p:tgtEl>
                                          <p:spTgt spid="27"/>
                                        </p:tgtEl>
                                      </p:cBhvr>
                                    </p:animEffect>
                                    <p:set>
                                      <p:cBhvr>
                                        <p:cTn id="45" dur="1" fill="hold">
                                          <p:stCondLst>
                                            <p:cond delay="499"/>
                                          </p:stCondLst>
                                        </p:cTn>
                                        <p:tgtEl>
                                          <p:spTgt spid="27"/>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29"/>
                                        </p:tgtEl>
                                      </p:cBhvr>
                                    </p:animEffect>
                                    <p:set>
                                      <p:cBhvr>
                                        <p:cTn id="48" dur="1" fill="hold">
                                          <p:stCondLst>
                                            <p:cond delay="499"/>
                                          </p:stCondLst>
                                        </p:cTn>
                                        <p:tgtEl>
                                          <p:spTgt spid="29"/>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2" nodeType="click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fade">
                                      <p:cBhvr>
                                        <p:cTn id="53" dur="500"/>
                                        <p:tgtEl>
                                          <p:spTgt spid="26"/>
                                        </p:tgtEl>
                                      </p:cBhvr>
                                    </p:animEffect>
                                  </p:childTnLst>
                                </p:cTn>
                              </p:par>
                              <p:par>
                                <p:cTn id="54" presetID="10" presetClass="entr" presetSubtype="0" fill="hold" nodeType="with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fade">
                                      <p:cBhvr>
                                        <p:cTn id="56" dur="500"/>
                                        <p:tgtEl>
                                          <p:spTgt spid="23"/>
                                        </p:tgtEl>
                                      </p:cBhvr>
                                    </p:animEffect>
                                  </p:childTnLst>
                                </p:cTn>
                              </p:par>
                              <p:par>
                                <p:cTn id="57" presetID="10" presetClass="entr" presetSubtype="0" fill="hold" grpId="2" nodeType="with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fade">
                                      <p:cBhvr>
                                        <p:cTn id="59" dur="500"/>
                                        <p:tgtEl>
                                          <p:spTgt spid="27"/>
                                        </p:tgtEl>
                                      </p:cBhvr>
                                    </p:animEffect>
                                  </p:childTnLst>
                                </p:cTn>
                              </p:par>
                            </p:childTnLst>
                          </p:cTn>
                        </p:par>
                      </p:childTnLst>
                    </p:cTn>
                  </p:par>
                  <p:par>
                    <p:cTn id="60" fill="hold">
                      <p:stCondLst>
                        <p:cond delay="indefinite"/>
                      </p:stCondLst>
                      <p:childTnLst>
                        <p:par>
                          <p:cTn id="61" fill="hold">
                            <p:stCondLst>
                              <p:cond delay="0"/>
                            </p:stCondLst>
                            <p:childTnLst>
                              <p:par>
                                <p:cTn id="62" presetID="24" presetClass="emph" presetSubtype="0" fill="hold" grpId="3" nodeType="clickEffect">
                                  <p:stCondLst>
                                    <p:cond delay="0"/>
                                  </p:stCondLst>
                                  <p:childTnLst>
                                    <p:animClr clrSpc="hsl" dir="cw">
                                      <p:cBhvr override="childStyle">
                                        <p:cTn id="63" dur="500" fill="hold"/>
                                        <p:tgtEl>
                                          <p:spTgt spid="26"/>
                                        </p:tgtEl>
                                        <p:attrNameLst>
                                          <p:attrName>style.color</p:attrName>
                                        </p:attrNameLst>
                                      </p:cBhvr>
                                      <p:by>
                                        <p:hsl h="0" s="-12549" l="-25098"/>
                                      </p:by>
                                    </p:animClr>
                                    <p:animClr clrSpc="hsl" dir="cw">
                                      <p:cBhvr>
                                        <p:cTn id="64" dur="500" fill="hold"/>
                                        <p:tgtEl>
                                          <p:spTgt spid="26"/>
                                        </p:tgtEl>
                                        <p:attrNameLst>
                                          <p:attrName>fillcolor</p:attrName>
                                        </p:attrNameLst>
                                      </p:cBhvr>
                                      <p:by>
                                        <p:hsl h="0" s="-12549" l="-25098"/>
                                      </p:by>
                                    </p:animClr>
                                    <p:animClr clrSpc="hsl" dir="cw">
                                      <p:cBhvr>
                                        <p:cTn id="65" dur="500" fill="hold"/>
                                        <p:tgtEl>
                                          <p:spTgt spid="26"/>
                                        </p:tgtEl>
                                        <p:attrNameLst>
                                          <p:attrName>stroke.color</p:attrName>
                                        </p:attrNameLst>
                                      </p:cBhvr>
                                      <p:by>
                                        <p:hsl h="0" s="-12549" l="-25098"/>
                                      </p:by>
                                    </p:animClr>
                                    <p:set>
                                      <p:cBhvr>
                                        <p:cTn id="66" dur="500" fill="hold"/>
                                        <p:tgtEl>
                                          <p:spTgt spid="26"/>
                                        </p:tgtEl>
                                        <p:attrNameLst>
                                          <p:attrName>fill.type</p:attrName>
                                        </p:attrNameLst>
                                      </p:cBhvr>
                                      <p:to>
                                        <p:strVal val="solid"/>
                                      </p:to>
                                    </p:set>
                                  </p:childTnLst>
                                </p:cTn>
                              </p:par>
                              <p:par>
                                <p:cTn id="67" presetID="24" presetClass="emph" presetSubtype="0" fill="hold" grpId="3" nodeType="withEffect">
                                  <p:stCondLst>
                                    <p:cond delay="0"/>
                                  </p:stCondLst>
                                  <p:childTnLst>
                                    <p:animClr clrSpc="hsl" dir="cw">
                                      <p:cBhvr override="childStyle">
                                        <p:cTn id="68" dur="500" fill="hold"/>
                                        <p:tgtEl>
                                          <p:spTgt spid="27"/>
                                        </p:tgtEl>
                                        <p:attrNameLst>
                                          <p:attrName>style.color</p:attrName>
                                        </p:attrNameLst>
                                      </p:cBhvr>
                                      <p:by>
                                        <p:hsl h="0" s="-12549" l="-25098"/>
                                      </p:by>
                                    </p:animClr>
                                    <p:animClr clrSpc="hsl" dir="cw">
                                      <p:cBhvr>
                                        <p:cTn id="69" dur="500" fill="hold"/>
                                        <p:tgtEl>
                                          <p:spTgt spid="27"/>
                                        </p:tgtEl>
                                        <p:attrNameLst>
                                          <p:attrName>fillcolor</p:attrName>
                                        </p:attrNameLst>
                                      </p:cBhvr>
                                      <p:by>
                                        <p:hsl h="0" s="-12549" l="-25098"/>
                                      </p:by>
                                    </p:animClr>
                                    <p:animClr clrSpc="hsl" dir="cw">
                                      <p:cBhvr>
                                        <p:cTn id="70" dur="500" fill="hold"/>
                                        <p:tgtEl>
                                          <p:spTgt spid="27"/>
                                        </p:tgtEl>
                                        <p:attrNameLst>
                                          <p:attrName>stroke.color</p:attrName>
                                        </p:attrNameLst>
                                      </p:cBhvr>
                                      <p:by>
                                        <p:hsl h="0" s="-12549" l="-25098"/>
                                      </p:by>
                                    </p:animClr>
                                    <p:set>
                                      <p:cBhvr>
                                        <p:cTn id="71" dur="500" fill="hold"/>
                                        <p:tgtEl>
                                          <p:spTgt spid="27"/>
                                        </p:tgtEl>
                                        <p:attrNameLst>
                                          <p:attrName>fill.type</p:attrName>
                                        </p:attrNameLst>
                                      </p:cBhvr>
                                      <p:to>
                                        <p:strVal val="solid"/>
                                      </p:to>
                                    </p:se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2" nodeType="click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fade">
                                      <p:cBhvr>
                                        <p:cTn id="76" dur="500"/>
                                        <p:tgtEl>
                                          <p:spTgt spid="29"/>
                                        </p:tgtEl>
                                      </p:cBhvr>
                                    </p:animEffec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0" presetClass="exit" presetSubtype="0" fill="hold" grpId="3" nodeType="clickEffect">
                                  <p:stCondLst>
                                    <p:cond delay="0"/>
                                  </p:stCondLst>
                                  <p:childTnLst>
                                    <p:animEffect transition="out" filter="fade">
                                      <p:cBhvr>
                                        <p:cTn id="84" dur="500"/>
                                        <p:tgtEl>
                                          <p:spTgt spid="29"/>
                                        </p:tgtEl>
                                      </p:cBhvr>
                                    </p:animEffect>
                                    <p:set>
                                      <p:cBhvr>
                                        <p:cTn id="85" dur="1" fill="hold">
                                          <p:stCondLst>
                                            <p:cond delay="499"/>
                                          </p:stCondLst>
                                        </p:cTn>
                                        <p:tgtEl>
                                          <p:spTgt spid="29"/>
                                        </p:tgtEl>
                                        <p:attrNameLst>
                                          <p:attrName>style.visibility</p:attrName>
                                        </p:attrNameLst>
                                      </p:cBhvr>
                                      <p:to>
                                        <p:strVal val="hidden"/>
                                      </p:to>
                                    </p:set>
                                  </p:childTnLst>
                                </p:cTn>
                              </p:par>
                              <p:par>
                                <p:cTn id="86" presetID="10" presetClass="exit" presetSubtype="0" fill="hold" grpId="4" nodeType="withEffect">
                                  <p:stCondLst>
                                    <p:cond delay="0"/>
                                  </p:stCondLst>
                                  <p:childTnLst>
                                    <p:animEffect transition="out" filter="fade">
                                      <p:cBhvr>
                                        <p:cTn id="87" dur="500"/>
                                        <p:tgtEl>
                                          <p:spTgt spid="26"/>
                                        </p:tgtEl>
                                      </p:cBhvr>
                                    </p:animEffect>
                                    <p:set>
                                      <p:cBhvr>
                                        <p:cTn id="88" dur="1" fill="hold">
                                          <p:stCondLst>
                                            <p:cond delay="499"/>
                                          </p:stCondLst>
                                        </p:cTn>
                                        <p:tgtEl>
                                          <p:spTgt spid="26"/>
                                        </p:tgtEl>
                                        <p:attrNameLst>
                                          <p:attrName>style.visibility</p:attrName>
                                        </p:attrNameLst>
                                      </p:cBhvr>
                                      <p:to>
                                        <p:strVal val="hidden"/>
                                      </p:to>
                                    </p:set>
                                  </p:childTnLst>
                                </p:cTn>
                              </p:par>
                              <p:par>
                                <p:cTn id="89" presetID="10" presetClass="exit" presetSubtype="0" fill="hold" nodeType="withEffect">
                                  <p:stCondLst>
                                    <p:cond delay="0"/>
                                  </p:stCondLst>
                                  <p:childTnLst>
                                    <p:animEffect transition="out" filter="fade">
                                      <p:cBhvr>
                                        <p:cTn id="90" dur="500"/>
                                        <p:tgtEl>
                                          <p:spTgt spid="23"/>
                                        </p:tgtEl>
                                      </p:cBhvr>
                                    </p:animEffect>
                                    <p:set>
                                      <p:cBhvr>
                                        <p:cTn id="91" dur="1" fill="hold">
                                          <p:stCondLst>
                                            <p:cond delay="499"/>
                                          </p:stCondLst>
                                        </p:cTn>
                                        <p:tgtEl>
                                          <p:spTgt spid="23"/>
                                        </p:tgtEl>
                                        <p:attrNameLst>
                                          <p:attrName>style.visibility</p:attrName>
                                        </p:attrNameLst>
                                      </p:cBhvr>
                                      <p:to>
                                        <p:strVal val="hidden"/>
                                      </p:to>
                                    </p:set>
                                  </p:childTnLst>
                                </p:cTn>
                              </p:par>
                              <p:par>
                                <p:cTn id="92" presetID="10" presetClass="exit" presetSubtype="0" fill="hold" grpId="4" nodeType="withEffect">
                                  <p:stCondLst>
                                    <p:cond delay="0"/>
                                  </p:stCondLst>
                                  <p:childTnLst>
                                    <p:animEffect transition="out" filter="fade">
                                      <p:cBhvr>
                                        <p:cTn id="93" dur="500"/>
                                        <p:tgtEl>
                                          <p:spTgt spid="27"/>
                                        </p:tgtEl>
                                      </p:cBhvr>
                                    </p:animEffect>
                                    <p:set>
                                      <p:cBhvr>
                                        <p:cTn id="94" dur="1" fill="hold">
                                          <p:stCondLst>
                                            <p:cond delay="499"/>
                                          </p:stCondLst>
                                        </p:cTn>
                                        <p:tgtEl>
                                          <p:spTgt spid="27"/>
                                        </p:tgtEl>
                                        <p:attrNameLst>
                                          <p:attrName>style.visibility</p:attrName>
                                        </p:attrNameLst>
                                      </p:cBhvr>
                                      <p:to>
                                        <p:strVal val="hidden"/>
                                      </p:to>
                                    </p:set>
                                  </p:childTnLst>
                                </p:cTn>
                              </p:par>
                              <p:par>
                                <p:cTn id="95" presetID="10" presetClass="entr" presetSubtype="0" fill="hold" grpId="5" nodeType="withEffect">
                                  <p:stCondLst>
                                    <p:cond delay="0"/>
                                  </p:stCondLst>
                                  <p:childTnLst>
                                    <p:set>
                                      <p:cBhvr>
                                        <p:cTn id="96" dur="1" fill="hold">
                                          <p:stCondLst>
                                            <p:cond delay="0"/>
                                          </p:stCondLst>
                                        </p:cTn>
                                        <p:tgtEl>
                                          <p:spTgt spid="26"/>
                                        </p:tgtEl>
                                        <p:attrNameLst>
                                          <p:attrName>style.visibility</p:attrName>
                                        </p:attrNameLst>
                                      </p:cBhvr>
                                      <p:to>
                                        <p:strVal val="visible"/>
                                      </p:to>
                                    </p:set>
                                    <p:animEffect transition="in" filter="fade">
                                      <p:cBhvr>
                                        <p:cTn id="97" dur="500"/>
                                        <p:tgtEl>
                                          <p:spTgt spid="26"/>
                                        </p:tgtEl>
                                      </p:cBhvr>
                                    </p:animEffect>
                                  </p:childTnLst>
                                </p:cTn>
                              </p:par>
                              <p:par>
                                <p:cTn id="98" presetID="10" presetClass="entr" presetSubtype="0" fill="hold" nodeType="withEffect">
                                  <p:stCondLst>
                                    <p:cond delay="0"/>
                                  </p:stCondLst>
                                  <p:childTnLst>
                                    <p:set>
                                      <p:cBhvr>
                                        <p:cTn id="99" dur="1" fill="hold">
                                          <p:stCondLst>
                                            <p:cond delay="0"/>
                                          </p:stCondLst>
                                        </p:cTn>
                                        <p:tgtEl>
                                          <p:spTgt spid="23"/>
                                        </p:tgtEl>
                                        <p:attrNameLst>
                                          <p:attrName>style.visibility</p:attrName>
                                        </p:attrNameLst>
                                      </p:cBhvr>
                                      <p:to>
                                        <p:strVal val="visible"/>
                                      </p:to>
                                    </p:set>
                                    <p:animEffect transition="in" filter="fade">
                                      <p:cBhvr>
                                        <p:cTn id="100" dur="500"/>
                                        <p:tgtEl>
                                          <p:spTgt spid="23"/>
                                        </p:tgtEl>
                                      </p:cBhvr>
                                    </p:animEffect>
                                  </p:childTnLst>
                                </p:cTn>
                              </p:par>
                              <p:par>
                                <p:cTn id="101" presetID="10" presetClass="entr" presetSubtype="0" fill="hold" grpId="5" nodeType="withEffect">
                                  <p:stCondLst>
                                    <p:cond delay="0"/>
                                  </p:stCondLst>
                                  <p:childTnLst>
                                    <p:set>
                                      <p:cBhvr>
                                        <p:cTn id="102" dur="1" fill="hold">
                                          <p:stCondLst>
                                            <p:cond delay="0"/>
                                          </p:stCondLst>
                                        </p:cTn>
                                        <p:tgtEl>
                                          <p:spTgt spid="27"/>
                                        </p:tgtEl>
                                        <p:attrNameLst>
                                          <p:attrName>style.visibility</p:attrName>
                                        </p:attrNameLst>
                                      </p:cBhvr>
                                      <p:to>
                                        <p:strVal val="visible"/>
                                      </p:to>
                                    </p:set>
                                    <p:animEffect transition="in" filter="fade">
                                      <p:cBhvr>
                                        <p:cTn id="103" dur="500"/>
                                        <p:tgtEl>
                                          <p:spTgt spid="27"/>
                                        </p:tgtEl>
                                      </p:cBhvr>
                                    </p:animEffect>
                                  </p:childTnLst>
                                </p:cTn>
                              </p:par>
                            </p:childTnLst>
                          </p:cTn>
                        </p:par>
                      </p:childTnLst>
                    </p:cTn>
                  </p:par>
                  <p:par>
                    <p:cTn id="104" fill="hold">
                      <p:stCondLst>
                        <p:cond delay="indefinite"/>
                      </p:stCondLst>
                      <p:childTnLst>
                        <p:par>
                          <p:cTn id="105" fill="hold">
                            <p:stCondLst>
                              <p:cond delay="0"/>
                            </p:stCondLst>
                            <p:childTnLst>
                              <p:par>
                                <p:cTn id="106" presetID="19" presetClass="emph" presetSubtype="0" fill="hold" grpId="6" nodeType="clickEffect">
                                  <p:stCondLst>
                                    <p:cond delay="0"/>
                                  </p:stCondLst>
                                  <p:childTnLst>
                                    <p:animClr clrSpc="rgb" dir="cw">
                                      <p:cBhvr override="childStyle">
                                        <p:cTn id="107" dur="500" fill="hold"/>
                                        <p:tgtEl>
                                          <p:spTgt spid="26"/>
                                        </p:tgtEl>
                                        <p:attrNameLst>
                                          <p:attrName>style.color</p:attrName>
                                        </p:attrNameLst>
                                      </p:cBhvr>
                                      <p:to>
                                        <a:schemeClr val="accent2"/>
                                      </p:to>
                                    </p:animClr>
                                    <p:animClr clrSpc="rgb" dir="cw">
                                      <p:cBhvr>
                                        <p:cTn id="108" dur="500" fill="hold"/>
                                        <p:tgtEl>
                                          <p:spTgt spid="26"/>
                                        </p:tgtEl>
                                        <p:attrNameLst>
                                          <p:attrName>fillcolor</p:attrName>
                                        </p:attrNameLst>
                                      </p:cBhvr>
                                      <p:to>
                                        <a:schemeClr val="accent2"/>
                                      </p:to>
                                    </p:animClr>
                                    <p:set>
                                      <p:cBhvr>
                                        <p:cTn id="109" dur="500" fill="hold"/>
                                        <p:tgtEl>
                                          <p:spTgt spid="26"/>
                                        </p:tgtEl>
                                        <p:attrNameLst>
                                          <p:attrName>fill.type</p:attrName>
                                        </p:attrNameLst>
                                      </p:cBhvr>
                                      <p:to>
                                        <p:strVal val="solid"/>
                                      </p:to>
                                    </p:set>
                                    <p:set>
                                      <p:cBhvr>
                                        <p:cTn id="110" dur="500" fill="hold"/>
                                        <p:tgtEl>
                                          <p:spTgt spid="26"/>
                                        </p:tgtEl>
                                        <p:attrNameLst>
                                          <p:attrName>fill.on</p:attrName>
                                        </p:attrNameLst>
                                      </p:cBhvr>
                                      <p:to>
                                        <p:strVal val="true"/>
                                      </p:to>
                                    </p:set>
                                  </p:childTnLst>
                                </p:cTn>
                              </p:par>
                              <p:par>
                                <p:cTn id="111" presetID="19" presetClass="emph" presetSubtype="0" fill="hold" grpId="6" nodeType="withEffect">
                                  <p:stCondLst>
                                    <p:cond delay="0"/>
                                  </p:stCondLst>
                                  <p:childTnLst>
                                    <p:animClr clrSpc="rgb" dir="cw">
                                      <p:cBhvr override="childStyle">
                                        <p:cTn id="112" dur="500" fill="hold"/>
                                        <p:tgtEl>
                                          <p:spTgt spid="27"/>
                                        </p:tgtEl>
                                        <p:attrNameLst>
                                          <p:attrName>style.color</p:attrName>
                                        </p:attrNameLst>
                                      </p:cBhvr>
                                      <p:to>
                                        <a:schemeClr val="accent2"/>
                                      </p:to>
                                    </p:animClr>
                                    <p:animClr clrSpc="rgb" dir="cw">
                                      <p:cBhvr>
                                        <p:cTn id="113" dur="500" fill="hold"/>
                                        <p:tgtEl>
                                          <p:spTgt spid="27"/>
                                        </p:tgtEl>
                                        <p:attrNameLst>
                                          <p:attrName>fillcolor</p:attrName>
                                        </p:attrNameLst>
                                      </p:cBhvr>
                                      <p:to>
                                        <a:schemeClr val="accent2"/>
                                      </p:to>
                                    </p:animClr>
                                    <p:set>
                                      <p:cBhvr>
                                        <p:cTn id="114" dur="500" fill="hold"/>
                                        <p:tgtEl>
                                          <p:spTgt spid="27"/>
                                        </p:tgtEl>
                                        <p:attrNameLst>
                                          <p:attrName>fill.type</p:attrName>
                                        </p:attrNameLst>
                                      </p:cBhvr>
                                      <p:to>
                                        <p:strVal val="solid"/>
                                      </p:to>
                                    </p:set>
                                    <p:set>
                                      <p:cBhvr>
                                        <p:cTn id="115" dur="500" fill="hold"/>
                                        <p:tgtEl>
                                          <p:spTgt spid="27"/>
                                        </p:tgtEl>
                                        <p:attrNameLst>
                                          <p:attrName>fill.on</p:attrName>
                                        </p:attrNameLst>
                                      </p:cBhvr>
                                      <p:to>
                                        <p:strVal val="true"/>
                                      </p:to>
                                    </p:se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35"/>
                                        </p:tgtEl>
                                        <p:attrNameLst>
                                          <p:attrName>style.visibility</p:attrName>
                                        </p:attrNameLst>
                                      </p:cBhvr>
                                      <p:to>
                                        <p:strVal val="visible"/>
                                      </p:to>
                                    </p:set>
                                  </p:childTnLst>
                                </p:cTn>
                              </p:par>
                              <p:par>
                                <p:cTn id="120" presetID="1" presetClass="entr" presetSubtype="0" fill="hold" grpId="0" nodeType="withEffect">
                                  <p:stCondLst>
                                    <p:cond delay="0"/>
                                  </p:stCondLst>
                                  <p:childTnLst>
                                    <p:set>
                                      <p:cBhvr>
                                        <p:cTn id="121"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7" grpId="0" animBg="1"/>
      <p:bldP spid="18" grpId="0" animBg="1"/>
      <p:bldP spid="26" grpId="0" animBg="1"/>
      <p:bldP spid="26" grpId="1" animBg="1"/>
      <p:bldP spid="26" grpId="2" animBg="1"/>
      <p:bldP spid="26" grpId="3" animBg="1"/>
      <p:bldP spid="26" grpId="4" animBg="1"/>
      <p:bldP spid="26" grpId="5" animBg="1"/>
      <p:bldP spid="26" grpId="6" animBg="1"/>
      <p:bldP spid="27" grpId="0" animBg="1"/>
      <p:bldP spid="27" grpId="1" animBg="1"/>
      <p:bldP spid="27" grpId="2" animBg="1"/>
      <p:bldP spid="27" grpId="3" animBg="1"/>
      <p:bldP spid="27" grpId="4" animBg="1"/>
      <p:bldP spid="27" grpId="5" animBg="1"/>
      <p:bldP spid="27" grpId="6" animBg="1"/>
      <p:bldP spid="28" grpId="0" animBg="1"/>
      <p:bldP spid="29" grpId="0" animBg="1"/>
      <p:bldP spid="29" grpId="1" animBg="1"/>
      <p:bldP spid="29" grpId="2" animBg="1"/>
      <p:bldP spid="29" grpId="3" animBg="1"/>
      <p:bldP spid="30" grpId="0" animBg="1"/>
      <p:bldP spid="31" grpId="0" animBg="1"/>
      <p:bldP spid="32" grpId="0" animBg="1"/>
      <p:bldP spid="33" grpId="0" animBg="1"/>
      <p:bldP spid="34" grpId="0"/>
      <p:bldP spid="3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6095999"/>
            <a:ext cx="4626588" cy="584775"/>
          </a:xfrm>
          <a:prstGeom prst="rect">
            <a:avLst/>
          </a:prstGeom>
          <a:noFill/>
        </p:spPr>
        <p:txBody>
          <a:bodyPr wrap="none" rtlCol="0">
            <a:spAutoFit/>
          </a:bodyPr>
          <a:lstStyle/>
          <a:p>
            <a:r>
              <a:rPr lang="en-US" sz="3200" b="1" dirty="0" smtClean="0">
                <a:solidFill>
                  <a:schemeClr val="bg1">
                    <a:alpha val="30000"/>
                  </a:schemeClr>
                </a:solidFill>
                <a:effectLst>
                  <a:glow rad="127000">
                    <a:schemeClr val="accent1">
                      <a:alpha val="0"/>
                    </a:schemeClr>
                  </a:glow>
                  <a:outerShdw blurRad="50800" dist="50800" dir="5400000" algn="ctr" rotWithShape="0">
                    <a:srgbClr val="000000">
                      <a:alpha val="0"/>
                    </a:srgbClr>
                  </a:outerShdw>
                </a:effectLst>
                <a:latin typeface="Helvetica" pitchFamily="34" charset="0"/>
              </a:rPr>
              <a:t>PAIRING EXPERIENCE</a:t>
            </a:r>
            <a:endParaRPr lang="en-US" sz="3200" b="1" dirty="0">
              <a:solidFill>
                <a:schemeClr val="bg1">
                  <a:alpha val="30000"/>
                </a:schemeClr>
              </a:solidFill>
              <a:effectLst>
                <a:glow rad="127000">
                  <a:schemeClr val="accent1">
                    <a:alpha val="0"/>
                  </a:schemeClr>
                </a:glow>
                <a:outerShdw blurRad="50800" dist="50800" dir="5400000" algn="ctr" rotWithShape="0">
                  <a:srgbClr val="000000">
                    <a:alpha val="0"/>
                  </a:srgbClr>
                </a:outerShdw>
              </a:effectLst>
              <a:latin typeface="Helvetica" pitchFamily="34" charset="0"/>
            </a:endParaRPr>
          </a:p>
        </p:txBody>
      </p:sp>
      <p:sp>
        <p:nvSpPr>
          <p:cNvPr id="2" name="TextBox 1"/>
          <p:cNvSpPr txBox="1"/>
          <p:nvPr/>
        </p:nvSpPr>
        <p:spPr>
          <a:xfrm>
            <a:off x="152400" y="228600"/>
            <a:ext cx="1417376" cy="523220"/>
          </a:xfrm>
          <a:prstGeom prst="rect">
            <a:avLst/>
          </a:prstGeom>
          <a:noFill/>
        </p:spPr>
        <p:txBody>
          <a:bodyPr wrap="none" rtlCol="0">
            <a:spAutoFit/>
          </a:bodyPr>
          <a:lstStyle/>
          <a:p>
            <a:r>
              <a:rPr lang="en-US" sz="2800" dirty="0" smtClean="0">
                <a:solidFill>
                  <a:schemeClr val="bg1"/>
                </a:solidFill>
                <a:latin typeface="Brush Script MT" panose="03060802040406070304" pitchFamily="66" charset="0"/>
              </a:rPr>
              <a:t>Use Cases</a:t>
            </a:r>
            <a:endParaRPr lang="en-US" sz="2800" dirty="0">
              <a:solidFill>
                <a:schemeClr val="bg1"/>
              </a:solidFill>
              <a:latin typeface="Brush Script MT" panose="03060802040406070304" pitchFamily="66" charset="0"/>
            </a:endParaRPr>
          </a:p>
        </p:txBody>
      </p:sp>
      <p:sp>
        <p:nvSpPr>
          <p:cNvPr id="35" name="Rectangle 34"/>
          <p:cNvSpPr/>
          <p:nvPr/>
        </p:nvSpPr>
        <p:spPr>
          <a:xfrm>
            <a:off x="843688" y="838200"/>
            <a:ext cx="3657600" cy="4876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u="sng" dirty="0"/>
              <a:t>When the Encoding camera goes down(Reboots)</a:t>
            </a:r>
          </a:p>
          <a:p>
            <a:pPr marL="285750" lvl="0" indent="-285750">
              <a:buFont typeface="Arial" panose="020B0604020202020204" pitchFamily="34" charset="0"/>
              <a:buChar char="•"/>
            </a:pPr>
            <a:r>
              <a:rPr lang="en-US" sz="1600" dirty="0"/>
              <a:t>When an Encoding camera Reboots , there is already an established communication channel established between Codec/camera.</a:t>
            </a:r>
          </a:p>
          <a:p>
            <a:pPr marL="285750" lvl="0" indent="-285750">
              <a:buFont typeface="Arial" panose="020B0604020202020204" pitchFamily="34" charset="0"/>
              <a:buChar char="•"/>
            </a:pPr>
            <a:r>
              <a:rPr lang="en-US" sz="1600" dirty="0"/>
              <a:t> The codec can reinitiate the connection. </a:t>
            </a:r>
          </a:p>
          <a:p>
            <a:pPr marL="285750" lvl="0" indent="-285750">
              <a:buFont typeface="Arial" panose="020B0604020202020204" pitchFamily="34" charset="0"/>
              <a:buChar char="•"/>
            </a:pPr>
            <a:r>
              <a:rPr lang="en-US" sz="1600" dirty="0"/>
              <a:t>If connection doesn’t happen in a given interval of time, we can move the camera to Configuration stage again)</a:t>
            </a:r>
          </a:p>
          <a:p>
            <a:pPr marL="285750" lvl="0" indent="-285750">
              <a:buFont typeface="Arial" panose="020B0604020202020204" pitchFamily="34" charset="0"/>
              <a:buChar char="•"/>
            </a:pPr>
            <a:r>
              <a:rPr lang="en-US" sz="1600" dirty="0"/>
              <a:t>Reset button can be used to </a:t>
            </a:r>
            <a:r>
              <a:rPr lang="en-US" sz="1600" dirty="0" err="1"/>
              <a:t>unpair</a:t>
            </a:r>
            <a:r>
              <a:rPr lang="en-US" sz="1600" dirty="0"/>
              <a:t> the camera</a:t>
            </a:r>
          </a:p>
          <a:p>
            <a:pPr algn="ctr"/>
            <a:endParaRPr lang="en-US" sz="1600" dirty="0"/>
          </a:p>
        </p:txBody>
      </p:sp>
      <p:sp>
        <p:nvSpPr>
          <p:cNvPr id="37" name="Rectangle 36"/>
          <p:cNvSpPr/>
          <p:nvPr/>
        </p:nvSpPr>
        <p:spPr>
          <a:xfrm>
            <a:off x="4572000" y="838200"/>
            <a:ext cx="3657600" cy="487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t>When Codec goes down/ New </a:t>
            </a:r>
            <a:r>
              <a:rPr lang="en-US" b="1" u="sng" dirty="0" smtClean="0"/>
              <a:t>codec</a:t>
            </a:r>
          </a:p>
          <a:p>
            <a:pPr marL="285750" lvl="0" indent="-285750">
              <a:buFont typeface="Arial" panose="020B0604020202020204" pitchFamily="34" charset="0"/>
              <a:buChar char="•"/>
            </a:pPr>
            <a:r>
              <a:rPr lang="en-US" sz="1600" dirty="0"/>
              <a:t>When the codec goes down its safe to </a:t>
            </a:r>
            <a:r>
              <a:rPr lang="en-US" sz="1600" dirty="0" err="1"/>
              <a:t>unpair</a:t>
            </a:r>
            <a:r>
              <a:rPr lang="en-US" sz="1600" dirty="0"/>
              <a:t> the cameras with the codec and move the Camera to Configuration mode. </a:t>
            </a:r>
          </a:p>
          <a:p>
            <a:pPr marL="285750" lvl="0" indent="-285750">
              <a:buFont typeface="Arial" panose="020B0604020202020204" pitchFamily="34" charset="0"/>
              <a:buChar char="•"/>
            </a:pPr>
            <a:r>
              <a:rPr lang="en-US" sz="1600" dirty="0"/>
              <a:t>This will be discovered based on periodic health pings between camera/codec</a:t>
            </a:r>
          </a:p>
          <a:p>
            <a:pPr marL="285750" lvl="0" indent="-285750">
              <a:buFont typeface="Arial" panose="020B0604020202020204" pitchFamily="34" charset="0"/>
              <a:buChar char="•"/>
            </a:pPr>
            <a:r>
              <a:rPr lang="en-US" sz="1600" dirty="0"/>
              <a:t>Codec will have persistent memory that caches the pairing information </a:t>
            </a:r>
            <a:r>
              <a:rPr lang="en-US" sz="1600" dirty="0" smtClean="0"/>
              <a:t>. </a:t>
            </a:r>
          </a:p>
          <a:p>
            <a:pPr marL="285750" lvl="0" indent="-285750">
              <a:buFont typeface="Arial" panose="020B0604020202020204" pitchFamily="34" charset="0"/>
              <a:buChar char="•"/>
            </a:pPr>
            <a:endParaRPr lang="en-US" sz="1600" dirty="0"/>
          </a:p>
          <a:p>
            <a:pPr marL="285750" lvl="0" indent="-285750">
              <a:buFont typeface="Arial" panose="020B0604020202020204" pitchFamily="34" charset="0"/>
              <a:buChar char="•"/>
            </a:pPr>
            <a:endParaRPr lang="en-US" sz="1600" dirty="0" smtClean="0"/>
          </a:p>
          <a:p>
            <a:pPr marL="285750" lvl="0" indent="-285750">
              <a:buFont typeface="Arial" panose="020B0604020202020204" pitchFamily="34" charset="0"/>
              <a:buChar char="•"/>
            </a:pPr>
            <a:endParaRPr lang="en-US" sz="1600" dirty="0"/>
          </a:p>
          <a:p>
            <a:pPr marL="285750" lvl="0" indent="-285750">
              <a:buFont typeface="Arial" panose="020B0604020202020204" pitchFamily="34" charset="0"/>
              <a:buChar char="•"/>
            </a:pPr>
            <a:endParaRPr lang="en-US" sz="1600" dirty="0" smtClean="0"/>
          </a:p>
          <a:p>
            <a:pPr marL="285750" lvl="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3592179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35" grpId="0" animBg="1"/>
      <p:bldP spid="3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065" y="32658"/>
            <a:ext cx="3711869" cy="2783902"/>
          </a:xfrm>
          <a:prstGeom prst="rect">
            <a:avLst/>
          </a:prstGeom>
        </p:spPr>
      </p:pic>
      <p:pic>
        <p:nvPicPr>
          <p:cNvPr id="4" name="Picture 3"/>
          <p:cNvPicPr>
            <a:picLocks noChangeAspect="1"/>
          </p:cNvPicPr>
          <p:nvPr/>
        </p:nvPicPr>
        <p:blipFill>
          <a:blip r:embed="rId4">
            <a:extLst>
              <a:ext uri="{BEBA8EAE-BF5A-486C-A8C5-ECC9F3942E4B}">
                <a14:imgProps xmlns:a14="http://schemas.microsoft.com/office/drawing/2010/main">
                  <a14:imgLayer r:embed="rId5">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2860728" y="1543051"/>
            <a:ext cx="7620000" cy="5715000"/>
          </a:xfrm>
          <a:prstGeom prst="rect">
            <a:avLst/>
          </a:prstGeom>
        </p:spPr>
      </p:pic>
      <p:sp>
        <p:nvSpPr>
          <p:cNvPr id="5" name="TextBox 4"/>
          <p:cNvSpPr txBox="1"/>
          <p:nvPr/>
        </p:nvSpPr>
        <p:spPr>
          <a:xfrm>
            <a:off x="381000" y="6095999"/>
            <a:ext cx="4626588" cy="584775"/>
          </a:xfrm>
          <a:prstGeom prst="rect">
            <a:avLst/>
          </a:prstGeom>
          <a:noFill/>
        </p:spPr>
        <p:txBody>
          <a:bodyPr wrap="none" rtlCol="0">
            <a:spAutoFit/>
          </a:bodyPr>
          <a:lstStyle/>
          <a:p>
            <a:r>
              <a:rPr lang="en-US" sz="3200" b="1" dirty="0" smtClean="0">
                <a:solidFill>
                  <a:schemeClr val="bg1"/>
                </a:solidFill>
                <a:latin typeface="Helvetica" pitchFamily="34" charset="0"/>
              </a:rPr>
              <a:t>PAIRING EXPERIENCE</a:t>
            </a:r>
            <a:endParaRPr lang="en-US" sz="3200" b="1" dirty="0">
              <a:solidFill>
                <a:schemeClr val="bg1"/>
              </a:solidFill>
              <a:latin typeface="Helvetica" pitchFamily="34" charset="0"/>
            </a:endParaRPr>
          </a:p>
        </p:txBody>
      </p:sp>
      <p:pic>
        <p:nvPicPr>
          <p:cNvPr id="9" name="Picture 8"/>
          <p:cNvPicPr>
            <a:picLocks noChangeAspect="1"/>
          </p:cNvPicPr>
          <p:nvPr/>
        </p:nvPicPr>
        <p:blipFill>
          <a:blip r:embed="rId6" cstate="print">
            <a:extLst>
              <a:ext uri="{BEBA8EAE-BF5A-486C-A8C5-ECC9F3942E4B}">
                <a14:imgProps xmlns:a14="http://schemas.microsoft.com/office/drawing/2010/main">
                  <a14:imgLayer r:embed="rId7">
                    <a14:imgEffect>
                      <a14:brightnessContrast bright="40000"/>
                    </a14:imgEffect>
                  </a14:imgLayer>
                </a14:imgProps>
              </a:ext>
              <a:ext uri="{28A0092B-C50C-407E-A947-70E740481C1C}">
                <a14:useLocalDpi xmlns:a14="http://schemas.microsoft.com/office/drawing/2010/main" val="0"/>
              </a:ext>
            </a:extLst>
          </a:blip>
          <a:stretch>
            <a:fillRect/>
          </a:stretch>
        </p:blipFill>
        <p:spPr>
          <a:xfrm>
            <a:off x="1756268" y="275153"/>
            <a:ext cx="2091791" cy="1568843"/>
          </a:xfrm>
          <a:prstGeom prst="rect">
            <a:avLst/>
          </a:prstGeom>
        </p:spPr>
      </p:pic>
      <p:pic>
        <p:nvPicPr>
          <p:cNvPr id="12" name="Picture 11"/>
          <p:cNvPicPr>
            <a:picLocks noChangeAspect="1"/>
          </p:cNvPicPr>
          <p:nvPr/>
        </p:nvPicPr>
        <p:blipFill>
          <a:blip r:embed="rId8" cstate="print">
            <a:extLst>
              <a:ext uri="{BEBA8EAE-BF5A-486C-A8C5-ECC9F3942E4B}">
                <a14:imgProps xmlns:a14="http://schemas.microsoft.com/office/drawing/2010/main">
                  <a14:imgLayer r:embed="rId9">
                    <a14:imgEffect>
                      <a14:brightnessContrast bright="40000"/>
                    </a14:imgEffect>
                  </a14:imgLayer>
                </a14:imgProps>
              </a:ext>
              <a:ext uri="{28A0092B-C50C-407E-A947-70E740481C1C}">
                <a14:useLocalDpi xmlns:a14="http://schemas.microsoft.com/office/drawing/2010/main" val="0"/>
              </a:ext>
            </a:extLst>
          </a:blip>
          <a:stretch>
            <a:fillRect/>
          </a:stretch>
        </p:blipFill>
        <p:spPr>
          <a:xfrm>
            <a:off x="172437" y="32658"/>
            <a:ext cx="2521857" cy="1891393"/>
          </a:xfrm>
          <a:prstGeom prst="rect">
            <a:avLst/>
          </a:prstGeom>
        </p:spPr>
      </p:pic>
      <p:sp>
        <p:nvSpPr>
          <p:cNvPr id="7" name="Rectangular Callout 6"/>
          <p:cNvSpPr/>
          <p:nvPr/>
        </p:nvSpPr>
        <p:spPr>
          <a:xfrm>
            <a:off x="381000" y="2667000"/>
            <a:ext cx="4842328" cy="2895600"/>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smtClean="0"/>
              <a:t>We solve the problem of pairing in our Encoding Camera using proximity detection.</a:t>
            </a:r>
          </a:p>
          <a:p>
            <a:pPr algn="ctr"/>
            <a:r>
              <a:rPr lang="en-US" sz="2600" dirty="0" smtClean="0"/>
              <a:t>We use a smartphone application for Configuration and Pairing between Cameras and Codec.</a:t>
            </a:r>
            <a:endParaRPr lang="en-US" sz="2600" dirty="0"/>
          </a:p>
        </p:txBody>
      </p:sp>
      <p:sp>
        <p:nvSpPr>
          <p:cNvPr id="10" name="Rounded Rectangle 9"/>
          <p:cNvSpPr/>
          <p:nvPr/>
        </p:nvSpPr>
        <p:spPr>
          <a:xfrm>
            <a:off x="4648200" y="228600"/>
            <a:ext cx="4343400" cy="99106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pic>
        <p:nvPicPr>
          <p:cNvPr id="11" name="Picture 1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685979" y="-748830"/>
            <a:ext cx="3911600" cy="2933700"/>
          </a:xfrm>
          <a:prstGeom prst="rect">
            <a:avLst/>
          </a:prstGeom>
        </p:spPr>
      </p:pic>
      <p:sp>
        <p:nvSpPr>
          <p:cNvPr id="13" name="Rectangle 12"/>
          <p:cNvSpPr/>
          <p:nvPr/>
        </p:nvSpPr>
        <p:spPr>
          <a:xfrm>
            <a:off x="5018882" y="394855"/>
            <a:ext cx="1229824" cy="646331"/>
          </a:xfrm>
          <a:prstGeom prst="rect">
            <a:avLst/>
          </a:prstGeom>
          <a:noFill/>
        </p:spPr>
        <p:txBody>
          <a:bodyPr wrap="none" lIns="91440" tIns="45720" rIns="91440" bIns="45720">
            <a:spAutoFit/>
          </a:bodyPr>
          <a:lstStyle/>
          <a:p>
            <a:pPr algn="ctr"/>
            <a:r>
              <a:rPr lang="en-US"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Codec</a:t>
            </a:r>
          </a:p>
          <a:p>
            <a:pPr algn="ctr"/>
            <a:r>
              <a:rPr lang="en-US"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Experience</a:t>
            </a:r>
            <a:endParaRPr lang="en-US"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4" name="Plus 13"/>
          <p:cNvSpPr/>
          <p:nvPr/>
        </p:nvSpPr>
        <p:spPr>
          <a:xfrm>
            <a:off x="6125543" y="1219660"/>
            <a:ext cx="1037257" cy="1142080"/>
          </a:xfrm>
          <a:prstGeom prst="mathPlus">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a:t>
            </a:r>
            <a:endParaRPr lang="en-US" dirty="0"/>
          </a:p>
        </p:txBody>
      </p:sp>
      <p:sp>
        <p:nvSpPr>
          <p:cNvPr id="15" name="Rectangle 14"/>
          <p:cNvSpPr/>
          <p:nvPr/>
        </p:nvSpPr>
        <p:spPr>
          <a:xfrm>
            <a:off x="5812438" y="3036179"/>
            <a:ext cx="1600200" cy="24193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0" descr="http://globallivingmagazine.com/wp-content/uploads/2013/12/1-googleplay-app-store.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928712" y="3187659"/>
            <a:ext cx="1365186" cy="44596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2" descr="http://paulabrown.net/app-store-badge-iphone-25.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928712" y="3688810"/>
            <a:ext cx="1365186" cy="44733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4" descr="http://www.computershopper.com/var/ezwebin_site/storage/images/media/images/windows-store-logo/1062135-1-eng-US/windows-store-logo.jp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961369" y="4259926"/>
            <a:ext cx="460669" cy="45911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6" descr="http://www.kartamobile.com/gtdoutlook/images/blackberry.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810306" y="4281707"/>
            <a:ext cx="483592" cy="368612"/>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5896632" y="4809197"/>
            <a:ext cx="1366080" cy="646331"/>
          </a:xfrm>
          <a:prstGeom prst="rect">
            <a:avLst/>
          </a:prstGeom>
          <a:noFill/>
        </p:spPr>
        <p:txBody>
          <a:bodyPr wrap="none" lIns="91440" tIns="45720" rIns="91440" bIns="45720">
            <a:spAutoFit/>
          </a:bodyPr>
          <a:lstStyle/>
          <a:p>
            <a:pPr algn="ctr"/>
            <a:r>
              <a:rPr lang="en-US"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Smartphone</a:t>
            </a:r>
          </a:p>
          <a:p>
            <a:pPr algn="ct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Application</a:t>
            </a:r>
            <a:endParaRPr lang="en-US"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9160831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6095999"/>
            <a:ext cx="4626588" cy="584775"/>
          </a:xfrm>
          <a:prstGeom prst="rect">
            <a:avLst/>
          </a:prstGeom>
          <a:noFill/>
        </p:spPr>
        <p:txBody>
          <a:bodyPr wrap="none" rtlCol="0">
            <a:spAutoFit/>
          </a:bodyPr>
          <a:lstStyle/>
          <a:p>
            <a:r>
              <a:rPr lang="en-US" sz="3200" b="1" dirty="0" smtClean="0">
                <a:solidFill>
                  <a:schemeClr val="bg1">
                    <a:alpha val="30000"/>
                  </a:schemeClr>
                </a:solidFill>
                <a:effectLst>
                  <a:glow rad="127000">
                    <a:schemeClr val="accent1">
                      <a:alpha val="0"/>
                    </a:schemeClr>
                  </a:glow>
                  <a:outerShdw blurRad="50800" dist="50800" dir="5400000" algn="ctr" rotWithShape="0">
                    <a:srgbClr val="000000">
                      <a:alpha val="0"/>
                    </a:srgbClr>
                  </a:outerShdw>
                </a:effectLst>
                <a:latin typeface="Helvetica" pitchFamily="34" charset="0"/>
              </a:rPr>
              <a:t>PAIRING EXPERIENCE</a:t>
            </a:r>
            <a:endParaRPr lang="en-US" sz="3200" b="1" dirty="0">
              <a:solidFill>
                <a:schemeClr val="bg1">
                  <a:alpha val="30000"/>
                </a:schemeClr>
              </a:solidFill>
              <a:effectLst>
                <a:glow rad="127000">
                  <a:schemeClr val="accent1">
                    <a:alpha val="0"/>
                  </a:schemeClr>
                </a:glow>
                <a:outerShdw blurRad="50800" dist="50800" dir="5400000" algn="ctr" rotWithShape="0">
                  <a:srgbClr val="000000">
                    <a:alpha val="0"/>
                  </a:srgbClr>
                </a:outerShdw>
              </a:effectLst>
              <a:latin typeface="Helvetica" pitchFamily="34" charset="0"/>
            </a:endParaRPr>
          </a:p>
        </p:txBody>
      </p:sp>
      <p:sp>
        <p:nvSpPr>
          <p:cNvPr id="2" name="TextBox 1"/>
          <p:cNvSpPr txBox="1"/>
          <p:nvPr/>
        </p:nvSpPr>
        <p:spPr>
          <a:xfrm>
            <a:off x="152400" y="228600"/>
            <a:ext cx="1417376" cy="523220"/>
          </a:xfrm>
          <a:prstGeom prst="rect">
            <a:avLst/>
          </a:prstGeom>
          <a:noFill/>
        </p:spPr>
        <p:txBody>
          <a:bodyPr wrap="none" rtlCol="0">
            <a:spAutoFit/>
          </a:bodyPr>
          <a:lstStyle/>
          <a:p>
            <a:r>
              <a:rPr lang="en-US" sz="2800" dirty="0" smtClean="0">
                <a:solidFill>
                  <a:schemeClr val="bg1"/>
                </a:solidFill>
                <a:latin typeface="Brush Script MT" panose="03060802040406070304" pitchFamily="66" charset="0"/>
              </a:rPr>
              <a:t>Use Cases</a:t>
            </a:r>
            <a:endParaRPr lang="en-US" sz="2800" dirty="0">
              <a:solidFill>
                <a:schemeClr val="bg1"/>
              </a:solidFill>
              <a:latin typeface="Brush Script MT" panose="03060802040406070304" pitchFamily="66" charset="0"/>
            </a:endParaRPr>
          </a:p>
        </p:txBody>
      </p:sp>
      <p:sp>
        <p:nvSpPr>
          <p:cNvPr id="8" name="Rectangle 7"/>
          <p:cNvSpPr/>
          <p:nvPr/>
        </p:nvSpPr>
        <p:spPr>
          <a:xfrm>
            <a:off x="843688" y="751820"/>
            <a:ext cx="3657600" cy="35153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u="sng" dirty="0" smtClean="0"/>
              <a:t>Security during </a:t>
            </a:r>
            <a:r>
              <a:rPr lang="en-US" sz="1600" b="1" u="sng" dirty="0" smtClean="0"/>
              <a:t>Pairing</a:t>
            </a:r>
          </a:p>
          <a:p>
            <a:pPr marL="285750" lvl="0" indent="-285750">
              <a:buFont typeface="Arial" panose="020B0604020202020204" pitchFamily="34" charset="0"/>
              <a:buChar char="•"/>
            </a:pPr>
            <a:r>
              <a:rPr lang="en-US" sz="1600" dirty="0"/>
              <a:t>We should ensure that the communication happens over a secure channel </a:t>
            </a:r>
          </a:p>
          <a:p>
            <a:pPr marL="285750" lvl="0" indent="-285750">
              <a:buFont typeface="Arial" panose="020B0604020202020204" pitchFamily="34" charset="0"/>
              <a:buChar char="•"/>
            </a:pPr>
            <a:r>
              <a:rPr lang="en-US" sz="1600" dirty="0"/>
              <a:t>We should ensure protection against man-in-the-middle attacks so as to not compromise on configuration settings of the codec/camera</a:t>
            </a:r>
          </a:p>
          <a:p>
            <a:pPr marL="285750" lvl="0" indent="-285750">
              <a:buFont typeface="Arial" panose="020B0604020202020204" pitchFamily="34" charset="0"/>
              <a:buChar char="•"/>
            </a:pPr>
            <a:r>
              <a:rPr lang="en-US" sz="1600" dirty="0"/>
              <a:t>We can have two level authentication both over primary and secondary channel using certificate/public/private key</a:t>
            </a:r>
          </a:p>
          <a:p>
            <a:pPr algn="ctr"/>
            <a:endParaRPr lang="en-US" b="1" u="sng" dirty="0" smtClean="0"/>
          </a:p>
        </p:txBody>
      </p:sp>
      <p:sp>
        <p:nvSpPr>
          <p:cNvPr id="36" name="Rectangle 35"/>
          <p:cNvSpPr/>
          <p:nvPr/>
        </p:nvSpPr>
        <p:spPr>
          <a:xfrm>
            <a:off x="4572000" y="751820"/>
            <a:ext cx="3657600" cy="351538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b="1" u="sng" dirty="0" smtClean="0"/>
              <a:t>Reset of Encoding Camera</a:t>
            </a:r>
          </a:p>
          <a:p>
            <a:pPr marL="285750" indent="-285750">
              <a:buFont typeface="Arial" panose="020B0604020202020204" pitchFamily="34" charset="0"/>
              <a:buChar char="•"/>
            </a:pPr>
            <a:r>
              <a:rPr lang="en-US" sz="1600" dirty="0"/>
              <a:t>Reset of camera can be performed when there is codec outage, camera is moved or any unprecedented scenario when the camera stops working.</a:t>
            </a:r>
            <a:endParaRPr lang="en-US" sz="1600" b="1" dirty="0"/>
          </a:p>
          <a:p>
            <a:pPr algn="ctr"/>
            <a:endParaRPr lang="en-US" sz="1600" b="1" u="sng" dirty="0"/>
          </a:p>
          <a:p>
            <a:pPr algn="ctr"/>
            <a:endParaRPr lang="en-US" sz="1600" dirty="0"/>
          </a:p>
        </p:txBody>
      </p:sp>
      <p:sp>
        <p:nvSpPr>
          <p:cNvPr id="10" name="Rectangle 9"/>
          <p:cNvSpPr/>
          <p:nvPr/>
        </p:nvSpPr>
        <p:spPr>
          <a:xfrm>
            <a:off x="843688" y="4343400"/>
            <a:ext cx="7385912" cy="1371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b="1" u="sng" dirty="0"/>
              <a:t>Cloud</a:t>
            </a:r>
          </a:p>
          <a:p>
            <a:pPr marL="285750" indent="-285750">
              <a:buFont typeface="Arial"/>
              <a:buChar char="•"/>
            </a:pPr>
            <a:r>
              <a:rPr lang="en-US" sz="1400" dirty="0"/>
              <a:t>This should work seamlessly with cloud applications like squared.</a:t>
            </a:r>
          </a:p>
          <a:p>
            <a:pPr marL="285750" indent="-285750">
              <a:buFont typeface="Arial"/>
              <a:buChar char="•"/>
            </a:pPr>
            <a:r>
              <a:rPr lang="en-US" sz="1400" dirty="0"/>
              <a:t>The proximity can be used to update room services on the cloud for Codec/camera information</a:t>
            </a:r>
            <a:r>
              <a:rPr lang="en-US" sz="1400" dirty="0" smtClean="0"/>
              <a:t>.</a:t>
            </a:r>
            <a:endParaRPr lang="en-US" sz="1400" dirty="0"/>
          </a:p>
        </p:txBody>
      </p:sp>
    </p:spTree>
    <p:extLst>
      <p:ext uri="{BB962C8B-B14F-4D97-AF65-F5344CB8AC3E}">
        <p14:creationId xmlns:p14="http://schemas.microsoft.com/office/powerpoint/2010/main" val="3741007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8" grpId="0" animBg="1"/>
      <p:bldP spid="36" grpId="0" animBg="1"/>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Explosion 2 17"/>
          <p:cNvSpPr/>
          <p:nvPr/>
        </p:nvSpPr>
        <p:spPr>
          <a:xfrm>
            <a:off x="2819399" y="3953214"/>
            <a:ext cx="4114800" cy="2151967"/>
          </a:xfrm>
          <a:prstGeom prst="irregularSeal2">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5" name="TextBox 4"/>
          <p:cNvSpPr txBox="1"/>
          <p:nvPr/>
        </p:nvSpPr>
        <p:spPr>
          <a:xfrm>
            <a:off x="381000" y="6095999"/>
            <a:ext cx="4626588" cy="584775"/>
          </a:xfrm>
          <a:prstGeom prst="rect">
            <a:avLst/>
          </a:prstGeom>
          <a:noFill/>
        </p:spPr>
        <p:txBody>
          <a:bodyPr wrap="none" rtlCol="0">
            <a:spAutoFit/>
          </a:bodyPr>
          <a:lstStyle/>
          <a:p>
            <a:r>
              <a:rPr lang="en-US" sz="3200" b="1" dirty="0" smtClean="0">
                <a:solidFill>
                  <a:schemeClr val="bg1">
                    <a:alpha val="30000"/>
                  </a:schemeClr>
                </a:solidFill>
                <a:effectLst>
                  <a:glow rad="127000">
                    <a:schemeClr val="accent1">
                      <a:alpha val="0"/>
                    </a:schemeClr>
                  </a:glow>
                  <a:outerShdw blurRad="50800" dist="50800" dir="5400000" algn="ctr" rotWithShape="0">
                    <a:srgbClr val="000000">
                      <a:alpha val="0"/>
                    </a:srgbClr>
                  </a:outerShdw>
                </a:effectLst>
                <a:latin typeface="Helvetica" pitchFamily="34" charset="0"/>
              </a:rPr>
              <a:t>PAIRING EXPERIENCE</a:t>
            </a:r>
            <a:endParaRPr lang="en-US" sz="3200" b="1" dirty="0">
              <a:solidFill>
                <a:schemeClr val="bg1">
                  <a:alpha val="30000"/>
                </a:schemeClr>
              </a:solidFill>
              <a:effectLst>
                <a:glow rad="127000">
                  <a:schemeClr val="accent1">
                    <a:alpha val="0"/>
                  </a:schemeClr>
                </a:glow>
                <a:outerShdw blurRad="50800" dist="50800" dir="5400000" algn="ctr" rotWithShape="0">
                  <a:srgbClr val="000000">
                    <a:alpha val="0"/>
                  </a:srgbClr>
                </a:outerShdw>
              </a:effectLst>
              <a:latin typeface="Helvetica" pitchFamily="34" charset="0"/>
            </a:endParaRPr>
          </a:p>
        </p:txBody>
      </p:sp>
      <p:sp>
        <p:nvSpPr>
          <p:cNvPr id="2" name="TextBox 1"/>
          <p:cNvSpPr txBox="1"/>
          <p:nvPr/>
        </p:nvSpPr>
        <p:spPr>
          <a:xfrm>
            <a:off x="152400" y="228600"/>
            <a:ext cx="1927131" cy="523220"/>
          </a:xfrm>
          <a:prstGeom prst="rect">
            <a:avLst/>
          </a:prstGeom>
          <a:noFill/>
        </p:spPr>
        <p:txBody>
          <a:bodyPr wrap="none" rtlCol="0">
            <a:spAutoFit/>
          </a:bodyPr>
          <a:lstStyle/>
          <a:p>
            <a:r>
              <a:rPr lang="en-US" sz="2800" dirty="0" smtClean="0">
                <a:solidFill>
                  <a:schemeClr val="bg1"/>
                </a:solidFill>
                <a:latin typeface="Brush Script MT" panose="03060802040406070304" pitchFamily="66" charset="0"/>
              </a:rPr>
              <a:t>Communication</a:t>
            </a:r>
            <a:endParaRPr lang="en-US" sz="2800" dirty="0">
              <a:solidFill>
                <a:schemeClr val="bg1"/>
              </a:solidFill>
              <a:latin typeface="Brush Script MT" panose="03060802040406070304" pitchFamily="66" charset="0"/>
            </a:endParaRPr>
          </a:p>
        </p:txBody>
      </p:sp>
      <p:sp>
        <p:nvSpPr>
          <p:cNvPr id="3" name="Rectangle 2"/>
          <p:cNvSpPr/>
          <p:nvPr/>
        </p:nvSpPr>
        <p:spPr>
          <a:xfrm>
            <a:off x="1317012" y="1221029"/>
            <a:ext cx="3352800" cy="10668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Primary channel is for secure media transfer and only functions after secure key exchange.</a:t>
            </a:r>
            <a:endParaRPr lang="en-US" dirty="0"/>
          </a:p>
        </p:txBody>
      </p:sp>
      <p:sp>
        <p:nvSpPr>
          <p:cNvPr id="11" name="Rectangle 10"/>
          <p:cNvSpPr/>
          <p:nvPr/>
        </p:nvSpPr>
        <p:spPr>
          <a:xfrm>
            <a:off x="1317012" y="2436571"/>
            <a:ext cx="3352800" cy="10668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smtClean="0"/>
              <a:t>Cloud based configuration can also be enabled over the primary channel which is internet enabled.</a:t>
            </a:r>
            <a:endParaRPr lang="en-US" dirty="0"/>
          </a:p>
        </p:txBody>
      </p:sp>
      <p:sp>
        <p:nvSpPr>
          <p:cNvPr id="4" name="Rectangle 3"/>
          <p:cNvSpPr/>
          <p:nvPr/>
        </p:nvSpPr>
        <p:spPr>
          <a:xfrm>
            <a:off x="4876800" y="1221029"/>
            <a:ext cx="3450612" cy="228234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Secondary channel acts as a control medium, responsible for configuration and pairing. This channel can exist both between smartphone and camera + codec, and also just between camera + codec.</a:t>
            </a:r>
            <a:endParaRPr lang="en-US" dirty="0"/>
          </a:p>
        </p:txBody>
      </p:sp>
      <p:sp>
        <p:nvSpPr>
          <p:cNvPr id="6" name="TextBox 5"/>
          <p:cNvSpPr txBox="1"/>
          <p:nvPr/>
        </p:nvSpPr>
        <p:spPr>
          <a:xfrm>
            <a:off x="2124648" y="854745"/>
            <a:ext cx="1769459" cy="369332"/>
          </a:xfrm>
          <a:prstGeom prst="rect">
            <a:avLst/>
          </a:prstGeom>
          <a:noFill/>
        </p:spPr>
        <p:txBody>
          <a:bodyPr wrap="none" rtlCol="0">
            <a:spAutoFit/>
          </a:bodyPr>
          <a:lstStyle/>
          <a:p>
            <a:r>
              <a:rPr lang="en-US" b="1" dirty="0" smtClean="0"/>
              <a:t>Primary Channel</a:t>
            </a:r>
            <a:endParaRPr lang="en-US" b="1" dirty="0"/>
          </a:p>
        </p:txBody>
      </p:sp>
      <p:sp>
        <p:nvSpPr>
          <p:cNvPr id="13" name="TextBox 12"/>
          <p:cNvSpPr txBox="1"/>
          <p:nvPr/>
        </p:nvSpPr>
        <p:spPr>
          <a:xfrm>
            <a:off x="5113846" y="854745"/>
            <a:ext cx="3022494" cy="369332"/>
          </a:xfrm>
          <a:prstGeom prst="rect">
            <a:avLst/>
          </a:prstGeom>
          <a:noFill/>
        </p:spPr>
        <p:txBody>
          <a:bodyPr wrap="none" rtlCol="0">
            <a:spAutoFit/>
          </a:bodyPr>
          <a:lstStyle/>
          <a:p>
            <a:r>
              <a:rPr lang="en-US" b="1" dirty="0" smtClean="0"/>
              <a:t>Secondary Channel (Wireless)</a:t>
            </a:r>
            <a:endParaRPr lang="en-US" b="1" dirty="0"/>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36994" y="3863042"/>
            <a:ext cx="2514600" cy="1885950"/>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05200" y="3276600"/>
            <a:ext cx="2514600" cy="1885950"/>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5000" y="3864261"/>
            <a:ext cx="2514600" cy="1885950"/>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20865" y="4219575"/>
            <a:ext cx="3711869" cy="2783902"/>
          </a:xfrm>
          <a:prstGeom prst="rect">
            <a:avLst/>
          </a:prstGeom>
        </p:spPr>
      </p:pic>
      <p:sp>
        <p:nvSpPr>
          <p:cNvPr id="9" name="Quad Arrow 8"/>
          <p:cNvSpPr/>
          <p:nvPr/>
        </p:nvSpPr>
        <p:spPr>
          <a:xfrm>
            <a:off x="3581400" y="4648199"/>
            <a:ext cx="2438400" cy="762001"/>
          </a:xfrm>
          <a:prstGeom prst="quad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sp>
        <p:nvSpPr>
          <p:cNvPr id="12" name="Rectangle 11"/>
          <p:cNvSpPr/>
          <p:nvPr/>
        </p:nvSpPr>
        <p:spPr>
          <a:xfrm>
            <a:off x="4317936" y="4706033"/>
            <a:ext cx="965328" cy="646331"/>
          </a:xfrm>
          <a:prstGeom prst="rect">
            <a:avLst/>
          </a:prstGeom>
          <a:noFill/>
        </p:spPr>
        <p:txBody>
          <a:bodyPr wrap="none" lIns="91440" tIns="45720" rIns="91440" bIns="45720">
            <a:spAutoFit/>
          </a:bodyPr>
          <a:lstStyle/>
          <a:p>
            <a:pPr algn="ctr"/>
            <a:r>
              <a:rPr lang="en-US" sz="36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LAN</a:t>
            </a:r>
            <a:endParaRPr lang="en-US" sz="3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pic>
        <p:nvPicPr>
          <p:cNvPr id="21" name="Picture 4" descr="https://lh4.ggpht.com/5f7vDfFHd3cDhX-3aHyZa0-s4FwMgE98uPxUNn9_7ywD3b52yWVMAdQsy6buapO1gxc=w30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49781" y="4114800"/>
            <a:ext cx="362831" cy="36283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https://lh4.ggpht.com/5f7vDfFHd3cDhX-3aHyZa0-s4FwMgE98uPxUNn9_7ywD3b52yWVMAdQsy6buapO1gxc=w30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15200" y="4219575"/>
            <a:ext cx="362831" cy="362831"/>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https://lh4.ggpht.com/5f7vDfFHd3cDhX-3aHyZa0-s4FwMgE98uPxUNn9_7ywD3b52yWVMAdQsy6buapO1gxc=w30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13846" y="3657600"/>
            <a:ext cx="362831" cy="36283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https://lh4.ggpht.com/5f7vDfFHd3cDhX-3aHyZa0-s4FwMgE98uPxUNn9_7ywD3b52yWVMAdQsy6buapO1gxc=w30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19800" y="5228784"/>
            <a:ext cx="362831" cy="36283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p:cNvPicPr>
            <a:picLocks noChangeAspect="1"/>
          </p:cNvPicPr>
          <p:nvPr/>
        </p:nvPicPr>
        <p:blipFill>
          <a:blip r:embed="rId6" cstate="print">
            <a:extLst>
              <a:ext uri="{BEBA8EAE-BF5A-486C-A8C5-ECC9F3942E4B}">
                <a14:imgProps xmlns:a14="http://schemas.microsoft.com/office/drawing/2010/main">
                  <a14:imgLayer r:embed="rId7">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92553" y="3573859"/>
            <a:ext cx="3019129" cy="2264347"/>
          </a:xfrm>
          <a:prstGeom prst="rect">
            <a:avLst/>
          </a:prstGeom>
        </p:spPr>
      </p:pic>
      <p:pic>
        <p:nvPicPr>
          <p:cNvPr id="26" name="Picture 4" descr="https://lh4.ggpht.com/5f7vDfFHd3cDhX-3aHyZa0-s4FwMgE98uPxUNn9_7ywD3b52yWVMAdQsy6buapO1gxc=w30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35595" y="4219574"/>
            <a:ext cx="362831" cy="362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2242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5" grpId="0"/>
      <p:bldP spid="2" grpId="0"/>
      <p:bldP spid="3" grpId="0" animBg="1"/>
      <p:bldP spid="11" grpId="0" animBg="1"/>
      <p:bldP spid="4" grpId="0" animBg="1"/>
      <p:bldP spid="6" grpId="0"/>
      <p:bldP spid="13" grpId="0"/>
      <p:bldP spid="9" grpId="0" animBg="1"/>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p:cNvPicPr>
            <a:picLocks noChangeAspect="1"/>
          </p:cNvPicPr>
          <p:nvPr/>
        </p:nvPicPr>
        <p:blipFill>
          <a:blip r:embed="rId3" cstate="print">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val="0"/>
              </a:ext>
            </a:extLst>
          </a:blip>
          <a:stretch>
            <a:fillRect/>
          </a:stretch>
        </p:blipFill>
        <p:spPr>
          <a:xfrm>
            <a:off x="486779" y="4038815"/>
            <a:ext cx="2521857" cy="1891393"/>
          </a:xfrm>
          <a:prstGeom prst="rect">
            <a:avLst/>
          </a:prstGeom>
        </p:spPr>
      </p:pic>
      <p:pic>
        <p:nvPicPr>
          <p:cNvPr id="4" name="Picture 3"/>
          <p:cNvPicPr>
            <a:picLocks noChangeAspect="1"/>
          </p:cNvPicPr>
          <p:nvPr/>
        </p:nvPicPr>
        <p:blipFill>
          <a:blip r:embed="rId5">
            <a:extLst>
              <a:ext uri="{BEBA8EAE-BF5A-486C-A8C5-ECC9F3942E4B}">
                <a14:imgProps xmlns:a14="http://schemas.microsoft.com/office/drawing/2010/main">
                  <a14:imgLayer r:embed="rId6">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3882731" y="1543051"/>
            <a:ext cx="7620000" cy="5715000"/>
          </a:xfrm>
          <a:prstGeom prst="rect">
            <a:avLst/>
          </a:prstGeom>
        </p:spPr>
      </p:pic>
      <p:sp>
        <p:nvSpPr>
          <p:cNvPr id="9" name="Rectangle 8"/>
          <p:cNvSpPr/>
          <p:nvPr/>
        </p:nvSpPr>
        <p:spPr>
          <a:xfrm>
            <a:off x="4885879" y="2533651"/>
            <a:ext cx="1600200" cy="24193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81000" y="6095999"/>
            <a:ext cx="4626588" cy="584775"/>
          </a:xfrm>
          <a:prstGeom prst="rect">
            <a:avLst/>
          </a:prstGeom>
          <a:noFill/>
        </p:spPr>
        <p:txBody>
          <a:bodyPr wrap="none" rtlCol="0">
            <a:spAutoFit/>
          </a:bodyPr>
          <a:lstStyle/>
          <a:p>
            <a:r>
              <a:rPr lang="en-US" sz="3200" b="1" dirty="0" smtClean="0">
                <a:solidFill>
                  <a:schemeClr val="bg1"/>
                </a:solidFill>
                <a:latin typeface="Helvetica" pitchFamily="34" charset="0"/>
              </a:rPr>
              <a:t>PAIRING EXPERIENCE</a:t>
            </a:r>
            <a:endParaRPr lang="en-US" sz="3200" b="1" dirty="0">
              <a:solidFill>
                <a:schemeClr val="bg1"/>
              </a:solidFill>
              <a:latin typeface="Helvetica" pitchFamily="34" charset="0"/>
            </a:endParaRPr>
          </a:p>
        </p:txBody>
      </p:sp>
      <p:sp>
        <p:nvSpPr>
          <p:cNvPr id="10" name="TextBox 9"/>
          <p:cNvSpPr txBox="1"/>
          <p:nvPr/>
        </p:nvSpPr>
        <p:spPr>
          <a:xfrm>
            <a:off x="152400" y="228600"/>
            <a:ext cx="3190617" cy="523220"/>
          </a:xfrm>
          <a:prstGeom prst="rect">
            <a:avLst/>
          </a:prstGeom>
          <a:noFill/>
        </p:spPr>
        <p:txBody>
          <a:bodyPr wrap="none" rtlCol="0">
            <a:spAutoFit/>
          </a:bodyPr>
          <a:lstStyle/>
          <a:p>
            <a:r>
              <a:rPr lang="en-US" sz="2800" dirty="0" smtClean="0">
                <a:solidFill>
                  <a:schemeClr val="bg1"/>
                </a:solidFill>
                <a:latin typeface="Brush Script MT" panose="03060802040406070304" pitchFamily="66" charset="0"/>
              </a:rPr>
              <a:t>Out of the Box Experience</a:t>
            </a:r>
            <a:endParaRPr lang="en-US" sz="2800" dirty="0">
              <a:solidFill>
                <a:schemeClr val="bg1"/>
              </a:solidFill>
              <a:latin typeface="Brush Script MT" panose="03060802040406070304" pitchFamily="66" charset="0"/>
            </a:endParaRPr>
          </a:p>
        </p:txBody>
      </p:sp>
      <p:pic>
        <p:nvPicPr>
          <p:cNvPr id="1028" name="Picture 4" descr="http://images.onlinelabels.com/images/clip-art/mcol/mcol_open_box.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33400" y="4038815"/>
            <a:ext cx="2590800" cy="207004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09600" y="1066800"/>
            <a:ext cx="2438400" cy="4762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Helvetica" panose="020B0604020202020204" pitchFamily="34" charset="0"/>
                <a:cs typeface="Helvetica" panose="020B0604020202020204" pitchFamily="34" charset="0"/>
              </a:rPr>
              <a:t>CONFIGURE</a:t>
            </a:r>
            <a:endParaRPr lang="en-US" sz="2000" dirty="0">
              <a:latin typeface="Helvetica" panose="020B0604020202020204" pitchFamily="34" charset="0"/>
              <a:cs typeface="Helvetica" panose="020B0604020202020204" pitchFamily="34" charset="0"/>
            </a:endParaRPr>
          </a:p>
        </p:txBody>
      </p:sp>
      <p:sp>
        <p:nvSpPr>
          <p:cNvPr id="14" name="Rectangle 13"/>
          <p:cNvSpPr/>
          <p:nvPr/>
        </p:nvSpPr>
        <p:spPr>
          <a:xfrm>
            <a:off x="643247" y="2057400"/>
            <a:ext cx="2438400" cy="4762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Helvetica" panose="020B0604020202020204" pitchFamily="34" charset="0"/>
                <a:cs typeface="Helvetica" panose="020B0604020202020204" pitchFamily="34" charset="0"/>
              </a:rPr>
              <a:t>PAIR</a:t>
            </a:r>
            <a:endParaRPr lang="en-US" sz="2000" dirty="0">
              <a:latin typeface="Helvetica" panose="020B0604020202020204" pitchFamily="34" charset="0"/>
              <a:cs typeface="Helvetica" panose="020B0604020202020204" pitchFamily="34" charset="0"/>
            </a:endParaRPr>
          </a:p>
        </p:txBody>
      </p:sp>
      <p:sp>
        <p:nvSpPr>
          <p:cNvPr id="17" name="Rectangle 16"/>
          <p:cNvSpPr/>
          <p:nvPr/>
        </p:nvSpPr>
        <p:spPr>
          <a:xfrm>
            <a:off x="643247" y="3124200"/>
            <a:ext cx="2438400" cy="4762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Helvetica" panose="020B0604020202020204" pitchFamily="34" charset="0"/>
                <a:cs typeface="Helvetica" panose="020B0604020202020204" pitchFamily="34" charset="0"/>
              </a:rPr>
              <a:t>USE in Call</a:t>
            </a:r>
            <a:endParaRPr lang="en-US" sz="2000" dirty="0">
              <a:latin typeface="Helvetica" panose="020B0604020202020204" pitchFamily="34" charset="0"/>
              <a:cs typeface="Helvetica" panose="020B0604020202020204" pitchFamily="34" charset="0"/>
            </a:endParaRPr>
          </a:p>
        </p:txBody>
      </p:sp>
      <p:cxnSp>
        <p:nvCxnSpPr>
          <p:cNvPr id="8" name="Straight Arrow Connector 7"/>
          <p:cNvCxnSpPr/>
          <p:nvPr/>
        </p:nvCxnSpPr>
        <p:spPr>
          <a:xfrm>
            <a:off x="1807085" y="1676400"/>
            <a:ext cx="0" cy="228600"/>
          </a:xfrm>
          <a:prstGeom prst="straightConnector1">
            <a:avLst/>
          </a:prstGeom>
          <a:ln>
            <a:solidFill>
              <a:schemeClr val="tx2"/>
            </a:solidFill>
            <a:tailEnd type="arrow"/>
          </a:ln>
        </p:spPr>
        <p:style>
          <a:lnRef idx="3">
            <a:schemeClr val="accent1"/>
          </a:lnRef>
          <a:fillRef idx="0">
            <a:schemeClr val="accent1"/>
          </a:fillRef>
          <a:effectRef idx="2">
            <a:schemeClr val="accent1"/>
          </a:effectRef>
          <a:fontRef idx="minor">
            <a:schemeClr val="tx1"/>
          </a:fontRef>
        </p:style>
      </p:cxnSp>
      <p:cxnSp>
        <p:nvCxnSpPr>
          <p:cNvPr id="18" name="Straight Arrow Connector 17"/>
          <p:cNvCxnSpPr/>
          <p:nvPr/>
        </p:nvCxnSpPr>
        <p:spPr>
          <a:xfrm>
            <a:off x="1775530" y="2667000"/>
            <a:ext cx="0" cy="228600"/>
          </a:xfrm>
          <a:prstGeom prst="straightConnector1">
            <a:avLst/>
          </a:prstGeom>
          <a:ln>
            <a:solidFill>
              <a:schemeClr val="tx2"/>
            </a:solidFill>
            <a:tailEnd type="arrow"/>
          </a:ln>
        </p:spPr>
        <p:style>
          <a:lnRef idx="3">
            <a:schemeClr val="accent1"/>
          </a:lnRef>
          <a:fillRef idx="0">
            <a:schemeClr val="accent1"/>
          </a:fillRef>
          <a:effectRef idx="2">
            <a:schemeClr val="accent1"/>
          </a:effectRef>
          <a:fontRef idx="minor">
            <a:schemeClr val="tx1"/>
          </a:fontRef>
        </p:style>
      </p:cxnSp>
      <p:pic>
        <p:nvPicPr>
          <p:cNvPr id="1034" name="Picture 10" descr="http://globallivingmagazine.com/wp-content/uploads/2013/12/1-googleplay-app-store.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002153" y="2685131"/>
            <a:ext cx="1365186" cy="44596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paulabrown.net/app-store-badge-iphone-25.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002153" y="3186282"/>
            <a:ext cx="1365186" cy="44733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www.computershopper.com/var/ezwebin_site/storage/images/media/images/windows-store-logo/1062135-1-eng-US/windows-store-logo.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034810" y="3757398"/>
            <a:ext cx="460669" cy="459118"/>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www.kartamobile.com/gtdoutlook/images/blackberry.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883747" y="3779179"/>
            <a:ext cx="483592" cy="368612"/>
          </a:xfrm>
          <a:prstGeom prst="rect">
            <a:avLst/>
          </a:prstGeom>
          <a:noFill/>
          <a:extLst>
            <a:ext uri="{909E8E84-426E-40DD-AFC4-6F175D3DCCD1}">
              <a14:hiddenFill xmlns:a14="http://schemas.microsoft.com/office/drawing/2010/main">
                <a:solidFill>
                  <a:srgbClr val="FFFFFF"/>
                </a:solidFill>
              </a14:hiddenFill>
            </a:ext>
          </a:extLst>
        </p:spPr>
      </p:pic>
      <p:sp>
        <p:nvSpPr>
          <p:cNvPr id="21" name="Rounded Rectangle 20"/>
          <p:cNvSpPr/>
          <p:nvPr/>
        </p:nvSpPr>
        <p:spPr>
          <a:xfrm>
            <a:off x="4648200" y="228600"/>
            <a:ext cx="4343400" cy="99106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1" name="Rectangle 10"/>
          <p:cNvSpPr/>
          <p:nvPr/>
        </p:nvSpPr>
        <p:spPr>
          <a:xfrm>
            <a:off x="4970073" y="4306669"/>
            <a:ext cx="1366080" cy="646331"/>
          </a:xfrm>
          <a:prstGeom prst="rect">
            <a:avLst/>
          </a:prstGeom>
          <a:noFill/>
        </p:spPr>
        <p:txBody>
          <a:bodyPr wrap="none" lIns="91440" tIns="45720" rIns="91440" bIns="45720">
            <a:spAutoFit/>
          </a:bodyPr>
          <a:lstStyle/>
          <a:p>
            <a:pPr algn="ctr"/>
            <a:r>
              <a:rPr lang="en-US"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Smartphone</a:t>
            </a:r>
          </a:p>
          <a:p>
            <a:pPr algn="ct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Application</a:t>
            </a:r>
            <a:endParaRPr lang="en-US"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pic>
        <p:nvPicPr>
          <p:cNvPr id="27" name="Picture 2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685979" y="-748830"/>
            <a:ext cx="3911600" cy="2933700"/>
          </a:xfrm>
          <a:prstGeom prst="rect">
            <a:avLst/>
          </a:prstGeom>
        </p:spPr>
      </p:pic>
      <p:sp>
        <p:nvSpPr>
          <p:cNvPr id="19" name="Rectangle 18"/>
          <p:cNvSpPr/>
          <p:nvPr/>
        </p:nvSpPr>
        <p:spPr>
          <a:xfrm>
            <a:off x="4834927" y="404867"/>
            <a:ext cx="1600200" cy="636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5018882" y="394855"/>
            <a:ext cx="1229824" cy="646331"/>
          </a:xfrm>
          <a:prstGeom prst="rect">
            <a:avLst/>
          </a:prstGeom>
          <a:noFill/>
        </p:spPr>
        <p:txBody>
          <a:bodyPr wrap="none" lIns="91440" tIns="45720" rIns="91440" bIns="45720">
            <a:spAutoFit/>
          </a:bodyPr>
          <a:lstStyle/>
          <a:p>
            <a:pPr algn="ctr"/>
            <a:r>
              <a:rPr lang="en-US"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Codec</a:t>
            </a:r>
          </a:p>
          <a:p>
            <a:pPr algn="ctr"/>
            <a:r>
              <a:rPr lang="en-US"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Experience</a:t>
            </a:r>
            <a:endParaRPr lang="en-US"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20" name="Plus 19"/>
          <p:cNvSpPr/>
          <p:nvPr/>
        </p:nvSpPr>
        <p:spPr>
          <a:xfrm>
            <a:off x="6125543" y="1219660"/>
            <a:ext cx="1037257" cy="1142080"/>
          </a:xfrm>
          <a:prstGeom prst="mathPlu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 name="Line Callout 1 (Border and Accent Bar) 1"/>
          <p:cNvSpPr/>
          <p:nvPr/>
        </p:nvSpPr>
        <p:spPr>
          <a:xfrm>
            <a:off x="3477809" y="1602304"/>
            <a:ext cx="1541073" cy="752475"/>
          </a:xfrm>
          <a:prstGeom prst="accentBorderCallout1">
            <a:avLst>
              <a:gd name="adj1" fmla="val 18750"/>
              <a:gd name="adj2" fmla="val -8333"/>
              <a:gd name="adj3" fmla="val 20359"/>
              <a:gd name="adj4" fmla="val -97668"/>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100" dirty="0" smtClean="0">
                <a:solidFill>
                  <a:schemeClr val="tx2"/>
                </a:solidFill>
                <a:latin typeface="Helvetica" panose="020B0604020202020204" pitchFamily="34" charset="0"/>
                <a:cs typeface="Helvetica" panose="020B0604020202020204" pitchFamily="34" charset="0"/>
              </a:rPr>
              <a:t>Once </a:t>
            </a:r>
            <a:r>
              <a:rPr lang="en-US" sz="1100" dirty="0">
                <a:solidFill>
                  <a:schemeClr val="tx2"/>
                </a:solidFill>
                <a:latin typeface="Helvetica" panose="020B0604020202020204" pitchFamily="34" charset="0"/>
                <a:cs typeface="Helvetica" panose="020B0604020202020204" pitchFamily="34" charset="0"/>
              </a:rPr>
              <a:t>configured the pairing can be done only </a:t>
            </a:r>
            <a:r>
              <a:rPr lang="en-US" sz="1100" dirty="0" smtClean="0">
                <a:solidFill>
                  <a:schemeClr val="tx2"/>
                </a:solidFill>
                <a:latin typeface="Helvetica" panose="020B0604020202020204" pitchFamily="34" charset="0"/>
                <a:cs typeface="Helvetica" panose="020B0604020202020204" pitchFamily="34" charset="0"/>
              </a:rPr>
              <a:t>on the </a:t>
            </a:r>
            <a:r>
              <a:rPr lang="en-US" sz="1100" dirty="0">
                <a:solidFill>
                  <a:schemeClr val="tx2"/>
                </a:solidFill>
                <a:latin typeface="Helvetica" panose="020B0604020202020204" pitchFamily="34" charset="0"/>
                <a:cs typeface="Helvetica" panose="020B0604020202020204" pitchFamily="34" charset="0"/>
              </a:rPr>
              <a:t>secondary </a:t>
            </a:r>
            <a:r>
              <a:rPr lang="en-US" sz="1100" dirty="0" smtClean="0">
                <a:solidFill>
                  <a:schemeClr val="tx2"/>
                </a:solidFill>
                <a:latin typeface="Helvetica" panose="020B0604020202020204" pitchFamily="34" charset="0"/>
                <a:cs typeface="Helvetica" panose="020B0604020202020204" pitchFamily="34" charset="0"/>
              </a:rPr>
              <a:t>channel.</a:t>
            </a:r>
            <a:endParaRPr lang="en-US" sz="1100" dirty="0">
              <a:solidFill>
                <a:schemeClr val="tx2"/>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807571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nodeType="clickEffect">
                                  <p:stCondLst>
                                    <p:cond delay="0"/>
                                  </p:stCondLst>
                                  <p:childTnLst>
                                    <p:animMotion origin="layout" path="M -8.33333E-7 -3.7037E-7 C 0.00243 -0.00972 0.00225 -0.01967 0.00416 -0.02963 C 0.00798 -0.05046 0.01389 -0.06898 0.01944 -0.08889 C 0.02291 -0.10139 0.02708 -0.11041 0.03333 -0.12037 C 0.03437 -0.12199 0.03472 -0.12453 0.03611 -0.12592 C 0.04323 -0.13333 0.05069 -0.14004 0.05833 -0.14629 C 0.06857 -0.1544 0.0618 -0.14676 0.06944 -0.15185 C 0.07986 -0.15879 0.08524 -0.16435 0.09722 -0.16666 C 0.11666 -0.17963 0.1434 -0.17106 0.1625 -0.17037 C 0.16614 -0.16921 0.17048 -0.16944 0.17361 -0.16666 C 0.17986 -0.16111 0.18715 -0.15602 0.19444 -0.1537 C 0.19722 -0.15 0.20156 -0.14745 0.20277 -0.14259 C 0.20468 -0.13495 0.2059 -0.13055 0.21111 -0.12592 C 0.21302 -0.11528 0.21666 -0.10555 0.22083 -0.09629 C 0.22361 -0.08125 0.2283 -0.06713 0.23055 -0.05185 C 0.23333 -0.00555 0.23611 0.03866 0.23611 0.08519 " pathEditMode="relative" ptsTypes="fffffffffffffffA">
                                      <p:cBhvr>
                                        <p:cTn id="18" dur="2000" fill="hold"/>
                                        <p:tgtEl>
                                          <p:spTgt spid="22"/>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3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03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4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3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p:bldP spid="10" grpId="0"/>
      <p:bldP spid="3" grpId="0" animBg="1"/>
      <p:bldP spid="14" grpId="0" animBg="1"/>
      <p:bldP spid="17" grpId="0" animBg="1"/>
      <p:bldP spid="21" grpId="0" animBg="1"/>
      <p:bldP spid="11" grpId="0"/>
      <p:bldP spid="19" grpId="0" animBg="1"/>
      <p:bldP spid="28" grpId="0"/>
      <p:bldP spid="20" grpId="0" animBg="1"/>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cstate="print">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val="0"/>
              </a:ext>
            </a:extLst>
          </a:blip>
          <a:stretch>
            <a:fillRect/>
          </a:stretch>
        </p:blipFill>
        <p:spPr>
          <a:xfrm>
            <a:off x="172437" y="32658"/>
            <a:ext cx="2521857" cy="1891393"/>
          </a:xfrm>
          <a:prstGeom prst="rect">
            <a:avLst/>
          </a:prstGeom>
        </p:spPr>
      </p:pic>
      <p:sp>
        <p:nvSpPr>
          <p:cNvPr id="8" name="Rectangle 7"/>
          <p:cNvSpPr/>
          <p:nvPr/>
        </p:nvSpPr>
        <p:spPr>
          <a:xfrm>
            <a:off x="5791200" y="32658"/>
            <a:ext cx="3200400" cy="114844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5" name="TextBox 4"/>
          <p:cNvSpPr txBox="1"/>
          <p:nvPr/>
        </p:nvSpPr>
        <p:spPr>
          <a:xfrm>
            <a:off x="381000" y="6095999"/>
            <a:ext cx="4626588" cy="584775"/>
          </a:xfrm>
          <a:prstGeom prst="rect">
            <a:avLst/>
          </a:prstGeom>
          <a:noFill/>
        </p:spPr>
        <p:txBody>
          <a:bodyPr wrap="none" rtlCol="0">
            <a:spAutoFit/>
          </a:bodyPr>
          <a:lstStyle/>
          <a:p>
            <a:r>
              <a:rPr lang="en-US" sz="3200" b="1" dirty="0" smtClean="0">
                <a:solidFill>
                  <a:schemeClr val="bg1"/>
                </a:solidFill>
                <a:latin typeface="Helvetica" pitchFamily="34" charset="0"/>
              </a:rPr>
              <a:t>PAIRING EXPERIENCE</a:t>
            </a:r>
            <a:endParaRPr lang="en-US" sz="3200" b="1" dirty="0">
              <a:solidFill>
                <a:schemeClr val="bg1"/>
              </a:solidFill>
              <a:latin typeface="Helvetica" pitchFamily="34" charset="0"/>
            </a:endParaRPr>
          </a:p>
        </p:txBody>
      </p:sp>
      <p:sp>
        <p:nvSpPr>
          <p:cNvPr id="2" name="Line Callout 1 1"/>
          <p:cNvSpPr/>
          <p:nvPr/>
        </p:nvSpPr>
        <p:spPr>
          <a:xfrm>
            <a:off x="2694294" y="533400"/>
            <a:ext cx="2133600" cy="381000"/>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Encoding Camera</a:t>
            </a:r>
            <a:endParaRPr lang="en-US" dirty="0"/>
          </a:p>
        </p:txBody>
      </p:sp>
      <p:sp>
        <p:nvSpPr>
          <p:cNvPr id="6" name="Line Callout 1 (Border and Accent Bar) 5"/>
          <p:cNvSpPr/>
          <p:nvPr/>
        </p:nvSpPr>
        <p:spPr>
          <a:xfrm>
            <a:off x="3380094" y="1543051"/>
            <a:ext cx="2895600" cy="1743488"/>
          </a:xfrm>
          <a:prstGeom prst="accentBorderCallout1">
            <a:avLst>
              <a:gd name="adj1" fmla="val 18750"/>
              <a:gd name="adj2" fmla="val -8333"/>
              <a:gd name="adj3" fmla="val -5350"/>
              <a:gd name="adj4" fmla="val -593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We define three states a camera can be in:</a:t>
            </a:r>
          </a:p>
          <a:p>
            <a:pPr marL="342900" indent="-342900">
              <a:buAutoNum type="arabicPeriod"/>
            </a:pPr>
            <a:r>
              <a:rPr lang="en-US" dirty="0" smtClean="0"/>
              <a:t>UNCONFIGURED</a:t>
            </a:r>
          </a:p>
          <a:p>
            <a:pPr marL="342900" indent="-342900">
              <a:buAutoNum type="arabicPeriod"/>
            </a:pPr>
            <a:r>
              <a:rPr lang="en-US" dirty="0" smtClean="0"/>
              <a:t>PAIRED</a:t>
            </a:r>
          </a:p>
          <a:p>
            <a:pPr marL="342900" indent="-342900">
              <a:buAutoNum type="arabicPeriod"/>
            </a:pPr>
            <a:r>
              <a:rPr lang="en-US" dirty="0" smtClean="0"/>
              <a:t>UNPAIRED</a:t>
            </a:r>
            <a:endParaRPr lang="en-US" dirty="0"/>
          </a:p>
        </p:txBody>
      </p:sp>
      <p:sp>
        <p:nvSpPr>
          <p:cNvPr id="13" name="Rectangle 12"/>
          <p:cNvSpPr/>
          <p:nvPr/>
        </p:nvSpPr>
        <p:spPr>
          <a:xfrm>
            <a:off x="172436" y="2133600"/>
            <a:ext cx="2723163" cy="130451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u="sng" dirty="0" smtClean="0">
                <a:solidFill>
                  <a:schemeClr val="tx1"/>
                </a:solidFill>
              </a:rPr>
              <a:t>UNCONFIGURED</a:t>
            </a:r>
          </a:p>
          <a:p>
            <a:pPr algn="ctr"/>
            <a:r>
              <a:rPr lang="en-US" sz="1400" dirty="0" smtClean="0">
                <a:solidFill>
                  <a:schemeClr val="tx1"/>
                </a:solidFill>
              </a:rPr>
              <a:t>In this state the encoding camera does not have the required Configuration settings to function. i.e. network settings, etc.</a:t>
            </a:r>
            <a:endParaRPr lang="en-US" sz="1400" dirty="0">
              <a:solidFill>
                <a:schemeClr val="tx1"/>
              </a:solidFill>
            </a:endParaRPr>
          </a:p>
        </p:txBody>
      </p:sp>
      <p:sp>
        <p:nvSpPr>
          <p:cNvPr id="15" name="Rectangle 14"/>
          <p:cNvSpPr/>
          <p:nvPr/>
        </p:nvSpPr>
        <p:spPr>
          <a:xfrm>
            <a:off x="3200400" y="3736433"/>
            <a:ext cx="2723163" cy="13045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u="sng" dirty="0" smtClean="0">
                <a:solidFill>
                  <a:schemeClr val="tx1"/>
                </a:solidFill>
              </a:rPr>
              <a:t>PAIRED</a:t>
            </a:r>
          </a:p>
          <a:p>
            <a:pPr algn="ctr"/>
            <a:r>
              <a:rPr lang="en-US" sz="1400" dirty="0" smtClean="0">
                <a:solidFill>
                  <a:schemeClr val="tx1"/>
                </a:solidFill>
              </a:rPr>
              <a:t>In this state the camera is paired with a codec and may or may not be streaming depending on the call status.</a:t>
            </a:r>
            <a:endParaRPr lang="en-US" sz="1400" dirty="0">
              <a:solidFill>
                <a:schemeClr val="tx1"/>
              </a:solidFill>
            </a:endParaRPr>
          </a:p>
        </p:txBody>
      </p:sp>
      <p:sp>
        <p:nvSpPr>
          <p:cNvPr id="16" name="Rectangle 15"/>
          <p:cNvSpPr/>
          <p:nvPr/>
        </p:nvSpPr>
        <p:spPr>
          <a:xfrm>
            <a:off x="173274" y="3695700"/>
            <a:ext cx="2723163" cy="130451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u="sng" dirty="0" smtClean="0">
                <a:solidFill>
                  <a:schemeClr val="tx1"/>
                </a:solidFill>
              </a:rPr>
              <a:t>UNPAIRED</a:t>
            </a:r>
          </a:p>
          <a:p>
            <a:pPr algn="ctr"/>
            <a:r>
              <a:rPr lang="en-US" sz="1400" dirty="0" smtClean="0">
                <a:solidFill>
                  <a:schemeClr val="tx1"/>
                </a:solidFill>
              </a:rPr>
              <a:t>In this state the encoding camera is capable of functioning but is not aware of the codec it needs to cater to</a:t>
            </a:r>
            <a:endParaRPr lang="en-US" sz="1400" dirty="0">
              <a:solidFill>
                <a:schemeClr val="tx1"/>
              </a:solidFill>
            </a:endParaRPr>
          </a:p>
        </p:txBody>
      </p:sp>
      <p:sp>
        <p:nvSpPr>
          <p:cNvPr id="7" name="Oval 6"/>
          <p:cNvSpPr/>
          <p:nvPr/>
        </p:nvSpPr>
        <p:spPr>
          <a:xfrm>
            <a:off x="5867399" y="475796"/>
            <a:ext cx="110359" cy="9570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Oval 13"/>
          <p:cNvSpPr/>
          <p:nvPr/>
        </p:nvSpPr>
        <p:spPr>
          <a:xfrm>
            <a:off x="5867399" y="653596"/>
            <a:ext cx="110359" cy="9570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8" name="Oval 17"/>
          <p:cNvSpPr/>
          <p:nvPr/>
        </p:nvSpPr>
        <p:spPr>
          <a:xfrm flipH="1">
            <a:off x="5867398" y="856796"/>
            <a:ext cx="110359" cy="9570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9" name="Oval 18"/>
          <p:cNvSpPr/>
          <p:nvPr/>
        </p:nvSpPr>
        <p:spPr>
          <a:xfrm>
            <a:off x="1378185" y="1228952"/>
            <a:ext cx="110359" cy="9570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Oval 19"/>
          <p:cNvSpPr/>
          <p:nvPr/>
        </p:nvSpPr>
        <p:spPr>
          <a:xfrm>
            <a:off x="1378184" y="1228952"/>
            <a:ext cx="110359" cy="9570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1" name="Oval 20"/>
          <p:cNvSpPr/>
          <p:nvPr/>
        </p:nvSpPr>
        <p:spPr>
          <a:xfrm flipH="1">
            <a:off x="1378183" y="1228952"/>
            <a:ext cx="110359" cy="9570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TextBox 8"/>
          <p:cNvSpPr txBox="1"/>
          <p:nvPr/>
        </p:nvSpPr>
        <p:spPr>
          <a:xfrm>
            <a:off x="6619394" y="45358"/>
            <a:ext cx="1544012" cy="369332"/>
          </a:xfrm>
          <a:prstGeom prst="rect">
            <a:avLst/>
          </a:prstGeom>
          <a:noFill/>
        </p:spPr>
        <p:txBody>
          <a:bodyPr wrap="none" rtlCol="0">
            <a:spAutoFit/>
          </a:bodyPr>
          <a:lstStyle/>
          <a:p>
            <a:r>
              <a:rPr lang="en-US" dirty="0" smtClean="0">
                <a:solidFill>
                  <a:schemeClr val="accent2">
                    <a:lumMod val="75000"/>
                  </a:schemeClr>
                </a:solidFill>
                <a:latin typeface="Helvetica" pitchFamily="34" charset="0"/>
              </a:rPr>
              <a:t>L.E.D. States</a:t>
            </a:r>
            <a:endParaRPr lang="en-US" dirty="0">
              <a:solidFill>
                <a:schemeClr val="accent2">
                  <a:lumMod val="75000"/>
                </a:schemeClr>
              </a:solidFill>
              <a:latin typeface="Helvetica" pitchFamily="34" charset="0"/>
            </a:endParaRPr>
          </a:p>
        </p:txBody>
      </p:sp>
      <p:sp>
        <p:nvSpPr>
          <p:cNvPr id="10" name="TextBox 9"/>
          <p:cNvSpPr txBox="1"/>
          <p:nvPr/>
        </p:nvSpPr>
        <p:spPr>
          <a:xfrm>
            <a:off x="6020264" y="354568"/>
            <a:ext cx="1396536" cy="738664"/>
          </a:xfrm>
          <a:prstGeom prst="rect">
            <a:avLst/>
          </a:prstGeom>
          <a:noFill/>
        </p:spPr>
        <p:txBody>
          <a:bodyPr wrap="none" rtlCol="0">
            <a:spAutoFit/>
          </a:bodyPr>
          <a:lstStyle/>
          <a:p>
            <a:r>
              <a:rPr lang="en-US" sz="1400" dirty="0" smtClean="0"/>
              <a:t>UNCONFIGURED</a:t>
            </a:r>
          </a:p>
          <a:p>
            <a:r>
              <a:rPr lang="en-US" sz="1400" dirty="0" smtClean="0"/>
              <a:t>UNPAIRED</a:t>
            </a:r>
          </a:p>
          <a:p>
            <a:r>
              <a:rPr lang="en-US" sz="1400" dirty="0" smtClean="0"/>
              <a:t>PAIRED</a:t>
            </a:r>
            <a:endParaRPr lang="en-US" sz="1400" dirty="0"/>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19394" y="1790701"/>
            <a:ext cx="1905000" cy="1428750"/>
          </a:xfrm>
          <a:prstGeom prst="rect">
            <a:avLst/>
          </a:prstGeom>
        </p:spPr>
      </p:pic>
      <p:sp>
        <p:nvSpPr>
          <p:cNvPr id="4" name="Flowchart: Sort 3"/>
          <p:cNvSpPr/>
          <p:nvPr/>
        </p:nvSpPr>
        <p:spPr>
          <a:xfrm>
            <a:off x="8201253" y="2785856"/>
            <a:ext cx="109297" cy="216797"/>
          </a:xfrm>
          <a:prstGeom prst="flowChartSor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1" name="Rectangular Callout 10"/>
          <p:cNvSpPr/>
          <p:nvPr/>
        </p:nvSpPr>
        <p:spPr>
          <a:xfrm rot="10800000">
            <a:off x="6619394" y="3438112"/>
            <a:ext cx="2372206" cy="1819688"/>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6718532" y="3590512"/>
            <a:ext cx="2196868" cy="1107996"/>
          </a:xfrm>
          <a:prstGeom prst="rect">
            <a:avLst/>
          </a:prstGeom>
          <a:noFill/>
        </p:spPr>
        <p:txBody>
          <a:bodyPr wrap="square" rtlCol="0">
            <a:spAutoFit/>
          </a:bodyPr>
          <a:lstStyle/>
          <a:p>
            <a:pPr algn="ctr"/>
            <a:r>
              <a:rPr lang="en-US" b="1" dirty="0" smtClean="0">
                <a:solidFill>
                  <a:schemeClr val="bg2"/>
                </a:solidFill>
              </a:rPr>
              <a:t>RESET Switch</a:t>
            </a:r>
          </a:p>
          <a:p>
            <a:pPr algn="ctr"/>
            <a:r>
              <a:rPr lang="en-US" sz="1600" b="1" dirty="0">
                <a:solidFill>
                  <a:schemeClr val="accent6">
                    <a:lumMod val="60000"/>
                    <a:lumOff val="40000"/>
                  </a:schemeClr>
                </a:solidFill>
              </a:rPr>
              <a:t>Can be used to reset the camera to unpaired state or factory reset</a:t>
            </a:r>
            <a:endParaRPr lang="en-US" sz="1600" dirty="0">
              <a:solidFill>
                <a:schemeClr val="accent6">
                  <a:lumMod val="60000"/>
                  <a:lumOff val="40000"/>
                </a:schemeClr>
              </a:solidFill>
            </a:endParaRPr>
          </a:p>
        </p:txBody>
      </p:sp>
    </p:spTree>
    <p:extLst>
      <p:ext uri="{BB962C8B-B14F-4D97-AF65-F5344CB8AC3E}">
        <p14:creationId xmlns:p14="http://schemas.microsoft.com/office/powerpoint/2010/main" val="2937741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7" presetClass="emph" presetSubtype="0" fill="remove" grpId="1" nodeType="clickEffect">
                                  <p:stCondLst>
                                    <p:cond delay="0"/>
                                  </p:stCondLst>
                                  <p:childTnLst>
                                    <p:animClr clrSpc="rgb" dir="cw">
                                      <p:cBhvr override="childStyle">
                                        <p:cTn id="36" dur="1000" autoRev="1" fill="remove"/>
                                        <p:tgtEl>
                                          <p:spTgt spid="19"/>
                                        </p:tgtEl>
                                        <p:attrNameLst>
                                          <p:attrName>style.color</p:attrName>
                                        </p:attrNameLst>
                                      </p:cBhvr>
                                      <p:to>
                                        <a:schemeClr val="bg1"/>
                                      </p:to>
                                    </p:animClr>
                                    <p:animClr clrSpc="rgb" dir="cw">
                                      <p:cBhvr>
                                        <p:cTn id="37" dur="1000" autoRev="1" fill="remove"/>
                                        <p:tgtEl>
                                          <p:spTgt spid="19"/>
                                        </p:tgtEl>
                                        <p:attrNameLst>
                                          <p:attrName>fillcolor</p:attrName>
                                        </p:attrNameLst>
                                      </p:cBhvr>
                                      <p:to>
                                        <a:schemeClr val="bg1"/>
                                      </p:to>
                                    </p:animClr>
                                    <p:set>
                                      <p:cBhvr>
                                        <p:cTn id="38" dur="1000" autoRev="1" fill="remove"/>
                                        <p:tgtEl>
                                          <p:spTgt spid="19"/>
                                        </p:tgtEl>
                                        <p:attrNameLst>
                                          <p:attrName>fill.type</p:attrName>
                                        </p:attrNameLst>
                                      </p:cBhvr>
                                      <p:to>
                                        <p:strVal val="solid"/>
                                      </p:to>
                                    </p:set>
                                    <p:set>
                                      <p:cBhvr>
                                        <p:cTn id="39" dur="1000" autoRev="1" fill="remove"/>
                                        <p:tgtEl>
                                          <p:spTgt spid="19"/>
                                        </p:tgtEl>
                                        <p:attrNameLst>
                                          <p:attrName>fill.on</p:attrName>
                                        </p:attrNameLst>
                                      </p:cBhvr>
                                      <p:to>
                                        <p:strVal val="tru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0"/>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7" presetClass="emph" presetSubtype="0" fill="remove" grpId="1" nodeType="clickEffect">
                                  <p:stCondLst>
                                    <p:cond delay="0"/>
                                  </p:stCondLst>
                                  <p:childTnLst>
                                    <p:animClr clrSpc="rgb" dir="cw">
                                      <p:cBhvr override="childStyle">
                                        <p:cTn id="51" dur="1000" autoRev="1" fill="remove"/>
                                        <p:tgtEl>
                                          <p:spTgt spid="20"/>
                                        </p:tgtEl>
                                        <p:attrNameLst>
                                          <p:attrName>style.color</p:attrName>
                                        </p:attrNameLst>
                                      </p:cBhvr>
                                      <p:to>
                                        <a:schemeClr val="bg1"/>
                                      </p:to>
                                    </p:animClr>
                                    <p:animClr clrSpc="rgb" dir="cw">
                                      <p:cBhvr>
                                        <p:cTn id="52" dur="1000" autoRev="1" fill="remove"/>
                                        <p:tgtEl>
                                          <p:spTgt spid="20"/>
                                        </p:tgtEl>
                                        <p:attrNameLst>
                                          <p:attrName>fillcolor</p:attrName>
                                        </p:attrNameLst>
                                      </p:cBhvr>
                                      <p:to>
                                        <a:schemeClr val="bg1"/>
                                      </p:to>
                                    </p:animClr>
                                    <p:set>
                                      <p:cBhvr>
                                        <p:cTn id="53" dur="1000" autoRev="1" fill="remove"/>
                                        <p:tgtEl>
                                          <p:spTgt spid="20"/>
                                        </p:tgtEl>
                                        <p:attrNameLst>
                                          <p:attrName>fill.type</p:attrName>
                                        </p:attrNameLst>
                                      </p:cBhvr>
                                      <p:to>
                                        <p:strVal val="solid"/>
                                      </p:to>
                                    </p:set>
                                    <p:set>
                                      <p:cBhvr>
                                        <p:cTn id="54" dur="1000" autoRev="1" fill="remove"/>
                                        <p:tgtEl>
                                          <p:spTgt spid="20"/>
                                        </p:tgtEl>
                                        <p:attrNameLst>
                                          <p:attrName>fill.on</p:attrName>
                                        </p:attrNameLst>
                                      </p:cBhvr>
                                      <p:to>
                                        <p:strVal val="tru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7" presetClass="emph" presetSubtype="0" fill="remove" grpId="1" nodeType="clickEffect">
                                  <p:stCondLst>
                                    <p:cond delay="0"/>
                                  </p:stCondLst>
                                  <p:childTnLst>
                                    <p:animClr clrSpc="rgb" dir="cw">
                                      <p:cBhvr override="childStyle">
                                        <p:cTn id="66" dur="1000" autoRev="1" fill="remove"/>
                                        <p:tgtEl>
                                          <p:spTgt spid="21"/>
                                        </p:tgtEl>
                                        <p:attrNameLst>
                                          <p:attrName>style.color</p:attrName>
                                        </p:attrNameLst>
                                      </p:cBhvr>
                                      <p:to>
                                        <a:schemeClr val="bg1"/>
                                      </p:to>
                                    </p:animClr>
                                    <p:animClr clrSpc="rgb" dir="cw">
                                      <p:cBhvr>
                                        <p:cTn id="67" dur="1000" autoRev="1" fill="remove"/>
                                        <p:tgtEl>
                                          <p:spTgt spid="21"/>
                                        </p:tgtEl>
                                        <p:attrNameLst>
                                          <p:attrName>fillcolor</p:attrName>
                                        </p:attrNameLst>
                                      </p:cBhvr>
                                      <p:to>
                                        <a:schemeClr val="bg1"/>
                                      </p:to>
                                    </p:animClr>
                                    <p:set>
                                      <p:cBhvr>
                                        <p:cTn id="68" dur="1000" autoRev="1" fill="remove"/>
                                        <p:tgtEl>
                                          <p:spTgt spid="21"/>
                                        </p:tgtEl>
                                        <p:attrNameLst>
                                          <p:attrName>fill.type</p:attrName>
                                        </p:attrNameLst>
                                      </p:cBhvr>
                                      <p:to>
                                        <p:strVal val="solid"/>
                                      </p:to>
                                    </p:set>
                                    <p:set>
                                      <p:cBhvr>
                                        <p:cTn id="69" dur="1000" autoRev="1" fill="remove"/>
                                        <p:tgtEl>
                                          <p:spTgt spid="21"/>
                                        </p:tgtEl>
                                        <p:attrNameLst>
                                          <p:attrName>fill.on</p:attrName>
                                        </p:attrNameLst>
                                      </p:cBhvr>
                                      <p:to>
                                        <p:strVal val="tru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1"/>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3"/>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8" presetClass="emph" presetSubtype="0" fill="hold" grpId="0" nodeType="clickEffect">
                                  <p:stCondLst>
                                    <p:cond delay="0"/>
                                  </p:stCondLst>
                                  <p:childTnLst>
                                    <p:animRot by="21600000">
                                      <p:cBhvr>
                                        <p:cTn id="79" dur="2000" fill="hold"/>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p:bldP spid="2" grpId="0" animBg="1"/>
      <p:bldP spid="6" grpId="0" animBg="1"/>
      <p:bldP spid="13" grpId="0" animBg="1"/>
      <p:bldP spid="15" grpId="0" animBg="1"/>
      <p:bldP spid="16" grpId="0" animBg="1"/>
      <p:bldP spid="7" grpId="0" animBg="1"/>
      <p:bldP spid="14" grpId="0" animBg="1"/>
      <p:bldP spid="18" grpId="0" animBg="1"/>
      <p:bldP spid="19" grpId="0" animBg="1"/>
      <p:bldP spid="19" grpId="1" animBg="1"/>
      <p:bldP spid="20" grpId="0" animBg="1"/>
      <p:bldP spid="20" grpId="1" animBg="1"/>
      <p:bldP spid="21" grpId="0" animBg="1"/>
      <p:bldP spid="21" grpId="1" animBg="1"/>
      <p:bldP spid="9" grpId="0"/>
      <p:bldP spid="10" grpId="0"/>
      <p:bldP spid="4"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30hands.net/images/main_site/monito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938" y="1033463"/>
            <a:ext cx="4438650" cy="33147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extLst>
              <a:ext uri="{BEBA8EAE-BF5A-486C-A8C5-ECC9F3942E4B}">
                <a14:imgProps xmlns:a14="http://schemas.microsoft.com/office/drawing/2010/main">
                  <a14:imgLayer r:embed="rId5">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2217481" y="-758701"/>
            <a:ext cx="10054931" cy="7541198"/>
          </a:xfrm>
          <a:prstGeom prst="rect">
            <a:avLst/>
          </a:prstGeom>
        </p:spPr>
      </p:pic>
      <p:sp>
        <p:nvSpPr>
          <p:cNvPr id="5" name="TextBox 4"/>
          <p:cNvSpPr txBox="1"/>
          <p:nvPr/>
        </p:nvSpPr>
        <p:spPr>
          <a:xfrm>
            <a:off x="4278845" y="6103432"/>
            <a:ext cx="4626588" cy="584775"/>
          </a:xfrm>
          <a:prstGeom prst="rect">
            <a:avLst/>
          </a:prstGeom>
          <a:noFill/>
        </p:spPr>
        <p:txBody>
          <a:bodyPr wrap="none" rtlCol="0">
            <a:spAutoFit/>
          </a:bodyPr>
          <a:lstStyle/>
          <a:p>
            <a:r>
              <a:rPr lang="en-US" sz="3200" b="1" dirty="0" smtClean="0">
                <a:solidFill>
                  <a:schemeClr val="bg1">
                    <a:alpha val="30000"/>
                  </a:schemeClr>
                </a:solidFill>
                <a:effectLst>
                  <a:glow rad="127000">
                    <a:schemeClr val="accent1">
                      <a:alpha val="0"/>
                    </a:schemeClr>
                  </a:glow>
                  <a:outerShdw blurRad="50800" dist="50800" dir="5400000" algn="ctr" rotWithShape="0">
                    <a:srgbClr val="000000">
                      <a:alpha val="0"/>
                    </a:srgbClr>
                  </a:outerShdw>
                </a:effectLst>
                <a:latin typeface="Helvetica" pitchFamily="34" charset="0"/>
              </a:rPr>
              <a:t>PAIRING EXPERIENCE</a:t>
            </a:r>
            <a:endParaRPr lang="en-US" sz="3200" b="1" dirty="0">
              <a:solidFill>
                <a:schemeClr val="bg1">
                  <a:alpha val="30000"/>
                </a:schemeClr>
              </a:solidFill>
              <a:effectLst>
                <a:glow rad="127000">
                  <a:schemeClr val="accent1">
                    <a:alpha val="0"/>
                  </a:schemeClr>
                </a:glow>
                <a:outerShdw blurRad="50800" dist="50800" dir="5400000" algn="ctr" rotWithShape="0">
                  <a:srgbClr val="000000">
                    <a:alpha val="0"/>
                  </a:srgbClr>
                </a:outerShdw>
              </a:effectLst>
              <a:latin typeface="Helvetica" pitchFamily="34" charset="0"/>
            </a:endParaRPr>
          </a:p>
        </p:txBody>
      </p:sp>
      <p:sp>
        <p:nvSpPr>
          <p:cNvPr id="2" name="TextBox 1"/>
          <p:cNvSpPr txBox="1"/>
          <p:nvPr/>
        </p:nvSpPr>
        <p:spPr>
          <a:xfrm>
            <a:off x="152400" y="228600"/>
            <a:ext cx="4115294" cy="523220"/>
          </a:xfrm>
          <a:prstGeom prst="rect">
            <a:avLst/>
          </a:prstGeom>
          <a:noFill/>
        </p:spPr>
        <p:txBody>
          <a:bodyPr wrap="none" rtlCol="0">
            <a:spAutoFit/>
          </a:bodyPr>
          <a:lstStyle/>
          <a:p>
            <a:r>
              <a:rPr lang="en-US" sz="2800" dirty="0" smtClean="0">
                <a:solidFill>
                  <a:schemeClr val="bg1"/>
                </a:solidFill>
                <a:latin typeface="Brush Script MT" panose="03060802040406070304" pitchFamily="66" charset="0"/>
              </a:rPr>
              <a:t>Configuring an Encoding Camera</a:t>
            </a:r>
            <a:endParaRPr lang="en-US" sz="2800" dirty="0">
              <a:solidFill>
                <a:schemeClr val="bg1"/>
              </a:solidFill>
              <a:latin typeface="Brush Script MT" panose="03060802040406070304" pitchFamily="66" charset="0"/>
            </a:endParaRPr>
          </a:p>
        </p:txBody>
      </p:sp>
      <p:sp>
        <p:nvSpPr>
          <p:cNvPr id="6" name="TextBox 5"/>
          <p:cNvSpPr txBox="1"/>
          <p:nvPr/>
        </p:nvSpPr>
        <p:spPr>
          <a:xfrm>
            <a:off x="6256634" y="1353246"/>
            <a:ext cx="1980094" cy="369332"/>
          </a:xfrm>
          <a:prstGeom prst="rect">
            <a:avLst/>
          </a:prstGeom>
          <a:noFill/>
        </p:spPr>
        <p:txBody>
          <a:bodyPr wrap="none" rtlCol="0">
            <a:spAutoFit/>
          </a:bodyPr>
          <a:lstStyle/>
          <a:p>
            <a:r>
              <a:rPr lang="en-US" b="1" dirty="0" smtClean="0">
                <a:solidFill>
                  <a:schemeClr val="bg1"/>
                </a:solidFill>
                <a:latin typeface="Helvetica" pitchFamily="34" charset="0"/>
              </a:rPr>
              <a:t>PROXIMITY APP</a:t>
            </a:r>
            <a:endParaRPr lang="en-US" b="1" dirty="0">
              <a:solidFill>
                <a:schemeClr val="bg1"/>
              </a:solidFill>
              <a:latin typeface="Helvetica" pitchFamily="34" charset="0"/>
            </a:endParaRPr>
          </a:p>
        </p:txBody>
      </p:sp>
      <p:sp>
        <p:nvSpPr>
          <p:cNvPr id="10" name="Rounded Rectangle 9"/>
          <p:cNvSpPr/>
          <p:nvPr/>
        </p:nvSpPr>
        <p:spPr>
          <a:xfrm>
            <a:off x="6484681" y="2010472"/>
            <a:ext cx="1524000" cy="4095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lumMod val="85000"/>
                  </a:schemeClr>
                </a:solidFill>
              </a:rPr>
              <a:t>CONFIGURE CAMERA</a:t>
            </a:r>
            <a:endParaRPr lang="en-US" sz="1200" dirty="0">
              <a:solidFill>
                <a:schemeClr val="bg1">
                  <a:lumMod val="85000"/>
                </a:schemeClr>
              </a:solidFill>
            </a:endParaRPr>
          </a:p>
        </p:txBody>
      </p:sp>
      <p:sp>
        <p:nvSpPr>
          <p:cNvPr id="13" name="Rounded Rectangle 12"/>
          <p:cNvSpPr/>
          <p:nvPr/>
        </p:nvSpPr>
        <p:spPr>
          <a:xfrm>
            <a:off x="6484681" y="3410646"/>
            <a:ext cx="1524000" cy="4095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lumMod val="85000"/>
                  </a:schemeClr>
                </a:solidFill>
              </a:rPr>
              <a:t>EDIT PAIRING</a:t>
            </a:r>
            <a:endParaRPr lang="en-US" sz="1200" dirty="0">
              <a:solidFill>
                <a:schemeClr val="bg1">
                  <a:lumMod val="85000"/>
                </a:schemeClr>
              </a:solidFill>
            </a:endParaRPr>
          </a:p>
        </p:txBody>
      </p:sp>
      <p:sp>
        <p:nvSpPr>
          <p:cNvPr id="14" name="Rounded Rectangle 13"/>
          <p:cNvSpPr/>
          <p:nvPr/>
        </p:nvSpPr>
        <p:spPr>
          <a:xfrm>
            <a:off x="6484681" y="2692189"/>
            <a:ext cx="1524000" cy="4095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lumMod val="85000"/>
                  </a:schemeClr>
                </a:solidFill>
              </a:rPr>
              <a:t>START PAIRING</a:t>
            </a:r>
            <a:endParaRPr lang="en-US" sz="1200" dirty="0">
              <a:solidFill>
                <a:schemeClr val="bg1">
                  <a:lumMod val="85000"/>
                </a:schemeClr>
              </a:solidFill>
            </a:endParaRPr>
          </a:p>
        </p:txBody>
      </p:sp>
      <p:sp>
        <p:nvSpPr>
          <p:cNvPr id="16" name="Rounded Rectangle 15"/>
          <p:cNvSpPr/>
          <p:nvPr/>
        </p:nvSpPr>
        <p:spPr>
          <a:xfrm>
            <a:off x="1096294" y="1378555"/>
            <a:ext cx="3383937" cy="4502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lumMod val="85000"/>
                  </a:schemeClr>
                </a:solidFill>
              </a:rPr>
              <a:t>CONFIGURE CAMERA</a:t>
            </a:r>
            <a:endParaRPr lang="en-US" sz="2400" dirty="0">
              <a:solidFill>
                <a:schemeClr val="bg1">
                  <a:lumMod val="85000"/>
                </a:schemeClr>
              </a:solidFill>
            </a:endParaRPr>
          </a:p>
        </p:txBody>
      </p:sp>
      <p:pic>
        <p:nvPicPr>
          <p:cNvPr id="19" name="image5.png"/>
          <p:cNvPicPr/>
          <p:nvPr/>
        </p:nvPicPr>
        <p:blipFill>
          <a:blip r:embed="rId6">
            <a:extLst/>
          </a:blip>
          <a:stretch>
            <a:fillRect/>
          </a:stretch>
        </p:blipFill>
        <p:spPr>
          <a:xfrm>
            <a:off x="7757488" y="2156241"/>
            <a:ext cx="251193" cy="333375"/>
          </a:xfrm>
          <a:prstGeom prst="rect">
            <a:avLst/>
          </a:prstGeom>
          <a:ln w="12700">
            <a:miter lim="400000"/>
          </a:ln>
        </p:spPr>
      </p:pic>
      <p:sp>
        <p:nvSpPr>
          <p:cNvPr id="15" name="Rounded Rectangle 14"/>
          <p:cNvSpPr/>
          <p:nvPr/>
        </p:nvSpPr>
        <p:spPr>
          <a:xfrm>
            <a:off x="1114879" y="1968387"/>
            <a:ext cx="3383937" cy="4502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lumMod val="85000"/>
                  </a:schemeClr>
                </a:solidFill>
              </a:rPr>
              <a:t>START PAIRING</a:t>
            </a:r>
            <a:endParaRPr lang="en-US" sz="2400" dirty="0">
              <a:solidFill>
                <a:schemeClr val="bg1">
                  <a:lumMod val="85000"/>
                </a:schemeClr>
              </a:solidFill>
            </a:endParaRPr>
          </a:p>
        </p:txBody>
      </p:sp>
      <p:sp>
        <p:nvSpPr>
          <p:cNvPr id="17" name="Rounded Rectangle 16"/>
          <p:cNvSpPr/>
          <p:nvPr/>
        </p:nvSpPr>
        <p:spPr>
          <a:xfrm>
            <a:off x="1118826" y="2561760"/>
            <a:ext cx="3383937" cy="4502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lumMod val="85000"/>
                  </a:schemeClr>
                </a:solidFill>
              </a:rPr>
              <a:t>EDIT PAIRING</a:t>
            </a:r>
            <a:endParaRPr lang="en-US" sz="2400" dirty="0">
              <a:solidFill>
                <a:schemeClr val="bg1">
                  <a:lumMod val="85000"/>
                </a:schemeClr>
              </a:solidFill>
            </a:endParaRPr>
          </a:p>
        </p:txBody>
      </p:sp>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5039" y="4348163"/>
            <a:ext cx="4126445" cy="736865"/>
          </a:xfrm>
          <a:prstGeom prst="rect">
            <a:avLst/>
          </a:prstGeom>
        </p:spPr>
      </p:pic>
      <p:cxnSp>
        <p:nvCxnSpPr>
          <p:cNvPr id="23" name="Curved Connector 22"/>
          <p:cNvCxnSpPr/>
          <p:nvPr/>
        </p:nvCxnSpPr>
        <p:spPr>
          <a:xfrm rot="16200000" flipV="1">
            <a:off x="1190116" y="3925507"/>
            <a:ext cx="896373" cy="685803"/>
          </a:xfrm>
          <a:prstGeom prst="curved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033811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ppt_x"/>
                                          </p:val>
                                        </p:tav>
                                        <p:tav tm="100000">
                                          <p:val>
                                            <p:strVal val="#ppt_x"/>
                                          </p:val>
                                        </p:tav>
                                      </p:tavLst>
                                    </p:anim>
                                    <p:anim calcmode="lin" valueType="num">
                                      <p:cBhvr additive="base">
                                        <p:cTn id="26" dur="500" fill="hold"/>
                                        <p:tgtEl>
                                          <p:spTgt spid="19"/>
                                        </p:tgtEl>
                                        <p:attrNameLst>
                                          <p:attrName>ppt_y</p:attrName>
                                        </p:attrNameLst>
                                      </p:cBhvr>
                                      <p:tavLst>
                                        <p:tav tm="0">
                                          <p:val>
                                            <p:strVal val="1+#ppt_h/2"/>
                                          </p:val>
                                        </p:tav>
                                        <p:tav tm="100000">
                                          <p:val>
                                            <p:strVal val="#ppt_y"/>
                                          </p:val>
                                        </p:tav>
                                      </p:tavLst>
                                    </p:anim>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6" grpId="0"/>
      <p:bldP spid="13" grpId="0" animBg="1"/>
      <p:bldP spid="14" grpId="0" animBg="1"/>
      <p:bldP spid="16" grpId="0" animBg="1"/>
      <p:bldP spid="15" grpId="0" animBg="1"/>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30hands.net/images/main_site/monito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938" y="1033463"/>
            <a:ext cx="4438650" cy="33147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extLst>
              <a:ext uri="{BEBA8EAE-BF5A-486C-A8C5-ECC9F3942E4B}">
                <a14:imgProps xmlns:a14="http://schemas.microsoft.com/office/drawing/2010/main">
                  <a14:imgLayer r:embed="rId5">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2217481" y="-758701"/>
            <a:ext cx="10054931" cy="7541198"/>
          </a:xfrm>
          <a:prstGeom prst="rect">
            <a:avLst/>
          </a:prstGeom>
        </p:spPr>
      </p:pic>
      <p:sp>
        <p:nvSpPr>
          <p:cNvPr id="5" name="TextBox 4"/>
          <p:cNvSpPr txBox="1"/>
          <p:nvPr/>
        </p:nvSpPr>
        <p:spPr>
          <a:xfrm>
            <a:off x="4278845" y="6103432"/>
            <a:ext cx="4626588" cy="584775"/>
          </a:xfrm>
          <a:prstGeom prst="rect">
            <a:avLst/>
          </a:prstGeom>
          <a:noFill/>
        </p:spPr>
        <p:txBody>
          <a:bodyPr wrap="none" rtlCol="0">
            <a:spAutoFit/>
          </a:bodyPr>
          <a:lstStyle/>
          <a:p>
            <a:r>
              <a:rPr lang="en-US" sz="3200" b="1" dirty="0" smtClean="0">
                <a:solidFill>
                  <a:schemeClr val="bg1">
                    <a:alpha val="30000"/>
                  </a:schemeClr>
                </a:solidFill>
                <a:effectLst>
                  <a:glow rad="127000">
                    <a:schemeClr val="accent1">
                      <a:alpha val="0"/>
                    </a:schemeClr>
                  </a:glow>
                  <a:outerShdw blurRad="50800" dist="50800" dir="5400000" algn="ctr" rotWithShape="0">
                    <a:srgbClr val="000000">
                      <a:alpha val="0"/>
                    </a:srgbClr>
                  </a:outerShdw>
                </a:effectLst>
                <a:latin typeface="Helvetica" pitchFamily="34" charset="0"/>
              </a:rPr>
              <a:t>PAIRING EXPERIENCE</a:t>
            </a:r>
            <a:endParaRPr lang="en-US" sz="3200" b="1" dirty="0">
              <a:solidFill>
                <a:schemeClr val="bg1">
                  <a:alpha val="30000"/>
                </a:schemeClr>
              </a:solidFill>
              <a:effectLst>
                <a:glow rad="127000">
                  <a:schemeClr val="accent1">
                    <a:alpha val="0"/>
                  </a:schemeClr>
                </a:glow>
                <a:outerShdw blurRad="50800" dist="50800" dir="5400000" algn="ctr" rotWithShape="0">
                  <a:srgbClr val="000000">
                    <a:alpha val="0"/>
                  </a:srgbClr>
                </a:outerShdw>
              </a:effectLst>
              <a:latin typeface="Helvetica" pitchFamily="34" charset="0"/>
            </a:endParaRPr>
          </a:p>
        </p:txBody>
      </p:sp>
      <p:sp>
        <p:nvSpPr>
          <p:cNvPr id="2" name="TextBox 1"/>
          <p:cNvSpPr txBox="1"/>
          <p:nvPr/>
        </p:nvSpPr>
        <p:spPr>
          <a:xfrm>
            <a:off x="152400" y="228600"/>
            <a:ext cx="4115294" cy="523220"/>
          </a:xfrm>
          <a:prstGeom prst="rect">
            <a:avLst/>
          </a:prstGeom>
          <a:noFill/>
        </p:spPr>
        <p:txBody>
          <a:bodyPr wrap="none" rtlCol="0">
            <a:spAutoFit/>
          </a:bodyPr>
          <a:lstStyle/>
          <a:p>
            <a:r>
              <a:rPr lang="en-US" sz="2800" dirty="0" smtClean="0">
                <a:solidFill>
                  <a:schemeClr val="bg1"/>
                </a:solidFill>
                <a:latin typeface="Brush Script MT" panose="03060802040406070304" pitchFamily="66" charset="0"/>
              </a:rPr>
              <a:t>Configuring an Encoding Camera</a:t>
            </a:r>
            <a:endParaRPr lang="en-US" sz="2800" dirty="0">
              <a:solidFill>
                <a:schemeClr val="bg1"/>
              </a:solidFill>
              <a:latin typeface="Brush Script MT" panose="03060802040406070304" pitchFamily="66" charset="0"/>
            </a:endParaRPr>
          </a:p>
        </p:txBody>
      </p:sp>
      <p:sp>
        <p:nvSpPr>
          <p:cNvPr id="6" name="TextBox 5"/>
          <p:cNvSpPr txBox="1"/>
          <p:nvPr/>
        </p:nvSpPr>
        <p:spPr>
          <a:xfrm>
            <a:off x="6256634" y="1353246"/>
            <a:ext cx="1980094" cy="369332"/>
          </a:xfrm>
          <a:prstGeom prst="rect">
            <a:avLst/>
          </a:prstGeom>
          <a:noFill/>
        </p:spPr>
        <p:txBody>
          <a:bodyPr wrap="none" rtlCol="0">
            <a:spAutoFit/>
          </a:bodyPr>
          <a:lstStyle/>
          <a:p>
            <a:r>
              <a:rPr lang="en-US" b="1" dirty="0" smtClean="0">
                <a:solidFill>
                  <a:schemeClr val="bg1"/>
                </a:solidFill>
                <a:latin typeface="Helvetica" pitchFamily="34" charset="0"/>
              </a:rPr>
              <a:t>PROXIMITY APP</a:t>
            </a:r>
            <a:endParaRPr lang="en-US" b="1" dirty="0">
              <a:solidFill>
                <a:schemeClr val="bg1"/>
              </a:solidFill>
              <a:latin typeface="Helvetica" pitchFamily="34" charset="0"/>
            </a:endParaRPr>
          </a:p>
        </p:txBody>
      </p:sp>
      <p:sp>
        <p:nvSpPr>
          <p:cNvPr id="10" name="Rounded Rectangle 9"/>
          <p:cNvSpPr/>
          <p:nvPr/>
        </p:nvSpPr>
        <p:spPr>
          <a:xfrm>
            <a:off x="6484681" y="2010472"/>
            <a:ext cx="1524000" cy="4095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lumMod val="85000"/>
                  </a:schemeClr>
                </a:solidFill>
              </a:rPr>
              <a:t>CONFIGURE CAMERA</a:t>
            </a:r>
            <a:endParaRPr lang="en-US" sz="1200" dirty="0">
              <a:solidFill>
                <a:schemeClr val="bg1">
                  <a:lumMod val="85000"/>
                </a:schemeClr>
              </a:solidFill>
            </a:endParaRPr>
          </a:p>
        </p:txBody>
      </p:sp>
      <p:sp>
        <p:nvSpPr>
          <p:cNvPr id="16" name="Rounded Rectangle 15"/>
          <p:cNvSpPr/>
          <p:nvPr/>
        </p:nvSpPr>
        <p:spPr>
          <a:xfrm>
            <a:off x="1096294" y="1378555"/>
            <a:ext cx="3383937" cy="4502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lumMod val="85000"/>
                  </a:schemeClr>
                </a:solidFill>
              </a:rPr>
              <a:t>CONFIGURE CAMERA</a:t>
            </a:r>
            <a:endParaRPr lang="en-US" sz="2400" dirty="0">
              <a:solidFill>
                <a:schemeClr val="bg1">
                  <a:lumMod val="85000"/>
                </a:schemeClr>
              </a:solidFill>
            </a:endParaRPr>
          </a:p>
        </p:txBody>
      </p:sp>
      <p:sp>
        <p:nvSpPr>
          <p:cNvPr id="18" name="Oval 17"/>
          <p:cNvSpPr/>
          <p:nvPr/>
        </p:nvSpPr>
        <p:spPr>
          <a:xfrm>
            <a:off x="6497544" y="2892929"/>
            <a:ext cx="1498274" cy="1455234"/>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b="1" dirty="0" smtClean="0">
                <a:latin typeface="Helvetica" panose="020B0604020202020204" pitchFamily="34" charset="0"/>
                <a:cs typeface="Helvetica" panose="020B0604020202020204" pitchFamily="34" charset="0"/>
              </a:rPr>
              <a:t>Find Camera</a:t>
            </a:r>
            <a:endParaRPr lang="en-US" b="1" dirty="0">
              <a:latin typeface="Helvetica" panose="020B0604020202020204" pitchFamily="34" charset="0"/>
              <a:cs typeface="Helvetica" panose="020B0604020202020204" pitchFamily="34" charset="0"/>
            </a:endParaRPr>
          </a:p>
        </p:txBody>
      </p:sp>
      <p:pic>
        <p:nvPicPr>
          <p:cNvPr id="20" name="image5.png"/>
          <p:cNvPicPr/>
          <p:nvPr/>
        </p:nvPicPr>
        <p:blipFill>
          <a:blip r:embed="rId6">
            <a:extLst/>
          </a:blip>
          <a:stretch>
            <a:fillRect/>
          </a:stretch>
        </p:blipFill>
        <p:spPr>
          <a:xfrm>
            <a:off x="7294703" y="3906295"/>
            <a:ext cx="251193" cy="333375"/>
          </a:xfrm>
          <a:prstGeom prst="rect">
            <a:avLst/>
          </a:prstGeom>
          <a:ln w="12700">
            <a:miter lim="400000"/>
          </a:ln>
        </p:spPr>
      </p:pic>
      <p:sp>
        <p:nvSpPr>
          <p:cNvPr id="21" name="Oval 20"/>
          <p:cNvSpPr/>
          <p:nvPr/>
        </p:nvSpPr>
        <p:spPr>
          <a:xfrm>
            <a:off x="2039125" y="1963196"/>
            <a:ext cx="1498274" cy="1455234"/>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b="1" dirty="0" smtClean="0">
                <a:latin typeface="Helvetica" panose="020B0604020202020204" pitchFamily="34" charset="0"/>
                <a:cs typeface="Helvetica" panose="020B0604020202020204" pitchFamily="34" charset="0"/>
              </a:rPr>
              <a:t>Find Camera</a:t>
            </a:r>
            <a:endParaRPr lang="en-US" b="1" dirty="0">
              <a:latin typeface="Helvetica" panose="020B0604020202020204" pitchFamily="34" charset="0"/>
              <a:cs typeface="Helvetica" panose="020B0604020202020204" pitchFamily="34" charset="0"/>
            </a:endParaRPr>
          </a:p>
        </p:txBody>
      </p:sp>
      <p:pic>
        <p:nvPicPr>
          <p:cNvPr id="22" name="image5.png"/>
          <p:cNvPicPr/>
          <p:nvPr/>
        </p:nvPicPr>
        <p:blipFill>
          <a:blip r:embed="rId6">
            <a:extLst/>
          </a:blip>
          <a:stretch>
            <a:fillRect/>
          </a:stretch>
        </p:blipFill>
        <p:spPr>
          <a:xfrm>
            <a:off x="2971800" y="3011898"/>
            <a:ext cx="251193" cy="333375"/>
          </a:xfrm>
          <a:prstGeom prst="rect">
            <a:avLst/>
          </a:prstGeom>
          <a:ln w="12700">
            <a:miter lim="400000"/>
          </a:ln>
        </p:spPr>
      </p:pic>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5039" y="4348163"/>
            <a:ext cx="4126445" cy="736865"/>
          </a:xfrm>
          <a:prstGeom prst="rect">
            <a:avLst/>
          </a:prstGeom>
        </p:spPr>
      </p:pic>
      <p:cxnSp>
        <p:nvCxnSpPr>
          <p:cNvPr id="15" name="Curved Connector 14"/>
          <p:cNvCxnSpPr/>
          <p:nvPr/>
        </p:nvCxnSpPr>
        <p:spPr>
          <a:xfrm rot="16200000" flipV="1">
            <a:off x="1190116" y="3925507"/>
            <a:ext cx="896373" cy="685803"/>
          </a:xfrm>
          <a:prstGeom prst="curved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sp>
        <p:nvSpPr>
          <p:cNvPr id="3" name="TextBox 2"/>
          <p:cNvSpPr txBox="1"/>
          <p:nvPr/>
        </p:nvSpPr>
        <p:spPr>
          <a:xfrm>
            <a:off x="1600200" y="6019800"/>
            <a:ext cx="184666" cy="369332"/>
          </a:xfrm>
          <a:prstGeom prst="rect">
            <a:avLst/>
          </a:prstGeom>
          <a:noFill/>
        </p:spPr>
        <p:txBody>
          <a:bodyPr wrap="none" rtlCol="0">
            <a:spAutoFit/>
          </a:bodyPr>
          <a:lstStyle/>
          <a:p>
            <a:endParaRPr lang="en-US" dirty="0"/>
          </a:p>
        </p:txBody>
      </p:sp>
      <p:sp>
        <p:nvSpPr>
          <p:cNvPr id="7" name="TextBox 6"/>
          <p:cNvSpPr txBox="1"/>
          <p:nvPr/>
        </p:nvSpPr>
        <p:spPr>
          <a:xfrm>
            <a:off x="381000" y="5334000"/>
            <a:ext cx="5594684" cy="923330"/>
          </a:xfrm>
          <a:prstGeom prst="rect">
            <a:avLst/>
          </a:prstGeom>
          <a:noFill/>
        </p:spPr>
        <p:txBody>
          <a:bodyPr wrap="square" rtlCol="0">
            <a:spAutoFit/>
          </a:bodyPr>
          <a:lstStyle/>
          <a:p>
            <a:r>
              <a:rPr lang="en-US" dirty="0"/>
              <a:t>When Find Camera is clicked  the App/Codec starts scanning for non-configured cameras by sending out Beacons</a:t>
            </a:r>
          </a:p>
        </p:txBody>
      </p:sp>
    </p:spTree>
    <p:extLst>
      <p:ext uri="{BB962C8B-B14F-4D97-AF65-F5344CB8AC3E}">
        <p14:creationId xmlns:p14="http://schemas.microsoft.com/office/powerpoint/2010/main" val="2676591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nodePh="1">
                                  <p:stCondLst>
                                    <p:cond delay="0"/>
                                  </p:stCondLst>
                                  <p:endCondLst>
                                    <p:cond evt="begin" delay="0">
                                      <p:tn val="27"/>
                                    </p:cond>
                                  </p:endCondLst>
                                  <p:childTnLst>
                                    <p:set>
                                      <p:cBhvr>
                                        <p:cTn id="28" dur="1" fill="hold">
                                          <p:stCondLst>
                                            <p:cond delay="0"/>
                                          </p:stCondLst>
                                        </p:cTn>
                                        <p:tgtEl>
                                          <p:spTgt spid="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additive="base">
                                        <p:cTn id="35" dur="500" fill="hold"/>
                                        <p:tgtEl>
                                          <p:spTgt spid="22"/>
                                        </p:tgtEl>
                                        <p:attrNameLst>
                                          <p:attrName>ppt_x</p:attrName>
                                        </p:attrNameLst>
                                      </p:cBhvr>
                                      <p:tavLst>
                                        <p:tav tm="0">
                                          <p:val>
                                            <p:strVal val="#ppt_x"/>
                                          </p:val>
                                        </p:tav>
                                        <p:tav tm="100000">
                                          <p:val>
                                            <p:strVal val="#ppt_x"/>
                                          </p:val>
                                        </p:tav>
                                      </p:tavLst>
                                    </p:anim>
                                    <p:anim calcmode="lin" valueType="num">
                                      <p:cBhvr additive="base">
                                        <p:cTn id="36" dur="500" fill="hold"/>
                                        <p:tgtEl>
                                          <p:spTgt spid="22"/>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500" fill="hold"/>
                                        <p:tgtEl>
                                          <p:spTgt spid="20"/>
                                        </p:tgtEl>
                                        <p:attrNameLst>
                                          <p:attrName>ppt_x</p:attrName>
                                        </p:attrNameLst>
                                      </p:cBhvr>
                                      <p:tavLst>
                                        <p:tav tm="0">
                                          <p:val>
                                            <p:strVal val="#ppt_x"/>
                                          </p:val>
                                        </p:tav>
                                        <p:tav tm="100000">
                                          <p:val>
                                            <p:strVal val="#ppt_x"/>
                                          </p:val>
                                        </p:tav>
                                      </p:tavLst>
                                    </p:anim>
                                    <p:anim calcmode="lin" valueType="num">
                                      <p:cBhvr additive="base">
                                        <p:cTn id="4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6" grpId="0"/>
      <p:bldP spid="10" grpId="0" animBg="1"/>
      <p:bldP spid="16" grpId="0" animBg="1"/>
      <p:bldP spid="18" grpId="0" animBg="1"/>
      <p:bldP spid="21" grpId="0" animBg="1"/>
      <p:bldP spid="3"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p:cNvPicPr>
            <a:picLocks noChangeAspect="1"/>
          </p:cNvPicPr>
          <p:nvPr/>
        </p:nvPicPr>
        <p:blipFill>
          <a:blip r:embed="rId3">
            <a:extLst>
              <a:ext uri="{BEBA8EAE-BF5A-486C-A8C5-ECC9F3942E4B}">
                <a14:imgProps xmlns:a14="http://schemas.microsoft.com/office/drawing/2010/main">
                  <a14:imgLayer r:embed="rId4">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2217481" y="-733392"/>
            <a:ext cx="10054931" cy="7541198"/>
          </a:xfrm>
          <a:prstGeom prst="rect">
            <a:avLst/>
          </a:prstGeom>
        </p:spPr>
      </p:pic>
      <p:pic>
        <p:nvPicPr>
          <p:cNvPr id="2050" name="Picture 2" descr="http://www.30hands.net/images/main_site/monito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8938" y="1033463"/>
            <a:ext cx="4438650" cy="33147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2217481" y="-758701"/>
            <a:ext cx="10054931" cy="7541198"/>
          </a:xfrm>
          <a:prstGeom prst="rect">
            <a:avLst/>
          </a:prstGeom>
        </p:spPr>
      </p:pic>
      <p:sp>
        <p:nvSpPr>
          <p:cNvPr id="5" name="TextBox 4"/>
          <p:cNvSpPr txBox="1"/>
          <p:nvPr/>
        </p:nvSpPr>
        <p:spPr>
          <a:xfrm>
            <a:off x="4278845" y="6103432"/>
            <a:ext cx="4626588" cy="584775"/>
          </a:xfrm>
          <a:prstGeom prst="rect">
            <a:avLst/>
          </a:prstGeom>
          <a:noFill/>
        </p:spPr>
        <p:txBody>
          <a:bodyPr wrap="none" rtlCol="0">
            <a:spAutoFit/>
          </a:bodyPr>
          <a:lstStyle/>
          <a:p>
            <a:r>
              <a:rPr lang="en-US" sz="3200" b="1" dirty="0" smtClean="0">
                <a:solidFill>
                  <a:schemeClr val="bg1">
                    <a:alpha val="30000"/>
                  </a:schemeClr>
                </a:solidFill>
                <a:effectLst>
                  <a:glow rad="127000">
                    <a:schemeClr val="accent1">
                      <a:alpha val="0"/>
                    </a:schemeClr>
                  </a:glow>
                  <a:outerShdw blurRad="50800" dist="50800" dir="5400000" algn="ctr" rotWithShape="0">
                    <a:srgbClr val="000000">
                      <a:alpha val="0"/>
                    </a:srgbClr>
                  </a:outerShdw>
                </a:effectLst>
                <a:latin typeface="Helvetica" pitchFamily="34" charset="0"/>
              </a:rPr>
              <a:t>PAIRING EXPERIENCE</a:t>
            </a:r>
            <a:endParaRPr lang="en-US" sz="3200" b="1" dirty="0">
              <a:solidFill>
                <a:schemeClr val="bg1">
                  <a:alpha val="30000"/>
                </a:schemeClr>
              </a:solidFill>
              <a:effectLst>
                <a:glow rad="127000">
                  <a:schemeClr val="accent1">
                    <a:alpha val="0"/>
                  </a:schemeClr>
                </a:glow>
                <a:outerShdw blurRad="50800" dist="50800" dir="5400000" algn="ctr" rotWithShape="0">
                  <a:srgbClr val="000000">
                    <a:alpha val="0"/>
                  </a:srgbClr>
                </a:outerShdw>
              </a:effectLst>
              <a:latin typeface="Helvetica" pitchFamily="34" charset="0"/>
            </a:endParaRPr>
          </a:p>
        </p:txBody>
      </p:sp>
      <p:sp>
        <p:nvSpPr>
          <p:cNvPr id="2" name="TextBox 1"/>
          <p:cNvSpPr txBox="1"/>
          <p:nvPr/>
        </p:nvSpPr>
        <p:spPr>
          <a:xfrm>
            <a:off x="152400" y="228600"/>
            <a:ext cx="4115294" cy="523220"/>
          </a:xfrm>
          <a:prstGeom prst="rect">
            <a:avLst/>
          </a:prstGeom>
          <a:noFill/>
        </p:spPr>
        <p:txBody>
          <a:bodyPr wrap="none" rtlCol="0">
            <a:spAutoFit/>
          </a:bodyPr>
          <a:lstStyle/>
          <a:p>
            <a:r>
              <a:rPr lang="en-US" sz="2800" dirty="0" smtClean="0">
                <a:solidFill>
                  <a:schemeClr val="bg1"/>
                </a:solidFill>
                <a:latin typeface="Brush Script MT" panose="03060802040406070304" pitchFamily="66" charset="0"/>
              </a:rPr>
              <a:t>Configuring an Encoding Camera</a:t>
            </a:r>
            <a:endParaRPr lang="en-US" sz="2800" dirty="0">
              <a:solidFill>
                <a:schemeClr val="bg1"/>
              </a:solidFill>
              <a:latin typeface="Brush Script MT" panose="03060802040406070304" pitchFamily="66" charset="0"/>
            </a:endParaRPr>
          </a:p>
        </p:txBody>
      </p:sp>
      <p:sp>
        <p:nvSpPr>
          <p:cNvPr id="6" name="TextBox 5"/>
          <p:cNvSpPr txBox="1"/>
          <p:nvPr/>
        </p:nvSpPr>
        <p:spPr>
          <a:xfrm>
            <a:off x="6256634" y="1353246"/>
            <a:ext cx="1980094" cy="369332"/>
          </a:xfrm>
          <a:prstGeom prst="rect">
            <a:avLst/>
          </a:prstGeom>
          <a:noFill/>
        </p:spPr>
        <p:txBody>
          <a:bodyPr wrap="none" rtlCol="0">
            <a:spAutoFit/>
          </a:bodyPr>
          <a:lstStyle/>
          <a:p>
            <a:r>
              <a:rPr lang="en-US" b="1" dirty="0" smtClean="0">
                <a:solidFill>
                  <a:schemeClr val="bg1"/>
                </a:solidFill>
                <a:latin typeface="Helvetica" pitchFamily="34" charset="0"/>
              </a:rPr>
              <a:t>PROXIMITY APP</a:t>
            </a:r>
            <a:endParaRPr lang="en-US" b="1" dirty="0">
              <a:solidFill>
                <a:schemeClr val="bg1"/>
              </a:solidFill>
              <a:latin typeface="Helvetica" pitchFamily="34" charset="0"/>
            </a:endParaRPr>
          </a:p>
        </p:txBody>
      </p:sp>
      <p:sp>
        <p:nvSpPr>
          <p:cNvPr id="10" name="Rounded Rectangle 9"/>
          <p:cNvSpPr/>
          <p:nvPr/>
        </p:nvSpPr>
        <p:spPr>
          <a:xfrm>
            <a:off x="6484681" y="2010472"/>
            <a:ext cx="1524000" cy="4095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lumMod val="85000"/>
                  </a:schemeClr>
                </a:solidFill>
              </a:rPr>
              <a:t>CONFIGURE CAMERA</a:t>
            </a:r>
            <a:endParaRPr lang="en-US" sz="1200" dirty="0">
              <a:solidFill>
                <a:schemeClr val="bg1">
                  <a:lumMod val="85000"/>
                </a:schemeClr>
              </a:solidFill>
            </a:endParaRPr>
          </a:p>
        </p:txBody>
      </p:sp>
      <p:sp>
        <p:nvSpPr>
          <p:cNvPr id="16" name="Rounded Rectangle 15"/>
          <p:cNvSpPr/>
          <p:nvPr/>
        </p:nvSpPr>
        <p:spPr>
          <a:xfrm>
            <a:off x="1096294" y="1378555"/>
            <a:ext cx="3383937" cy="4502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lumMod val="85000"/>
                  </a:schemeClr>
                </a:solidFill>
              </a:rPr>
              <a:t>CONFIGURE CAMERA</a:t>
            </a:r>
            <a:endParaRPr lang="en-US" sz="2400" dirty="0">
              <a:solidFill>
                <a:schemeClr val="bg1">
                  <a:lumMod val="85000"/>
                </a:schemeClr>
              </a:solidFill>
            </a:endParaRPr>
          </a:p>
        </p:txBody>
      </p:sp>
      <p:pic>
        <p:nvPicPr>
          <p:cNvPr id="14" name="Picture 2" descr="https://cdn2.iconfinder.com/data/icons/ios-7-icons/50/video_camera-128.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12559" y="2671111"/>
            <a:ext cx="351774" cy="35177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s://cdn2.iconfinder.com/data/icons/ios-7-icons/50/video_camera-128.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13582" y="4172646"/>
            <a:ext cx="351774" cy="35177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https://cdn2.iconfinder.com/data/icons/ios-7-icons/50/video_camera-128.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13582" y="3668622"/>
            <a:ext cx="351774" cy="35177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https://cdn2.iconfinder.com/data/icons/ios-7-icons/50/video_camera-128.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13582" y="3175286"/>
            <a:ext cx="351774" cy="351775"/>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a:xfrm>
            <a:off x="7041132" y="2734899"/>
            <a:ext cx="857927" cy="276999"/>
          </a:xfrm>
          <a:prstGeom prst="rect">
            <a:avLst/>
          </a:prstGeom>
          <a:noFill/>
        </p:spPr>
        <p:txBody>
          <a:bodyPr wrap="none" rtlCol="0">
            <a:spAutoFit/>
          </a:bodyPr>
          <a:lstStyle/>
          <a:p>
            <a:r>
              <a:rPr lang="en-US" sz="1200" dirty="0" smtClean="0">
                <a:latin typeface="Helvetica" panose="020B0604020202020204" pitchFamily="34" charset="0"/>
                <a:cs typeface="Helvetica" panose="020B0604020202020204" pitchFamily="34" charset="0"/>
              </a:rPr>
              <a:t>Camera 1</a:t>
            </a:r>
            <a:endParaRPr lang="en-US" sz="1200" dirty="0">
              <a:latin typeface="Helvetica" panose="020B0604020202020204" pitchFamily="34" charset="0"/>
              <a:cs typeface="Helvetica" panose="020B0604020202020204" pitchFamily="34" charset="0"/>
            </a:endParaRPr>
          </a:p>
        </p:txBody>
      </p:sp>
      <p:sp>
        <p:nvSpPr>
          <p:cNvPr id="25" name="TextBox 24"/>
          <p:cNvSpPr txBox="1"/>
          <p:nvPr/>
        </p:nvSpPr>
        <p:spPr>
          <a:xfrm>
            <a:off x="7026263" y="3212673"/>
            <a:ext cx="857927" cy="276999"/>
          </a:xfrm>
          <a:prstGeom prst="rect">
            <a:avLst/>
          </a:prstGeom>
          <a:noFill/>
        </p:spPr>
        <p:txBody>
          <a:bodyPr wrap="none" rtlCol="0">
            <a:spAutoFit/>
          </a:bodyPr>
          <a:lstStyle/>
          <a:p>
            <a:r>
              <a:rPr lang="en-US" sz="1200" dirty="0" smtClean="0">
                <a:latin typeface="Helvetica" panose="020B0604020202020204" pitchFamily="34" charset="0"/>
                <a:cs typeface="Helvetica" panose="020B0604020202020204" pitchFamily="34" charset="0"/>
              </a:rPr>
              <a:t>Camera 2</a:t>
            </a:r>
            <a:endParaRPr lang="en-US" sz="1200" dirty="0">
              <a:latin typeface="Helvetica" panose="020B0604020202020204" pitchFamily="34" charset="0"/>
              <a:cs typeface="Helvetica" panose="020B0604020202020204" pitchFamily="34" charset="0"/>
            </a:endParaRPr>
          </a:p>
        </p:txBody>
      </p:sp>
      <p:sp>
        <p:nvSpPr>
          <p:cNvPr id="26" name="TextBox 25"/>
          <p:cNvSpPr txBox="1"/>
          <p:nvPr/>
        </p:nvSpPr>
        <p:spPr>
          <a:xfrm>
            <a:off x="7026264" y="3743398"/>
            <a:ext cx="857927" cy="276999"/>
          </a:xfrm>
          <a:prstGeom prst="rect">
            <a:avLst/>
          </a:prstGeom>
          <a:noFill/>
        </p:spPr>
        <p:txBody>
          <a:bodyPr wrap="none" rtlCol="0">
            <a:spAutoFit/>
          </a:bodyPr>
          <a:lstStyle/>
          <a:p>
            <a:r>
              <a:rPr lang="en-US" sz="1200" dirty="0" smtClean="0">
                <a:latin typeface="Helvetica" panose="020B0604020202020204" pitchFamily="34" charset="0"/>
                <a:cs typeface="Helvetica" panose="020B0604020202020204" pitchFamily="34" charset="0"/>
              </a:rPr>
              <a:t>Camera 3</a:t>
            </a:r>
          </a:p>
        </p:txBody>
      </p:sp>
      <p:sp>
        <p:nvSpPr>
          <p:cNvPr id="27" name="TextBox 26"/>
          <p:cNvSpPr txBox="1"/>
          <p:nvPr/>
        </p:nvSpPr>
        <p:spPr>
          <a:xfrm>
            <a:off x="7032557" y="4207423"/>
            <a:ext cx="857927" cy="276999"/>
          </a:xfrm>
          <a:prstGeom prst="rect">
            <a:avLst/>
          </a:prstGeom>
          <a:noFill/>
        </p:spPr>
        <p:txBody>
          <a:bodyPr wrap="none" rtlCol="0">
            <a:spAutoFit/>
          </a:bodyPr>
          <a:lstStyle/>
          <a:p>
            <a:r>
              <a:rPr lang="en-US" sz="1200" dirty="0" smtClean="0">
                <a:latin typeface="Helvetica" panose="020B0604020202020204" pitchFamily="34" charset="0"/>
                <a:cs typeface="Helvetica" panose="020B0604020202020204" pitchFamily="34" charset="0"/>
              </a:rPr>
              <a:t>Camera 4</a:t>
            </a:r>
            <a:endParaRPr lang="en-US" sz="1200" dirty="0">
              <a:latin typeface="Helvetica" panose="020B0604020202020204" pitchFamily="34" charset="0"/>
              <a:cs typeface="Helvetica" panose="020B0604020202020204" pitchFamily="34" charset="0"/>
            </a:endParaRPr>
          </a:p>
        </p:txBody>
      </p:sp>
      <p:pic>
        <p:nvPicPr>
          <p:cNvPr id="28" name="Picture 2" descr="https://cdn2.iconfinder.com/data/icons/ios-7-icons/50/video_camera-128.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60831" y="1961838"/>
            <a:ext cx="351774" cy="351775"/>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https://cdn2.iconfinder.com/data/icons/ios-7-icons/50/video_camera-128.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057714" y="2424492"/>
            <a:ext cx="351774" cy="351775"/>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https://cdn2.iconfinder.com/data/icons/ios-7-icons/50/video_camera-128.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035691" y="1973083"/>
            <a:ext cx="351774" cy="351775"/>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https://cdn2.iconfinder.com/data/icons/ios-7-icons/50/video_camera-128.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60831" y="2462231"/>
            <a:ext cx="351774" cy="351775"/>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p:cNvSpPr txBox="1"/>
          <p:nvPr/>
        </p:nvSpPr>
        <p:spPr>
          <a:xfrm>
            <a:off x="1612494" y="2010472"/>
            <a:ext cx="857927" cy="276999"/>
          </a:xfrm>
          <a:prstGeom prst="rect">
            <a:avLst/>
          </a:prstGeom>
          <a:noFill/>
        </p:spPr>
        <p:txBody>
          <a:bodyPr wrap="none" rtlCol="0">
            <a:spAutoFit/>
          </a:bodyPr>
          <a:lstStyle/>
          <a:p>
            <a:r>
              <a:rPr lang="en-US" sz="1200" dirty="0" smtClean="0">
                <a:latin typeface="Helvetica" panose="020B0604020202020204" pitchFamily="34" charset="0"/>
                <a:cs typeface="Helvetica" panose="020B0604020202020204" pitchFamily="34" charset="0"/>
              </a:rPr>
              <a:t>Camera 1</a:t>
            </a:r>
            <a:endParaRPr lang="en-US" sz="1200" dirty="0">
              <a:latin typeface="Helvetica" panose="020B0604020202020204" pitchFamily="34" charset="0"/>
              <a:cs typeface="Helvetica" panose="020B0604020202020204" pitchFamily="34" charset="0"/>
            </a:endParaRPr>
          </a:p>
        </p:txBody>
      </p:sp>
      <p:sp>
        <p:nvSpPr>
          <p:cNvPr id="33" name="TextBox 32"/>
          <p:cNvSpPr txBox="1"/>
          <p:nvPr/>
        </p:nvSpPr>
        <p:spPr>
          <a:xfrm>
            <a:off x="1597625" y="2488246"/>
            <a:ext cx="857927" cy="276999"/>
          </a:xfrm>
          <a:prstGeom prst="rect">
            <a:avLst/>
          </a:prstGeom>
          <a:noFill/>
        </p:spPr>
        <p:txBody>
          <a:bodyPr wrap="none" rtlCol="0">
            <a:spAutoFit/>
          </a:bodyPr>
          <a:lstStyle/>
          <a:p>
            <a:r>
              <a:rPr lang="en-US" sz="1200" dirty="0" smtClean="0">
                <a:latin typeface="Helvetica" panose="020B0604020202020204" pitchFamily="34" charset="0"/>
                <a:cs typeface="Helvetica" panose="020B0604020202020204" pitchFamily="34" charset="0"/>
              </a:rPr>
              <a:t>Camera 2</a:t>
            </a:r>
            <a:endParaRPr lang="en-US" sz="1200" dirty="0">
              <a:latin typeface="Helvetica" panose="020B0604020202020204" pitchFamily="34" charset="0"/>
              <a:cs typeface="Helvetica" panose="020B0604020202020204" pitchFamily="34" charset="0"/>
            </a:endParaRPr>
          </a:p>
        </p:txBody>
      </p:sp>
      <p:sp>
        <p:nvSpPr>
          <p:cNvPr id="34" name="TextBox 33"/>
          <p:cNvSpPr txBox="1"/>
          <p:nvPr/>
        </p:nvSpPr>
        <p:spPr>
          <a:xfrm>
            <a:off x="3387465" y="2021460"/>
            <a:ext cx="857927" cy="276999"/>
          </a:xfrm>
          <a:prstGeom prst="rect">
            <a:avLst/>
          </a:prstGeom>
          <a:noFill/>
        </p:spPr>
        <p:txBody>
          <a:bodyPr wrap="none" rtlCol="0">
            <a:spAutoFit/>
          </a:bodyPr>
          <a:lstStyle/>
          <a:p>
            <a:r>
              <a:rPr lang="en-US" sz="1200" dirty="0" smtClean="0">
                <a:latin typeface="Helvetica" panose="020B0604020202020204" pitchFamily="34" charset="0"/>
                <a:cs typeface="Helvetica" panose="020B0604020202020204" pitchFamily="34" charset="0"/>
              </a:rPr>
              <a:t>Camera 3</a:t>
            </a:r>
          </a:p>
        </p:txBody>
      </p:sp>
      <p:sp>
        <p:nvSpPr>
          <p:cNvPr id="35" name="TextBox 34"/>
          <p:cNvSpPr txBox="1"/>
          <p:nvPr/>
        </p:nvSpPr>
        <p:spPr>
          <a:xfrm>
            <a:off x="3420918" y="2446164"/>
            <a:ext cx="857927" cy="276999"/>
          </a:xfrm>
          <a:prstGeom prst="rect">
            <a:avLst/>
          </a:prstGeom>
          <a:noFill/>
        </p:spPr>
        <p:txBody>
          <a:bodyPr wrap="none" rtlCol="0">
            <a:spAutoFit/>
          </a:bodyPr>
          <a:lstStyle/>
          <a:p>
            <a:r>
              <a:rPr lang="en-US" sz="1200" dirty="0" smtClean="0">
                <a:latin typeface="Helvetica" panose="020B0604020202020204" pitchFamily="34" charset="0"/>
                <a:cs typeface="Helvetica" panose="020B0604020202020204" pitchFamily="34" charset="0"/>
              </a:rPr>
              <a:t>Camera 4</a:t>
            </a:r>
            <a:endParaRPr lang="en-US" sz="1200" dirty="0">
              <a:latin typeface="Helvetica" panose="020B0604020202020204" pitchFamily="34" charset="0"/>
              <a:cs typeface="Helvetica" panose="020B0604020202020204" pitchFamily="34" charset="0"/>
            </a:endParaRPr>
          </a:p>
        </p:txBody>
      </p:sp>
      <p:pic>
        <p:nvPicPr>
          <p:cNvPr id="37" name="Picture 3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60133" y="5334000"/>
            <a:ext cx="2514600" cy="1885950"/>
          </a:xfrm>
          <a:prstGeom prst="rect">
            <a:avLst/>
          </a:prstGeom>
        </p:spPr>
      </p:pic>
      <p:sp>
        <p:nvSpPr>
          <p:cNvPr id="39" name="TextBox 38"/>
          <p:cNvSpPr txBox="1"/>
          <p:nvPr/>
        </p:nvSpPr>
        <p:spPr>
          <a:xfrm>
            <a:off x="152400" y="253909"/>
            <a:ext cx="4115294" cy="523220"/>
          </a:xfrm>
          <a:prstGeom prst="rect">
            <a:avLst/>
          </a:prstGeom>
          <a:noFill/>
        </p:spPr>
        <p:txBody>
          <a:bodyPr wrap="none" rtlCol="0">
            <a:spAutoFit/>
          </a:bodyPr>
          <a:lstStyle/>
          <a:p>
            <a:r>
              <a:rPr lang="en-US" sz="2800" dirty="0" smtClean="0">
                <a:solidFill>
                  <a:schemeClr val="bg1"/>
                </a:solidFill>
                <a:latin typeface="Brush Script MT" panose="03060802040406070304" pitchFamily="66" charset="0"/>
              </a:rPr>
              <a:t>Configuring an Encoding Camera</a:t>
            </a:r>
            <a:endParaRPr lang="en-US" sz="2800" dirty="0">
              <a:solidFill>
                <a:schemeClr val="bg1"/>
              </a:solidFill>
              <a:latin typeface="Brush Script MT" panose="03060802040406070304" pitchFamily="66" charset="0"/>
            </a:endParaRPr>
          </a:p>
        </p:txBody>
      </p:sp>
      <p:sp>
        <p:nvSpPr>
          <p:cNvPr id="40" name="TextBox 39"/>
          <p:cNvSpPr txBox="1"/>
          <p:nvPr/>
        </p:nvSpPr>
        <p:spPr>
          <a:xfrm>
            <a:off x="6256634" y="1378555"/>
            <a:ext cx="1980094" cy="369332"/>
          </a:xfrm>
          <a:prstGeom prst="rect">
            <a:avLst/>
          </a:prstGeom>
          <a:noFill/>
        </p:spPr>
        <p:txBody>
          <a:bodyPr wrap="none" rtlCol="0">
            <a:spAutoFit/>
          </a:bodyPr>
          <a:lstStyle/>
          <a:p>
            <a:r>
              <a:rPr lang="en-US" b="1" dirty="0" smtClean="0">
                <a:solidFill>
                  <a:schemeClr val="bg1"/>
                </a:solidFill>
                <a:latin typeface="Helvetica" pitchFamily="34" charset="0"/>
              </a:rPr>
              <a:t>PROXIMITY APP</a:t>
            </a:r>
            <a:endParaRPr lang="en-US" b="1" dirty="0">
              <a:solidFill>
                <a:schemeClr val="bg1"/>
              </a:solidFill>
              <a:latin typeface="Helvetica" pitchFamily="34" charset="0"/>
            </a:endParaRPr>
          </a:p>
        </p:txBody>
      </p:sp>
      <p:pic>
        <p:nvPicPr>
          <p:cNvPr id="41" name="Picture 4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5039" y="4348163"/>
            <a:ext cx="4126445" cy="736865"/>
          </a:xfrm>
          <a:prstGeom prst="rect">
            <a:avLst/>
          </a:prstGeom>
        </p:spPr>
      </p:pic>
      <p:cxnSp>
        <p:nvCxnSpPr>
          <p:cNvPr id="42" name="Curved Connector 41"/>
          <p:cNvCxnSpPr/>
          <p:nvPr/>
        </p:nvCxnSpPr>
        <p:spPr>
          <a:xfrm rot="16200000" flipV="1">
            <a:off x="1190116" y="3925507"/>
            <a:ext cx="896373" cy="685803"/>
          </a:xfrm>
          <a:prstGeom prst="curved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642287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6" grpId="0"/>
      <p:bldP spid="10" grpId="0" animBg="1"/>
      <p:bldP spid="16" grpId="0" animBg="1"/>
      <p:bldP spid="24" grpId="0"/>
      <p:bldP spid="25" grpId="0"/>
      <p:bldP spid="26" grpId="0"/>
      <p:bldP spid="27" grpId="0"/>
      <p:bldP spid="32" grpId="0"/>
      <p:bldP spid="33" grpId="0"/>
      <p:bldP spid="34" grpId="0"/>
      <p:bldP spid="35" grpId="0"/>
      <p:bldP spid="39" grpId="0"/>
      <p:bldP spid="4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2199161" y="-283147"/>
            <a:ext cx="10054931" cy="7541198"/>
          </a:xfrm>
          <a:prstGeom prst="rect">
            <a:avLst/>
          </a:prstGeom>
        </p:spPr>
      </p:pic>
      <p:pic>
        <p:nvPicPr>
          <p:cNvPr id="19" name="Picture 2" descr="http://www.30hands.net/images/main_site/monito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8937" y="1003029"/>
            <a:ext cx="4438650" cy="33147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81000" y="6095999"/>
            <a:ext cx="4626588" cy="584775"/>
          </a:xfrm>
          <a:prstGeom prst="rect">
            <a:avLst/>
          </a:prstGeom>
          <a:noFill/>
        </p:spPr>
        <p:txBody>
          <a:bodyPr wrap="none" rtlCol="0">
            <a:spAutoFit/>
          </a:bodyPr>
          <a:lstStyle/>
          <a:p>
            <a:r>
              <a:rPr lang="en-US" sz="3200" b="1" dirty="0" smtClean="0">
                <a:solidFill>
                  <a:schemeClr val="bg1">
                    <a:alpha val="30000"/>
                  </a:schemeClr>
                </a:solidFill>
                <a:effectLst>
                  <a:glow rad="127000">
                    <a:schemeClr val="accent1">
                      <a:alpha val="0"/>
                    </a:schemeClr>
                  </a:glow>
                  <a:outerShdw blurRad="50800" dist="50800" dir="5400000" algn="ctr" rotWithShape="0">
                    <a:srgbClr val="000000">
                      <a:alpha val="0"/>
                    </a:srgbClr>
                  </a:outerShdw>
                </a:effectLst>
                <a:latin typeface="Helvetica" pitchFamily="34" charset="0"/>
              </a:rPr>
              <a:t>PAIRING EXPERIENCE</a:t>
            </a:r>
            <a:endParaRPr lang="en-US" sz="3200" b="1" dirty="0">
              <a:solidFill>
                <a:schemeClr val="bg1">
                  <a:alpha val="30000"/>
                </a:schemeClr>
              </a:solidFill>
              <a:effectLst>
                <a:glow rad="127000">
                  <a:schemeClr val="accent1">
                    <a:alpha val="0"/>
                  </a:schemeClr>
                </a:glow>
                <a:outerShdw blurRad="50800" dist="50800" dir="5400000" algn="ctr" rotWithShape="0">
                  <a:srgbClr val="000000">
                    <a:alpha val="0"/>
                  </a:srgbClr>
                </a:outerShdw>
              </a:effectLst>
              <a:latin typeface="Helvetica" pitchFamily="34" charset="0"/>
            </a:endParaRPr>
          </a:p>
        </p:txBody>
      </p:sp>
      <p:sp>
        <p:nvSpPr>
          <p:cNvPr id="2" name="TextBox 1"/>
          <p:cNvSpPr txBox="1"/>
          <p:nvPr/>
        </p:nvSpPr>
        <p:spPr>
          <a:xfrm>
            <a:off x="152400" y="228600"/>
            <a:ext cx="4115294" cy="523220"/>
          </a:xfrm>
          <a:prstGeom prst="rect">
            <a:avLst/>
          </a:prstGeom>
          <a:noFill/>
        </p:spPr>
        <p:txBody>
          <a:bodyPr wrap="none" rtlCol="0">
            <a:spAutoFit/>
          </a:bodyPr>
          <a:lstStyle/>
          <a:p>
            <a:r>
              <a:rPr lang="en-US" sz="2800" dirty="0" smtClean="0">
                <a:solidFill>
                  <a:schemeClr val="bg1"/>
                </a:solidFill>
                <a:latin typeface="Brush Script MT" panose="03060802040406070304" pitchFamily="66" charset="0"/>
              </a:rPr>
              <a:t>Configuring an Encoding Camera</a:t>
            </a:r>
            <a:endParaRPr lang="en-US" sz="2800" dirty="0">
              <a:solidFill>
                <a:schemeClr val="bg1"/>
              </a:solidFill>
              <a:latin typeface="Brush Script MT" panose="03060802040406070304" pitchFamily="66" charset="0"/>
            </a:endParaRPr>
          </a:p>
        </p:txBody>
      </p:sp>
      <p:sp>
        <p:nvSpPr>
          <p:cNvPr id="6" name="TextBox 5"/>
          <p:cNvSpPr txBox="1"/>
          <p:nvPr/>
        </p:nvSpPr>
        <p:spPr>
          <a:xfrm>
            <a:off x="6238314" y="1828800"/>
            <a:ext cx="1980094" cy="369332"/>
          </a:xfrm>
          <a:prstGeom prst="rect">
            <a:avLst/>
          </a:prstGeom>
          <a:noFill/>
        </p:spPr>
        <p:txBody>
          <a:bodyPr wrap="none" rtlCol="0">
            <a:spAutoFit/>
          </a:bodyPr>
          <a:lstStyle/>
          <a:p>
            <a:r>
              <a:rPr lang="en-US" b="1" dirty="0" smtClean="0">
                <a:solidFill>
                  <a:schemeClr val="bg1"/>
                </a:solidFill>
                <a:latin typeface="Helvetica" pitchFamily="34" charset="0"/>
              </a:rPr>
              <a:t>PROXIMITY APP</a:t>
            </a:r>
            <a:endParaRPr lang="en-US" b="1" dirty="0">
              <a:solidFill>
                <a:schemeClr val="bg1"/>
              </a:solidFill>
              <a:latin typeface="Helvetica" pitchFamily="34" charset="0"/>
            </a:endParaRPr>
          </a:p>
        </p:txBody>
      </p:sp>
      <p:sp>
        <p:nvSpPr>
          <p:cNvPr id="10" name="Rounded Rectangle 9"/>
          <p:cNvSpPr/>
          <p:nvPr/>
        </p:nvSpPr>
        <p:spPr>
          <a:xfrm>
            <a:off x="6466361" y="2486026"/>
            <a:ext cx="1524000" cy="4095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lumMod val="85000"/>
                  </a:schemeClr>
                </a:solidFill>
              </a:rPr>
              <a:t>CONFIGURE CAMERA 1</a:t>
            </a:r>
            <a:endParaRPr lang="en-US" sz="1200" dirty="0">
              <a:solidFill>
                <a:schemeClr val="bg1">
                  <a:lumMod val="85000"/>
                </a:schemeClr>
              </a:solidFill>
            </a:endParaRPr>
          </a:p>
        </p:txBody>
      </p:sp>
      <p:sp>
        <p:nvSpPr>
          <p:cNvPr id="8" name="Flowchart: Process 7"/>
          <p:cNvSpPr/>
          <p:nvPr/>
        </p:nvSpPr>
        <p:spPr>
          <a:xfrm>
            <a:off x="6464626" y="3167742"/>
            <a:ext cx="1524000" cy="31971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Alias</a:t>
            </a:r>
            <a:endParaRPr lang="en-US" sz="1400" dirty="0"/>
          </a:p>
        </p:txBody>
      </p:sp>
      <p:sp>
        <p:nvSpPr>
          <p:cNvPr id="15" name="Flowchart: Process 14"/>
          <p:cNvSpPr/>
          <p:nvPr/>
        </p:nvSpPr>
        <p:spPr>
          <a:xfrm>
            <a:off x="6466361" y="3517491"/>
            <a:ext cx="1524000" cy="31971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Wi-Fi SSID</a:t>
            </a:r>
            <a:endParaRPr lang="en-US" sz="1400" dirty="0"/>
          </a:p>
        </p:txBody>
      </p:sp>
      <p:sp>
        <p:nvSpPr>
          <p:cNvPr id="17" name="Flowchart: Process 16"/>
          <p:cNvSpPr/>
          <p:nvPr/>
        </p:nvSpPr>
        <p:spPr>
          <a:xfrm>
            <a:off x="6466361" y="3861588"/>
            <a:ext cx="1524000" cy="31971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Wi-Fi Password</a:t>
            </a:r>
            <a:endParaRPr lang="en-US" sz="1400" dirty="0"/>
          </a:p>
        </p:txBody>
      </p:sp>
      <p:sp>
        <p:nvSpPr>
          <p:cNvPr id="18" name="Flowchart: Process 17"/>
          <p:cNvSpPr/>
          <p:nvPr/>
        </p:nvSpPr>
        <p:spPr>
          <a:xfrm>
            <a:off x="6466361" y="4198209"/>
            <a:ext cx="1524000" cy="31971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Static IP Address</a:t>
            </a:r>
            <a:endParaRPr lang="en-US" sz="1400" dirty="0"/>
          </a:p>
        </p:txBody>
      </p:sp>
      <p:sp>
        <p:nvSpPr>
          <p:cNvPr id="20" name="Flowchart: Process 19"/>
          <p:cNvSpPr/>
          <p:nvPr/>
        </p:nvSpPr>
        <p:spPr>
          <a:xfrm>
            <a:off x="6466361" y="4538505"/>
            <a:ext cx="1524000" cy="31971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Blink L.E.D.</a:t>
            </a:r>
            <a:endParaRPr lang="en-US" sz="1400" dirty="0"/>
          </a:p>
        </p:txBody>
      </p:sp>
      <p:sp>
        <p:nvSpPr>
          <p:cNvPr id="12" name="Rounded Rectangle 11"/>
          <p:cNvSpPr/>
          <p:nvPr/>
        </p:nvSpPr>
        <p:spPr>
          <a:xfrm>
            <a:off x="6466361" y="5029200"/>
            <a:ext cx="1524000" cy="3048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smtClean="0">
                <a:solidFill>
                  <a:schemeClr val="accent1">
                    <a:lumMod val="75000"/>
                  </a:schemeClr>
                </a:solidFill>
              </a:rPr>
              <a:t>Auto Configure</a:t>
            </a:r>
            <a:endParaRPr lang="en-US" sz="1400" b="1" dirty="0">
              <a:solidFill>
                <a:schemeClr val="accent1">
                  <a:lumMod val="75000"/>
                </a:schemeClr>
              </a:solidFill>
            </a:endParaRPr>
          </a:p>
        </p:txBody>
      </p:sp>
      <p:sp>
        <p:nvSpPr>
          <p:cNvPr id="24" name="Rounded Rectangle 23"/>
          <p:cNvSpPr/>
          <p:nvPr/>
        </p:nvSpPr>
        <p:spPr>
          <a:xfrm>
            <a:off x="1096294" y="1378555"/>
            <a:ext cx="3383937" cy="4502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lumMod val="85000"/>
                  </a:schemeClr>
                </a:solidFill>
              </a:rPr>
              <a:t>CONFIGURE CAMERA 1</a:t>
            </a:r>
            <a:endParaRPr lang="en-US" sz="2400" dirty="0">
              <a:solidFill>
                <a:schemeClr val="bg1">
                  <a:lumMod val="85000"/>
                </a:schemeClr>
              </a:solidFill>
            </a:endParaRPr>
          </a:p>
        </p:txBody>
      </p:sp>
      <p:sp>
        <p:nvSpPr>
          <p:cNvPr id="25" name="Flowchart: Process 24"/>
          <p:cNvSpPr/>
          <p:nvPr/>
        </p:nvSpPr>
        <p:spPr>
          <a:xfrm>
            <a:off x="1096294" y="1891672"/>
            <a:ext cx="1524000" cy="31971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Alias</a:t>
            </a:r>
            <a:endParaRPr lang="en-US" sz="1400" dirty="0"/>
          </a:p>
        </p:txBody>
      </p:sp>
      <p:sp>
        <p:nvSpPr>
          <p:cNvPr id="26" name="Flowchart: Process 25"/>
          <p:cNvSpPr/>
          <p:nvPr/>
        </p:nvSpPr>
        <p:spPr>
          <a:xfrm>
            <a:off x="1096294" y="2246433"/>
            <a:ext cx="1524000" cy="31971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Wi-Fi SSID</a:t>
            </a:r>
            <a:endParaRPr lang="en-US" sz="1400" dirty="0"/>
          </a:p>
        </p:txBody>
      </p:sp>
      <p:sp>
        <p:nvSpPr>
          <p:cNvPr id="27" name="Flowchart: Process 26"/>
          <p:cNvSpPr/>
          <p:nvPr/>
        </p:nvSpPr>
        <p:spPr>
          <a:xfrm>
            <a:off x="2956231" y="1891672"/>
            <a:ext cx="1524000" cy="31971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Wi-Fi Password</a:t>
            </a:r>
            <a:endParaRPr lang="en-US" sz="1400" dirty="0"/>
          </a:p>
        </p:txBody>
      </p:sp>
      <p:sp>
        <p:nvSpPr>
          <p:cNvPr id="28" name="Flowchart: Process 27"/>
          <p:cNvSpPr/>
          <p:nvPr/>
        </p:nvSpPr>
        <p:spPr>
          <a:xfrm>
            <a:off x="2963665" y="2246433"/>
            <a:ext cx="1524000" cy="31971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Static IP Address</a:t>
            </a:r>
            <a:endParaRPr lang="en-US" sz="1400" dirty="0"/>
          </a:p>
        </p:txBody>
      </p:sp>
      <p:sp>
        <p:nvSpPr>
          <p:cNvPr id="29" name="Flowchart: Process 28"/>
          <p:cNvSpPr/>
          <p:nvPr/>
        </p:nvSpPr>
        <p:spPr>
          <a:xfrm>
            <a:off x="1096294" y="2603192"/>
            <a:ext cx="1524000" cy="31971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Blink L.E.D.</a:t>
            </a:r>
            <a:endParaRPr lang="en-US" sz="1400" dirty="0"/>
          </a:p>
        </p:txBody>
      </p:sp>
      <p:sp>
        <p:nvSpPr>
          <p:cNvPr id="35" name="Rounded Rectangle 34"/>
          <p:cNvSpPr/>
          <p:nvPr/>
        </p:nvSpPr>
        <p:spPr>
          <a:xfrm>
            <a:off x="2956231" y="2590800"/>
            <a:ext cx="1524000" cy="3048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smtClean="0">
                <a:solidFill>
                  <a:schemeClr val="accent1">
                    <a:lumMod val="75000"/>
                  </a:schemeClr>
                </a:solidFill>
              </a:rPr>
              <a:t>Auto Configure</a:t>
            </a:r>
            <a:endParaRPr lang="en-US" sz="1400" b="1" dirty="0">
              <a:solidFill>
                <a:schemeClr val="accent1">
                  <a:lumMod val="75000"/>
                </a:schemeClr>
              </a:solidFill>
            </a:endParaRPr>
          </a:p>
        </p:txBody>
      </p:sp>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5039" y="4348163"/>
            <a:ext cx="4126445" cy="736865"/>
          </a:xfrm>
          <a:prstGeom prst="rect">
            <a:avLst/>
          </a:prstGeom>
        </p:spPr>
      </p:pic>
      <p:cxnSp>
        <p:nvCxnSpPr>
          <p:cNvPr id="30" name="Curved Connector 29"/>
          <p:cNvCxnSpPr/>
          <p:nvPr/>
        </p:nvCxnSpPr>
        <p:spPr>
          <a:xfrm rot="16200000" flipV="1">
            <a:off x="1190116" y="3925507"/>
            <a:ext cx="896373" cy="685803"/>
          </a:xfrm>
          <a:prstGeom prst="curved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085350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6" grpId="0"/>
      <p:bldP spid="10" grpId="0" animBg="1"/>
      <p:bldP spid="8" grpId="0" animBg="1"/>
      <p:bldP spid="15" grpId="0" animBg="1"/>
      <p:bldP spid="17" grpId="0" animBg="1"/>
      <p:bldP spid="18" grpId="0" animBg="1"/>
      <p:bldP spid="20" grpId="0" animBg="1"/>
      <p:bldP spid="12" grpId="0" animBg="1"/>
      <p:bldP spid="24" grpId="0" animBg="1"/>
      <p:bldP spid="25" grpId="0" animBg="1"/>
      <p:bldP spid="26" grpId="0" animBg="1"/>
      <p:bldP spid="27" grpId="0" animBg="1"/>
      <p:bldP spid="28" grpId="0" animBg="1"/>
      <p:bldP spid="29" grpId="0" animBg="1"/>
      <p:bldP spid="3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 descr="http://www.30hands.net/images/main_site/monito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938" y="1033463"/>
            <a:ext cx="4438650" cy="33147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extLst>
              <a:ext uri="{BEBA8EAE-BF5A-486C-A8C5-ECC9F3942E4B}">
                <a14:imgProps xmlns:a14="http://schemas.microsoft.com/office/drawing/2010/main">
                  <a14:imgLayer r:embed="rId5">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2199161" y="-283147"/>
            <a:ext cx="10054931" cy="7541198"/>
          </a:xfrm>
          <a:prstGeom prst="rect">
            <a:avLst/>
          </a:prstGeom>
        </p:spPr>
      </p:pic>
      <p:sp>
        <p:nvSpPr>
          <p:cNvPr id="5" name="TextBox 4"/>
          <p:cNvSpPr txBox="1"/>
          <p:nvPr/>
        </p:nvSpPr>
        <p:spPr>
          <a:xfrm>
            <a:off x="381000" y="6095999"/>
            <a:ext cx="4626588" cy="584775"/>
          </a:xfrm>
          <a:prstGeom prst="rect">
            <a:avLst/>
          </a:prstGeom>
          <a:noFill/>
        </p:spPr>
        <p:txBody>
          <a:bodyPr wrap="none" rtlCol="0">
            <a:spAutoFit/>
          </a:bodyPr>
          <a:lstStyle/>
          <a:p>
            <a:r>
              <a:rPr lang="en-US" sz="3200" b="1" dirty="0" smtClean="0">
                <a:solidFill>
                  <a:schemeClr val="bg1">
                    <a:alpha val="30000"/>
                  </a:schemeClr>
                </a:solidFill>
                <a:effectLst>
                  <a:glow rad="127000">
                    <a:schemeClr val="accent1">
                      <a:alpha val="0"/>
                    </a:schemeClr>
                  </a:glow>
                  <a:outerShdw blurRad="50800" dist="50800" dir="5400000" algn="ctr" rotWithShape="0">
                    <a:srgbClr val="000000">
                      <a:alpha val="0"/>
                    </a:srgbClr>
                  </a:outerShdw>
                </a:effectLst>
                <a:latin typeface="Helvetica" pitchFamily="34" charset="0"/>
              </a:rPr>
              <a:t>PAIRING EXPERIENCE</a:t>
            </a:r>
            <a:endParaRPr lang="en-US" sz="3200" b="1" dirty="0">
              <a:solidFill>
                <a:schemeClr val="bg1">
                  <a:alpha val="30000"/>
                </a:schemeClr>
              </a:solidFill>
              <a:effectLst>
                <a:glow rad="127000">
                  <a:schemeClr val="accent1">
                    <a:alpha val="0"/>
                  </a:schemeClr>
                </a:glow>
                <a:outerShdw blurRad="50800" dist="50800" dir="5400000" algn="ctr" rotWithShape="0">
                  <a:srgbClr val="000000">
                    <a:alpha val="0"/>
                  </a:srgbClr>
                </a:outerShdw>
              </a:effectLst>
              <a:latin typeface="Helvetica" pitchFamily="34" charset="0"/>
            </a:endParaRPr>
          </a:p>
        </p:txBody>
      </p:sp>
      <p:sp>
        <p:nvSpPr>
          <p:cNvPr id="2" name="TextBox 1"/>
          <p:cNvSpPr txBox="1"/>
          <p:nvPr/>
        </p:nvSpPr>
        <p:spPr>
          <a:xfrm>
            <a:off x="152400" y="228600"/>
            <a:ext cx="3381760" cy="523220"/>
          </a:xfrm>
          <a:prstGeom prst="rect">
            <a:avLst/>
          </a:prstGeom>
          <a:noFill/>
        </p:spPr>
        <p:txBody>
          <a:bodyPr wrap="none" rtlCol="0">
            <a:spAutoFit/>
          </a:bodyPr>
          <a:lstStyle/>
          <a:p>
            <a:r>
              <a:rPr lang="en-US" sz="2800" dirty="0" smtClean="0">
                <a:solidFill>
                  <a:schemeClr val="bg1"/>
                </a:solidFill>
                <a:latin typeface="Brush Script MT" panose="03060802040406070304" pitchFamily="66" charset="0"/>
              </a:rPr>
              <a:t>Pairing Encoding Cameras</a:t>
            </a:r>
            <a:endParaRPr lang="en-US" sz="2800" dirty="0">
              <a:solidFill>
                <a:schemeClr val="bg1"/>
              </a:solidFill>
              <a:latin typeface="Brush Script MT" panose="03060802040406070304" pitchFamily="66" charset="0"/>
            </a:endParaRPr>
          </a:p>
        </p:txBody>
      </p:sp>
      <p:sp>
        <p:nvSpPr>
          <p:cNvPr id="6" name="TextBox 5"/>
          <p:cNvSpPr txBox="1"/>
          <p:nvPr/>
        </p:nvSpPr>
        <p:spPr>
          <a:xfrm>
            <a:off x="6238314" y="1828800"/>
            <a:ext cx="1980094" cy="369332"/>
          </a:xfrm>
          <a:prstGeom prst="rect">
            <a:avLst/>
          </a:prstGeom>
          <a:noFill/>
        </p:spPr>
        <p:txBody>
          <a:bodyPr wrap="none" rtlCol="0">
            <a:spAutoFit/>
          </a:bodyPr>
          <a:lstStyle/>
          <a:p>
            <a:r>
              <a:rPr lang="en-US" b="1" dirty="0" smtClean="0">
                <a:solidFill>
                  <a:schemeClr val="bg1"/>
                </a:solidFill>
                <a:latin typeface="Helvetica" pitchFamily="34" charset="0"/>
              </a:rPr>
              <a:t>PROXIMITY APP</a:t>
            </a:r>
            <a:endParaRPr lang="en-US" b="1" dirty="0">
              <a:solidFill>
                <a:schemeClr val="bg1"/>
              </a:solidFill>
              <a:latin typeface="Helvetica" pitchFamily="34" charset="0"/>
            </a:endParaRPr>
          </a:p>
        </p:txBody>
      </p:sp>
      <p:sp>
        <p:nvSpPr>
          <p:cNvPr id="10" name="Rounded Rectangle 9"/>
          <p:cNvSpPr/>
          <p:nvPr/>
        </p:nvSpPr>
        <p:spPr>
          <a:xfrm>
            <a:off x="6466361" y="2486026"/>
            <a:ext cx="1524000" cy="4095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lumMod val="85000"/>
                  </a:schemeClr>
                </a:solidFill>
              </a:rPr>
              <a:t>CONFIGURE CAMERA</a:t>
            </a:r>
            <a:endParaRPr lang="en-US" sz="1200" dirty="0">
              <a:solidFill>
                <a:schemeClr val="bg1">
                  <a:lumMod val="85000"/>
                </a:schemeClr>
              </a:solidFill>
            </a:endParaRPr>
          </a:p>
        </p:txBody>
      </p:sp>
      <p:sp>
        <p:nvSpPr>
          <p:cNvPr id="13" name="Rounded Rectangle 12"/>
          <p:cNvSpPr/>
          <p:nvPr/>
        </p:nvSpPr>
        <p:spPr>
          <a:xfrm>
            <a:off x="6466361" y="3886200"/>
            <a:ext cx="1524000" cy="4095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lumMod val="85000"/>
                  </a:schemeClr>
                </a:solidFill>
              </a:rPr>
              <a:t>EDIT PAIRING</a:t>
            </a:r>
            <a:endParaRPr lang="en-US" sz="1200" dirty="0">
              <a:solidFill>
                <a:schemeClr val="bg1">
                  <a:lumMod val="85000"/>
                </a:schemeClr>
              </a:solidFill>
            </a:endParaRPr>
          </a:p>
        </p:txBody>
      </p:sp>
      <p:sp>
        <p:nvSpPr>
          <p:cNvPr id="14" name="Rounded Rectangle 13"/>
          <p:cNvSpPr/>
          <p:nvPr/>
        </p:nvSpPr>
        <p:spPr>
          <a:xfrm>
            <a:off x="6466361" y="3167743"/>
            <a:ext cx="1524000" cy="4095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lumMod val="85000"/>
                  </a:schemeClr>
                </a:solidFill>
              </a:rPr>
              <a:t>START PAIRING</a:t>
            </a:r>
            <a:endParaRPr lang="en-US" sz="1200" dirty="0">
              <a:solidFill>
                <a:schemeClr val="bg1">
                  <a:lumMod val="85000"/>
                </a:schemeClr>
              </a:solidFill>
            </a:endParaRPr>
          </a:p>
        </p:txBody>
      </p:sp>
      <p:pic>
        <p:nvPicPr>
          <p:cNvPr id="19" name="image5.png"/>
          <p:cNvPicPr/>
          <p:nvPr/>
        </p:nvPicPr>
        <p:blipFill>
          <a:blip r:embed="rId6">
            <a:extLst/>
          </a:blip>
          <a:stretch>
            <a:fillRect/>
          </a:stretch>
        </p:blipFill>
        <p:spPr>
          <a:xfrm>
            <a:off x="7739168" y="3372530"/>
            <a:ext cx="251193" cy="333375"/>
          </a:xfrm>
          <a:prstGeom prst="rect">
            <a:avLst/>
          </a:prstGeom>
          <a:ln w="12700">
            <a:miter lim="400000"/>
          </a:ln>
        </p:spPr>
      </p:pic>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3400" y="4451034"/>
            <a:ext cx="3711869" cy="2783902"/>
          </a:xfrm>
          <a:prstGeom prst="rect">
            <a:avLst/>
          </a:prstGeom>
        </p:spPr>
      </p:pic>
      <p:pic>
        <p:nvPicPr>
          <p:cNvPr id="18" name="Picture 1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71033" y="4679809"/>
            <a:ext cx="2514600" cy="1885950"/>
          </a:xfrm>
          <a:prstGeom prst="rect">
            <a:avLst/>
          </a:prstGeom>
        </p:spPr>
      </p:pic>
      <p:sp>
        <p:nvSpPr>
          <p:cNvPr id="20" name="Rounded Rectangle 19"/>
          <p:cNvSpPr/>
          <p:nvPr/>
        </p:nvSpPr>
        <p:spPr>
          <a:xfrm>
            <a:off x="1096294" y="1378555"/>
            <a:ext cx="3383937" cy="4502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lumMod val="85000"/>
                  </a:schemeClr>
                </a:solidFill>
              </a:rPr>
              <a:t>CONFIGURE CAMERA</a:t>
            </a:r>
            <a:endParaRPr lang="en-US" sz="2400" dirty="0">
              <a:solidFill>
                <a:schemeClr val="bg1">
                  <a:lumMod val="85000"/>
                </a:schemeClr>
              </a:solidFill>
            </a:endParaRPr>
          </a:p>
        </p:txBody>
      </p:sp>
      <p:sp>
        <p:nvSpPr>
          <p:cNvPr id="22" name="Rounded Rectangle 21"/>
          <p:cNvSpPr/>
          <p:nvPr/>
        </p:nvSpPr>
        <p:spPr>
          <a:xfrm>
            <a:off x="1114879" y="1968387"/>
            <a:ext cx="3383937" cy="4502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lumMod val="85000"/>
                  </a:schemeClr>
                </a:solidFill>
              </a:rPr>
              <a:t>START PAIRING</a:t>
            </a:r>
            <a:endParaRPr lang="en-US" sz="2400" dirty="0">
              <a:solidFill>
                <a:schemeClr val="bg1">
                  <a:lumMod val="85000"/>
                </a:schemeClr>
              </a:solidFill>
            </a:endParaRPr>
          </a:p>
        </p:txBody>
      </p:sp>
      <p:sp>
        <p:nvSpPr>
          <p:cNvPr id="23" name="Rounded Rectangle 22"/>
          <p:cNvSpPr/>
          <p:nvPr/>
        </p:nvSpPr>
        <p:spPr>
          <a:xfrm>
            <a:off x="1118826" y="2561760"/>
            <a:ext cx="3383937" cy="4502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lumMod val="85000"/>
                  </a:schemeClr>
                </a:solidFill>
              </a:rPr>
              <a:t>EDIT PAIRING</a:t>
            </a:r>
            <a:endParaRPr lang="en-US" sz="2400" dirty="0">
              <a:solidFill>
                <a:schemeClr val="bg1">
                  <a:lumMod val="85000"/>
                </a:schemeClr>
              </a:solidFill>
            </a:endParaRPr>
          </a:p>
        </p:txBody>
      </p:sp>
      <p:pic>
        <p:nvPicPr>
          <p:cNvPr id="24" name="image5.png"/>
          <p:cNvPicPr/>
          <p:nvPr/>
        </p:nvPicPr>
        <p:blipFill>
          <a:blip r:embed="rId6">
            <a:extLst/>
          </a:blip>
          <a:stretch>
            <a:fillRect/>
          </a:stretch>
        </p:blipFill>
        <p:spPr>
          <a:xfrm>
            <a:off x="3989203" y="2251944"/>
            <a:ext cx="251193" cy="333375"/>
          </a:xfrm>
          <a:prstGeom prst="rect">
            <a:avLst/>
          </a:prstGeom>
          <a:ln w="12700">
            <a:miter lim="400000"/>
          </a:ln>
        </p:spPr>
      </p:pic>
      <p:pic>
        <p:nvPicPr>
          <p:cNvPr id="25" name="Picture 2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25039" y="4348163"/>
            <a:ext cx="4126445" cy="736865"/>
          </a:xfrm>
          <a:prstGeom prst="rect">
            <a:avLst/>
          </a:prstGeom>
        </p:spPr>
      </p:pic>
      <p:cxnSp>
        <p:nvCxnSpPr>
          <p:cNvPr id="26" name="Curved Connector 25"/>
          <p:cNvCxnSpPr/>
          <p:nvPr/>
        </p:nvCxnSpPr>
        <p:spPr>
          <a:xfrm rot="16200000" flipV="1">
            <a:off x="1190116" y="3925507"/>
            <a:ext cx="896373" cy="685803"/>
          </a:xfrm>
          <a:prstGeom prst="curved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99677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4"/>
                                        </p:tgtEl>
                                        <p:attrNameLst>
                                          <p:attrName>style.visibility</p:attrName>
                                        </p:attrNameLst>
                                      </p:cBhvr>
                                      <p:to>
                                        <p:strVal val="visible"/>
                                      </p:to>
                                    </p:set>
                                    <p:anim calcmode="lin" valueType="num">
                                      <p:cBhvr additive="base">
                                        <p:cTn id="39" dur="500" fill="hold"/>
                                        <p:tgtEl>
                                          <p:spTgt spid="24"/>
                                        </p:tgtEl>
                                        <p:attrNameLst>
                                          <p:attrName>ppt_x</p:attrName>
                                        </p:attrNameLst>
                                      </p:cBhvr>
                                      <p:tavLst>
                                        <p:tav tm="0">
                                          <p:val>
                                            <p:strVal val="#ppt_x"/>
                                          </p:val>
                                        </p:tav>
                                        <p:tav tm="100000">
                                          <p:val>
                                            <p:strVal val="#ppt_x"/>
                                          </p:val>
                                        </p:tav>
                                      </p:tavLst>
                                    </p:anim>
                                    <p:anim calcmode="lin" valueType="num">
                                      <p:cBhvr additive="base">
                                        <p:cTn id="40" dur="500" fill="hold"/>
                                        <p:tgtEl>
                                          <p:spTgt spid="24"/>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fill="hold"/>
                                        <p:tgtEl>
                                          <p:spTgt spid="19"/>
                                        </p:tgtEl>
                                        <p:attrNameLst>
                                          <p:attrName>ppt_x</p:attrName>
                                        </p:attrNameLst>
                                      </p:cBhvr>
                                      <p:tavLst>
                                        <p:tav tm="0">
                                          <p:val>
                                            <p:strVal val="#ppt_x"/>
                                          </p:val>
                                        </p:tav>
                                        <p:tav tm="100000">
                                          <p:val>
                                            <p:strVal val="#ppt_x"/>
                                          </p:val>
                                        </p:tav>
                                      </p:tavLst>
                                    </p:anim>
                                    <p:anim calcmode="lin" valueType="num">
                                      <p:cBhvr additive="base">
                                        <p:cTn id="4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6" grpId="0"/>
      <p:bldP spid="10" grpId="0" animBg="1"/>
      <p:bldP spid="13" grpId="0" animBg="1"/>
      <p:bldP spid="14" grpId="0" animBg="1"/>
      <p:bldP spid="20" grpId="0" animBg="1"/>
      <p:bldP spid="22" grpId="0" animBg="1"/>
      <p:bldP spid="23"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1065</TotalTime>
  <Words>1744</Words>
  <Application>Microsoft Office PowerPoint</Application>
  <PresentationFormat>On-screen Show (4:3)</PresentationFormat>
  <Paragraphs>282</Paragraphs>
  <Slides>21</Slides>
  <Notes>20</Notes>
  <HiddenSlides>1</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Cisco Systems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RISHABH JAIN (rishajai)</dc:creator>
  <cp:lastModifiedBy>RISHABH JAIN (rishajai)</cp:lastModifiedBy>
  <cp:revision>102</cp:revision>
  <dcterms:created xsi:type="dcterms:W3CDTF">2015-03-24T09:56:26Z</dcterms:created>
  <dcterms:modified xsi:type="dcterms:W3CDTF">2015-04-08T09:55:00Z</dcterms:modified>
</cp:coreProperties>
</file>