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4"/>
  </p:notesMasterIdLst>
  <p:sldIdLst>
    <p:sldId id="269" r:id="rId2"/>
    <p:sldId id="291" r:id="rId3"/>
    <p:sldId id="296" r:id="rId4"/>
    <p:sldId id="297" r:id="rId5"/>
    <p:sldId id="281" r:id="rId6"/>
    <p:sldId id="282" r:id="rId7"/>
    <p:sldId id="283" r:id="rId8"/>
    <p:sldId id="272" r:id="rId9"/>
    <p:sldId id="273" r:id="rId10"/>
    <p:sldId id="274" r:id="rId11"/>
    <p:sldId id="280" r:id="rId12"/>
    <p:sldId id="295" r:id="rId13"/>
    <p:sldId id="288" r:id="rId14"/>
    <p:sldId id="289" r:id="rId15"/>
    <p:sldId id="293" r:id="rId16"/>
    <p:sldId id="275" r:id="rId17"/>
    <p:sldId id="299" r:id="rId18"/>
    <p:sldId id="284" r:id="rId19"/>
    <p:sldId id="285" r:id="rId20"/>
    <p:sldId id="271" r:id="rId21"/>
    <p:sldId id="259" r:id="rId22"/>
    <p:sldId id="26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autoAdjust="0"/>
    <p:restoredTop sz="94660"/>
  </p:normalViewPr>
  <p:slideViewPr>
    <p:cSldViewPr snapToGrid="0" snapToObjects="1">
      <p:cViewPr>
        <p:scale>
          <a:sx n="94" d="100"/>
          <a:sy n="94" d="100"/>
        </p:scale>
        <p:origin x="-197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E907A2-7C5F-4636-B315-15238601D12B}" type="datetimeFigureOut">
              <a:rPr lang="en-US" smtClean="0"/>
              <a:t>18/03/15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5FFD30-60CA-490B-B092-3146AA9220DF}" type="slidenum">
              <a:rPr lang="en-US" smtClean="0"/>
              <a:t>‹#›</a:t>
            </a:fld>
            <a:endParaRPr lang="en-US"/>
          </a:p>
        </p:txBody>
      </p:sp>
    </p:spTree>
    <p:extLst>
      <p:ext uri="{BB962C8B-B14F-4D97-AF65-F5344CB8AC3E}">
        <p14:creationId xmlns:p14="http://schemas.microsoft.com/office/powerpoint/2010/main" val="138292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FFD30-60CA-490B-B092-3146AA9220DF}" type="slidenum">
              <a:rPr lang="en-US" smtClean="0"/>
              <a:t>2</a:t>
            </a:fld>
            <a:endParaRPr lang="en-US"/>
          </a:p>
        </p:txBody>
      </p:sp>
    </p:spTree>
    <p:extLst>
      <p:ext uri="{BB962C8B-B14F-4D97-AF65-F5344CB8AC3E}">
        <p14:creationId xmlns:p14="http://schemas.microsoft.com/office/powerpoint/2010/main" val="410759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5FFD30-60CA-490B-B092-3146AA9220DF}" type="slidenum">
              <a:rPr lang="en-US" smtClean="0"/>
              <a:t>19</a:t>
            </a:fld>
            <a:endParaRPr lang="en-US"/>
          </a:p>
        </p:txBody>
      </p:sp>
    </p:spTree>
    <p:extLst>
      <p:ext uri="{BB962C8B-B14F-4D97-AF65-F5344CB8AC3E}">
        <p14:creationId xmlns:p14="http://schemas.microsoft.com/office/powerpoint/2010/main" val="43503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75ACD87-D023-DA47-AD79-1DAACA3274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AD38CD6F-EC26-D047-BC3A-005C4E79BA0A}" type="datetimeFigureOut">
              <a:rPr lang="en-US" smtClean="0"/>
              <a:t>18/03/15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8CD6F-EC26-D047-BC3A-005C4E79BA0A}" type="datetimeFigureOut">
              <a:rPr lang="en-US" smtClean="0"/>
              <a:t>18/03/15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75ACD87-D023-DA47-AD79-1DAACA3274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ACD87-D023-DA47-AD79-1DAACA3274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8CD6F-EC26-D047-BC3A-005C4E79BA0A}" type="datetimeFigureOut">
              <a:rPr lang="en-US" smtClean="0"/>
              <a:t>18/03/15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ACD87-D023-DA47-AD79-1DAACA3274C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38CD6F-EC26-D047-BC3A-005C4E79BA0A}" type="datetimeFigureOut">
              <a:rPr lang="en-US" smtClean="0"/>
              <a:t>18/03/15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ACD87-D023-DA47-AD79-1DAACA3274C4}"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D38CD6F-EC26-D047-BC3A-005C4E79BA0A}" type="datetimeFigureOut">
              <a:rPr lang="en-US" smtClean="0"/>
              <a:t>18/03/15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ACD87-D023-DA47-AD79-1DAACA3274C4}"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AD38CD6F-EC26-D047-BC3A-005C4E79BA0A}" type="datetimeFigureOut">
              <a:rPr lang="en-US" smtClean="0"/>
              <a:t>18/03/15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75ACD87-D023-DA47-AD79-1DAACA3274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16.png"/><Relationship Id="rId9" Type="http://schemas.openxmlformats.org/officeDocument/2006/relationships/image" Target="../media/image24.gi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image" Target="../media/image33.gi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gif"/><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nvSpPr>
        <p:spPr>
          <a:xfrm>
            <a:off x="1598906" y="4365894"/>
            <a:ext cx="5670313" cy="1336041"/>
          </a:xfrm>
          <a:prstGeom prst="rect">
            <a:avLst/>
          </a:prstGeom>
          <a:solidFill>
            <a:srgbClr val="4F81BD"/>
          </a:solidFill>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ctr"/>
            <a:r>
              <a:rPr sz="4000" dirty="0">
                <a:solidFill>
                  <a:srgbClr val="FFFFFF"/>
                </a:solidFill>
              </a:rPr>
              <a:t>Codec – Encoding Camera </a:t>
            </a:r>
          </a:p>
          <a:p>
            <a:pPr lvl="0" algn="ctr"/>
            <a:r>
              <a:rPr sz="4000" dirty="0">
                <a:solidFill>
                  <a:srgbClr val="FFFFFF"/>
                </a:solidFill>
              </a:rPr>
              <a:t>Pairing Mechanism</a:t>
            </a:r>
          </a:p>
        </p:txBody>
      </p:sp>
      <p:pic>
        <p:nvPicPr>
          <p:cNvPr id="50" name="image1.png"/>
          <p:cNvPicPr/>
          <p:nvPr/>
        </p:nvPicPr>
        <p:blipFill>
          <a:blip r:embed="rId2">
            <a:extLst/>
          </a:blip>
          <a:stretch>
            <a:fillRect/>
          </a:stretch>
        </p:blipFill>
        <p:spPr>
          <a:xfrm>
            <a:off x="1598906" y="842052"/>
            <a:ext cx="5588039" cy="2843895"/>
          </a:xfrm>
          <a:prstGeom prst="rect">
            <a:avLst/>
          </a:prstGeom>
          <a:ln w="12700">
            <a:miter lim="400000"/>
          </a:ln>
        </p:spPr>
      </p:pic>
    </p:spTree>
    <p:extLst>
      <p:ext uri="{BB962C8B-B14F-4D97-AF65-F5344CB8AC3E}">
        <p14:creationId xmlns:p14="http://schemas.microsoft.com/office/powerpoint/2010/main" val="3508300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rot="16200000">
            <a:off x="-1669727" y="2358783"/>
            <a:ext cx="4531369" cy="553998"/>
          </a:xfrm>
          <a:prstGeom prst="rect">
            <a:avLst/>
          </a:prstGeom>
          <a:solidFill>
            <a:srgbClr val="558ED5"/>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600" b="1" i="1">
                <a:solidFill>
                  <a:srgbClr val="254061"/>
                </a:solidFill>
                <a:latin typeface="Avenir Book"/>
                <a:ea typeface="Avenir Book"/>
                <a:cs typeface="Avenir Book"/>
                <a:sym typeface="Avenir Book"/>
              </a:defRPr>
            </a:lvl1pPr>
          </a:lstStyle>
          <a:p>
            <a:pPr lvl="0">
              <a:defRPr sz="1800" b="0" i="0">
                <a:solidFill>
                  <a:srgbClr val="000000"/>
                </a:solidFill>
              </a:defRPr>
            </a:pPr>
            <a:r>
              <a:rPr sz="3600" b="1" i="1" dirty="0">
                <a:solidFill>
                  <a:schemeClr val="bg1"/>
                </a:solidFill>
              </a:rPr>
              <a:t>Admin’s Perspective</a:t>
            </a:r>
          </a:p>
        </p:txBody>
      </p:sp>
      <p:pic>
        <p:nvPicPr>
          <p:cNvPr id="125" name="image2.png"/>
          <p:cNvPicPr/>
          <p:nvPr/>
        </p:nvPicPr>
        <p:blipFill>
          <a:blip r:embed="rId2">
            <a:extLst/>
          </a:blip>
          <a:stretch>
            <a:fillRect/>
          </a:stretch>
        </p:blipFill>
        <p:spPr>
          <a:xfrm>
            <a:off x="7727543" y="5619750"/>
            <a:ext cx="1238251" cy="1238250"/>
          </a:xfrm>
          <a:prstGeom prst="rect">
            <a:avLst/>
          </a:prstGeom>
          <a:ln w="12700">
            <a:miter lim="400000"/>
          </a:ln>
        </p:spPr>
      </p:pic>
      <p:sp>
        <p:nvSpPr>
          <p:cNvPr id="126" name="Shape 126"/>
          <p:cNvSpPr/>
          <p:nvPr/>
        </p:nvSpPr>
        <p:spPr>
          <a:xfrm>
            <a:off x="2492374" y="365125"/>
            <a:ext cx="6270626" cy="4032250"/>
          </a:xfrm>
          <a:prstGeom prst="rect">
            <a:avLst/>
          </a:prstGeom>
          <a:solidFill>
            <a:srgbClr val="FFFFFF"/>
          </a:solidFill>
          <a:ln w="25400">
            <a:solidFill>
              <a:srgbClr val="4F81BD"/>
            </a:solidFill>
          </a:ln>
        </p:spPr>
        <p:txBody>
          <a:bodyPr lIns="0" tIns="0" rIns="0" bIns="0" anchor="ctr"/>
          <a:lstStyle/>
          <a:p>
            <a:pPr lvl="0" algn="ctr"/>
            <a:endParaRPr/>
          </a:p>
        </p:txBody>
      </p:sp>
      <p:sp>
        <p:nvSpPr>
          <p:cNvPr id="127" name="Shape 127"/>
          <p:cNvSpPr/>
          <p:nvPr/>
        </p:nvSpPr>
        <p:spPr>
          <a:xfrm>
            <a:off x="2698986" y="587374"/>
            <a:ext cx="18382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17375E"/>
                </a:solidFill>
              </a:defRPr>
            </a:lvl1pPr>
          </a:lstStyle>
          <a:p>
            <a:pPr lvl="0">
              <a:defRPr>
                <a:solidFill>
                  <a:srgbClr val="000000"/>
                </a:solidFill>
              </a:defRPr>
            </a:pPr>
            <a:r>
              <a:rPr>
                <a:solidFill>
                  <a:srgbClr val="17375E"/>
                </a:solidFill>
              </a:rPr>
              <a:t>SCANNED DEVICES</a:t>
            </a:r>
          </a:p>
        </p:txBody>
      </p:sp>
      <p:sp>
        <p:nvSpPr>
          <p:cNvPr id="128" name="Shape 128"/>
          <p:cNvSpPr/>
          <p:nvPr/>
        </p:nvSpPr>
        <p:spPr>
          <a:xfrm>
            <a:off x="6096000" y="956707"/>
            <a:ext cx="2524125" cy="369333"/>
          </a:xfrm>
          <a:prstGeom prst="roundRect">
            <a:avLst>
              <a:gd name="adj" fmla="val 16667"/>
            </a:avLst>
          </a:prstGeom>
          <a:solidFill>
            <a:srgbClr val="FFFFFF"/>
          </a:solidFill>
          <a:ln w="25400">
            <a:solidFill>
              <a:srgbClr val="4F81BD"/>
            </a:solidFill>
          </a:ln>
        </p:spPr>
        <p:txBody>
          <a:bodyPr lIns="0" tIns="0" rIns="0" bIns="0" anchor="ctr"/>
          <a:lstStyle/>
          <a:p>
            <a:pPr lvl="0" algn="ctr"/>
            <a:endParaRPr/>
          </a:p>
        </p:txBody>
      </p:sp>
      <p:sp>
        <p:nvSpPr>
          <p:cNvPr id="129" name="Shape 129"/>
          <p:cNvSpPr/>
          <p:nvPr/>
        </p:nvSpPr>
        <p:spPr>
          <a:xfrm>
            <a:off x="5280490" y="956707"/>
            <a:ext cx="77721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8EB4E3"/>
                </a:solidFill>
              </a:defRPr>
            </a:lvl1pPr>
          </a:lstStyle>
          <a:p>
            <a:pPr lvl="0">
              <a:defRPr>
                <a:solidFill>
                  <a:srgbClr val="000000"/>
                </a:solidFill>
              </a:defRPr>
            </a:pPr>
            <a:r>
              <a:rPr>
                <a:solidFill>
                  <a:srgbClr val="8EB4E3"/>
                </a:solidFill>
              </a:rPr>
              <a:t>Search </a:t>
            </a:r>
          </a:p>
        </p:txBody>
      </p:sp>
      <p:sp>
        <p:nvSpPr>
          <p:cNvPr id="130" name="Shape 130"/>
          <p:cNvSpPr/>
          <p:nvPr/>
        </p:nvSpPr>
        <p:spPr>
          <a:xfrm>
            <a:off x="2698987" y="1552575"/>
            <a:ext cx="5921140" cy="650875"/>
          </a:xfrm>
          <a:prstGeom prst="rect">
            <a:avLst/>
          </a:prstGeom>
          <a:solidFill>
            <a:srgbClr val="FFFFFF"/>
          </a:solidFill>
          <a:ln w="25400">
            <a:solidFill>
              <a:srgbClr val="4F81BD"/>
            </a:solidFill>
          </a:ln>
        </p:spPr>
        <p:txBody>
          <a:bodyPr lIns="0" tIns="0" rIns="0" bIns="0" anchor="ctr"/>
          <a:lstStyle/>
          <a:p>
            <a:pPr lvl="0" algn="ctr"/>
            <a:endParaRPr/>
          </a:p>
        </p:txBody>
      </p:sp>
      <p:sp>
        <p:nvSpPr>
          <p:cNvPr id="131" name="Shape 131"/>
          <p:cNvSpPr/>
          <p:nvPr/>
        </p:nvSpPr>
        <p:spPr>
          <a:xfrm>
            <a:off x="2698986" y="2203450"/>
            <a:ext cx="5921140" cy="650875"/>
          </a:xfrm>
          <a:prstGeom prst="rect">
            <a:avLst/>
          </a:prstGeom>
          <a:solidFill>
            <a:srgbClr val="FFFFFF"/>
          </a:solidFill>
          <a:ln w="25400">
            <a:solidFill>
              <a:srgbClr val="4F81BD"/>
            </a:solidFill>
          </a:ln>
        </p:spPr>
        <p:txBody>
          <a:bodyPr lIns="0" tIns="0" rIns="0" bIns="0" anchor="ctr"/>
          <a:lstStyle/>
          <a:p>
            <a:pPr lvl="0" algn="ctr"/>
            <a:endParaRPr/>
          </a:p>
        </p:txBody>
      </p:sp>
      <p:sp>
        <p:nvSpPr>
          <p:cNvPr id="132" name="Shape 132"/>
          <p:cNvSpPr/>
          <p:nvPr/>
        </p:nvSpPr>
        <p:spPr>
          <a:xfrm>
            <a:off x="2698987" y="2854325"/>
            <a:ext cx="5921140" cy="650875"/>
          </a:xfrm>
          <a:prstGeom prst="rect">
            <a:avLst/>
          </a:prstGeom>
          <a:solidFill>
            <a:srgbClr val="FFFFFF"/>
          </a:solidFill>
          <a:ln w="25400">
            <a:solidFill>
              <a:srgbClr val="4F81BD"/>
            </a:solidFill>
          </a:ln>
        </p:spPr>
        <p:txBody>
          <a:bodyPr lIns="0" tIns="0" rIns="0" bIns="0" anchor="ctr"/>
          <a:lstStyle/>
          <a:p>
            <a:pPr lvl="0" algn="ctr"/>
            <a:endParaRPr/>
          </a:p>
        </p:txBody>
      </p:sp>
      <p:sp>
        <p:nvSpPr>
          <p:cNvPr id="133" name="Shape 133"/>
          <p:cNvSpPr/>
          <p:nvPr/>
        </p:nvSpPr>
        <p:spPr>
          <a:xfrm>
            <a:off x="2698986" y="3505200"/>
            <a:ext cx="5921140" cy="650875"/>
          </a:xfrm>
          <a:prstGeom prst="rect">
            <a:avLst/>
          </a:prstGeom>
          <a:solidFill>
            <a:srgbClr val="FFFFFF"/>
          </a:solidFill>
          <a:ln w="25400">
            <a:solidFill>
              <a:srgbClr val="4F81BD"/>
            </a:solidFill>
          </a:ln>
        </p:spPr>
        <p:txBody>
          <a:bodyPr lIns="0" tIns="0" rIns="0" bIns="0" anchor="ctr"/>
          <a:lstStyle/>
          <a:p>
            <a:pPr lvl="0" algn="ctr"/>
            <a:endParaRPr/>
          </a:p>
        </p:txBody>
      </p:sp>
      <p:grpSp>
        <p:nvGrpSpPr>
          <p:cNvPr id="136" name="Group 136"/>
          <p:cNvGrpSpPr/>
          <p:nvPr/>
        </p:nvGrpSpPr>
        <p:grpSpPr>
          <a:xfrm>
            <a:off x="6508750" y="1666875"/>
            <a:ext cx="873125" cy="412750"/>
            <a:chOff x="0" y="0"/>
            <a:chExt cx="873125" cy="412750"/>
          </a:xfrm>
        </p:grpSpPr>
        <p:sp>
          <p:nvSpPr>
            <p:cNvPr id="134" name="Shape 134"/>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135" name="Shape 135"/>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39" name="Group 139"/>
          <p:cNvGrpSpPr/>
          <p:nvPr/>
        </p:nvGrpSpPr>
        <p:grpSpPr>
          <a:xfrm>
            <a:off x="7534275" y="3629025"/>
            <a:ext cx="873125" cy="412750"/>
            <a:chOff x="0" y="0"/>
            <a:chExt cx="873125" cy="412750"/>
          </a:xfrm>
        </p:grpSpPr>
        <p:sp>
          <p:nvSpPr>
            <p:cNvPr id="137" name="Shape 137"/>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38" name="Shape 138"/>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grpSp>
        <p:nvGrpSpPr>
          <p:cNvPr id="142" name="Group 142"/>
          <p:cNvGrpSpPr/>
          <p:nvPr/>
        </p:nvGrpSpPr>
        <p:grpSpPr>
          <a:xfrm>
            <a:off x="6508750" y="2279650"/>
            <a:ext cx="873125" cy="412750"/>
            <a:chOff x="0" y="0"/>
            <a:chExt cx="873125" cy="412750"/>
          </a:xfrm>
        </p:grpSpPr>
        <p:sp>
          <p:nvSpPr>
            <p:cNvPr id="140" name="Shape 140"/>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141" name="Shape 141"/>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45" name="Group 145"/>
          <p:cNvGrpSpPr/>
          <p:nvPr/>
        </p:nvGrpSpPr>
        <p:grpSpPr>
          <a:xfrm>
            <a:off x="6508750" y="2990850"/>
            <a:ext cx="873125" cy="412750"/>
            <a:chOff x="0" y="0"/>
            <a:chExt cx="873125" cy="412750"/>
          </a:xfrm>
        </p:grpSpPr>
        <p:sp>
          <p:nvSpPr>
            <p:cNvPr id="143" name="Shape 143"/>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144" name="Shape 144"/>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48" name="Group 148"/>
          <p:cNvGrpSpPr/>
          <p:nvPr/>
        </p:nvGrpSpPr>
        <p:grpSpPr>
          <a:xfrm>
            <a:off x="6508750" y="3629025"/>
            <a:ext cx="873125" cy="412750"/>
            <a:chOff x="0" y="0"/>
            <a:chExt cx="873125" cy="412750"/>
          </a:xfrm>
        </p:grpSpPr>
        <p:sp>
          <p:nvSpPr>
            <p:cNvPr id="146" name="Shape 146"/>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147" name="Shape 147"/>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51" name="Group 151"/>
          <p:cNvGrpSpPr/>
          <p:nvPr/>
        </p:nvGrpSpPr>
        <p:grpSpPr>
          <a:xfrm>
            <a:off x="7534275" y="2279650"/>
            <a:ext cx="873125" cy="412750"/>
            <a:chOff x="0" y="0"/>
            <a:chExt cx="873125" cy="412750"/>
          </a:xfrm>
        </p:grpSpPr>
        <p:sp>
          <p:nvSpPr>
            <p:cNvPr id="149" name="Shape 149"/>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50" name="Shape 150"/>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grpSp>
        <p:nvGrpSpPr>
          <p:cNvPr id="154" name="Group 154"/>
          <p:cNvGrpSpPr/>
          <p:nvPr/>
        </p:nvGrpSpPr>
        <p:grpSpPr>
          <a:xfrm>
            <a:off x="7534275" y="2990850"/>
            <a:ext cx="873125" cy="412750"/>
            <a:chOff x="0" y="0"/>
            <a:chExt cx="873125" cy="412750"/>
          </a:xfrm>
        </p:grpSpPr>
        <p:sp>
          <p:nvSpPr>
            <p:cNvPr id="152" name="Shape 152"/>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53" name="Shape 153"/>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grpSp>
        <p:nvGrpSpPr>
          <p:cNvPr id="157" name="Group 157"/>
          <p:cNvGrpSpPr/>
          <p:nvPr/>
        </p:nvGrpSpPr>
        <p:grpSpPr>
          <a:xfrm>
            <a:off x="7534275" y="1666875"/>
            <a:ext cx="873125" cy="412750"/>
            <a:chOff x="0" y="0"/>
            <a:chExt cx="873125" cy="412750"/>
          </a:xfrm>
        </p:grpSpPr>
        <p:sp>
          <p:nvSpPr>
            <p:cNvPr id="155" name="Shape 155"/>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56" name="Shape 156"/>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pic>
        <p:nvPicPr>
          <p:cNvPr id="158" name="image6.png"/>
          <p:cNvPicPr/>
          <p:nvPr/>
        </p:nvPicPr>
        <p:blipFill>
          <a:blip r:embed="rId3">
            <a:extLst/>
          </a:blip>
          <a:stretch>
            <a:fillRect/>
          </a:stretch>
        </p:blipFill>
        <p:spPr>
          <a:xfrm>
            <a:off x="2788740" y="1666875"/>
            <a:ext cx="784847" cy="412750"/>
          </a:xfrm>
          <a:prstGeom prst="rect">
            <a:avLst/>
          </a:prstGeom>
          <a:ln w="12700">
            <a:miter lim="400000"/>
          </a:ln>
        </p:spPr>
      </p:pic>
      <p:pic>
        <p:nvPicPr>
          <p:cNvPr id="159" name="image7.png"/>
          <p:cNvPicPr/>
          <p:nvPr/>
        </p:nvPicPr>
        <p:blipFill>
          <a:blip r:embed="rId4">
            <a:extLst/>
          </a:blip>
          <a:stretch>
            <a:fillRect/>
          </a:stretch>
        </p:blipFill>
        <p:spPr>
          <a:xfrm>
            <a:off x="2788740" y="2279650"/>
            <a:ext cx="784847" cy="412750"/>
          </a:xfrm>
          <a:prstGeom prst="rect">
            <a:avLst/>
          </a:prstGeom>
          <a:ln w="12700">
            <a:miter lim="400000"/>
          </a:ln>
        </p:spPr>
      </p:pic>
      <p:pic>
        <p:nvPicPr>
          <p:cNvPr id="160" name="image8.png"/>
          <p:cNvPicPr/>
          <p:nvPr/>
        </p:nvPicPr>
        <p:blipFill>
          <a:blip r:embed="rId5">
            <a:extLst/>
          </a:blip>
          <a:stretch>
            <a:fillRect/>
          </a:stretch>
        </p:blipFill>
        <p:spPr>
          <a:xfrm>
            <a:off x="2788740" y="2990850"/>
            <a:ext cx="792287" cy="412750"/>
          </a:xfrm>
          <a:prstGeom prst="rect">
            <a:avLst/>
          </a:prstGeom>
          <a:ln w="12700">
            <a:miter lim="400000"/>
          </a:ln>
        </p:spPr>
      </p:pic>
      <p:pic>
        <p:nvPicPr>
          <p:cNvPr id="161" name="image9.png"/>
          <p:cNvPicPr/>
          <p:nvPr/>
        </p:nvPicPr>
        <p:blipFill>
          <a:blip r:embed="rId6">
            <a:extLst/>
          </a:blip>
          <a:stretch>
            <a:fillRect/>
          </a:stretch>
        </p:blipFill>
        <p:spPr>
          <a:xfrm>
            <a:off x="2788740" y="3629025"/>
            <a:ext cx="784847" cy="412750"/>
          </a:xfrm>
          <a:prstGeom prst="rect">
            <a:avLst/>
          </a:prstGeom>
          <a:ln w="12700">
            <a:miter lim="400000"/>
          </a:ln>
        </p:spPr>
      </p:pic>
      <p:sp>
        <p:nvSpPr>
          <p:cNvPr id="162" name="Shape 162"/>
          <p:cNvSpPr/>
          <p:nvPr/>
        </p:nvSpPr>
        <p:spPr>
          <a:xfrm>
            <a:off x="3733698" y="1710293"/>
            <a:ext cx="170568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00A6HJH</a:t>
            </a:r>
          </a:p>
        </p:txBody>
      </p:sp>
      <p:sp>
        <p:nvSpPr>
          <p:cNvPr id="163" name="Shape 163"/>
          <p:cNvSpPr/>
          <p:nvPr/>
        </p:nvSpPr>
        <p:spPr>
          <a:xfrm>
            <a:off x="3732967" y="2348468"/>
            <a:ext cx="16361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00A6JJH</a:t>
            </a:r>
          </a:p>
        </p:txBody>
      </p:sp>
      <p:sp>
        <p:nvSpPr>
          <p:cNvPr id="164" name="Shape 164"/>
          <p:cNvSpPr/>
          <p:nvPr/>
        </p:nvSpPr>
        <p:spPr>
          <a:xfrm>
            <a:off x="3733698" y="2990849"/>
            <a:ext cx="170568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00A9HJH</a:t>
            </a:r>
          </a:p>
        </p:txBody>
      </p:sp>
      <p:sp>
        <p:nvSpPr>
          <p:cNvPr id="165" name="Shape 165"/>
          <p:cNvSpPr/>
          <p:nvPr/>
        </p:nvSpPr>
        <p:spPr>
          <a:xfrm>
            <a:off x="3733698" y="3650217"/>
            <a:ext cx="163971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0076FJH</a:t>
            </a:r>
          </a:p>
        </p:txBody>
      </p:sp>
      <p:pic>
        <p:nvPicPr>
          <p:cNvPr id="166" name="image5.png"/>
          <p:cNvPicPr/>
          <p:nvPr/>
        </p:nvPicPr>
        <p:blipFill>
          <a:blip r:embed="rId7">
            <a:extLst/>
          </a:blip>
          <a:stretch>
            <a:fillRect/>
          </a:stretch>
        </p:blipFill>
        <p:spPr>
          <a:xfrm>
            <a:off x="8004663" y="1746250"/>
            <a:ext cx="615463" cy="666750"/>
          </a:xfrm>
          <a:prstGeom prst="rect">
            <a:avLst/>
          </a:prstGeom>
          <a:ln w="12700">
            <a:miter lim="400000"/>
          </a:ln>
        </p:spPr>
      </p:pic>
      <p:pic>
        <p:nvPicPr>
          <p:cNvPr id="167" name="image10.png"/>
          <p:cNvPicPr/>
          <p:nvPr/>
        </p:nvPicPr>
        <p:blipFill>
          <a:blip r:embed="rId8">
            <a:extLst/>
          </a:blip>
          <a:stretch>
            <a:fillRect/>
          </a:stretch>
        </p:blipFill>
        <p:spPr>
          <a:xfrm>
            <a:off x="1793875" y="4614067"/>
            <a:ext cx="2681817" cy="2011365"/>
          </a:xfrm>
          <a:prstGeom prst="rect">
            <a:avLst/>
          </a:prstGeom>
          <a:ln w="12700">
            <a:miter lim="400000"/>
          </a:ln>
        </p:spPr>
      </p:pic>
      <p:pic>
        <p:nvPicPr>
          <p:cNvPr id="168" name="image11.gif" descr="led-blink.gif"/>
          <p:cNvPicPr/>
          <p:nvPr/>
        </p:nvPicPr>
        <p:blipFill>
          <a:blip r:embed="rId9">
            <a:extLst/>
          </a:blip>
          <a:stretch>
            <a:fillRect/>
          </a:stretch>
        </p:blipFill>
        <p:spPr>
          <a:xfrm>
            <a:off x="3733698" y="5327922"/>
            <a:ext cx="137195" cy="137195"/>
          </a:xfrm>
          <a:prstGeom prst="rect">
            <a:avLst/>
          </a:prstGeom>
          <a:ln w="12700">
            <a:miter lim="400000"/>
          </a:ln>
        </p:spPr>
      </p:pic>
    </p:spTree>
    <p:extLst>
      <p:ext uri="{BB962C8B-B14F-4D97-AF65-F5344CB8AC3E}">
        <p14:creationId xmlns:p14="http://schemas.microsoft.com/office/powerpoint/2010/main" val="2086955357"/>
      </p:ext>
    </p:extLst>
  </p:cSld>
  <p:clrMapOvr>
    <a:masterClrMapping/>
  </p:clrMapOvr>
  <p:transition xmlns:p14="http://schemas.microsoft.com/office/powerpoint/2010/main" spd="slow">
    <p:push dir="u"/>
  </p:transition>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2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2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2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iterate>
                                    <p:tmAbs val="0"/>
                                  </p:iterate>
                                  <p:childTnLst>
                                    <p:set>
                                      <p:cBhvr>
                                        <p:cTn id="22" fill="hold"/>
                                        <p:tgtEl>
                                          <p:spTgt spid="13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3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3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3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3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13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iterate>
                                    <p:tmAbs val="0"/>
                                  </p:iterate>
                                  <p:childTnLst>
                                    <p:set>
                                      <p:cBhvr>
                                        <p:cTn id="40" fill="hold"/>
                                        <p:tgtEl>
                                          <p:spTgt spid="14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iterate>
                                    <p:tmAbs val="0"/>
                                  </p:iterate>
                                  <p:childTnLst>
                                    <p:set>
                                      <p:cBhvr>
                                        <p:cTn id="43" fill="hold"/>
                                        <p:tgtEl>
                                          <p:spTgt spid="145"/>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p:tmAbs val="0"/>
                                  </p:iterate>
                                  <p:childTnLst>
                                    <p:set>
                                      <p:cBhvr>
                                        <p:cTn id="46" fill="hold"/>
                                        <p:tgtEl>
                                          <p:spTgt spid="14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15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iterate>
                                    <p:tmAbs val="0"/>
                                  </p:iterate>
                                  <p:childTnLst>
                                    <p:set>
                                      <p:cBhvr>
                                        <p:cTn id="52" fill="hold"/>
                                        <p:tgtEl>
                                          <p:spTgt spid="154"/>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iterate>
                                    <p:tmAbs val="0"/>
                                  </p:iterate>
                                  <p:childTnLst>
                                    <p:set>
                                      <p:cBhvr>
                                        <p:cTn id="55" fill="hold"/>
                                        <p:tgtEl>
                                          <p:spTgt spid="157"/>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p:tmAbs val="0"/>
                                  </p:iterate>
                                  <p:childTnLst>
                                    <p:set>
                                      <p:cBhvr>
                                        <p:cTn id="58" fill="hold"/>
                                        <p:tgtEl>
                                          <p:spTgt spid="158"/>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iterate>
                                    <p:tmAbs val="0"/>
                                  </p:iterate>
                                  <p:childTnLst>
                                    <p:set>
                                      <p:cBhvr>
                                        <p:cTn id="61" fill="hold"/>
                                        <p:tgtEl>
                                          <p:spTgt spid="159"/>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iterate>
                                    <p:tmAbs val="0"/>
                                  </p:iterate>
                                  <p:childTnLst>
                                    <p:set>
                                      <p:cBhvr>
                                        <p:cTn id="64" fill="hold"/>
                                        <p:tgtEl>
                                          <p:spTgt spid="160"/>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iterate>
                                    <p:tmAbs val="0"/>
                                  </p:iterate>
                                  <p:childTnLst>
                                    <p:set>
                                      <p:cBhvr>
                                        <p:cTn id="67" fill="hold"/>
                                        <p:tgtEl>
                                          <p:spTgt spid="161"/>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iterate>
                                    <p:tmAbs val="0"/>
                                  </p:iterate>
                                  <p:childTnLst>
                                    <p:set>
                                      <p:cBhvr>
                                        <p:cTn id="70" fill="hold"/>
                                        <p:tgtEl>
                                          <p:spTgt spid="162"/>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0" nodeType="afterEffect">
                                  <p:stCondLst>
                                    <p:cond delay="0"/>
                                  </p:stCondLst>
                                  <p:iterate>
                                    <p:tmAbs val="0"/>
                                  </p:iterate>
                                  <p:childTnLst>
                                    <p:set>
                                      <p:cBhvr>
                                        <p:cTn id="73" fill="hold"/>
                                        <p:tgtEl>
                                          <p:spTgt spid="163"/>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iterate>
                                    <p:tmAbs val="0"/>
                                  </p:iterate>
                                  <p:childTnLst>
                                    <p:set>
                                      <p:cBhvr>
                                        <p:cTn id="76" fill="hold"/>
                                        <p:tgtEl>
                                          <p:spTgt spid="16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iterate>
                                    <p:tmAbs val="0"/>
                                  </p:iterate>
                                  <p:childTnLst>
                                    <p:set>
                                      <p:cBhvr>
                                        <p:cTn id="79" fill="hold"/>
                                        <p:tgtEl>
                                          <p:spTgt spid="16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iterate>
                                    <p:tmAbs val="0"/>
                                  </p:iterate>
                                  <p:childTnLst>
                                    <p:set>
                                      <p:cBhvr>
                                        <p:cTn id="83" fill="hold"/>
                                        <p:tgtEl>
                                          <p:spTgt spid="166"/>
                                        </p:tgtEl>
                                        <p:attrNameLst>
                                          <p:attrName>style.visibility</p:attrName>
                                        </p:attrNameLst>
                                      </p:cBhvr>
                                      <p:to>
                                        <p:strVal val="visible"/>
                                      </p:to>
                                    </p:set>
                                    <p:anim calcmode="lin" valueType="num">
                                      <p:cBhvr>
                                        <p:cTn id="84" dur="500" fill="hold"/>
                                        <p:tgtEl>
                                          <p:spTgt spid="166"/>
                                        </p:tgtEl>
                                        <p:attrNameLst>
                                          <p:attrName>ppt_x</p:attrName>
                                        </p:attrNameLst>
                                      </p:cBhvr>
                                      <p:tavLst>
                                        <p:tav tm="0">
                                          <p:val>
                                            <p:strVal val="#ppt_x"/>
                                          </p:val>
                                        </p:tav>
                                        <p:tav tm="100000">
                                          <p:val>
                                            <p:strVal val="#ppt_x"/>
                                          </p:val>
                                        </p:tav>
                                      </p:tavLst>
                                    </p:anim>
                                    <p:anim calcmode="lin" valueType="num">
                                      <p:cBhvr>
                                        <p:cTn id="85"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iterate>
                                    <p:tmAbs val="0"/>
                                  </p:iterate>
                                  <p:childTnLst>
                                    <p:set>
                                      <p:cBhvr>
                                        <p:cTn id="89" fill="hold"/>
                                        <p:tgtEl>
                                          <p:spTgt spid="16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iterate>
                                    <p:tmAbs val="0"/>
                                  </p:iterate>
                                  <p:childTnLst>
                                    <p:set>
                                      <p:cBhvr>
                                        <p:cTn id="93" fill="hold"/>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advAuto="0"/>
      <p:bldP spid="126" grpId="0" animBg="1" advAuto="0"/>
      <p:bldP spid="127" grpId="0" animBg="1" advAuto="0"/>
      <p:bldP spid="128" grpId="0" animBg="1" advAuto="0"/>
      <p:bldP spid="129" grpId="0" animBg="1" advAuto="0"/>
      <p:bldP spid="130" grpId="0" animBg="1" advAuto="0"/>
      <p:bldP spid="131" grpId="0" animBg="1" advAuto="0"/>
      <p:bldP spid="132" grpId="0" animBg="1" advAuto="0"/>
      <p:bldP spid="133" grpId="0" animBg="1" advAuto="0"/>
      <p:bldP spid="136" grpId="0" animBg="1" advAuto="0"/>
      <p:bldP spid="139" grpId="0" animBg="1" advAuto="0"/>
      <p:bldP spid="142" grpId="0" animBg="1" advAuto="0"/>
      <p:bldP spid="145" grpId="0" animBg="1" advAuto="0"/>
      <p:bldP spid="148" grpId="0" animBg="1" advAuto="0"/>
      <p:bldP spid="151" grpId="0" animBg="1" advAuto="0"/>
      <p:bldP spid="154" grpId="0" animBg="1" advAuto="0"/>
      <p:bldP spid="157" grpId="0" animBg="1" advAuto="0"/>
      <p:bldP spid="158" grpId="0" animBg="1" advAuto="0"/>
      <p:bldP spid="159" grpId="0" animBg="1" advAuto="0"/>
      <p:bldP spid="160" grpId="0" animBg="1" advAuto="0"/>
      <p:bldP spid="161" grpId="0" animBg="1" advAuto="0"/>
      <p:bldP spid="162" grpId="0" animBg="1" advAuto="0"/>
      <p:bldP spid="163" grpId="0" animBg="1" advAuto="0"/>
      <p:bldP spid="164" grpId="0" animBg="1" advAuto="0"/>
      <p:bldP spid="165" grpId="0" animBg="1" advAuto="0"/>
      <p:bldP spid="166" grpId="0" animBg="1" advAuto="0"/>
      <p:bldP spid="167" grpId="0" animBg="1" advAuto="0"/>
      <p:bldP spid="168"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58125" y="127000"/>
            <a:ext cx="1285875" cy="1285875"/>
          </a:xfrm>
          <a:prstGeom prst="rect">
            <a:avLst/>
          </a:prstGeom>
        </p:spPr>
      </p:pic>
      <p:sp>
        <p:nvSpPr>
          <p:cNvPr id="5" name="TextBox 4"/>
          <p:cNvSpPr txBox="1"/>
          <p:nvPr/>
        </p:nvSpPr>
        <p:spPr>
          <a:xfrm rot="5400000">
            <a:off x="6366791" y="3819126"/>
            <a:ext cx="4314001" cy="646331"/>
          </a:xfrm>
          <a:prstGeom prst="rect">
            <a:avLst/>
          </a:prstGeom>
          <a:solidFill>
            <a:schemeClr val="accent1"/>
          </a:solidFill>
        </p:spPr>
        <p:txBody>
          <a:bodyPr wrap="none" rtlCol="0">
            <a:spAutoFit/>
          </a:bodyPr>
          <a:lstStyle/>
          <a:p>
            <a:pPr algn="ctr"/>
            <a:r>
              <a:rPr lang="en-US" sz="3600" b="1" i="1" dirty="0" smtClean="0">
                <a:solidFill>
                  <a:schemeClr val="bg1"/>
                </a:solidFill>
                <a:latin typeface="Trajan Pro"/>
                <a:cs typeface="Trajan Pro"/>
              </a:rPr>
              <a:t>User’s Perspective</a:t>
            </a:r>
            <a:endParaRPr lang="en-US" sz="3600" b="1" i="1" dirty="0">
              <a:solidFill>
                <a:schemeClr val="bg1"/>
              </a:solidFill>
              <a:latin typeface="Trajan Pro"/>
              <a:cs typeface="Trajan Pro"/>
            </a:endParaRPr>
          </a:p>
        </p:txBody>
      </p:sp>
      <p:sp>
        <p:nvSpPr>
          <p:cNvPr id="8" name="Rectangle 7"/>
          <p:cNvSpPr/>
          <p:nvPr/>
        </p:nvSpPr>
        <p:spPr>
          <a:xfrm>
            <a:off x="1683066" y="365125"/>
            <a:ext cx="6270625" cy="40322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Bent-Up Arrow 8"/>
          <p:cNvSpPr/>
          <p:nvPr/>
        </p:nvSpPr>
        <p:spPr>
          <a:xfrm>
            <a:off x="2890422" y="4647259"/>
            <a:ext cx="855539" cy="972491"/>
          </a:xfrm>
          <a:prstGeom prst="ben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TextBox 9"/>
          <p:cNvSpPr txBox="1"/>
          <p:nvPr/>
        </p:nvSpPr>
        <p:spPr>
          <a:xfrm>
            <a:off x="1889679" y="587375"/>
            <a:ext cx="1693092" cy="369332"/>
          </a:xfrm>
          <a:prstGeom prst="rect">
            <a:avLst/>
          </a:prstGeom>
          <a:noFill/>
        </p:spPr>
        <p:txBody>
          <a:bodyPr wrap="none" rtlCol="0">
            <a:spAutoFit/>
          </a:bodyPr>
          <a:lstStyle/>
          <a:p>
            <a:r>
              <a:rPr lang="en-US" dirty="0" smtClean="0">
                <a:solidFill>
                  <a:schemeClr val="tx2">
                    <a:lumMod val="75000"/>
                  </a:schemeClr>
                </a:solidFill>
              </a:rPr>
              <a:t>PAIRED DEVICES</a:t>
            </a:r>
            <a:endParaRPr lang="en-US" dirty="0">
              <a:solidFill>
                <a:schemeClr val="tx2">
                  <a:lumMod val="75000"/>
                </a:schemeClr>
              </a:solidFill>
            </a:endParaRPr>
          </a:p>
        </p:txBody>
      </p:sp>
      <p:sp>
        <p:nvSpPr>
          <p:cNvPr id="11" name="Rounded Rectangle 10"/>
          <p:cNvSpPr/>
          <p:nvPr/>
        </p:nvSpPr>
        <p:spPr>
          <a:xfrm>
            <a:off x="5286692" y="956707"/>
            <a:ext cx="2524125" cy="369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4471182" y="956707"/>
            <a:ext cx="815510" cy="369332"/>
          </a:xfrm>
          <a:prstGeom prst="rect">
            <a:avLst/>
          </a:prstGeom>
          <a:noFill/>
        </p:spPr>
        <p:txBody>
          <a:bodyPr wrap="none" rtlCol="0">
            <a:spAutoFit/>
          </a:bodyPr>
          <a:lstStyle/>
          <a:p>
            <a:r>
              <a:rPr lang="en-US" dirty="0" smtClean="0">
                <a:solidFill>
                  <a:schemeClr val="tx2">
                    <a:lumMod val="40000"/>
                    <a:lumOff val="60000"/>
                  </a:schemeClr>
                </a:solidFill>
              </a:rPr>
              <a:t>Search </a:t>
            </a:r>
            <a:endParaRPr lang="en-US" dirty="0">
              <a:solidFill>
                <a:schemeClr val="tx2">
                  <a:lumMod val="40000"/>
                  <a:lumOff val="60000"/>
                </a:schemeClr>
              </a:solidFill>
            </a:endParaRPr>
          </a:p>
        </p:txBody>
      </p:sp>
      <p:sp>
        <p:nvSpPr>
          <p:cNvPr id="13" name="Rectangle 12"/>
          <p:cNvSpPr/>
          <p:nvPr/>
        </p:nvSpPr>
        <p:spPr>
          <a:xfrm>
            <a:off x="1889680" y="1552575"/>
            <a:ext cx="5921138" cy="650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1889679" y="2203450"/>
            <a:ext cx="5921138" cy="650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1889680" y="2854325"/>
            <a:ext cx="5921138" cy="650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1889679" y="3505200"/>
            <a:ext cx="5921138" cy="6508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6319521" y="3629025"/>
            <a:ext cx="1278571" cy="412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Use in Call</a:t>
            </a:r>
            <a:endParaRPr lang="en-US" sz="1400" dirty="0"/>
          </a:p>
        </p:txBody>
      </p:sp>
      <p:sp>
        <p:nvSpPr>
          <p:cNvPr id="22" name="Rectangle 21"/>
          <p:cNvSpPr/>
          <p:nvPr/>
        </p:nvSpPr>
        <p:spPr>
          <a:xfrm>
            <a:off x="6319521" y="2279650"/>
            <a:ext cx="1278571" cy="412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Use in Call</a:t>
            </a:r>
            <a:endParaRPr lang="en-US" sz="1400" dirty="0"/>
          </a:p>
        </p:txBody>
      </p:sp>
      <p:sp>
        <p:nvSpPr>
          <p:cNvPr id="23" name="Rectangle 22"/>
          <p:cNvSpPr/>
          <p:nvPr/>
        </p:nvSpPr>
        <p:spPr>
          <a:xfrm>
            <a:off x="6319521" y="2990850"/>
            <a:ext cx="1278571" cy="412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Use in Call</a:t>
            </a:r>
            <a:endParaRPr lang="en-US" sz="1400" dirty="0"/>
          </a:p>
        </p:txBody>
      </p:sp>
      <p:sp>
        <p:nvSpPr>
          <p:cNvPr id="24" name="Rectangle 23"/>
          <p:cNvSpPr/>
          <p:nvPr/>
        </p:nvSpPr>
        <p:spPr>
          <a:xfrm>
            <a:off x="6319521" y="1666875"/>
            <a:ext cx="1278572" cy="4127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Use in Call</a:t>
            </a:r>
            <a:endParaRPr lang="en-US" sz="1400" dirty="0"/>
          </a:p>
        </p:txBody>
      </p:sp>
      <p:pic>
        <p:nvPicPr>
          <p:cNvPr id="25" name="Picture 24"/>
          <p:cNvPicPr>
            <a:picLocks noChangeAspect="1"/>
          </p:cNvPicPr>
          <p:nvPr/>
        </p:nvPicPr>
        <p:blipFill>
          <a:blip r:embed="rId3"/>
          <a:stretch>
            <a:fillRect/>
          </a:stretch>
        </p:blipFill>
        <p:spPr>
          <a:xfrm>
            <a:off x="1979432" y="1666875"/>
            <a:ext cx="784846" cy="412750"/>
          </a:xfrm>
          <a:prstGeom prst="rect">
            <a:avLst/>
          </a:prstGeom>
        </p:spPr>
      </p:pic>
      <p:pic>
        <p:nvPicPr>
          <p:cNvPr id="26" name="Picture 25"/>
          <p:cNvPicPr>
            <a:picLocks noChangeAspect="1"/>
          </p:cNvPicPr>
          <p:nvPr/>
        </p:nvPicPr>
        <p:blipFill>
          <a:blip r:embed="rId4"/>
          <a:stretch>
            <a:fillRect/>
          </a:stretch>
        </p:blipFill>
        <p:spPr>
          <a:xfrm>
            <a:off x="1979432" y="2279650"/>
            <a:ext cx="784846" cy="412750"/>
          </a:xfrm>
          <a:prstGeom prst="rect">
            <a:avLst/>
          </a:prstGeom>
        </p:spPr>
      </p:pic>
      <p:pic>
        <p:nvPicPr>
          <p:cNvPr id="27" name="Picture 26"/>
          <p:cNvPicPr>
            <a:picLocks noChangeAspect="1"/>
          </p:cNvPicPr>
          <p:nvPr/>
        </p:nvPicPr>
        <p:blipFill>
          <a:blip r:embed="rId5"/>
          <a:stretch>
            <a:fillRect/>
          </a:stretch>
        </p:blipFill>
        <p:spPr>
          <a:xfrm>
            <a:off x="1979432" y="2990850"/>
            <a:ext cx="792286" cy="412750"/>
          </a:xfrm>
          <a:prstGeom prst="rect">
            <a:avLst/>
          </a:prstGeom>
        </p:spPr>
      </p:pic>
      <p:pic>
        <p:nvPicPr>
          <p:cNvPr id="28" name="Picture 27"/>
          <p:cNvPicPr>
            <a:picLocks noChangeAspect="1"/>
          </p:cNvPicPr>
          <p:nvPr/>
        </p:nvPicPr>
        <p:blipFill>
          <a:blip r:embed="rId6"/>
          <a:stretch>
            <a:fillRect/>
          </a:stretch>
        </p:blipFill>
        <p:spPr>
          <a:xfrm>
            <a:off x="1979432" y="3629025"/>
            <a:ext cx="784846" cy="412750"/>
          </a:xfrm>
          <a:prstGeom prst="rect">
            <a:avLst/>
          </a:prstGeom>
        </p:spPr>
      </p:pic>
      <p:sp>
        <p:nvSpPr>
          <p:cNvPr id="29" name="TextBox 28"/>
          <p:cNvSpPr txBox="1"/>
          <p:nvPr/>
        </p:nvSpPr>
        <p:spPr>
          <a:xfrm>
            <a:off x="2924390" y="1710293"/>
            <a:ext cx="2210990" cy="369332"/>
          </a:xfrm>
          <a:prstGeom prst="rect">
            <a:avLst/>
          </a:prstGeom>
          <a:noFill/>
        </p:spPr>
        <p:txBody>
          <a:bodyPr wrap="none" rtlCol="0">
            <a:spAutoFit/>
          </a:bodyPr>
          <a:lstStyle/>
          <a:p>
            <a:r>
              <a:rPr lang="en-US" dirty="0" smtClean="0"/>
              <a:t>Paired Camera Alias 1</a:t>
            </a:r>
            <a:endParaRPr lang="en-US" dirty="0"/>
          </a:p>
        </p:txBody>
      </p:sp>
      <p:sp>
        <p:nvSpPr>
          <p:cNvPr id="30" name="TextBox 29"/>
          <p:cNvSpPr txBox="1"/>
          <p:nvPr/>
        </p:nvSpPr>
        <p:spPr>
          <a:xfrm>
            <a:off x="2923660" y="2348468"/>
            <a:ext cx="2210990" cy="369332"/>
          </a:xfrm>
          <a:prstGeom prst="rect">
            <a:avLst/>
          </a:prstGeom>
          <a:noFill/>
        </p:spPr>
        <p:txBody>
          <a:bodyPr wrap="none" rtlCol="0">
            <a:spAutoFit/>
          </a:bodyPr>
          <a:lstStyle/>
          <a:p>
            <a:r>
              <a:rPr lang="en-US" dirty="0"/>
              <a:t>Paired Camera Alias </a:t>
            </a:r>
            <a:r>
              <a:rPr lang="en-US" dirty="0" smtClean="0"/>
              <a:t>2</a:t>
            </a:r>
            <a:endParaRPr lang="en-US" dirty="0"/>
          </a:p>
        </p:txBody>
      </p:sp>
      <p:sp>
        <p:nvSpPr>
          <p:cNvPr id="31" name="TextBox 30"/>
          <p:cNvSpPr txBox="1"/>
          <p:nvPr/>
        </p:nvSpPr>
        <p:spPr>
          <a:xfrm>
            <a:off x="2924390" y="2990850"/>
            <a:ext cx="2210990" cy="369332"/>
          </a:xfrm>
          <a:prstGeom prst="rect">
            <a:avLst/>
          </a:prstGeom>
          <a:noFill/>
        </p:spPr>
        <p:txBody>
          <a:bodyPr wrap="none" rtlCol="0">
            <a:spAutoFit/>
          </a:bodyPr>
          <a:lstStyle/>
          <a:p>
            <a:r>
              <a:rPr lang="en-US" dirty="0"/>
              <a:t>Paired Camera Alias </a:t>
            </a:r>
            <a:r>
              <a:rPr lang="en-US" dirty="0" smtClean="0"/>
              <a:t>3</a:t>
            </a:r>
            <a:endParaRPr lang="en-US" dirty="0"/>
          </a:p>
        </p:txBody>
      </p:sp>
      <p:sp>
        <p:nvSpPr>
          <p:cNvPr id="32" name="TextBox 31"/>
          <p:cNvSpPr txBox="1"/>
          <p:nvPr/>
        </p:nvSpPr>
        <p:spPr>
          <a:xfrm>
            <a:off x="2924390" y="3650218"/>
            <a:ext cx="2210990" cy="369332"/>
          </a:xfrm>
          <a:prstGeom prst="rect">
            <a:avLst/>
          </a:prstGeom>
          <a:noFill/>
        </p:spPr>
        <p:txBody>
          <a:bodyPr wrap="none" rtlCol="0">
            <a:spAutoFit/>
          </a:bodyPr>
          <a:lstStyle/>
          <a:p>
            <a:r>
              <a:rPr lang="en-US" dirty="0"/>
              <a:t>Paired Camera Alias 4</a:t>
            </a:r>
          </a:p>
        </p:txBody>
      </p:sp>
      <p:pic>
        <p:nvPicPr>
          <p:cNvPr id="33" name="Picture 32"/>
          <p:cNvPicPr>
            <a:picLocks noChangeAspect="1"/>
          </p:cNvPicPr>
          <p:nvPr/>
        </p:nvPicPr>
        <p:blipFill>
          <a:blip r:embed="rId7"/>
          <a:stretch>
            <a:fillRect/>
          </a:stretch>
        </p:blipFill>
        <p:spPr>
          <a:xfrm>
            <a:off x="82461" y="4669845"/>
            <a:ext cx="2681817" cy="2011363"/>
          </a:xfrm>
          <a:prstGeom prst="rect">
            <a:avLst/>
          </a:prstGeom>
        </p:spPr>
      </p:pic>
    </p:spTree>
    <p:extLst>
      <p:ext uri="{BB962C8B-B14F-4D97-AF65-F5344CB8AC3E}">
        <p14:creationId xmlns:p14="http://schemas.microsoft.com/office/powerpoint/2010/main" val="3787163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animBg="1"/>
      <p:bldP spid="12" grpId="0"/>
      <p:bldP spid="13" grpId="0" animBg="1"/>
      <p:bldP spid="14" grpId="0" animBg="1"/>
      <p:bldP spid="15" grpId="0" animBg="1"/>
      <p:bldP spid="16" grpId="0" animBg="1"/>
      <p:bldP spid="18" grpId="0" animBg="1"/>
      <p:bldP spid="22" grpId="0" animBg="1"/>
      <p:bldP spid="23" grpId="0" animBg="1"/>
      <p:bldP spid="24" grpId="0" animBg="1"/>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a:t>
            </a:r>
            <a:endParaRPr lang="en-US" dirty="0"/>
          </a:p>
        </p:txBody>
      </p:sp>
      <p:sp>
        <p:nvSpPr>
          <p:cNvPr id="3" name="Content Placeholder 2"/>
          <p:cNvSpPr>
            <a:spLocks noGrp="1"/>
          </p:cNvSpPr>
          <p:nvPr>
            <p:ph idx="1"/>
          </p:nvPr>
        </p:nvSpPr>
        <p:spPr/>
        <p:txBody>
          <a:bodyPr>
            <a:normAutofit fontScale="92500"/>
          </a:bodyPr>
          <a:lstStyle/>
          <a:p>
            <a:pPr>
              <a:buFont typeface="Arial"/>
              <a:buChar char="•"/>
            </a:pPr>
            <a:r>
              <a:rPr lang="en-US" dirty="0"/>
              <a:t>Connections between Bluetooth enabled electronic devices allow these devices to communicate wirelessly through short-range, ad hoc networks known as </a:t>
            </a:r>
            <a:r>
              <a:rPr lang="en-US" dirty="0" err="1" smtClean="0"/>
              <a:t>piconets</a:t>
            </a:r>
            <a:endParaRPr lang="en-US" dirty="0" smtClean="0"/>
          </a:p>
          <a:p>
            <a:pPr>
              <a:buFont typeface="Arial"/>
              <a:buChar char="•"/>
            </a:pPr>
            <a:r>
              <a:rPr lang="en-US" dirty="0" err="1" smtClean="0"/>
              <a:t>Piconets</a:t>
            </a:r>
            <a:r>
              <a:rPr lang="en-US" dirty="0" smtClean="0"/>
              <a:t> </a:t>
            </a:r>
            <a:r>
              <a:rPr lang="en-US" dirty="0"/>
              <a:t>are established dynamically and automatically as Bluetooth enabled devices enter and leave radio proximity</a:t>
            </a:r>
            <a:endParaRPr lang="en-US" dirty="0" smtClean="0"/>
          </a:p>
          <a:p>
            <a:pPr>
              <a:buFont typeface="Arial"/>
              <a:buChar char="•"/>
            </a:pPr>
            <a:r>
              <a:rPr lang="en-US" dirty="0" smtClean="0"/>
              <a:t>Operates in 2.4Ghz band</a:t>
            </a:r>
          </a:p>
          <a:p>
            <a:pPr>
              <a:buFont typeface="Arial"/>
              <a:buChar char="•"/>
            </a:pPr>
            <a:r>
              <a:rPr lang="en-US" dirty="0" smtClean="0"/>
              <a:t>3 Power classes</a:t>
            </a:r>
          </a:p>
          <a:p>
            <a:pPr>
              <a:buFont typeface="Arial"/>
              <a:buChar char="•"/>
            </a:pPr>
            <a:r>
              <a:rPr lang="en-US" dirty="0" smtClean="0"/>
              <a:t>Frequency Hopping Spread Spectrum</a:t>
            </a:r>
            <a:endParaRPr lang="en-US" dirty="0"/>
          </a:p>
        </p:txBody>
      </p:sp>
    </p:spTree>
    <p:extLst>
      <p:ext uri="{BB962C8B-B14F-4D97-AF65-F5344CB8AC3E}">
        <p14:creationId xmlns:p14="http://schemas.microsoft.com/office/powerpoint/2010/main" val="33813589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Bluetooth 4.2</a:t>
            </a:r>
            <a:endParaRPr lang="en-US" dirty="0"/>
          </a:p>
        </p:txBody>
      </p:sp>
      <p:sp>
        <p:nvSpPr>
          <p:cNvPr id="3" name="Content Placeholder 2"/>
          <p:cNvSpPr>
            <a:spLocks noGrp="1"/>
          </p:cNvSpPr>
          <p:nvPr>
            <p:ph idx="1"/>
          </p:nvPr>
        </p:nvSpPr>
        <p:spPr/>
        <p:txBody>
          <a:bodyPr/>
          <a:lstStyle/>
          <a:p>
            <a:pPr>
              <a:buFont typeface="Arial"/>
              <a:buChar char="•"/>
            </a:pPr>
            <a:r>
              <a:rPr lang="en-US" dirty="0" smtClean="0"/>
              <a:t>Enables </a:t>
            </a:r>
            <a:r>
              <a:rPr lang="en-US" dirty="0" err="1" smtClean="0"/>
              <a:t>IoT</a:t>
            </a:r>
            <a:r>
              <a:rPr lang="en-US" dirty="0" smtClean="0"/>
              <a:t> with support for IPv6,WPAN or Bluetooth Smart gateways</a:t>
            </a:r>
          </a:p>
          <a:p>
            <a:pPr>
              <a:buFont typeface="Arial"/>
              <a:buChar char="•"/>
            </a:pPr>
            <a:r>
              <a:rPr lang="en-US" dirty="0" smtClean="0"/>
              <a:t>Bluetooth smart is smarter in terms of Privacy, Power efficiency and Security</a:t>
            </a:r>
          </a:p>
          <a:p>
            <a:pPr>
              <a:buFont typeface="Arial"/>
              <a:buChar char="•"/>
            </a:pPr>
            <a:r>
              <a:rPr lang="en-US" dirty="0" smtClean="0"/>
              <a:t>Bluetooth Smart even faster with throughput speed and increased packet capacity</a:t>
            </a:r>
            <a:endParaRPr lang="en-US" dirty="0"/>
          </a:p>
        </p:txBody>
      </p:sp>
    </p:spTree>
    <p:extLst>
      <p:ext uri="{BB962C8B-B14F-4D97-AF65-F5344CB8AC3E}">
        <p14:creationId xmlns:p14="http://schemas.microsoft.com/office/powerpoint/2010/main" val="1230492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057"/>
            <a:ext cx="7313613" cy="868362"/>
          </a:xfrm>
        </p:spPr>
        <p:txBody>
          <a:bodyPr/>
          <a:lstStyle/>
          <a:p>
            <a:r>
              <a:rPr lang="en-US" dirty="0" smtClean="0"/>
              <a:t>Wi-Fi direct</a:t>
            </a:r>
            <a:endParaRPr lang="en-US" dirty="0"/>
          </a:p>
        </p:txBody>
      </p:sp>
      <p:sp>
        <p:nvSpPr>
          <p:cNvPr id="3" name="Content Placeholder 2"/>
          <p:cNvSpPr>
            <a:spLocks noGrp="1"/>
          </p:cNvSpPr>
          <p:nvPr>
            <p:ph idx="1"/>
          </p:nvPr>
        </p:nvSpPr>
        <p:spPr>
          <a:xfrm>
            <a:off x="162140" y="937419"/>
            <a:ext cx="8850122" cy="5668958"/>
          </a:xfrm>
        </p:spPr>
        <p:txBody>
          <a:bodyPr>
            <a:normAutofit fontScale="85000" lnSpcReduction="20000"/>
          </a:bodyPr>
          <a:lstStyle/>
          <a:p>
            <a:pPr>
              <a:buFont typeface="Arial"/>
              <a:buChar char="•"/>
            </a:pPr>
            <a:r>
              <a:rPr lang="en-US" dirty="0" smtClean="0"/>
              <a:t>Protected </a:t>
            </a:r>
            <a:r>
              <a:rPr lang="en-US" dirty="0"/>
              <a:t>by WPA2, Wi-Fi Protected Setup.</a:t>
            </a:r>
          </a:p>
          <a:p>
            <a:pPr>
              <a:buFont typeface="Arial"/>
              <a:buChar char="•"/>
            </a:pPr>
            <a:r>
              <a:rPr lang="en-US" dirty="0" smtClean="0"/>
              <a:t>Immediate </a:t>
            </a:r>
            <a:r>
              <a:rPr lang="en-US" dirty="0"/>
              <a:t>utility: Can use any smart phone irrespective of previous </a:t>
            </a:r>
            <a:r>
              <a:rPr lang="en-US" dirty="0" smtClean="0"/>
              <a:t>pairing </a:t>
            </a:r>
            <a:r>
              <a:rPr lang="en-US" dirty="0"/>
              <a:t>history.</a:t>
            </a:r>
          </a:p>
          <a:p>
            <a:pPr>
              <a:buFont typeface="Arial"/>
              <a:buChar char="•"/>
            </a:pPr>
            <a:r>
              <a:rPr lang="en-US" dirty="0" smtClean="0"/>
              <a:t>Simple </a:t>
            </a:r>
            <a:r>
              <a:rPr lang="en-US" dirty="0"/>
              <a:t>API for development. least hardware dependency.</a:t>
            </a:r>
          </a:p>
          <a:p>
            <a:pPr>
              <a:buFont typeface="Arial"/>
              <a:buChar char="•"/>
            </a:pPr>
            <a:r>
              <a:rPr lang="en-US" dirty="0" smtClean="0"/>
              <a:t>Avoids </a:t>
            </a:r>
            <a:r>
              <a:rPr lang="en-US" dirty="0"/>
              <a:t>additional configuration complexity and potentially exposure of </a:t>
            </a:r>
            <a:r>
              <a:rPr lang="en-US" dirty="0" smtClean="0"/>
              <a:t>network </a:t>
            </a:r>
            <a:r>
              <a:rPr lang="en-US" dirty="0"/>
              <a:t>resources.</a:t>
            </a:r>
          </a:p>
          <a:p>
            <a:pPr>
              <a:buFont typeface="Arial"/>
              <a:buChar char="•"/>
            </a:pPr>
            <a:r>
              <a:rPr lang="en-US" dirty="0" smtClean="0"/>
              <a:t>Wi-Fi </a:t>
            </a:r>
            <a:r>
              <a:rPr lang="en-US" dirty="0"/>
              <a:t>Peer-to-Peer technology has been designed to be implemented on the same silicon as the majority of new devices that support Wi-Fi. As a result, the new capabilities will not require a significant increase in software or CPU capability.</a:t>
            </a:r>
          </a:p>
          <a:p>
            <a:pPr>
              <a:buFont typeface="Arial"/>
              <a:buChar char="•"/>
            </a:pPr>
            <a:r>
              <a:rPr lang="en-US" dirty="0" smtClean="0"/>
              <a:t>Support </a:t>
            </a:r>
            <a:r>
              <a:rPr lang="en-US" dirty="0"/>
              <a:t>for legacy Wi-Fi devices, as clients only.</a:t>
            </a:r>
          </a:p>
          <a:p>
            <a:pPr>
              <a:buFont typeface="Arial"/>
              <a:buChar char="•"/>
            </a:pPr>
            <a:r>
              <a:rPr lang="en-US" dirty="0" smtClean="0"/>
              <a:t>Power </a:t>
            </a:r>
            <a:r>
              <a:rPr lang="en-US" dirty="0"/>
              <a:t>management to reduce power consumption.</a:t>
            </a:r>
          </a:p>
          <a:p>
            <a:pPr>
              <a:buFont typeface="Arial"/>
              <a:buChar char="•"/>
            </a:pPr>
            <a:r>
              <a:rPr lang="en-US" dirty="0" smtClean="0"/>
              <a:t>Persistent </a:t>
            </a:r>
            <a:r>
              <a:rPr lang="en-US" dirty="0"/>
              <a:t>groups capability.</a:t>
            </a:r>
          </a:p>
          <a:p>
            <a:pPr>
              <a:buFont typeface="Arial"/>
              <a:buChar char="•"/>
            </a:pPr>
            <a:r>
              <a:rPr lang="en-US" dirty="0" smtClean="0"/>
              <a:t>Support </a:t>
            </a:r>
            <a:r>
              <a:rPr lang="en-US" dirty="0"/>
              <a:t>for concurrent connections. Especially beneficial for Wi-Fi </a:t>
            </a:r>
            <a:r>
              <a:rPr lang="en-US" dirty="0" err="1"/>
              <a:t>drishti</a:t>
            </a:r>
            <a:r>
              <a:rPr lang="en-US" dirty="0"/>
              <a:t> case</a:t>
            </a:r>
            <a:r>
              <a:rPr lang="en-US" dirty="0" smtClean="0"/>
              <a:t>.</a:t>
            </a:r>
            <a:r>
              <a:rPr lang="en-US" dirty="0"/>
              <a:t>	</a:t>
            </a:r>
          </a:p>
        </p:txBody>
      </p:sp>
    </p:spTree>
    <p:extLst>
      <p:ext uri="{BB962C8B-B14F-4D97-AF65-F5344CB8AC3E}">
        <p14:creationId xmlns:p14="http://schemas.microsoft.com/office/powerpoint/2010/main" val="38781545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Bluetooth </a:t>
            </a:r>
            <a:r>
              <a:rPr lang="en-US" dirty="0" err="1" smtClean="0"/>
              <a:t>vs</a:t>
            </a:r>
            <a:r>
              <a:rPr lang="en-US" dirty="0" smtClean="0"/>
              <a:t> Wi-Fi Direct</a:t>
            </a:r>
            <a:br>
              <a:rPr lang="en-US" dirty="0" smtClean="0"/>
            </a:br>
            <a:endParaRPr 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7597476"/>
              </p:ext>
            </p:extLst>
          </p:nvPr>
        </p:nvGraphicFramePr>
        <p:xfrm>
          <a:off x="914400" y="1735138"/>
          <a:ext cx="7313610" cy="1483360"/>
        </p:xfrm>
        <a:graphic>
          <a:graphicData uri="http://schemas.openxmlformats.org/drawingml/2006/table">
            <a:tbl>
              <a:tblPr firstRow="1" bandRow="1">
                <a:tableStyleId>{2D5ABB26-0587-4C30-8999-92F81FD0307C}</a:tableStyleId>
              </a:tblPr>
              <a:tblGrid>
                <a:gridCol w="1218935"/>
                <a:gridCol w="1218935"/>
                <a:gridCol w="1218935"/>
                <a:gridCol w="1218935"/>
                <a:gridCol w="1218935"/>
                <a:gridCol w="1218935"/>
              </a:tblGrid>
              <a:tr h="370840">
                <a:tc>
                  <a:txBody>
                    <a:bodyPr/>
                    <a:lstStyle/>
                    <a:p>
                      <a:endParaRPr lang="en-US" dirty="0"/>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r>
              <a:tr h="370840">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r>
              <a:tr h="370840">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a:p>
                  </a:txBody>
                  <a:tcPr marL="81262" marR="81262"/>
                </a:tc>
              </a:tr>
              <a:tr h="370840">
                <a:tc>
                  <a:txBody>
                    <a:bodyPr/>
                    <a:lstStyle/>
                    <a:p>
                      <a:endParaRPr lang="en-US" dirty="0"/>
                    </a:p>
                  </a:txBody>
                  <a:tcPr marL="81262" marR="81262"/>
                </a:tc>
                <a:tc>
                  <a:txBody>
                    <a:bodyPr/>
                    <a:lstStyle/>
                    <a:p>
                      <a:endParaRPr lang="en-US"/>
                    </a:p>
                  </a:txBody>
                  <a:tcPr marL="81262" marR="81262"/>
                </a:tc>
                <a:tc>
                  <a:txBody>
                    <a:bodyPr/>
                    <a:lstStyle/>
                    <a:p>
                      <a:endParaRPr lang="en-US" dirty="0"/>
                    </a:p>
                  </a:txBody>
                  <a:tcPr marL="81262" marR="81262"/>
                </a:tc>
                <a:tc>
                  <a:txBody>
                    <a:bodyPr/>
                    <a:lstStyle/>
                    <a:p>
                      <a:endParaRPr lang="en-US"/>
                    </a:p>
                  </a:txBody>
                  <a:tcPr marL="81262" marR="81262"/>
                </a:tc>
                <a:tc>
                  <a:txBody>
                    <a:bodyPr/>
                    <a:lstStyle/>
                    <a:p>
                      <a:endParaRPr lang="en-US"/>
                    </a:p>
                  </a:txBody>
                  <a:tcPr marL="81262" marR="81262"/>
                </a:tc>
                <a:tc>
                  <a:txBody>
                    <a:bodyPr/>
                    <a:lstStyle/>
                    <a:p>
                      <a:endParaRPr lang="en-US" dirty="0"/>
                    </a:p>
                  </a:txBody>
                  <a:tcPr marL="81262" marR="81262"/>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59943498"/>
              </p:ext>
            </p:extLst>
          </p:nvPr>
        </p:nvGraphicFramePr>
        <p:xfrm>
          <a:off x="672764" y="1022244"/>
          <a:ext cx="8471235" cy="4865466"/>
        </p:xfrm>
        <a:graphic>
          <a:graphicData uri="http://schemas.openxmlformats.org/drawingml/2006/table">
            <a:tbl>
              <a:tblPr firstRow="1" bandRow="1">
                <a:tableStyleId>{2D5ABB26-0587-4C30-8999-92F81FD0307C}</a:tableStyleId>
              </a:tblPr>
              <a:tblGrid>
                <a:gridCol w="2823745"/>
                <a:gridCol w="2823745"/>
                <a:gridCol w="2823745"/>
              </a:tblGrid>
              <a:tr h="305714">
                <a:tc>
                  <a:txBody>
                    <a:bodyPr/>
                    <a:lstStyle/>
                    <a:p>
                      <a:endParaRPr lang="en-US" b="1" dirty="0"/>
                    </a:p>
                  </a:txBody>
                  <a:tcPr/>
                </a:tc>
                <a:tc>
                  <a:txBody>
                    <a:bodyPr/>
                    <a:lstStyle/>
                    <a:p>
                      <a:r>
                        <a:rPr lang="en-US" b="1" dirty="0" smtClean="0"/>
                        <a:t>Bluetooth</a:t>
                      </a:r>
                      <a:endParaRPr lang="en-US" b="1" dirty="0"/>
                    </a:p>
                  </a:txBody>
                  <a:tcPr/>
                </a:tc>
                <a:tc>
                  <a:txBody>
                    <a:bodyPr/>
                    <a:lstStyle/>
                    <a:p>
                      <a:r>
                        <a:rPr lang="en-US" b="1" dirty="0" smtClean="0"/>
                        <a:t>Wi-Fi</a:t>
                      </a:r>
                      <a:r>
                        <a:rPr lang="en-US" b="1" baseline="0" dirty="0" smtClean="0"/>
                        <a:t> </a:t>
                      </a:r>
                      <a:r>
                        <a:rPr lang="en-US" b="1" dirty="0" smtClean="0"/>
                        <a:t> Direct</a:t>
                      </a:r>
                      <a:endParaRPr lang="en-US" b="1" dirty="0"/>
                    </a:p>
                  </a:txBody>
                  <a:tcPr/>
                </a:tc>
              </a:tr>
              <a:tr h="305714">
                <a:tc>
                  <a:txBody>
                    <a:bodyPr/>
                    <a:lstStyle/>
                    <a:p>
                      <a:r>
                        <a:rPr lang="en-US" b="1" dirty="0" smtClean="0"/>
                        <a:t>Speed</a:t>
                      </a:r>
                      <a:endParaRPr lang="en-US" b="1" dirty="0"/>
                    </a:p>
                  </a:txBody>
                  <a:tcPr/>
                </a:tc>
                <a:tc>
                  <a:txBody>
                    <a:bodyPr/>
                    <a:lstStyle/>
                    <a:p>
                      <a:r>
                        <a:rPr lang="en-US" dirty="0" smtClean="0"/>
                        <a:t>25 Mbps</a:t>
                      </a:r>
                      <a:endParaRPr lang="en-US" dirty="0"/>
                    </a:p>
                  </a:txBody>
                  <a:tcPr/>
                </a:tc>
                <a:tc>
                  <a:txBody>
                    <a:bodyPr/>
                    <a:lstStyle/>
                    <a:p>
                      <a:r>
                        <a:rPr lang="en-US" dirty="0" smtClean="0"/>
                        <a:t>250</a:t>
                      </a:r>
                      <a:r>
                        <a:rPr lang="en-US" baseline="0" dirty="0" smtClean="0"/>
                        <a:t> Mbps</a:t>
                      </a:r>
                      <a:endParaRPr lang="en-US" dirty="0"/>
                    </a:p>
                  </a:txBody>
                  <a:tcPr/>
                </a:tc>
              </a:tr>
              <a:tr h="305714">
                <a:tc>
                  <a:txBody>
                    <a:bodyPr/>
                    <a:lstStyle/>
                    <a:p>
                      <a:r>
                        <a:rPr lang="en-US" b="1" dirty="0" smtClean="0"/>
                        <a:t>Security</a:t>
                      </a:r>
                      <a:endParaRPr lang="en-US" b="1" dirty="0"/>
                    </a:p>
                  </a:txBody>
                  <a:tcPr/>
                </a:tc>
                <a:tc>
                  <a:txBody>
                    <a:bodyPr/>
                    <a:lstStyle/>
                    <a:p>
                      <a:r>
                        <a:rPr lang="en-US" dirty="0" smtClean="0"/>
                        <a:t>128 bit AES</a:t>
                      </a:r>
                      <a:endParaRPr lang="en-US" dirty="0"/>
                    </a:p>
                  </a:txBody>
                  <a:tcPr/>
                </a:tc>
                <a:tc>
                  <a:txBody>
                    <a:bodyPr/>
                    <a:lstStyle/>
                    <a:p>
                      <a:r>
                        <a:rPr lang="en-US" dirty="0" smtClean="0"/>
                        <a:t>WPA2 256 bit AES</a:t>
                      </a:r>
                      <a:endParaRPr lang="en-US" dirty="0"/>
                    </a:p>
                  </a:txBody>
                  <a:tcPr/>
                </a:tc>
              </a:tr>
              <a:tr h="305714">
                <a:tc>
                  <a:txBody>
                    <a:bodyPr/>
                    <a:lstStyle/>
                    <a:p>
                      <a:r>
                        <a:rPr lang="en-US" b="1" dirty="0" smtClean="0"/>
                        <a:t>Distance</a:t>
                      </a:r>
                      <a:endParaRPr lang="en-US" b="1" dirty="0"/>
                    </a:p>
                  </a:txBody>
                  <a:tcPr/>
                </a:tc>
                <a:tc>
                  <a:txBody>
                    <a:bodyPr/>
                    <a:lstStyle/>
                    <a:p>
                      <a:r>
                        <a:rPr lang="en-US" baseline="0" dirty="0" smtClean="0"/>
                        <a:t>1m – 100m</a:t>
                      </a:r>
                      <a:endParaRPr lang="en-US" dirty="0"/>
                    </a:p>
                  </a:txBody>
                  <a:tcPr/>
                </a:tc>
                <a:tc>
                  <a:txBody>
                    <a:bodyPr/>
                    <a:lstStyle/>
                    <a:p>
                      <a:r>
                        <a:rPr lang="en-US" dirty="0" smtClean="0"/>
                        <a:t>200</a:t>
                      </a:r>
                      <a:r>
                        <a:rPr lang="en-US" baseline="0" dirty="0" smtClean="0"/>
                        <a:t> m</a:t>
                      </a:r>
                      <a:endParaRPr lang="en-US" dirty="0"/>
                    </a:p>
                  </a:txBody>
                  <a:tcPr/>
                </a:tc>
              </a:tr>
              <a:tr h="764285">
                <a:tc>
                  <a:txBody>
                    <a:bodyPr/>
                    <a:lstStyle/>
                    <a:p>
                      <a:r>
                        <a:rPr lang="en-US" b="1" dirty="0" smtClean="0"/>
                        <a:t>Power</a:t>
                      </a:r>
                      <a:endParaRPr lang="en-US" b="1" dirty="0"/>
                    </a:p>
                  </a:txBody>
                  <a:tcPr/>
                </a:tc>
                <a:tc>
                  <a:txBody>
                    <a:bodyPr/>
                    <a:lstStyle/>
                    <a:p>
                      <a:r>
                        <a:rPr lang="en-US" dirty="0" smtClean="0"/>
                        <a:t>Less with Low</a:t>
                      </a:r>
                      <a:r>
                        <a:rPr lang="en-US" baseline="0" dirty="0" smtClean="0"/>
                        <a:t> Energy (2.5mW)</a:t>
                      </a:r>
                      <a:endParaRPr lang="en-US" dirty="0"/>
                    </a:p>
                  </a:txBody>
                  <a:tcPr/>
                </a:tc>
                <a:tc>
                  <a:txBody>
                    <a:bodyPr/>
                    <a:lstStyle/>
                    <a:p>
                      <a:r>
                        <a:rPr lang="en-US" dirty="0" smtClean="0"/>
                        <a:t>Relatively more (30 -40 % less with WMM Power</a:t>
                      </a:r>
                      <a:r>
                        <a:rPr lang="en-US" baseline="0" dirty="0" smtClean="0"/>
                        <a:t> Save)</a:t>
                      </a:r>
                      <a:endParaRPr lang="en-US" dirty="0"/>
                    </a:p>
                  </a:txBody>
                  <a:tcPr/>
                </a:tc>
              </a:tr>
              <a:tr h="305714">
                <a:tc>
                  <a:txBody>
                    <a:bodyPr/>
                    <a:lstStyle/>
                    <a:p>
                      <a:r>
                        <a:rPr lang="en-US" b="1" dirty="0" smtClean="0"/>
                        <a:t>Backward Compatibility</a:t>
                      </a:r>
                      <a:endParaRPr lang="en-US" b="1" dirty="0"/>
                    </a:p>
                  </a:txBody>
                  <a:tcPr/>
                </a:tc>
                <a:tc>
                  <a:txBody>
                    <a:bodyPr/>
                    <a:lstStyle/>
                    <a:p>
                      <a:r>
                        <a:rPr lang="en-US" dirty="0" smtClean="0"/>
                        <a:t> N</a:t>
                      </a:r>
                      <a:endParaRPr lang="en-US" dirty="0"/>
                    </a:p>
                  </a:txBody>
                  <a:tcPr/>
                </a:tc>
                <a:tc>
                  <a:txBody>
                    <a:bodyPr/>
                    <a:lstStyle/>
                    <a:p>
                      <a:r>
                        <a:rPr lang="en-US" dirty="0" smtClean="0"/>
                        <a:t>Y</a:t>
                      </a:r>
                      <a:endParaRPr lang="en-US" dirty="0"/>
                    </a:p>
                  </a:txBody>
                  <a:tcPr/>
                </a:tc>
              </a:tr>
              <a:tr h="764285">
                <a:tc>
                  <a:txBody>
                    <a:bodyPr/>
                    <a:lstStyle/>
                    <a:p>
                      <a:r>
                        <a:rPr lang="en-US" b="1" dirty="0" smtClean="0"/>
                        <a:t>No</a:t>
                      </a:r>
                      <a:r>
                        <a:rPr lang="en-US" b="1" baseline="0" dirty="0" smtClean="0"/>
                        <a:t> of Devices</a:t>
                      </a:r>
                      <a:endParaRPr lang="en-US" b="1" dirty="0"/>
                    </a:p>
                  </a:txBody>
                  <a:tcPr/>
                </a:tc>
                <a:tc>
                  <a:txBody>
                    <a:bodyPr/>
                    <a:lstStyle/>
                    <a:p>
                      <a:r>
                        <a:rPr lang="en-US" dirty="0" smtClean="0"/>
                        <a:t>7 active slaves (</a:t>
                      </a:r>
                      <a:r>
                        <a:rPr lang="en-US" dirty="0" err="1" smtClean="0"/>
                        <a:t>upto</a:t>
                      </a:r>
                      <a:r>
                        <a:rPr lang="en-US" dirty="0" smtClean="0"/>
                        <a:t> 248</a:t>
                      </a:r>
                      <a:r>
                        <a:rPr lang="en-US" baseline="0" dirty="0" smtClean="0"/>
                        <a:t> devices but they should be in sleep mode)</a:t>
                      </a:r>
                      <a:endParaRPr lang="en-US" dirty="0"/>
                    </a:p>
                  </a:txBody>
                  <a:tcPr/>
                </a:tc>
                <a:tc>
                  <a:txBody>
                    <a:bodyPr/>
                    <a:lstStyle/>
                    <a:p>
                      <a:r>
                        <a:rPr lang="en-US" dirty="0" smtClean="0"/>
                        <a:t>1 to Many</a:t>
                      </a:r>
                      <a:endParaRPr lang="en-US" dirty="0"/>
                    </a:p>
                  </a:txBody>
                  <a:tcPr/>
                </a:tc>
              </a:tr>
              <a:tr h="678991">
                <a:tc>
                  <a:txBody>
                    <a:bodyPr/>
                    <a:lstStyle/>
                    <a:p>
                      <a:r>
                        <a:rPr lang="en-US" b="1" dirty="0" smtClean="0"/>
                        <a:t>Pairing</a:t>
                      </a:r>
                      <a:endParaRPr lang="en-US" b="1" dirty="0"/>
                    </a:p>
                  </a:txBody>
                  <a:tcPr marL="81262" marR="81262"/>
                </a:tc>
                <a:tc>
                  <a:txBody>
                    <a:bodyPr/>
                    <a:lstStyle/>
                    <a:p>
                      <a:r>
                        <a:rPr lang="en-US" dirty="0" smtClean="0"/>
                        <a:t>Device</a:t>
                      </a:r>
                      <a:r>
                        <a:rPr lang="en-US" baseline="0" dirty="0" smtClean="0"/>
                        <a:t> discovery protocols like SDP</a:t>
                      </a:r>
                      <a:endParaRPr lang="en-US" dirty="0"/>
                    </a:p>
                  </a:txBody>
                  <a:tcPr marL="81262" marR="81262"/>
                </a:tc>
                <a:tc>
                  <a:txBody>
                    <a:bodyPr/>
                    <a:lstStyle/>
                    <a:p>
                      <a:r>
                        <a:rPr lang="en-US" dirty="0" smtClean="0"/>
                        <a:t>Challenging</a:t>
                      </a:r>
                      <a:r>
                        <a:rPr lang="en-US" baseline="0" dirty="0" smtClean="0"/>
                        <a:t> as it lacks discovery protocols</a:t>
                      </a:r>
                      <a:endParaRPr lang="en-US" dirty="0"/>
                    </a:p>
                  </a:txBody>
                  <a:tcPr marL="81262" marR="81262"/>
                </a:tc>
              </a:tr>
              <a:tr h="678991">
                <a:tc>
                  <a:txBody>
                    <a:bodyPr/>
                    <a:lstStyle/>
                    <a:p>
                      <a:r>
                        <a:rPr lang="en-US" b="1" dirty="0" smtClean="0"/>
                        <a:t>IOT</a:t>
                      </a:r>
                      <a:endParaRPr lang="en-US" b="1" dirty="0"/>
                    </a:p>
                  </a:txBody>
                  <a:tcPr marL="81262" marR="81262"/>
                </a:tc>
                <a:tc>
                  <a:txBody>
                    <a:bodyPr/>
                    <a:lstStyle/>
                    <a:p>
                      <a:r>
                        <a:rPr lang="en-US" dirty="0" smtClean="0"/>
                        <a:t>Bluetooth</a:t>
                      </a:r>
                      <a:r>
                        <a:rPr lang="en-US" baseline="0" dirty="0" smtClean="0"/>
                        <a:t> 4.2 </a:t>
                      </a:r>
                      <a:endParaRPr lang="en-US" dirty="0"/>
                    </a:p>
                  </a:txBody>
                  <a:tcPr marL="81262" marR="81262"/>
                </a:tc>
                <a:tc>
                  <a:txBody>
                    <a:bodyPr/>
                    <a:lstStyle/>
                    <a:p>
                      <a:r>
                        <a:rPr lang="en-US" dirty="0" smtClean="0"/>
                        <a:t>Obvious</a:t>
                      </a:r>
                      <a:r>
                        <a:rPr lang="en-US" baseline="0" dirty="0" smtClean="0"/>
                        <a:t> choice [ubiquity in homes and devices]</a:t>
                      </a:r>
                      <a:endParaRPr lang="en-US" dirty="0"/>
                    </a:p>
                  </a:txBody>
                  <a:tcPr marL="81262" marR="81262"/>
                </a:tc>
              </a:tr>
            </a:tbl>
          </a:graphicData>
        </a:graphic>
      </p:graphicFrame>
    </p:spTree>
    <p:extLst>
      <p:ext uri="{BB962C8B-B14F-4D97-AF65-F5344CB8AC3E}">
        <p14:creationId xmlns:p14="http://schemas.microsoft.com/office/powerpoint/2010/main" val="12876624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pPr>
            <a:r>
              <a:rPr sz="4400"/>
              <a:t>Functionalities in EncCam</a:t>
            </a:r>
          </a:p>
        </p:txBody>
      </p:sp>
      <p:sp>
        <p:nvSpPr>
          <p:cNvPr id="171" name="Shape 171"/>
          <p:cNvSpPr>
            <a:spLocks noGrp="1"/>
          </p:cNvSpPr>
          <p:nvPr>
            <p:ph idx="1"/>
          </p:nvPr>
        </p:nvSpPr>
        <p:spPr>
          <a:xfrm>
            <a:off x="275009" y="1524000"/>
            <a:ext cx="8548090" cy="5041847"/>
          </a:xfrm>
          <a:prstGeom prst="rect">
            <a:avLst/>
          </a:prstGeom>
        </p:spPr>
        <p:txBody>
          <a:bodyPr>
            <a:normAutofit/>
          </a:bodyPr>
          <a:lstStyle/>
          <a:p>
            <a:pPr marL="0" lvl="0" indent="0">
              <a:buNone/>
              <a:defRPr sz="1800"/>
            </a:pPr>
            <a:r>
              <a:rPr sz="2100" dirty="0"/>
              <a:t>LED to indicate these states</a:t>
            </a:r>
          </a:p>
          <a:p>
            <a:pPr lvl="0">
              <a:buFont typeface="Arial"/>
              <a:buChar char="•"/>
              <a:defRPr sz="1800"/>
            </a:pPr>
            <a:r>
              <a:rPr sz="2100" dirty="0"/>
              <a:t>blink on request from CODEC</a:t>
            </a:r>
          </a:p>
          <a:p>
            <a:pPr lvl="0">
              <a:buFont typeface="Arial"/>
              <a:buChar char="•"/>
              <a:defRPr sz="1800"/>
            </a:pPr>
            <a:r>
              <a:rPr sz="2100" dirty="0"/>
              <a:t>Green to show configured state</a:t>
            </a:r>
          </a:p>
          <a:p>
            <a:pPr lvl="0">
              <a:buFont typeface="Arial"/>
              <a:buChar char="•"/>
              <a:defRPr sz="1800"/>
            </a:pPr>
            <a:r>
              <a:rPr lang="en-US" sz="2100" dirty="0" smtClean="0"/>
              <a:t>Red to show </a:t>
            </a:r>
            <a:r>
              <a:rPr sz="2100" dirty="0" err="1" smtClean="0"/>
              <a:t>Unconfigured</a:t>
            </a:r>
            <a:r>
              <a:rPr sz="2100" dirty="0" smtClean="0"/>
              <a:t> </a:t>
            </a:r>
            <a:r>
              <a:rPr sz="2100" dirty="0"/>
              <a:t>state</a:t>
            </a:r>
          </a:p>
          <a:p>
            <a:pPr marL="0" lvl="0" indent="0">
              <a:buNone/>
              <a:defRPr sz="1800"/>
            </a:pPr>
            <a:r>
              <a:rPr sz="2100" dirty="0" smtClean="0"/>
              <a:t>Physical </a:t>
            </a:r>
            <a:r>
              <a:rPr sz="2100" dirty="0"/>
              <a:t>switch to RESET or UNPAIR in the event of codec going down without </a:t>
            </a:r>
            <a:r>
              <a:rPr lang="en-US" sz="2100" dirty="0" smtClean="0"/>
              <a:t>un</a:t>
            </a:r>
            <a:r>
              <a:rPr sz="2100" dirty="0" smtClean="0"/>
              <a:t>pairing.</a:t>
            </a:r>
            <a:endParaRPr lang="en-US" sz="2100" dirty="0" smtClean="0"/>
          </a:p>
          <a:p>
            <a:pPr marL="0" indent="0">
              <a:buNone/>
              <a:defRPr sz="1800"/>
            </a:pPr>
            <a:r>
              <a:rPr lang="en-US" sz="2100" dirty="0" smtClean="0"/>
              <a:t>Both </a:t>
            </a:r>
            <a:r>
              <a:rPr lang="en-US" sz="2100" dirty="0"/>
              <a:t>Codec/</a:t>
            </a:r>
            <a:r>
              <a:rPr lang="en-US" sz="2100" dirty="0" smtClean="0"/>
              <a:t>camera </a:t>
            </a:r>
            <a:r>
              <a:rPr lang="en-US" sz="2100" dirty="0"/>
              <a:t>will send health pings every few </a:t>
            </a:r>
            <a:r>
              <a:rPr lang="en-US" sz="2100" dirty="0" smtClean="0"/>
              <a:t>seconds and </a:t>
            </a:r>
            <a:r>
              <a:rPr lang="en-US" sz="2100" dirty="0"/>
              <a:t>retry n number of times in cases the pings are not successful.</a:t>
            </a:r>
          </a:p>
          <a:p>
            <a:pPr marL="0" indent="0">
              <a:buNone/>
              <a:defRPr sz="1800"/>
            </a:pPr>
            <a:r>
              <a:rPr lang="en-US" sz="2100" dirty="0" smtClean="0"/>
              <a:t>After </a:t>
            </a:r>
            <a:r>
              <a:rPr lang="en-US" sz="2100" dirty="0"/>
              <a:t>N retries , the camera is presumed to have gone down and is </a:t>
            </a:r>
            <a:r>
              <a:rPr lang="en-US" sz="2100" dirty="0" smtClean="0"/>
              <a:t>unpaired</a:t>
            </a:r>
          </a:p>
          <a:p>
            <a:pPr marL="0" lvl="0" indent="0">
              <a:buNone/>
              <a:defRPr sz="1800"/>
            </a:pPr>
            <a:endParaRPr lang="en-US" sz="2100" dirty="0"/>
          </a:p>
          <a:p>
            <a:pPr marL="0" lvl="0" indent="0">
              <a:buNone/>
              <a:defRPr sz="1800"/>
            </a:pPr>
            <a:endParaRPr sz="2100" dirty="0"/>
          </a:p>
        </p:txBody>
      </p:sp>
      <p:sp>
        <p:nvSpPr>
          <p:cNvPr id="172" name="Shape 172"/>
          <p:cNvSpPr>
            <a:spLocks noGrp="1"/>
          </p:cNvSpPr>
          <p:nvPr>
            <p:ph type="sldNum" sz="quarter" idx="12"/>
          </p:nvPr>
        </p:nvSpPr>
        <p:spPr>
          <a:xfrm>
            <a:off x="6553200" y="6404292"/>
            <a:ext cx="2133600"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t>16</a:t>
            </a:fld>
            <a:endParaRPr sz="1200">
              <a:solidFill>
                <a:srgbClr val="888888"/>
              </a:solidFill>
            </a:endParaRPr>
          </a:p>
        </p:txBody>
      </p:sp>
    </p:spTree>
    <p:extLst>
      <p:ext uri="{BB962C8B-B14F-4D97-AF65-F5344CB8AC3E}">
        <p14:creationId xmlns:p14="http://schemas.microsoft.com/office/powerpoint/2010/main" val="2369613264"/>
      </p:ext>
    </p:extLst>
  </p:cSld>
  <p:clrMapOvr>
    <a:masterClrMapping/>
  </p:clrMapOvr>
  <p:transition xmlns:p14="http://schemas.microsoft.com/office/powerpoint/2010/main" spd="slow">
    <p:push dir="u"/>
  </p:transition>
  <p:timing>
    <p:tnLst>
      <p:par>
        <p:cTn xmlns:p14="http://schemas.microsoft.com/office/powerpoint/2010/mai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2509"/>
            <a:ext cx="7313613" cy="868362"/>
          </a:xfrm>
        </p:spPr>
        <p:txBody>
          <a:bodyPr/>
          <a:lstStyle/>
          <a:p>
            <a:r>
              <a:rPr lang="en-US" dirty="0" smtClean="0"/>
              <a:t>Use cases </a:t>
            </a:r>
            <a:endParaRPr lang="en-US" dirty="0"/>
          </a:p>
        </p:txBody>
      </p:sp>
      <p:sp>
        <p:nvSpPr>
          <p:cNvPr id="3" name="Content Placeholder 2"/>
          <p:cNvSpPr>
            <a:spLocks noGrp="1"/>
          </p:cNvSpPr>
          <p:nvPr>
            <p:ph idx="1"/>
          </p:nvPr>
        </p:nvSpPr>
        <p:spPr>
          <a:xfrm>
            <a:off x="216187" y="1060871"/>
            <a:ext cx="8927814" cy="5288816"/>
          </a:xfrm>
        </p:spPr>
        <p:txBody>
          <a:bodyPr>
            <a:normAutofit fontScale="92500" lnSpcReduction="20000"/>
          </a:bodyPr>
          <a:lstStyle/>
          <a:p>
            <a:pPr>
              <a:buFont typeface="Arial"/>
              <a:buChar char="•"/>
            </a:pPr>
            <a:r>
              <a:rPr lang="en-US" b="1" dirty="0" smtClean="0"/>
              <a:t>When Codec goes down/ New codec</a:t>
            </a:r>
          </a:p>
          <a:p>
            <a:pPr marL="0" indent="0">
              <a:buNone/>
            </a:pPr>
            <a:r>
              <a:rPr lang="en-US" b="1" dirty="0"/>
              <a:t>	</a:t>
            </a:r>
            <a:r>
              <a:rPr lang="en-US" dirty="0" smtClean="0"/>
              <a:t>When </a:t>
            </a:r>
            <a:r>
              <a:rPr lang="en-US" dirty="0"/>
              <a:t>the codec goes down its safe to </a:t>
            </a:r>
            <a:r>
              <a:rPr lang="en-US" dirty="0" err="1"/>
              <a:t>unpair</a:t>
            </a:r>
            <a:r>
              <a:rPr lang="en-US" dirty="0"/>
              <a:t> the cameras </a:t>
            </a:r>
            <a:r>
              <a:rPr lang="en-US" dirty="0" smtClean="0"/>
              <a:t>with </a:t>
            </a:r>
            <a:r>
              <a:rPr lang="en-US" dirty="0"/>
              <a:t>the  	codec and move the Camera to </a:t>
            </a:r>
            <a:r>
              <a:rPr lang="en-US" dirty="0" err="1"/>
              <a:t>Config</a:t>
            </a:r>
            <a:r>
              <a:rPr lang="en-US" dirty="0"/>
              <a:t> mode. (This </a:t>
            </a:r>
            <a:r>
              <a:rPr lang="en-US" dirty="0" smtClean="0"/>
              <a:t>will be </a:t>
            </a:r>
            <a:r>
              <a:rPr lang="en-US" dirty="0"/>
              <a:t>discovered based </a:t>
            </a:r>
            <a:r>
              <a:rPr lang="en-US" dirty="0" smtClean="0"/>
              <a:t>	on </a:t>
            </a:r>
            <a:r>
              <a:rPr lang="en-US" dirty="0"/>
              <a:t>periodic health pings between Camera</a:t>
            </a:r>
            <a:r>
              <a:rPr lang="en-US" dirty="0" smtClean="0"/>
              <a:t>/codec</a:t>
            </a:r>
            <a:r>
              <a:rPr lang="en-US" dirty="0"/>
              <a:t>)</a:t>
            </a:r>
            <a:endParaRPr lang="en-US" b="1" dirty="0" smtClean="0"/>
          </a:p>
          <a:p>
            <a:pPr>
              <a:buFont typeface="Arial"/>
              <a:buChar char="•"/>
            </a:pPr>
            <a:r>
              <a:rPr lang="en-US" dirty="0"/>
              <a:t> </a:t>
            </a:r>
            <a:r>
              <a:rPr lang="en-US" b="1" dirty="0" smtClean="0"/>
              <a:t>When the Encoding camera goes down(Reboots)</a:t>
            </a:r>
          </a:p>
          <a:p>
            <a:pPr marL="0" indent="0">
              <a:buNone/>
            </a:pPr>
            <a:r>
              <a:rPr lang="en-US" dirty="0"/>
              <a:t> </a:t>
            </a:r>
            <a:r>
              <a:rPr lang="en-US" dirty="0" smtClean="0"/>
              <a:t>    	When an Encoding camera Reboots , there is already an </a:t>
            </a:r>
            <a:r>
              <a:rPr lang="en-US" dirty="0" smtClean="0"/>
              <a:t>established </a:t>
            </a:r>
            <a:r>
              <a:rPr lang="en-US" dirty="0" smtClean="0"/>
              <a:t>	communication channel established between Codec/camera. The 	codec can reinitiate the connection.</a:t>
            </a:r>
          </a:p>
          <a:p>
            <a:pPr marL="0" indent="0">
              <a:buNone/>
            </a:pPr>
            <a:r>
              <a:rPr lang="en-US" dirty="0"/>
              <a:t>	</a:t>
            </a:r>
            <a:r>
              <a:rPr lang="en-US" dirty="0" smtClean="0"/>
              <a:t>(If reconnection doesn’t happen in a given interval of time, we can 	move the camera to Config stage again)</a:t>
            </a:r>
          </a:p>
          <a:p>
            <a:pPr>
              <a:buFont typeface="Arial"/>
              <a:buChar char="•"/>
            </a:pPr>
            <a:r>
              <a:rPr lang="en-US" b="1" dirty="0" smtClean="0"/>
              <a:t>Reset of Encoding camera.</a:t>
            </a:r>
          </a:p>
          <a:p>
            <a:pPr marL="0" indent="0">
              <a:buNone/>
            </a:pPr>
            <a:r>
              <a:rPr lang="en-US" dirty="0"/>
              <a:t> </a:t>
            </a:r>
            <a:r>
              <a:rPr lang="en-US" dirty="0" smtClean="0"/>
              <a:t> 	In any unwanted event, We can always access the physical reset   	button on the camera to move it into Config mode again. </a:t>
            </a:r>
          </a:p>
          <a:p>
            <a:pPr marL="0" indent="0">
              <a:buNone/>
            </a:pPr>
            <a:endParaRPr lang="en-US" dirty="0"/>
          </a:p>
        </p:txBody>
      </p:sp>
      <p:sp>
        <p:nvSpPr>
          <p:cNvPr id="5" name="TextBox 4"/>
          <p:cNvSpPr txBox="1"/>
          <p:nvPr/>
        </p:nvSpPr>
        <p:spPr>
          <a:xfrm>
            <a:off x="7634075" y="50122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40372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rot="16200000">
            <a:off x="-1793341" y="2206625"/>
            <a:ext cx="4711187" cy="646331"/>
          </a:xfrm>
          <a:prstGeom prst="rect">
            <a:avLst/>
          </a:prstGeom>
          <a:solidFill>
            <a:schemeClr val="tx2">
              <a:lumMod val="60000"/>
              <a:lumOff val="40000"/>
            </a:schemeClr>
          </a:solidFill>
        </p:spPr>
        <p:txBody>
          <a:bodyPr wrap="none" rtlCol="0">
            <a:spAutoFit/>
          </a:bodyPr>
          <a:lstStyle/>
          <a:p>
            <a:r>
              <a:rPr lang="en-US" sz="3600" b="1" dirty="0" smtClean="0">
                <a:solidFill>
                  <a:schemeClr val="bg1"/>
                </a:solidFill>
                <a:latin typeface="Avenir Black Oblique"/>
                <a:cs typeface="Avenir Black Oblique"/>
              </a:rPr>
              <a:t>Admin’s Perspective</a:t>
            </a:r>
            <a:endParaRPr lang="en-US" sz="3600" b="1" dirty="0">
              <a:solidFill>
                <a:schemeClr val="bg1"/>
              </a:solidFill>
              <a:latin typeface="Avenir Black Oblique"/>
              <a:cs typeface="Avenir Black Oblique"/>
            </a:endParaRPr>
          </a:p>
        </p:txBody>
      </p:sp>
      <p:pic>
        <p:nvPicPr>
          <p:cNvPr id="7" name="Picture 6"/>
          <p:cNvPicPr>
            <a:picLocks noChangeAspect="1"/>
          </p:cNvPicPr>
          <p:nvPr/>
        </p:nvPicPr>
        <p:blipFill>
          <a:blip r:embed="rId2"/>
          <a:stretch>
            <a:fillRect/>
          </a:stretch>
        </p:blipFill>
        <p:spPr>
          <a:xfrm>
            <a:off x="7727544" y="5619750"/>
            <a:ext cx="1238250" cy="1238250"/>
          </a:xfrm>
          <a:prstGeom prst="rect">
            <a:avLst/>
          </a:prstGeom>
        </p:spPr>
      </p:pic>
      <p:pic>
        <p:nvPicPr>
          <p:cNvPr id="9" name="Picture 8"/>
          <p:cNvPicPr>
            <a:picLocks noChangeAspect="1"/>
          </p:cNvPicPr>
          <p:nvPr/>
        </p:nvPicPr>
        <p:blipFill>
          <a:blip r:embed="rId3"/>
          <a:stretch>
            <a:fillRect/>
          </a:stretch>
        </p:blipFill>
        <p:spPr>
          <a:xfrm>
            <a:off x="6090936" y="710405"/>
            <a:ext cx="2681817" cy="2011363"/>
          </a:xfrm>
          <a:prstGeom prst="rect">
            <a:avLst/>
          </a:prstGeom>
        </p:spPr>
      </p:pic>
      <p:pic>
        <p:nvPicPr>
          <p:cNvPr id="36" name="Picture 35"/>
          <p:cNvPicPr>
            <a:picLocks noChangeAspect="1"/>
          </p:cNvPicPr>
          <p:nvPr/>
        </p:nvPicPr>
        <p:blipFill>
          <a:blip r:embed="rId4"/>
          <a:stretch>
            <a:fillRect/>
          </a:stretch>
        </p:blipFill>
        <p:spPr>
          <a:xfrm>
            <a:off x="1210537" y="705643"/>
            <a:ext cx="2688167" cy="2016125"/>
          </a:xfrm>
          <a:prstGeom prst="rect">
            <a:avLst/>
          </a:prstGeom>
        </p:spPr>
      </p:pic>
      <p:pic>
        <p:nvPicPr>
          <p:cNvPr id="37" name="Picture 36"/>
          <p:cNvPicPr>
            <a:picLocks noChangeAspect="1"/>
          </p:cNvPicPr>
          <p:nvPr/>
        </p:nvPicPr>
        <p:blipFill>
          <a:blip r:embed="rId3"/>
          <a:stretch>
            <a:fillRect/>
          </a:stretch>
        </p:blipFill>
        <p:spPr>
          <a:xfrm>
            <a:off x="6090936" y="3209142"/>
            <a:ext cx="2681817" cy="2011363"/>
          </a:xfrm>
          <a:prstGeom prst="rect">
            <a:avLst/>
          </a:prstGeom>
        </p:spPr>
      </p:pic>
      <p:pic>
        <p:nvPicPr>
          <p:cNvPr id="38" name="Picture 37"/>
          <p:cNvPicPr>
            <a:picLocks noChangeAspect="1"/>
          </p:cNvPicPr>
          <p:nvPr/>
        </p:nvPicPr>
        <p:blipFill>
          <a:blip r:embed="rId3"/>
          <a:stretch>
            <a:fillRect/>
          </a:stretch>
        </p:blipFill>
        <p:spPr>
          <a:xfrm>
            <a:off x="1094968" y="3209141"/>
            <a:ext cx="2681817" cy="2011363"/>
          </a:xfrm>
          <a:prstGeom prst="rect">
            <a:avLst/>
          </a:prstGeom>
        </p:spPr>
      </p:pic>
      <p:cxnSp>
        <p:nvCxnSpPr>
          <p:cNvPr id="8" name="Straight Arrow Connector 7"/>
          <p:cNvCxnSpPr/>
          <p:nvPr/>
        </p:nvCxnSpPr>
        <p:spPr>
          <a:xfrm flipH="1">
            <a:off x="4084320" y="1828800"/>
            <a:ext cx="21539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3898704" y="2225040"/>
            <a:ext cx="2192233" cy="142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6" idx="2"/>
          </p:cNvCxnSpPr>
          <p:nvPr/>
        </p:nvCxnSpPr>
        <p:spPr>
          <a:xfrm flipV="1">
            <a:off x="2554621" y="2721768"/>
            <a:ext cx="0" cy="65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Multiply 46"/>
          <p:cNvSpPr/>
          <p:nvPr/>
        </p:nvSpPr>
        <p:spPr>
          <a:xfrm>
            <a:off x="4874850" y="2803757"/>
            <a:ext cx="572860" cy="487374"/>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8" name="TextBox 47"/>
          <p:cNvSpPr txBox="1"/>
          <p:nvPr/>
        </p:nvSpPr>
        <p:spPr>
          <a:xfrm>
            <a:off x="1115288" y="172462"/>
            <a:ext cx="3310330" cy="369332"/>
          </a:xfrm>
          <a:prstGeom prst="rect">
            <a:avLst/>
          </a:prstGeom>
          <a:noFill/>
        </p:spPr>
        <p:txBody>
          <a:bodyPr wrap="none" rtlCol="0">
            <a:spAutoFit/>
          </a:bodyPr>
          <a:lstStyle/>
          <a:p>
            <a:r>
              <a:rPr lang="en-US" dirty="0" smtClean="0">
                <a:solidFill>
                  <a:schemeClr val="accent5">
                    <a:lumMod val="75000"/>
                  </a:schemeClr>
                </a:solidFill>
              </a:rPr>
              <a:t>Sudden Encoding Camera Outage</a:t>
            </a:r>
            <a:endParaRPr lang="en-US" dirty="0">
              <a:solidFill>
                <a:schemeClr val="accent5">
                  <a:lumMod val="75000"/>
                </a:schemeClr>
              </a:solidFill>
            </a:endParaRPr>
          </a:p>
        </p:txBody>
      </p:sp>
      <p:sp>
        <p:nvSpPr>
          <p:cNvPr id="51" name="TextBox 50"/>
          <p:cNvSpPr txBox="1"/>
          <p:nvPr/>
        </p:nvSpPr>
        <p:spPr>
          <a:xfrm rot="2023439">
            <a:off x="4622188" y="2847388"/>
            <a:ext cx="1094304" cy="400110"/>
          </a:xfrm>
          <a:prstGeom prst="rect">
            <a:avLst/>
          </a:prstGeom>
          <a:solidFill>
            <a:schemeClr val="accent1">
              <a:lumMod val="60000"/>
              <a:lumOff val="40000"/>
            </a:schemeClr>
          </a:solidFill>
        </p:spPr>
        <p:txBody>
          <a:bodyPr wrap="square" rtlCol="0">
            <a:spAutoFit/>
          </a:bodyPr>
          <a:lstStyle/>
          <a:p>
            <a:r>
              <a:rPr lang="en-US" sz="2000" b="1" dirty="0" smtClean="0">
                <a:solidFill>
                  <a:schemeClr val="bg1"/>
                </a:solidFill>
              </a:rPr>
              <a:t>MAC ID</a:t>
            </a:r>
            <a:endParaRPr lang="en-US" sz="2000" b="1" dirty="0">
              <a:solidFill>
                <a:schemeClr val="bg1"/>
              </a:solidFill>
            </a:endParaRPr>
          </a:p>
        </p:txBody>
      </p:sp>
    </p:spTree>
    <p:extLst>
      <p:ext uri="{BB962C8B-B14F-4D97-AF65-F5344CB8AC3E}">
        <p14:creationId xmlns:p14="http://schemas.microsoft.com/office/powerpoint/2010/main" val="42541317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animBg="1"/>
      <p:bldP spid="48" grpId="0"/>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rot="16200000">
            <a:off x="-1793341" y="2206625"/>
            <a:ext cx="4711187" cy="646331"/>
          </a:xfrm>
          <a:prstGeom prst="rect">
            <a:avLst/>
          </a:prstGeom>
          <a:solidFill>
            <a:schemeClr val="tx2">
              <a:lumMod val="60000"/>
              <a:lumOff val="40000"/>
            </a:schemeClr>
          </a:solidFill>
        </p:spPr>
        <p:txBody>
          <a:bodyPr wrap="none" rtlCol="0">
            <a:spAutoFit/>
          </a:bodyPr>
          <a:lstStyle/>
          <a:p>
            <a:r>
              <a:rPr lang="en-US" sz="3600" b="1" i="1" dirty="0" smtClean="0">
                <a:solidFill>
                  <a:schemeClr val="bg1"/>
                </a:solidFill>
                <a:latin typeface="Avenir Black Oblique"/>
                <a:cs typeface="Avenir Black Oblique"/>
              </a:rPr>
              <a:t>Admin’s Perspective</a:t>
            </a:r>
            <a:endParaRPr lang="en-US" sz="3600" b="1" i="1" dirty="0">
              <a:solidFill>
                <a:schemeClr val="bg1"/>
              </a:solidFill>
              <a:latin typeface="Avenir Black Oblique"/>
              <a:cs typeface="Avenir Black Oblique"/>
            </a:endParaRPr>
          </a:p>
        </p:txBody>
      </p:sp>
      <p:pic>
        <p:nvPicPr>
          <p:cNvPr id="7" name="Picture 6"/>
          <p:cNvPicPr>
            <a:picLocks noChangeAspect="1"/>
          </p:cNvPicPr>
          <p:nvPr/>
        </p:nvPicPr>
        <p:blipFill>
          <a:blip r:embed="rId3"/>
          <a:stretch>
            <a:fillRect/>
          </a:stretch>
        </p:blipFill>
        <p:spPr>
          <a:xfrm>
            <a:off x="7727544" y="5619750"/>
            <a:ext cx="1238250" cy="1238250"/>
          </a:xfrm>
          <a:prstGeom prst="rect">
            <a:avLst/>
          </a:prstGeom>
        </p:spPr>
      </p:pic>
      <p:pic>
        <p:nvPicPr>
          <p:cNvPr id="9" name="Picture 8"/>
          <p:cNvPicPr>
            <a:picLocks noChangeAspect="1"/>
          </p:cNvPicPr>
          <p:nvPr/>
        </p:nvPicPr>
        <p:blipFill>
          <a:blip r:embed="rId4"/>
          <a:stretch>
            <a:fillRect/>
          </a:stretch>
        </p:blipFill>
        <p:spPr>
          <a:xfrm>
            <a:off x="6090936" y="710405"/>
            <a:ext cx="2681817" cy="2011363"/>
          </a:xfrm>
          <a:prstGeom prst="rect">
            <a:avLst/>
          </a:prstGeom>
        </p:spPr>
      </p:pic>
      <p:pic>
        <p:nvPicPr>
          <p:cNvPr id="36" name="Picture 35"/>
          <p:cNvPicPr>
            <a:picLocks noChangeAspect="1"/>
          </p:cNvPicPr>
          <p:nvPr/>
        </p:nvPicPr>
        <p:blipFill>
          <a:blip r:embed="rId5"/>
          <a:stretch>
            <a:fillRect/>
          </a:stretch>
        </p:blipFill>
        <p:spPr>
          <a:xfrm>
            <a:off x="1210537" y="705643"/>
            <a:ext cx="2688167" cy="2016125"/>
          </a:xfrm>
          <a:prstGeom prst="rect">
            <a:avLst/>
          </a:prstGeom>
        </p:spPr>
      </p:pic>
      <p:pic>
        <p:nvPicPr>
          <p:cNvPr id="37" name="Picture 36"/>
          <p:cNvPicPr>
            <a:picLocks noChangeAspect="1"/>
          </p:cNvPicPr>
          <p:nvPr/>
        </p:nvPicPr>
        <p:blipFill>
          <a:blip r:embed="rId4"/>
          <a:stretch>
            <a:fillRect/>
          </a:stretch>
        </p:blipFill>
        <p:spPr>
          <a:xfrm>
            <a:off x="6090936" y="3209142"/>
            <a:ext cx="2681817" cy="2011363"/>
          </a:xfrm>
          <a:prstGeom prst="rect">
            <a:avLst/>
          </a:prstGeom>
        </p:spPr>
      </p:pic>
      <p:pic>
        <p:nvPicPr>
          <p:cNvPr id="38" name="Picture 37"/>
          <p:cNvPicPr>
            <a:picLocks noChangeAspect="1"/>
          </p:cNvPicPr>
          <p:nvPr/>
        </p:nvPicPr>
        <p:blipFill>
          <a:blip r:embed="rId4"/>
          <a:stretch>
            <a:fillRect/>
          </a:stretch>
        </p:blipFill>
        <p:spPr>
          <a:xfrm>
            <a:off x="1094968" y="3209141"/>
            <a:ext cx="2681817" cy="2011363"/>
          </a:xfrm>
          <a:prstGeom prst="rect">
            <a:avLst/>
          </a:prstGeom>
        </p:spPr>
      </p:pic>
      <p:cxnSp>
        <p:nvCxnSpPr>
          <p:cNvPr id="8" name="Straight Arrow Connector 7"/>
          <p:cNvCxnSpPr/>
          <p:nvPr/>
        </p:nvCxnSpPr>
        <p:spPr>
          <a:xfrm flipH="1">
            <a:off x="4084320" y="1828800"/>
            <a:ext cx="21539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3898704" y="2225040"/>
            <a:ext cx="2192233" cy="142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endCxn id="36" idx="2"/>
          </p:cNvCxnSpPr>
          <p:nvPr/>
        </p:nvCxnSpPr>
        <p:spPr>
          <a:xfrm flipV="1">
            <a:off x="2554621" y="2721768"/>
            <a:ext cx="0" cy="65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115288" y="172462"/>
            <a:ext cx="2260619" cy="369332"/>
          </a:xfrm>
          <a:prstGeom prst="rect">
            <a:avLst/>
          </a:prstGeom>
          <a:noFill/>
        </p:spPr>
        <p:txBody>
          <a:bodyPr wrap="none" rtlCol="0">
            <a:spAutoFit/>
          </a:bodyPr>
          <a:lstStyle/>
          <a:p>
            <a:r>
              <a:rPr lang="en-US" dirty="0" smtClean="0">
                <a:solidFill>
                  <a:srgbClr val="4BACC6">
                    <a:lumMod val="75000"/>
                  </a:srgbClr>
                </a:solidFill>
              </a:rPr>
              <a:t>Sudden Codec Outage</a:t>
            </a:r>
            <a:endParaRPr lang="en-US" dirty="0">
              <a:solidFill>
                <a:srgbClr val="4BACC6">
                  <a:lumMod val="75000"/>
                </a:srgbClr>
              </a:solidFill>
            </a:endParaRPr>
          </a:p>
        </p:txBody>
      </p:sp>
      <p:sp>
        <p:nvSpPr>
          <p:cNvPr id="2" name="Multiply 1"/>
          <p:cNvSpPr/>
          <p:nvPr/>
        </p:nvSpPr>
        <p:spPr>
          <a:xfrm>
            <a:off x="2041659" y="1229360"/>
            <a:ext cx="1025923" cy="731520"/>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2988" y="3810795"/>
            <a:ext cx="349187" cy="29098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7817" y="3810794"/>
            <a:ext cx="349187" cy="290989"/>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7816" y="1304131"/>
            <a:ext cx="349187" cy="290989"/>
          </a:xfrm>
          <a:prstGeom prst="rect">
            <a:avLst/>
          </a:prstGeom>
        </p:spPr>
      </p:pic>
    </p:spTree>
    <p:extLst>
      <p:ext uri="{BB962C8B-B14F-4D97-AF65-F5344CB8AC3E}">
        <p14:creationId xmlns:p14="http://schemas.microsoft.com/office/powerpoint/2010/main" val="104644235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8"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image2.png"/>
          <p:cNvPicPr/>
          <p:nvPr/>
        </p:nvPicPr>
        <p:blipFill>
          <a:blip r:embed="rId3">
            <a:extLst/>
          </a:blip>
          <a:stretch>
            <a:fillRect/>
          </a:stretch>
        </p:blipFill>
        <p:spPr>
          <a:xfrm>
            <a:off x="7727543" y="5619750"/>
            <a:ext cx="1238251" cy="1238250"/>
          </a:xfrm>
          <a:prstGeom prst="rect">
            <a:avLst/>
          </a:prstGeom>
          <a:ln w="12700">
            <a:miter lim="400000"/>
          </a:ln>
        </p:spPr>
      </p:pic>
      <p:sp>
        <p:nvSpPr>
          <p:cNvPr id="55" name="Shape 55"/>
          <p:cNvSpPr/>
          <p:nvPr/>
        </p:nvSpPr>
        <p:spPr>
          <a:xfrm>
            <a:off x="539051" y="345200"/>
            <a:ext cx="7635876" cy="61401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r>
              <a:rPr sz="2100" b="1" dirty="0"/>
              <a:t>Steps for setup of new room system</a:t>
            </a:r>
            <a:r>
              <a:rPr sz="2100" b="1" dirty="0" smtClean="0"/>
              <a:t>:</a:t>
            </a:r>
            <a:endParaRPr lang="en-US" sz="2100" b="1" dirty="0" smtClean="0"/>
          </a:p>
          <a:p>
            <a:pPr lvl="0"/>
            <a:endParaRPr sz="2100" dirty="0"/>
          </a:p>
          <a:p>
            <a:pPr marL="533400" lvl="0" indent="-533400">
              <a:buSzPct val="100000"/>
              <a:buFont typeface="Arial"/>
              <a:buChar char="•"/>
            </a:pPr>
            <a:r>
              <a:rPr sz="2100" dirty="0"/>
              <a:t>Unbox Codec and Encoding Camera(s</a:t>
            </a:r>
            <a:r>
              <a:rPr sz="2100" dirty="0" smtClean="0"/>
              <a:t>)</a:t>
            </a:r>
            <a:endParaRPr lang="en-US" sz="2100" dirty="0" smtClean="0"/>
          </a:p>
          <a:p>
            <a:pPr marL="533400" lvl="0" indent="-533400">
              <a:buSzPct val="100000"/>
              <a:buFont typeface="Arial"/>
              <a:buChar char="•"/>
            </a:pPr>
            <a:endParaRPr sz="2100" dirty="0"/>
          </a:p>
          <a:p>
            <a:pPr marL="533400" lvl="0" indent="-533400">
              <a:buSzPct val="100000"/>
              <a:buFont typeface="Arial"/>
              <a:buChar char="•"/>
            </a:pPr>
            <a:r>
              <a:rPr sz="2100" dirty="0"/>
              <a:t>Install codec and wait for network settings to be detected by the </a:t>
            </a:r>
            <a:r>
              <a:rPr sz="2100" dirty="0" smtClean="0"/>
              <a:t>Codec</a:t>
            </a:r>
            <a:endParaRPr lang="en-US" sz="2100" dirty="0" smtClean="0"/>
          </a:p>
          <a:p>
            <a:pPr marL="533400" lvl="0" indent="-533400">
              <a:buSzPct val="100000"/>
              <a:buFont typeface="Arial"/>
              <a:buChar char="•"/>
            </a:pPr>
            <a:endParaRPr sz="2100" dirty="0"/>
          </a:p>
          <a:p>
            <a:pPr marL="533400" lvl="0" indent="-533400">
              <a:buSzPct val="100000"/>
              <a:buFont typeface="Arial"/>
              <a:buChar char="•"/>
            </a:pPr>
            <a:r>
              <a:rPr sz="2100" dirty="0"/>
              <a:t>Proceed to other setup in codec like CUCM settings, etc</a:t>
            </a:r>
            <a:r>
              <a:rPr sz="2100" dirty="0" smtClean="0"/>
              <a:t>.</a:t>
            </a:r>
            <a:endParaRPr lang="en-US" sz="2100" dirty="0" smtClean="0"/>
          </a:p>
          <a:p>
            <a:pPr marL="533400" lvl="0" indent="-533400">
              <a:buSzPct val="100000"/>
              <a:buFont typeface="Arial"/>
              <a:buChar char="•"/>
            </a:pPr>
            <a:endParaRPr sz="2100" dirty="0"/>
          </a:p>
          <a:p>
            <a:pPr marL="533400" lvl="0" indent="-533400">
              <a:buSzPct val="100000"/>
              <a:buFont typeface="Arial"/>
              <a:buChar char="•"/>
            </a:pPr>
            <a:r>
              <a:rPr lang="en-US" sz="2100" dirty="0" smtClean="0"/>
              <a:t>Power on the Encoding cameras and let them connect to </a:t>
            </a:r>
            <a:r>
              <a:rPr lang="en-US" sz="2100" smtClean="0"/>
              <a:t>the </a:t>
            </a:r>
            <a:endParaRPr lang="en-US" sz="2100" smtClean="0"/>
          </a:p>
          <a:p>
            <a:pPr marL="533400" lvl="0" indent="-533400">
              <a:buSzPct val="100000"/>
              <a:buFont typeface="Arial"/>
              <a:buChar char="•"/>
            </a:pPr>
            <a:r>
              <a:rPr lang="en-US" sz="2100" smtClean="0"/>
              <a:t>WI</a:t>
            </a:r>
            <a:r>
              <a:rPr lang="en-US" sz="2100" dirty="0" smtClean="0"/>
              <a:t>-FI</a:t>
            </a:r>
            <a:r>
              <a:rPr lang="en-US" sz="2100" dirty="0" smtClean="0"/>
              <a:t>/Bluetooth </a:t>
            </a:r>
            <a:r>
              <a:rPr lang="en-US" sz="2100" dirty="0" smtClean="0"/>
              <a:t>(Wi-Fi </a:t>
            </a:r>
            <a:r>
              <a:rPr lang="en-US" sz="2100" dirty="0" smtClean="0"/>
              <a:t>Direct)</a:t>
            </a:r>
          </a:p>
          <a:p>
            <a:pPr marL="533400" lvl="0" indent="-533400">
              <a:buSzPct val="100000"/>
              <a:buFont typeface="Arial"/>
              <a:buChar char="•"/>
            </a:pPr>
            <a:endParaRPr sz="2100" dirty="0"/>
          </a:p>
          <a:p>
            <a:pPr marL="533400" lvl="0" indent="-533400">
              <a:buSzPct val="100000"/>
              <a:buFont typeface="Arial"/>
              <a:buChar char="•"/>
            </a:pPr>
            <a:r>
              <a:rPr sz="2100" dirty="0" smtClean="0"/>
              <a:t>Codec</a:t>
            </a:r>
            <a:r>
              <a:rPr lang="en-US" sz="2100" dirty="0" smtClean="0"/>
              <a:t>/Proximity app </a:t>
            </a:r>
            <a:r>
              <a:rPr sz="2100" dirty="0" smtClean="0"/>
              <a:t> </a:t>
            </a:r>
            <a:r>
              <a:rPr sz="2100" dirty="0"/>
              <a:t>searches for unpaired Encoding Cameras in the network </a:t>
            </a:r>
            <a:endParaRPr lang="en-US" sz="2100" dirty="0" smtClean="0"/>
          </a:p>
          <a:p>
            <a:pPr marL="533400" lvl="0" indent="-533400">
              <a:buSzPct val="100000"/>
              <a:buFont typeface="Arial"/>
              <a:buChar char="•"/>
            </a:pPr>
            <a:endParaRPr lang="en-US" sz="2100" dirty="0" smtClean="0"/>
          </a:p>
          <a:p>
            <a:pPr marL="533400" lvl="0" indent="-533400">
              <a:buSzPct val="100000"/>
              <a:buFont typeface="Arial"/>
              <a:buChar char="•"/>
            </a:pPr>
            <a:r>
              <a:rPr lang="en-US" sz="2100" dirty="0"/>
              <a:t>W</a:t>
            </a:r>
            <a:r>
              <a:rPr sz="2100" dirty="0" smtClean="0"/>
              <a:t>hich </a:t>
            </a:r>
            <a:r>
              <a:rPr sz="2100" dirty="0"/>
              <a:t>are in configuration </a:t>
            </a:r>
            <a:r>
              <a:rPr sz="2100" dirty="0" smtClean="0"/>
              <a:t>mode</a:t>
            </a:r>
            <a:endParaRPr lang="en-US" sz="2100" dirty="0" smtClean="0"/>
          </a:p>
          <a:p>
            <a:pPr marL="533400" lvl="0" indent="-533400">
              <a:buSzPct val="100000"/>
              <a:buFont typeface="Arial"/>
              <a:buChar char="•"/>
            </a:pPr>
            <a:endParaRPr sz="2100" dirty="0"/>
          </a:p>
          <a:p>
            <a:pPr marL="533400" lvl="0" indent="-533400">
              <a:buSzPct val="100000"/>
              <a:buFont typeface="Arial"/>
              <a:buChar char="•"/>
            </a:pPr>
            <a:r>
              <a:rPr sz="2100" dirty="0"/>
              <a:t>Select the desired encoding camera(s) for pairing based on the </a:t>
            </a:r>
            <a:r>
              <a:rPr sz="2100" dirty="0" smtClean="0"/>
              <a:t>LED </a:t>
            </a:r>
            <a:r>
              <a:rPr sz="2100" dirty="0"/>
              <a:t>blinking on the camera.</a:t>
            </a:r>
          </a:p>
        </p:txBody>
      </p:sp>
    </p:spTree>
    <p:extLst>
      <p:ext uri="{BB962C8B-B14F-4D97-AF65-F5344CB8AC3E}">
        <p14:creationId xmlns:p14="http://schemas.microsoft.com/office/powerpoint/2010/main" val="1351283847"/>
      </p:ext>
    </p:extLst>
  </p:cSld>
  <p:clrMapOvr>
    <a:masterClrMapping/>
  </p:clrMapOvr>
  <p:transition xmlns:p14="http://schemas.microsoft.com/office/powerpoint/2010/main" spd="slow">
    <p:push dir="u"/>
  </p:transition>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Shape 57"/>
          <p:cNvSpPr/>
          <p:nvPr/>
        </p:nvSpPr>
        <p:spPr>
          <a:xfrm rot="16200000">
            <a:off x="-1669727" y="2358783"/>
            <a:ext cx="4531369" cy="553998"/>
          </a:xfrm>
          <a:prstGeom prst="rect">
            <a:avLst/>
          </a:prstGeom>
          <a:solidFill>
            <a:srgbClr val="558ED5"/>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600" b="1" i="1">
                <a:solidFill>
                  <a:srgbClr val="254061"/>
                </a:solidFill>
                <a:latin typeface="Avenir Book"/>
                <a:ea typeface="Avenir Book"/>
                <a:cs typeface="Avenir Book"/>
                <a:sym typeface="Avenir Book"/>
              </a:defRPr>
            </a:lvl1pPr>
          </a:lstStyle>
          <a:p>
            <a:pPr lvl="0">
              <a:defRPr sz="1800" b="0" i="0">
                <a:solidFill>
                  <a:srgbClr val="000000"/>
                </a:solidFill>
              </a:defRPr>
            </a:pPr>
            <a:r>
              <a:rPr sz="3600" b="1" i="1" dirty="0">
                <a:solidFill>
                  <a:schemeClr val="bg1"/>
                </a:solidFill>
              </a:rPr>
              <a:t>Admin’s Perspective</a:t>
            </a:r>
          </a:p>
        </p:txBody>
      </p:sp>
      <p:pic>
        <p:nvPicPr>
          <p:cNvPr id="58" name="image2.png"/>
          <p:cNvPicPr/>
          <p:nvPr/>
        </p:nvPicPr>
        <p:blipFill>
          <a:blip r:embed="rId2">
            <a:extLst/>
          </a:blip>
          <a:stretch>
            <a:fillRect/>
          </a:stretch>
        </p:blipFill>
        <p:spPr>
          <a:xfrm>
            <a:off x="7727543" y="5619750"/>
            <a:ext cx="1238251" cy="1238250"/>
          </a:xfrm>
          <a:prstGeom prst="rect">
            <a:avLst/>
          </a:prstGeom>
          <a:ln w="12700">
            <a:miter lim="400000"/>
          </a:ln>
        </p:spPr>
      </p:pic>
      <p:sp>
        <p:nvSpPr>
          <p:cNvPr id="2" name="TextBox 1"/>
          <p:cNvSpPr txBox="1"/>
          <p:nvPr/>
        </p:nvSpPr>
        <p:spPr>
          <a:xfrm>
            <a:off x="1290320" y="386180"/>
            <a:ext cx="7385259"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accent1">
                    <a:lumMod val="75000"/>
                  </a:schemeClr>
                </a:solidFill>
              </a:rPr>
              <a:t>Codec retrieves IP address, subnet mask, etc. as well call control settings.</a:t>
            </a:r>
          </a:p>
          <a:p>
            <a:pPr marL="285750" indent="-285750">
              <a:buFont typeface="Wingdings" panose="05000000000000000000" pitchFamily="2" charset="2"/>
              <a:buChar char="q"/>
            </a:pPr>
            <a:r>
              <a:rPr lang="en-US" dirty="0">
                <a:solidFill>
                  <a:schemeClr val="accent1">
                    <a:lumMod val="75000"/>
                  </a:schemeClr>
                </a:solidFill>
              </a:rPr>
              <a:t>Encoding Camera gets IP Address.</a:t>
            </a:r>
          </a:p>
          <a:p>
            <a:pPr marL="285750" indent="-285750">
              <a:buFont typeface="Wingdings" panose="05000000000000000000" pitchFamily="2" charset="2"/>
              <a:buChar char="q"/>
            </a:pPr>
            <a:r>
              <a:rPr lang="en-US" dirty="0">
                <a:solidFill>
                  <a:schemeClr val="accent1">
                    <a:lumMod val="75000"/>
                  </a:schemeClr>
                </a:solidFill>
              </a:rPr>
              <a:t>Encoding camera is now into Configuration mode.</a:t>
            </a:r>
          </a:p>
          <a:p>
            <a:pPr marL="285750" indent="-285750">
              <a:buFont typeface="Wingdings" panose="05000000000000000000" pitchFamily="2" charset="2"/>
              <a:buChar char="q"/>
            </a:pPr>
            <a:r>
              <a:rPr lang="en-US" dirty="0">
                <a:solidFill>
                  <a:schemeClr val="accent1">
                    <a:lumMod val="75000"/>
                  </a:schemeClr>
                </a:solidFill>
              </a:rPr>
              <a:t>Encoding camera waits for reply request message from anticipating codec.</a:t>
            </a:r>
          </a:p>
          <a:p>
            <a:pPr marL="285750" indent="-285750">
              <a:buFont typeface="Wingdings" panose="05000000000000000000" pitchFamily="2" charset="2"/>
              <a:buChar char="q"/>
            </a:pPr>
            <a:r>
              <a:rPr lang="en-US" dirty="0">
                <a:solidFill>
                  <a:schemeClr val="accent1">
                    <a:lumMod val="75000"/>
                  </a:schemeClr>
                </a:solidFill>
              </a:rPr>
              <a:t>Codec sends a reply request message to the multicast address whose members are all encoding cameras.</a:t>
            </a:r>
          </a:p>
          <a:p>
            <a:pPr marL="285750" indent="-285750">
              <a:buFont typeface="Wingdings" panose="05000000000000000000" pitchFamily="2" charset="2"/>
              <a:buChar char="q"/>
            </a:pPr>
            <a:r>
              <a:rPr lang="en-US" dirty="0">
                <a:solidFill>
                  <a:schemeClr val="accent1">
                    <a:lumMod val="75000"/>
                  </a:schemeClr>
                </a:solidFill>
              </a:rPr>
              <a:t>Encoding camera(s) receive the reply request on multicast address + Port combination.</a:t>
            </a:r>
          </a:p>
          <a:p>
            <a:pPr marL="285750" indent="-285750">
              <a:buFont typeface="Wingdings" panose="05000000000000000000" pitchFamily="2" charset="2"/>
              <a:buChar char="q"/>
            </a:pPr>
            <a:r>
              <a:rPr lang="en-US" dirty="0">
                <a:solidFill>
                  <a:schemeClr val="accent1">
                    <a:lumMod val="75000"/>
                  </a:schemeClr>
                </a:solidFill>
              </a:rPr>
              <a:t>Encoding cameras reply on unicast to the codec with IP address details along with video feed/ JPEG image</a:t>
            </a:r>
          </a:p>
          <a:p>
            <a:pPr marL="285750" indent="-285750">
              <a:buFont typeface="Wingdings" panose="05000000000000000000" pitchFamily="2" charset="2"/>
              <a:buChar char="q"/>
            </a:pPr>
            <a:r>
              <a:rPr lang="en-US" dirty="0">
                <a:solidFill>
                  <a:schemeClr val="accent1">
                    <a:lumMod val="75000"/>
                  </a:schemeClr>
                </a:solidFill>
              </a:rPr>
              <a:t>Codec receives the reply(s) from the encoding camera(s) and lists down the encoding cameras in the UI for admin to select to pair</a:t>
            </a:r>
          </a:p>
          <a:p>
            <a:pPr marL="285750" indent="-285750">
              <a:buFont typeface="Wingdings" panose="05000000000000000000" pitchFamily="2" charset="2"/>
              <a:buChar char="q"/>
            </a:pPr>
            <a:r>
              <a:rPr lang="en-US" dirty="0">
                <a:solidFill>
                  <a:schemeClr val="accent1">
                    <a:lumMod val="75000"/>
                  </a:schemeClr>
                </a:solidFill>
              </a:rPr>
              <a:t>Once the encoding camera(s) are selected, the security keys are exchanged between the camera(s) and codec to establish a secure communication channel.</a:t>
            </a:r>
          </a:p>
          <a:p>
            <a:pPr marL="285750" indent="-285750">
              <a:buFont typeface="Wingdings" panose="05000000000000000000" pitchFamily="2" charset="2"/>
              <a:buChar char="q"/>
            </a:pPr>
            <a:r>
              <a:rPr lang="en-US" dirty="0">
                <a:solidFill>
                  <a:schemeClr val="accent1">
                    <a:lumMod val="75000"/>
                  </a:schemeClr>
                </a:solidFill>
              </a:rPr>
              <a:t>The encoding camera(s) are now out of the configuration mode. They are not discoverable by any other codec hereon.</a:t>
            </a:r>
          </a:p>
          <a:p>
            <a:pPr marL="285750" indent="-285750">
              <a:buFont typeface="Wingdings" panose="05000000000000000000" pitchFamily="2" charset="2"/>
              <a:buChar char="q"/>
            </a:pPr>
            <a:endParaRPr lang="en-US" dirty="0">
              <a:solidFill>
                <a:schemeClr val="accent1">
                  <a:lumMod val="75000"/>
                </a:schemeClr>
              </a:solidFill>
            </a:endParaRPr>
          </a:p>
        </p:txBody>
      </p:sp>
    </p:spTree>
    <p:extLst>
      <p:ext uri="{BB962C8B-B14F-4D97-AF65-F5344CB8AC3E}">
        <p14:creationId xmlns:p14="http://schemas.microsoft.com/office/powerpoint/2010/main" val="439812152"/>
      </p:ext>
    </p:extLst>
  </p:cSld>
  <p:clrMapOvr>
    <a:masterClrMapping/>
  </p:clrMapOvr>
  <p:transition xmlns:p14="http://schemas.microsoft.com/office/powerpoint/2010/main" spd="slow">
    <p:push dir="u"/>
  </p:transition>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rot="16200000">
            <a:off x="-1791373" y="2206625"/>
            <a:ext cx="4707251" cy="646331"/>
          </a:xfrm>
          <a:prstGeom prst="rect">
            <a:avLst/>
          </a:prstGeom>
          <a:solidFill>
            <a:schemeClr val="tx2">
              <a:lumMod val="60000"/>
              <a:lumOff val="40000"/>
            </a:schemeClr>
          </a:solidFill>
        </p:spPr>
        <p:txBody>
          <a:bodyPr wrap="none" rtlCol="0">
            <a:spAutoFit/>
          </a:bodyPr>
          <a:lstStyle/>
          <a:p>
            <a:r>
              <a:rPr lang="en-US" sz="3600" b="1" i="1" dirty="0" smtClean="0">
                <a:solidFill>
                  <a:schemeClr val="bg1"/>
                </a:solidFill>
                <a:latin typeface="Avenir Black Oblique"/>
                <a:cs typeface="Avenir Black Oblique"/>
              </a:rPr>
              <a:t>Admin’s Perspective</a:t>
            </a:r>
            <a:endParaRPr lang="en-US" sz="3600" b="1" i="1" dirty="0">
              <a:solidFill>
                <a:schemeClr val="bg1"/>
              </a:solidFill>
              <a:latin typeface="Avenir Black Oblique"/>
              <a:cs typeface="Avenir Black Oblique"/>
            </a:endParaRPr>
          </a:p>
        </p:txBody>
      </p:sp>
      <p:sp>
        <p:nvSpPr>
          <p:cNvPr id="6" name="TextBox 5"/>
          <p:cNvSpPr txBox="1"/>
          <p:nvPr/>
        </p:nvSpPr>
        <p:spPr>
          <a:xfrm>
            <a:off x="885419" y="174197"/>
            <a:ext cx="8080375" cy="3323987"/>
          </a:xfrm>
          <a:prstGeom prst="rect">
            <a:avLst/>
          </a:prstGeom>
          <a:noFill/>
        </p:spPr>
        <p:txBody>
          <a:bodyPr wrap="square" rtlCol="0">
            <a:spAutoFit/>
          </a:bodyPr>
          <a:lstStyle/>
          <a:p>
            <a:r>
              <a:rPr lang="en-US" sz="2100" dirty="0" smtClean="0">
                <a:solidFill>
                  <a:schemeClr val="tx2">
                    <a:lumMod val="40000"/>
                    <a:lumOff val="60000"/>
                  </a:schemeClr>
                </a:solidFill>
              </a:rPr>
              <a:t>Steps for setup of new room system:</a:t>
            </a:r>
          </a:p>
          <a:p>
            <a:pPr marL="457200" indent="-457200">
              <a:buFont typeface="+mj-lt"/>
              <a:buAutoNum type="arabicPeriod"/>
            </a:pPr>
            <a:r>
              <a:rPr lang="en-US" sz="2100" dirty="0" smtClean="0">
                <a:solidFill>
                  <a:schemeClr val="tx2">
                    <a:lumMod val="40000"/>
                    <a:lumOff val="60000"/>
                  </a:schemeClr>
                </a:solidFill>
              </a:rPr>
              <a:t>Unbox Codec and Encoding Camera(s)</a:t>
            </a:r>
          </a:p>
          <a:p>
            <a:pPr marL="457200" indent="-457200">
              <a:buFont typeface="+mj-lt"/>
              <a:buAutoNum type="arabicPeriod"/>
            </a:pPr>
            <a:r>
              <a:rPr lang="en-US" sz="2100" dirty="0" smtClean="0">
                <a:solidFill>
                  <a:schemeClr val="tx2">
                    <a:lumMod val="40000"/>
                    <a:lumOff val="60000"/>
                  </a:schemeClr>
                </a:solidFill>
              </a:rPr>
              <a:t>Install codec and wait for network settings to be detected by the Codec</a:t>
            </a:r>
          </a:p>
          <a:p>
            <a:pPr marL="457200" indent="-457200">
              <a:buFont typeface="+mj-lt"/>
              <a:buAutoNum type="arabicPeriod"/>
            </a:pPr>
            <a:r>
              <a:rPr lang="en-US" sz="2100" dirty="0" smtClean="0">
                <a:solidFill>
                  <a:schemeClr val="tx2">
                    <a:lumMod val="40000"/>
                    <a:lumOff val="60000"/>
                  </a:schemeClr>
                </a:solidFill>
              </a:rPr>
              <a:t>Proceed to other setup in codec like CUCM settings, etc.</a:t>
            </a:r>
          </a:p>
          <a:p>
            <a:pPr marL="457200" indent="-457200">
              <a:buFont typeface="+mj-lt"/>
              <a:buAutoNum type="arabicPeriod"/>
            </a:pPr>
            <a:r>
              <a:rPr lang="en-US" sz="2100" dirty="0" smtClean="0">
                <a:solidFill>
                  <a:schemeClr val="tx2">
                    <a:lumMod val="40000"/>
                    <a:lumOff val="60000"/>
                  </a:schemeClr>
                </a:solidFill>
              </a:rPr>
              <a:t>Place encoding camera(s) and plug </a:t>
            </a:r>
            <a:r>
              <a:rPr lang="en-US" sz="2100" dirty="0" err="1" smtClean="0">
                <a:solidFill>
                  <a:schemeClr val="tx2">
                    <a:lumMod val="40000"/>
                    <a:lumOff val="60000"/>
                  </a:schemeClr>
                </a:solidFill>
              </a:rPr>
              <a:t>ethernet</a:t>
            </a:r>
            <a:r>
              <a:rPr lang="en-US" sz="2100" dirty="0" smtClean="0">
                <a:solidFill>
                  <a:schemeClr val="tx2">
                    <a:lumMod val="40000"/>
                    <a:lumOff val="60000"/>
                  </a:schemeClr>
                </a:solidFill>
              </a:rPr>
              <a:t> cable.</a:t>
            </a:r>
          </a:p>
          <a:p>
            <a:pPr marL="457200" indent="-457200">
              <a:buFont typeface="+mj-lt"/>
              <a:buAutoNum type="arabicPeriod"/>
            </a:pPr>
            <a:r>
              <a:rPr lang="en-US" sz="2100" dirty="0" smtClean="0">
                <a:solidFill>
                  <a:schemeClr val="tx2">
                    <a:lumMod val="40000"/>
                    <a:lumOff val="60000"/>
                  </a:schemeClr>
                </a:solidFill>
              </a:rPr>
              <a:t>Codec searches for unpaired Encoding Cameras in the network which are in configuration mode</a:t>
            </a:r>
          </a:p>
          <a:p>
            <a:pPr marL="457200" indent="-457200">
              <a:buFont typeface="+mj-lt"/>
              <a:buAutoNum type="arabicPeriod"/>
            </a:pPr>
            <a:r>
              <a:rPr lang="en-US" sz="2100" dirty="0" smtClean="0">
                <a:solidFill>
                  <a:schemeClr val="tx2">
                    <a:lumMod val="40000"/>
                    <a:lumOff val="60000"/>
                  </a:schemeClr>
                </a:solidFill>
              </a:rPr>
              <a:t>Select the desired encoding camera(s) for pairing based on the </a:t>
            </a:r>
            <a:r>
              <a:rPr lang="en-US" sz="2100" dirty="0" err="1" smtClean="0">
                <a:solidFill>
                  <a:schemeClr val="tx2">
                    <a:lumMod val="40000"/>
                    <a:lumOff val="60000"/>
                  </a:schemeClr>
                </a:solidFill>
              </a:rPr>
              <a:t>selfview</a:t>
            </a:r>
            <a:r>
              <a:rPr lang="en-US" sz="2100" dirty="0" smtClean="0">
                <a:solidFill>
                  <a:schemeClr val="tx2">
                    <a:lumMod val="40000"/>
                    <a:lumOff val="60000"/>
                  </a:schemeClr>
                </a:solidFill>
              </a:rPr>
              <a:t> + LED blinking on the camera.</a:t>
            </a:r>
          </a:p>
        </p:txBody>
      </p:sp>
      <p:pic>
        <p:nvPicPr>
          <p:cNvPr id="7" name="Picture 6"/>
          <p:cNvPicPr>
            <a:picLocks noChangeAspect="1"/>
          </p:cNvPicPr>
          <p:nvPr/>
        </p:nvPicPr>
        <p:blipFill>
          <a:blip r:embed="rId2"/>
          <a:stretch>
            <a:fillRect/>
          </a:stretch>
        </p:blipFill>
        <p:spPr>
          <a:xfrm>
            <a:off x="7727544" y="5619750"/>
            <a:ext cx="1238250" cy="1238250"/>
          </a:xfrm>
          <a:prstGeom prst="rect">
            <a:avLst/>
          </a:prstGeom>
        </p:spPr>
      </p:pic>
      <p:sp>
        <p:nvSpPr>
          <p:cNvPr id="3" name="TextBox 2"/>
          <p:cNvSpPr txBox="1"/>
          <p:nvPr/>
        </p:nvSpPr>
        <p:spPr>
          <a:xfrm>
            <a:off x="3635374" y="3561684"/>
            <a:ext cx="5508625" cy="2308324"/>
          </a:xfrm>
          <a:prstGeom prst="rect">
            <a:avLst/>
          </a:prstGeom>
          <a:noFill/>
        </p:spPr>
        <p:txBody>
          <a:bodyPr wrap="square" rtlCol="0">
            <a:spAutoFit/>
          </a:bodyPr>
          <a:lstStyle/>
          <a:p>
            <a:pPr marL="285750" indent="-285750">
              <a:buFont typeface="Arial"/>
              <a:buChar char="•"/>
            </a:pPr>
            <a:r>
              <a:rPr lang="en-US" dirty="0" smtClean="0">
                <a:solidFill>
                  <a:srgbClr val="FCD5B5"/>
                </a:solidFill>
              </a:rPr>
              <a:t>Once the encoding camera(s) are selected, the security keys are exchanged between the camera(s) and codec to establish a secure communication channel.</a:t>
            </a:r>
          </a:p>
          <a:p>
            <a:pPr marL="285750" indent="-285750">
              <a:buFont typeface="Arial"/>
              <a:buChar char="•"/>
            </a:pPr>
            <a:r>
              <a:rPr lang="en-US" dirty="0" smtClean="0">
                <a:solidFill>
                  <a:srgbClr val="FCD5B5"/>
                </a:solidFill>
              </a:rPr>
              <a:t>The encoding camera(s) are now out of the configuration mode. They are not discoverable by any other codec hereon.</a:t>
            </a:r>
          </a:p>
          <a:p>
            <a:pPr marL="285750" indent="-285750">
              <a:buFont typeface="Arial"/>
              <a:buChar char="•"/>
            </a:pPr>
            <a:endParaRPr lang="en-US" dirty="0">
              <a:solidFill>
                <a:srgbClr val="FCD5B5"/>
              </a:solidFill>
            </a:endParaRPr>
          </a:p>
        </p:txBody>
      </p:sp>
    </p:spTree>
    <p:extLst>
      <p:ext uri="{BB962C8B-B14F-4D97-AF65-F5344CB8AC3E}">
        <p14:creationId xmlns:p14="http://schemas.microsoft.com/office/powerpoint/2010/main" val="280746120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58125" y="127000"/>
            <a:ext cx="1285875" cy="1285875"/>
          </a:xfrm>
          <a:prstGeom prst="rect">
            <a:avLst/>
          </a:prstGeom>
        </p:spPr>
      </p:pic>
      <p:sp>
        <p:nvSpPr>
          <p:cNvPr id="5" name="TextBox 4"/>
          <p:cNvSpPr txBox="1"/>
          <p:nvPr/>
        </p:nvSpPr>
        <p:spPr>
          <a:xfrm rot="5400000">
            <a:off x="6362398" y="3819126"/>
            <a:ext cx="4322786" cy="646331"/>
          </a:xfrm>
          <a:prstGeom prst="rect">
            <a:avLst/>
          </a:prstGeom>
          <a:solidFill>
            <a:schemeClr val="tx2">
              <a:lumMod val="60000"/>
              <a:lumOff val="40000"/>
            </a:schemeClr>
          </a:solidFill>
        </p:spPr>
        <p:txBody>
          <a:bodyPr wrap="none" rtlCol="0">
            <a:spAutoFit/>
          </a:bodyPr>
          <a:lstStyle/>
          <a:p>
            <a:r>
              <a:rPr lang="en-US" sz="3600" b="1" i="1" dirty="0" smtClean="0">
                <a:solidFill>
                  <a:schemeClr val="bg1"/>
                </a:solidFill>
                <a:latin typeface="Trajan Pro"/>
                <a:cs typeface="Trajan Pro"/>
              </a:rPr>
              <a:t>User’s Perspective</a:t>
            </a:r>
            <a:endParaRPr lang="en-US" sz="3600" b="1" i="1" dirty="0">
              <a:solidFill>
                <a:schemeClr val="bg1"/>
              </a:solidFill>
              <a:latin typeface="Trajan Pro"/>
              <a:cs typeface="Trajan Pro"/>
            </a:endParaRPr>
          </a:p>
        </p:txBody>
      </p:sp>
      <p:sp>
        <p:nvSpPr>
          <p:cNvPr id="2" name="TextBox 1"/>
          <p:cNvSpPr txBox="1"/>
          <p:nvPr/>
        </p:nvSpPr>
        <p:spPr>
          <a:xfrm>
            <a:off x="321312" y="413085"/>
            <a:ext cx="7237167" cy="1477328"/>
          </a:xfrm>
          <a:prstGeom prst="rect">
            <a:avLst/>
          </a:prstGeom>
          <a:noFill/>
        </p:spPr>
        <p:txBody>
          <a:bodyPr wrap="square" rtlCol="0">
            <a:spAutoFit/>
          </a:bodyPr>
          <a:lstStyle/>
          <a:p>
            <a:r>
              <a:rPr lang="en-US" dirty="0" smtClean="0">
                <a:solidFill>
                  <a:schemeClr val="tx2"/>
                </a:solidFill>
              </a:rPr>
              <a:t>In the context of Encoding camera pairing, the User does not get pairing privileges. The user is able to configure the call by choosing amongst the Encoding cameras that are already paired with that specific codec. To aid the User to decide on the Encoding cameras, guiding self-view will be provided in the UI.</a:t>
            </a:r>
            <a:endParaRPr lang="en-US" dirty="0">
              <a:solidFill>
                <a:schemeClr val="tx2"/>
              </a:solidFill>
            </a:endParaRPr>
          </a:p>
        </p:txBody>
      </p:sp>
      <p:sp>
        <p:nvSpPr>
          <p:cNvPr id="3" name="TextBox 2"/>
          <p:cNvSpPr txBox="1"/>
          <p:nvPr/>
        </p:nvSpPr>
        <p:spPr>
          <a:xfrm>
            <a:off x="1009837" y="2218427"/>
            <a:ext cx="6848288" cy="3139321"/>
          </a:xfrm>
          <a:prstGeom prst="rect">
            <a:avLst/>
          </a:prstGeom>
          <a:noFill/>
        </p:spPr>
        <p:txBody>
          <a:bodyPr wrap="square" rtlCol="0">
            <a:spAutoFit/>
          </a:bodyPr>
          <a:lstStyle/>
          <a:p>
            <a:r>
              <a:rPr lang="en-US" dirty="0" smtClean="0"/>
              <a:t>Steps followed by the User:</a:t>
            </a:r>
          </a:p>
          <a:p>
            <a:pPr marL="342900" indent="-342900">
              <a:buFont typeface="+mj-lt"/>
              <a:buAutoNum type="arabicPeriod"/>
            </a:pPr>
            <a:r>
              <a:rPr lang="en-US" dirty="0" smtClean="0"/>
              <a:t>Chose the codec to be used for the desired call</a:t>
            </a:r>
          </a:p>
          <a:p>
            <a:pPr marL="342900" indent="-342900">
              <a:buFont typeface="+mj-lt"/>
              <a:buAutoNum type="arabicPeriod"/>
            </a:pPr>
            <a:r>
              <a:rPr lang="en-US" dirty="0" smtClean="0"/>
              <a:t>In the codec, chose amongst the paired Encoding cameras to be used for the call.</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r>
              <a:rPr lang="en-US" dirty="0" smtClean="0"/>
              <a:t>Once the Encoding cameras are selected, the call can be started. </a:t>
            </a:r>
          </a:p>
        </p:txBody>
      </p:sp>
      <p:sp>
        <p:nvSpPr>
          <p:cNvPr id="6" name="TextBox 5"/>
          <p:cNvSpPr txBox="1"/>
          <p:nvPr/>
        </p:nvSpPr>
        <p:spPr>
          <a:xfrm>
            <a:off x="3205651" y="3418756"/>
            <a:ext cx="4652474" cy="1477328"/>
          </a:xfrm>
          <a:prstGeom prst="rect">
            <a:avLst/>
          </a:prstGeom>
          <a:noFill/>
        </p:spPr>
        <p:txBody>
          <a:bodyPr wrap="square" rtlCol="0">
            <a:spAutoFit/>
          </a:bodyPr>
          <a:lstStyle/>
          <a:p>
            <a:r>
              <a:rPr lang="en-US" dirty="0" smtClean="0">
                <a:solidFill>
                  <a:schemeClr val="accent2">
                    <a:lumMod val="75000"/>
                  </a:schemeClr>
                </a:solidFill>
              </a:rPr>
              <a:t>There will be a  self-view displayed corresponding to each of the cameras, along with a blinking LED suited for identification purpose. This will aid the User to select the correct Encoding cameras for the call.</a:t>
            </a:r>
            <a:endParaRPr lang="en-US" dirty="0">
              <a:solidFill>
                <a:schemeClr val="accent2">
                  <a:lumMod val="75000"/>
                </a:schemeClr>
              </a:solidFill>
            </a:endParaRPr>
          </a:p>
        </p:txBody>
      </p:sp>
      <p:sp>
        <p:nvSpPr>
          <p:cNvPr id="7" name="TextBox 6"/>
          <p:cNvSpPr txBox="1"/>
          <p:nvPr/>
        </p:nvSpPr>
        <p:spPr>
          <a:xfrm>
            <a:off x="3205652" y="5508624"/>
            <a:ext cx="4352828" cy="646331"/>
          </a:xfrm>
          <a:prstGeom prst="rect">
            <a:avLst/>
          </a:prstGeom>
          <a:noFill/>
        </p:spPr>
        <p:txBody>
          <a:bodyPr wrap="square" rtlCol="0">
            <a:spAutoFit/>
          </a:bodyPr>
          <a:lstStyle/>
          <a:p>
            <a:r>
              <a:rPr lang="en-US" dirty="0" smtClean="0">
                <a:solidFill>
                  <a:srgbClr val="953735"/>
                </a:solidFill>
              </a:rPr>
              <a:t>If no cameras are explicitly selected, a default camera will be assumed for the call.</a:t>
            </a:r>
            <a:endParaRPr lang="en-US" dirty="0">
              <a:solidFill>
                <a:srgbClr val="953735"/>
              </a:solidFill>
            </a:endParaRPr>
          </a:p>
        </p:txBody>
      </p:sp>
    </p:spTree>
    <p:extLst>
      <p:ext uri="{BB962C8B-B14F-4D97-AF65-F5344CB8AC3E}">
        <p14:creationId xmlns:p14="http://schemas.microsoft.com/office/powerpoint/2010/main" val="1093325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lstStyle/>
          <a:p>
            <a:pPr>
              <a:buFont typeface="Arial"/>
              <a:buChar char="•"/>
            </a:pPr>
            <a:r>
              <a:rPr lang="en-US" dirty="0" smtClean="0"/>
              <a:t>Pairing can be performed with either Bluetooth or Wi-Fi direct technologies.</a:t>
            </a:r>
          </a:p>
          <a:p>
            <a:pPr>
              <a:buFont typeface="Arial"/>
              <a:buChar char="•"/>
            </a:pPr>
            <a:r>
              <a:rPr lang="en-US" dirty="0" smtClean="0"/>
              <a:t>We list down the benefits and disadvantages of each of these .</a:t>
            </a:r>
          </a:p>
          <a:p>
            <a:pPr>
              <a:buFont typeface="Arial"/>
              <a:buChar char="•"/>
            </a:pPr>
            <a:r>
              <a:rPr lang="en-US" dirty="0" smtClean="0"/>
              <a:t>We initially approached using an IP only approach, but faced some bottlenecks.</a:t>
            </a:r>
            <a:endParaRPr lang="en-US" dirty="0"/>
          </a:p>
        </p:txBody>
      </p:sp>
    </p:spTree>
    <p:extLst>
      <p:ext uri="{BB962C8B-B14F-4D97-AF65-F5344CB8AC3E}">
        <p14:creationId xmlns:p14="http://schemas.microsoft.com/office/powerpoint/2010/main" val="16467353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with IP Multicast</a:t>
            </a:r>
            <a:endParaRPr lang="en-US" dirty="0"/>
          </a:p>
        </p:txBody>
      </p:sp>
      <p:sp>
        <p:nvSpPr>
          <p:cNvPr id="3" name="Content Placeholder 2"/>
          <p:cNvSpPr>
            <a:spLocks noGrp="1"/>
          </p:cNvSpPr>
          <p:nvPr>
            <p:ph idx="1"/>
          </p:nvPr>
        </p:nvSpPr>
        <p:spPr/>
        <p:txBody>
          <a:bodyPr>
            <a:normAutofit fontScale="92500" lnSpcReduction="20000"/>
          </a:bodyPr>
          <a:lstStyle/>
          <a:p>
            <a:pPr>
              <a:buFont typeface="Arial"/>
              <a:buChar char="•"/>
            </a:pPr>
            <a:r>
              <a:rPr lang="en-US" dirty="0" smtClean="0"/>
              <a:t>Can it work over NAT/VLANs?</a:t>
            </a:r>
          </a:p>
          <a:p>
            <a:pPr>
              <a:buFont typeface="Arial"/>
              <a:buChar char="•"/>
            </a:pPr>
            <a:r>
              <a:rPr lang="en-US" dirty="0" smtClean="0"/>
              <a:t>What are the assumed router configurations for Multicast to work 100% of time?</a:t>
            </a:r>
          </a:p>
          <a:p>
            <a:pPr>
              <a:buFont typeface="Arial"/>
              <a:buChar char="•"/>
            </a:pPr>
            <a:r>
              <a:rPr lang="en-US" dirty="0" smtClean="0"/>
              <a:t>Multicast over Production networks?</a:t>
            </a:r>
          </a:p>
          <a:p>
            <a:pPr>
              <a:buFont typeface="Arial"/>
              <a:buChar char="•"/>
            </a:pPr>
            <a:r>
              <a:rPr lang="en-US" dirty="0" smtClean="0"/>
              <a:t>Multicast was not successful when tested with In house Networks in CETG, Bangalore. </a:t>
            </a:r>
          </a:p>
          <a:p>
            <a:pPr>
              <a:buFont typeface="Arial"/>
              <a:buChar char="•"/>
            </a:pPr>
            <a:r>
              <a:rPr lang="en-US" dirty="0" smtClean="0"/>
              <a:t>Multicast didn’t work over a Local NAT?</a:t>
            </a:r>
          </a:p>
          <a:p>
            <a:pPr>
              <a:buFont typeface="Arial"/>
              <a:buChar char="•"/>
            </a:pPr>
            <a:r>
              <a:rPr lang="en-US" dirty="0" smtClean="0"/>
              <a:t>Router Configurations For multicast will make the out of box very frustrating for the customer.</a:t>
            </a:r>
          </a:p>
          <a:p>
            <a:pPr>
              <a:buFont typeface="Arial"/>
              <a:buChar char="•"/>
            </a:pPr>
            <a:endParaRPr lang="en-US" dirty="0" smtClean="0"/>
          </a:p>
          <a:p>
            <a:pPr>
              <a:buFont typeface="Arial"/>
              <a:buChar char="•"/>
            </a:pPr>
            <a:endParaRPr lang="en-US" dirty="0"/>
          </a:p>
        </p:txBody>
      </p:sp>
    </p:spTree>
    <p:extLst>
      <p:ext uri="{BB962C8B-B14F-4D97-AF65-F5344CB8AC3E}">
        <p14:creationId xmlns:p14="http://schemas.microsoft.com/office/powerpoint/2010/main" val="28531570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06" y="121024"/>
            <a:ext cx="7488740" cy="1009590"/>
          </a:xfrm>
        </p:spPr>
        <p:txBody>
          <a:bodyPr>
            <a:normAutofit/>
          </a:bodyPr>
          <a:lstStyle/>
          <a:p>
            <a:r>
              <a:rPr lang="en-US" dirty="0" smtClean="0"/>
              <a:t>Sample working (Proximity)</a:t>
            </a:r>
            <a:endParaRPr lang="en-US" dirty="0"/>
          </a:p>
        </p:txBody>
      </p:sp>
      <p:pic>
        <p:nvPicPr>
          <p:cNvPr id="1026" name="Picture 2" descr="http://springboarder.me/images/frames/iphone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 y="1280160"/>
            <a:ext cx="2542797" cy="5338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gpht.com/5f7vDfFHd3cDhX-3aHyZa0-s4FwMgE98uPxUNn9_7ywD3b52yWVMAdQsy6buapO1gxc=w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77" y="3137379"/>
            <a:ext cx="1292381" cy="129238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0.png"/>
          <p:cNvPicPr/>
          <p:nvPr/>
        </p:nvPicPr>
        <p:blipFill>
          <a:blip r:embed="rId4">
            <a:extLst/>
          </a:blip>
          <a:stretch>
            <a:fillRect/>
          </a:stretch>
        </p:blipFill>
        <p:spPr>
          <a:xfrm>
            <a:off x="4628516" y="1130613"/>
            <a:ext cx="1340908" cy="831693"/>
          </a:xfrm>
          <a:prstGeom prst="rect">
            <a:avLst/>
          </a:prstGeom>
          <a:ln w="12700">
            <a:miter lim="400000"/>
          </a:ln>
        </p:spPr>
      </p:pic>
      <p:pic>
        <p:nvPicPr>
          <p:cNvPr id="11" name="image10.png"/>
          <p:cNvPicPr/>
          <p:nvPr/>
        </p:nvPicPr>
        <p:blipFill>
          <a:blip r:embed="rId4">
            <a:extLst/>
          </a:blip>
          <a:stretch>
            <a:fillRect/>
          </a:stretch>
        </p:blipFill>
        <p:spPr>
          <a:xfrm>
            <a:off x="6213476" y="1130613"/>
            <a:ext cx="1340908" cy="831693"/>
          </a:xfrm>
          <a:prstGeom prst="rect">
            <a:avLst/>
          </a:prstGeom>
          <a:ln w="12700">
            <a:miter lim="400000"/>
          </a:ln>
        </p:spPr>
      </p:pic>
      <p:pic>
        <p:nvPicPr>
          <p:cNvPr id="12" name="image10.png"/>
          <p:cNvPicPr/>
          <p:nvPr/>
        </p:nvPicPr>
        <p:blipFill>
          <a:blip r:embed="rId4">
            <a:extLst/>
          </a:blip>
          <a:stretch>
            <a:fillRect/>
          </a:stretch>
        </p:blipFill>
        <p:spPr>
          <a:xfrm>
            <a:off x="7590262" y="1130613"/>
            <a:ext cx="1340908" cy="831693"/>
          </a:xfrm>
          <a:prstGeom prst="rect">
            <a:avLst/>
          </a:prstGeom>
          <a:ln w="12700">
            <a:miter lim="400000"/>
          </a:ln>
        </p:spPr>
      </p:pic>
      <p:pic>
        <p:nvPicPr>
          <p:cNvPr id="13" name="image3.png"/>
          <p:cNvPicPr/>
          <p:nvPr/>
        </p:nvPicPr>
        <p:blipFill>
          <a:blip r:embed="rId5">
            <a:extLst/>
          </a:blip>
          <a:stretch>
            <a:fillRect/>
          </a:stretch>
        </p:blipFill>
        <p:spPr>
          <a:xfrm>
            <a:off x="7503805" y="2248853"/>
            <a:ext cx="1513822" cy="1008062"/>
          </a:xfrm>
          <a:prstGeom prst="rect">
            <a:avLst/>
          </a:prstGeom>
          <a:ln w="12700">
            <a:miter lim="400000"/>
          </a:ln>
        </p:spPr>
      </p:pic>
      <p:pic>
        <p:nvPicPr>
          <p:cNvPr id="15" name="image3.png"/>
          <p:cNvPicPr/>
          <p:nvPr/>
        </p:nvPicPr>
        <p:blipFill>
          <a:blip r:embed="rId5">
            <a:extLst/>
          </a:blip>
          <a:stretch>
            <a:fillRect/>
          </a:stretch>
        </p:blipFill>
        <p:spPr>
          <a:xfrm>
            <a:off x="7514601" y="3533538"/>
            <a:ext cx="1513822" cy="1008062"/>
          </a:xfrm>
          <a:prstGeom prst="rect">
            <a:avLst/>
          </a:prstGeom>
          <a:ln w="12700">
            <a:miter lim="400000"/>
          </a:ln>
        </p:spPr>
      </p:pic>
      <p:pic>
        <p:nvPicPr>
          <p:cNvPr id="16" name="image10.png"/>
          <p:cNvPicPr/>
          <p:nvPr/>
        </p:nvPicPr>
        <p:blipFill>
          <a:blip r:embed="rId4">
            <a:extLst/>
          </a:blip>
          <a:stretch>
            <a:fillRect/>
          </a:stretch>
        </p:blipFill>
        <p:spPr>
          <a:xfrm>
            <a:off x="882867" y="2629141"/>
            <a:ext cx="670454" cy="415846"/>
          </a:xfrm>
          <a:prstGeom prst="rect">
            <a:avLst/>
          </a:prstGeom>
          <a:ln w="12700">
            <a:miter lim="400000"/>
          </a:ln>
        </p:spPr>
      </p:pic>
      <p:pic>
        <p:nvPicPr>
          <p:cNvPr id="17" name="image10.png"/>
          <p:cNvPicPr/>
          <p:nvPr/>
        </p:nvPicPr>
        <p:blipFill>
          <a:blip r:embed="rId4">
            <a:extLst/>
          </a:blip>
          <a:stretch>
            <a:fillRect/>
          </a:stretch>
        </p:blipFill>
        <p:spPr>
          <a:xfrm>
            <a:off x="883420" y="3070506"/>
            <a:ext cx="670454" cy="415846"/>
          </a:xfrm>
          <a:prstGeom prst="rect">
            <a:avLst/>
          </a:prstGeom>
          <a:ln w="12700">
            <a:miter lim="400000"/>
          </a:ln>
        </p:spPr>
      </p:pic>
      <p:pic>
        <p:nvPicPr>
          <p:cNvPr id="18" name="image10.png"/>
          <p:cNvPicPr/>
          <p:nvPr/>
        </p:nvPicPr>
        <p:blipFill>
          <a:blip r:embed="rId4">
            <a:extLst/>
          </a:blip>
          <a:stretch>
            <a:fillRect/>
          </a:stretch>
        </p:blipFill>
        <p:spPr>
          <a:xfrm>
            <a:off x="860958" y="3533538"/>
            <a:ext cx="670454" cy="415846"/>
          </a:xfrm>
          <a:prstGeom prst="rect">
            <a:avLst/>
          </a:prstGeom>
          <a:ln w="12700">
            <a:miter lim="400000"/>
          </a:ln>
        </p:spPr>
      </p:pic>
      <p:pic>
        <p:nvPicPr>
          <p:cNvPr id="19" name="image3.png"/>
          <p:cNvPicPr/>
          <p:nvPr/>
        </p:nvPicPr>
        <p:blipFill>
          <a:blip r:embed="rId5">
            <a:extLst/>
          </a:blip>
          <a:stretch>
            <a:fillRect/>
          </a:stretch>
        </p:blipFill>
        <p:spPr>
          <a:xfrm>
            <a:off x="891438" y="5102067"/>
            <a:ext cx="654419" cy="475774"/>
          </a:xfrm>
          <a:prstGeom prst="rect">
            <a:avLst/>
          </a:prstGeom>
          <a:ln w="12700">
            <a:miter lim="400000"/>
          </a:ln>
        </p:spPr>
      </p:pic>
      <p:pic>
        <p:nvPicPr>
          <p:cNvPr id="21" name="image3.png"/>
          <p:cNvPicPr/>
          <p:nvPr/>
        </p:nvPicPr>
        <p:blipFill>
          <a:blip r:embed="rId5">
            <a:extLst/>
          </a:blip>
          <a:stretch>
            <a:fillRect/>
          </a:stretch>
        </p:blipFill>
        <p:spPr>
          <a:xfrm>
            <a:off x="2111881" y="5102067"/>
            <a:ext cx="654419" cy="475774"/>
          </a:xfrm>
          <a:prstGeom prst="rect">
            <a:avLst/>
          </a:prstGeom>
          <a:ln w="12700">
            <a:miter lim="400000"/>
          </a:ln>
        </p:spPr>
      </p:pic>
      <p:sp>
        <p:nvSpPr>
          <p:cNvPr id="4" name="Rectangle 3"/>
          <p:cNvSpPr/>
          <p:nvPr/>
        </p:nvSpPr>
        <p:spPr>
          <a:xfrm>
            <a:off x="1151152" y="2321364"/>
            <a:ext cx="1393138" cy="338554"/>
          </a:xfrm>
          <a:prstGeom prst="rect">
            <a:avLst/>
          </a:prstGeom>
          <a:noFill/>
        </p:spPr>
        <p:txBody>
          <a:bodyPr wrap="none" lIns="91440" tIns="45720" rIns="91440" bIns="45720">
            <a:spAutoFit/>
          </a:bodyPr>
          <a:lstStyle/>
          <a:p>
            <a:pPr algn="ctr"/>
            <a:r>
              <a:rPr lang="en-US" sz="1600" dirty="0" smtClean="0">
                <a:ln w="18000">
                  <a:solidFill>
                    <a:srgbClr val="C0504D">
                      <a:satMod val="140000"/>
                    </a:srgbClr>
                  </a:solidFill>
                  <a:prstDash val="solid"/>
                  <a:miter lim="800000"/>
                </a:ln>
                <a:noFill/>
                <a:effectLst>
                  <a:outerShdw blurRad="25500" dist="23000" dir="7020000" algn="tl">
                    <a:srgbClr val="000000">
                      <a:alpha val="50000"/>
                    </a:srgbClr>
                  </a:outerShdw>
                </a:effectLst>
              </a:rPr>
              <a:t>Proximity App</a:t>
            </a:r>
            <a:endParaRPr lang="en-US" sz="1600" dirty="0">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
        <p:nvSpPr>
          <p:cNvPr id="5" name="TextBox 4"/>
          <p:cNvSpPr txBox="1"/>
          <p:nvPr/>
        </p:nvSpPr>
        <p:spPr>
          <a:xfrm>
            <a:off x="3135894" y="2143760"/>
            <a:ext cx="4454368" cy="830997"/>
          </a:xfrm>
          <a:prstGeom prst="rect">
            <a:avLst/>
          </a:prstGeom>
          <a:noFill/>
        </p:spPr>
        <p:txBody>
          <a:bodyPr wrap="square" rtlCol="0">
            <a:spAutoFit/>
          </a:bodyPr>
          <a:lstStyle/>
          <a:p>
            <a:r>
              <a:rPr lang="en-US" sz="1600" dirty="0" smtClean="0">
                <a:solidFill>
                  <a:prstClr val="black"/>
                </a:solidFill>
              </a:rPr>
              <a:t>Smartphone looks for devices.</a:t>
            </a:r>
          </a:p>
          <a:p>
            <a:r>
              <a:rPr lang="en-US" sz="1600" dirty="0" smtClean="0">
                <a:solidFill>
                  <a:prstClr val="black"/>
                </a:solidFill>
              </a:rPr>
              <a:t>-&gt; Encoding Cameras in </a:t>
            </a:r>
            <a:r>
              <a:rPr lang="en-US" sz="1600" dirty="0" err="1" smtClean="0">
                <a:solidFill>
                  <a:prstClr val="black"/>
                </a:solidFill>
              </a:rPr>
              <a:t>config</a:t>
            </a:r>
            <a:r>
              <a:rPr lang="en-US" sz="1600" dirty="0" smtClean="0">
                <a:solidFill>
                  <a:prstClr val="black"/>
                </a:solidFill>
              </a:rPr>
              <a:t> mode always connect</a:t>
            </a:r>
          </a:p>
          <a:p>
            <a:r>
              <a:rPr lang="en-US" sz="1600" dirty="0" smtClean="0">
                <a:solidFill>
                  <a:prstClr val="black"/>
                </a:solidFill>
              </a:rPr>
              <a:t>-&gt; All codecs connect</a:t>
            </a:r>
            <a:endParaRPr lang="en-US" sz="1600" dirty="0">
              <a:solidFill>
                <a:prstClr val="black"/>
              </a:solidFill>
            </a:endParaRPr>
          </a:p>
        </p:txBody>
      </p:sp>
      <p:sp>
        <p:nvSpPr>
          <p:cNvPr id="25" name="TextBox 24"/>
          <p:cNvSpPr txBox="1"/>
          <p:nvPr/>
        </p:nvSpPr>
        <p:spPr>
          <a:xfrm>
            <a:off x="1603275" y="2698564"/>
            <a:ext cx="1092030" cy="276999"/>
          </a:xfrm>
          <a:prstGeom prst="rect">
            <a:avLst/>
          </a:prstGeom>
          <a:noFill/>
        </p:spPr>
        <p:txBody>
          <a:bodyPr wrap="none" rtlCol="0">
            <a:spAutoFit/>
          </a:bodyPr>
          <a:lstStyle/>
          <a:p>
            <a:r>
              <a:rPr lang="en-US" sz="1200" dirty="0" smtClean="0">
                <a:solidFill>
                  <a:prstClr val="black"/>
                </a:solidFill>
              </a:rPr>
              <a:t>Camera 27346</a:t>
            </a:r>
            <a:endParaRPr lang="en-US" sz="1200" dirty="0">
              <a:solidFill>
                <a:prstClr val="black"/>
              </a:solidFill>
            </a:endParaRPr>
          </a:p>
        </p:txBody>
      </p:sp>
      <p:sp>
        <p:nvSpPr>
          <p:cNvPr id="26" name="TextBox 25"/>
          <p:cNvSpPr txBox="1"/>
          <p:nvPr/>
        </p:nvSpPr>
        <p:spPr>
          <a:xfrm>
            <a:off x="1628575" y="3145478"/>
            <a:ext cx="1092030" cy="276999"/>
          </a:xfrm>
          <a:prstGeom prst="rect">
            <a:avLst/>
          </a:prstGeom>
          <a:noFill/>
        </p:spPr>
        <p:txBody>
          <a:bodyPr wrap="none" rtlCol="0">
            <a:spAutoFit/>
          </a:bodyPr>
          <a:lstStyle/>
          <a:p>
            <a:r>
              <a:rPr lang="en-US" sz="1200" dirty="0" smtClean="0">
                <a:solidFill>
                  <a:prstClr val="black"/>
                </a:solidFill>
              </a:rPr>
              <a:t>Camera 27376</a:t>
            </a:r>
            <a:endParaRPr lang="en-US" sz="1200" dirty="0">
              <a:solidFill>
                <a:prstClr val="black"/>
              </a:solidFill>
            </a:endParaRPr>
          </a:p>
        </p:txBody>
      </p:sp>
      <p:sp>
        <p:nvSpPr>
          <p:cNvPr id="27" name="TextBox 26"/>
          <p:cNvSpPr txBox="1"/>
          <p:nvPr/>
        </p:nvSpPr>
        <p:spPr>
          <a:xfrm>
            <a:off x="1583645" y="3602960"/>
            <a:ext cx="1092030" cy="276999"/>
          </a:xfrm>
          <a:prstGeom prst="rect">
            <a:avLst/>
          </a:prstGeom>
          <a:noFill/>
        </p:spPr>
        <p:txBody>
          <a:bodyPr wrap="none" rtlCol="0">
            <a:spAutoFit/>
          </a:bodyPr>
          <a:lstStyle/>
          <a:p>
            <a:r>
              <a:rPr lang="en-US" sz="1200" dirty="0" smtClean="0">
                <a:solidFill>
                  <a:prstClr val="black"/>
                </a:solidFill>
              </a:rPr>
              <a:t>Camera 27856</a:t>
            </a:r>
            <a:endParaRPr lang="en-US" sz="1200" dirty="0">
              <a:solidFill>
                <a:prstClr val="black"/>
              </a:solidFill>
            </a:endParaRPr>
          </a:p>
        </p:txBody>
      </p:sp>
      <p:sp>
        <p:nvSpPr>
          <p:cNvPr id="28" name="TextBox 27"/>
          <p:cNvSpPr txBox="1"/>
          <p:nvPr/>
        </p:nvSpPr>
        <p:spPr>
          <a:xfrm>
            <a:off x="854393" y="5574001"/>
            <a:ext cx="742576" cy="276999"/>
          </a:xfrm>
          <a:prstGeom prst="rect">
            <a:avLst/>
          </a:prstGeom>
          <a:noFill/>
        </p:spPr>
        <p:txBody>
          <a:bodyPr wrap="none" rtlCol="0">
            <a:spAutoFit/>
          </a:bodyPr>
          <a:lstStyle/>
          <a:p>
            <a:r>
              <a:rPr lang="en-US" sz="1200" dirty="0" smtClean="0">
                <a:solidFill>
                  <a:prstClr val="black"/>
                </a:solidFill>
              </a:rPr>
              <a:t>Room #1</a:t>
            </a:r>
            <a:endParaRPr lang="en-US" sz="1200" dirty="0">
              <a:solidFill>
                <a:prstClr val="black"/>
              </a:solidFill>
            </a:endParaRPr>
          </a:p>
        </p:txBody>
      </p:sp>
      <p:sp>
        <p:nvSpPr>
          <p:cNvPr id="29" name="TextBox 28"/>
          <p:cNvSpPr txBox="1"/>
          <p:nvPr/>
        </p:nvSpPr>
        <p:spPr>
          <a:xfrm>
            <a:off x="2067802" y="5574000"/>
            <a:ext cx="742576" cy="276999"/>
          </a:xfrm>
          <a:prstGeom prst="rect">
            <a:avLst/>
          </a:prstGeom>
          <a:noFill/>
        </p:spPr>
        <p:txBody>
          <a:bodyPr wrap="none" rtlCol="0">
            <a:spAutoFit/>
          </a:bodyPr>
          <a:lstStyle/>
          <a:p>
            <a:r>
              <a:rPr lang="en-US" sz="1200" dirty="0" smtClean="0">
                <a:solidFill>
                  <a:prstClr val="black"/>
                </a:solidFill>
              </a:rPr>
              <a:t>Room #2</a:t>
            </a:r>
            <a:endParaRPr lang="en-US" sz="1200" dirty="0">
              <a:solidFill>
                <a:prstClr val="black"/>
              </a:solidFill>
            </a:endParaRPr>
          </a:p>
        </p:txBody>
      </p:sp>
    </p:spTree>
    <p:extLst>
      <p:ext uri="{BB962C8B-B14F-4D97-AF65-F5344CB8AC3E}">
        <p14:creationId xmlns:p14="http://schemas.microsoft.com/office/powerpoint/2010/main" val="1258255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25"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2251"/>
            <a:ext cx="7313613" cy="868362"/>
          </a:xfrm>
        </p:spPr>
        <p:txBody>
          <a:bodyPr/>
          <a:lstStyle/>
          <a:p>
            <a:r>
              <a:rPr lang="en-US" dirty="0" smtClean="0"/>
              <a:t>Working With Proximity</a:t>
            </a:r>
            <a:endParaRPr lang="en-US" dirty="0"/>
          </a:p>
        </p:txBody>
      </p:sp>
      <p:pic>
        <p:nvPicPr>
          <p:cNvPr id="1026" name="Picture 2" descr="http://springboarder.me/images/frames/iphone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 y="1280160"/>
            <a:ext cx="2542797" cy="5338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gpht.com/5f7vDfFHd3cDhX-3aHyZa0-s4FwMgE98uPxUNn9_7ywD3b52yWVMAdQsy6buapO1gxc=w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77" y="3137379"/>
            <a:ext cx="1292381" cy="129238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0.png"/>
          <p:cNvPicPr/>
          <p:nvPr/>
        </p:nvPicPr>
        <p:blipFill>
          <a:blip r:embed="rId4">
            <a:extLst/>
          </a:blip>
          <a:stretch>
            <a:fillRect/>
          </a:stretch>
        </p:blipFill>
        <p:spPr>
          <a:xfrm>
            <a:off x="4504077" y="1417160"/>
            <a:ext cx="1340908" cy="831693"/>
          </a:xfrm>
          <a:prstGeom prst="rect">
            <a:avLst/>
          </a:prstGeom>
          <a:ln w="12700">
            <a:miter lim="400000"/>
          </a:ln>
        </p:spPr>
      </p:pic>
      <p:pic>
        <p:nvPicPr>
          <p:cNvPr id="11" name="image10.png"/>
          <p:cNvPicPr/>
          <p:nvPr/>
        </p:nvPicPr>
        <p:blipFill>
          <a:blip r:embed="rId4">
            <a:extLst/>
          </a:blip>
          <a:stretch>
            <a:fillRect/>
          </a:stretch>
        </p:blipFill>
        <p:spPr>
          <a:xfrm>
            <a:off x="6014269" y="1435488"/>
            <a:ext cx="1340908" cy="831693"/>
          </a:xfrm>
          <a:prstGeom prst="rect">
            <a:avLst/>
          </a:prstGeom>
          <a:ln w="12700">
            <a:miter lim="400000"/>
          </a:ln>
        </p:spPr>
      </p:pic>
      <p:pic>
        <p:nvPicPr>
          <p:cNvPr id="12" name="image10.png"/>
          <p:cNvPicPr/>
          <p:nvPr/>
        </p:nvPicPr>
        <p:blipFill>
          <a:blip r:embed="rId4">
            <a:extLst/>
          </a:blip>
          <a:stretch>
            <a:fillRect/>
          </a:stretch>
        </p:blipFill>
        <p:spPr>
          <a:xfrm>
            <a:off x="7590262" y="1489671"/>
            <a:ext cx="1340908" cy="831693"/>
          </a:xfrm>
          <a:prstGeom prst="rect">
            <a:avLst/>
          </a:prstGeom>
          <a:ln w="12700">
            <a:miter lim="400000"/>
          </a:ln>
        </p:spPr>
      </p:pic>
      <p:pic>
        <p:nvPicPr>
          <p:cNvPr id="13" name="image3.png"/>
          <p:cNvPicPr/>
          <p:nvPr/>
        </p:nvPicPr>
        <p:blipFill>
          <a:blip r:embed="rId5">
            <a:extLst/>
          </a:blip>
          <a:stretch>
            <a:fillRect/>
          </a:stretch>
        </p:blipFill>
        <p:spPr>
          <a:xfrm>
            <a:off x="7484040" y="2923236"/>
            <a:ext cx="1513822" cy="1008062"/>
          </a:xfrm>
          <a:prstGeom prst="rect">
            <a:avLst/>
          </a:prstGeom>
          <a:ln w="12700">
            <a:miter lim="400000"/>
          </a:ln>
        </p:spPr>
      </p:pic>
      <p:pic>
        <p:nvPicPr>
          <p:cNvPr id="15" name="image3.png"/>
          <p:cNvPicPr/>
          <p:nvPr/>
        </p:nvPicPr>
        <p:blipFill>
          <a:blip r:embed="rId5">
            <a:extLst/>
          </a:blip>
          <a:stretch>
            <a:fillRect/>
          </a:stretch>
        </p:blipFill>
        <p:spPr>
          <a:xfrm>
            <a:off x="7590262" y="4362609"/>
            <a:ext cx="1513822" cy="1008062"/>
          </a:xfrm>
          <a:prstGeom prst="rect">
            <a:avLst/>
          </a:prstGeom>
          <a:ln w="12700">
            <a:miter lim="400000"/>
          </a:ln>
        </p:spPr>
      </p:pic>
      <p:pic>
        <p:nvPicPr>
          <p:cNvPr id="16" name="image10.png"/>
          <p:cNvPicPr/>
          <p:nvPr/>
        </p:nvPicPr>
        <p:blipFill>
          <a:blip r:embed="rId4">
            <a:extLst/>
          </a:blip>
          <a:stretch>
            <a:fillRect/>
          </a:stretch>
        </p:blipFill>
        <p:spPr>
          <a:xfrm>
            <a:off x="882867" y="2629141"/>
            <a:ext cx="670454" cy="415846"/>
          </a:xfrm>
          <a:prstGeom prst="rect">
            <a:avLst/>
          </a:prstGeom>
          <a:ln w="12700">
            <a:miter lim="400000"/>
          </a:ln>
        </p:spPr>
      </p:pic>
      <p:sp>
        <p:nvSpPr>
          <p:cNvPr id="4" name="Rectangle 3"/>
          <p:cNvSpPr/>
          <p:nvPr/>
        </p:nvSpPr>
        <p:spPr>
          <a:xfrm>
            <a:off x="1151152" y="2321364"/>
            <a:ext cx="1393138" cy="338554"/>
          </a:xfrm>
          <a:prstGeom prst="rect">
            <a:avLst/>
          </a:prstGeom>
          <a:noFill/>
        </p:spPr>
        <p:txBody>
          <a:bodyPr wrap="none" lIns="91440" tIns="45720" rIns="91440" bIns="45720">
            <a:spAutoFit/>
          </a:bodyPr>
          <a:lstStyle/>
          <a:p>
            <a:pPr algn="ctr"/>
            <a:r>
              <a:rPr lang="en-US" sz="1600" dirty="0" smtClean="0">
                <a:ln w="18000">
                  <a:solidFill>
                    <a:srgbClr val="C0504D">
                      <a:satMod val="140000"/>
                    </a:srgbClr>
                  </a:solidFill>
                  <a:prstDash val="solid"/>
                  <a:miter lim="800000"/>
                </a:ln>
                <a:noFill/>
                <a:effectLst>
                  <a:outerShdw blurRad="25500" dist="23000" dir="7020000" algn="tl">
                    <a:srgbClr val="000000">
                      <a:alpha val="50000"/>
                    </a:srgbClr>
                  </a:outerShdw>
                </a:effectLst>
              </a:rPr>
              <a:t>Proximity App</a:t>
            </a:r>
            <a:endParaRPr lang="en-US" sz="1600" dirty="0">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
        <p:nvSpPr>
          <p:cNvPr id="26" name="Rectangle 25"/>
          <p:cNvSpPr/>
          <p:nvPr/>
        </p:nvSpPr>
        <p:spPr>
          <a:xfrm>
            <a:off x="861674" y="4332209"/>
            <a:ext cx="1972093" cy="195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Static IP Address</a:t>
            </a:r>
            <a:endParaRPr lang="en-US" dirty="0">
              <a:solidFill>
                <a:prstClr val="white"/>
              </a:solidFill>
            </a:endParaRPr>
          </a:p>
        </p:txBody>
      </p:sp>
      <p:sp>
        <p:nvSpPr>
          <p:cNvPr id="27" name="Rectangle 26"/>
          <p:cNvSpPr/>
          <p:nvPr/>
        </p:nvSpPr>
        <p:spPr>
          <a:xfrm>
            <a:off x="861674" y="4671539"/>
            <a:ext cx="1972093" cy="195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Blink LED</a:t>
            </a:r>
            <a:endParaRPr lang="en-US" dirty="0">
              <a:solidFill>
                <a:prstClr val="white"/>
              </a:solidFill>
            </a:endParaRPr>
          </a:p>
        </p:txBody>
      </p:sp>
      <p:sp>
        <p:nvSpPr>
          <p:cNvPr id="7" name="TextBox 6"/>
          <p:cNvSpPr txBox="1"/>
          <p:nvPr/>
        </p:nvSpPr>
        <p:spPr>
          <a:xfrm>
            <a:off x="1696720" y="2752884"/>
            <a:ext cx="1092030" cy="276999"/>
          </a:xfrm>
          <a:prstGeom prst="rect">
            <a:avLst/>
          </a:prstGeom>
          <a:noFill/>
        </p:spPr>
        <p:txBody>
          <a:bodyPr wrap="none" rtlCol="0">
            <a:spAutoFit/>
          </a:bodyPr>
          <a:lstStyle/>
          <a:p>
            <a:r>
              <a:rPr lang="en-US" sz="1200" dirty="0" smtClean="0">
                <a:solidFill>
                  <a:prstClr val="black"/>
                </a:solidFill>
              </a:rPr>
              <a:t>Camera 27346</a:t>
            </a:r>
            <a:endParaRPr lang="en-US" sz="1200" dirty="0">
              <a:solidFill>
                <a:prstClr val="black"/>
              </a:solidFill>
            </a:endParaRPr>
          </a:p>
        </p:txBody>
      </p:sp>
      <p:sp>
        <p:nvSpPr>
          <p:cNvPr id="28" name="TextBox 27"/>
          <p:cNvSpPr txBox="1"/>
          <p:nvPr/>
        </p:nvSpPr>
        <p:spPr>
          <a:xfrm>
            <a:off x="4752955" y="1823806"/>
            <a:ext cx="1092030" cy="276999"/>
          </a:xfrm>
          <a:prstGeom prst="rect">
            <a:avLst/>
          </a:prstGeom>
          <a:noFill/>
        </p:spPr>
        <p:txBody>
          <a:bodyPr wrap="none" rtlCol="0">
            <a:spAutoFit/>
          </a:bodyPr>
          <a:lstStyle/>
          <a:p>
            <a:r>
              <a:rPr lang="en-US" sz="1200" dirty="0" smtClean="0">
                <a:solidFill>
                  <a:prstClr val="black"/>
                </a:solidFill>
              </a:rPr>
              <a:t>Camera 27346</a:t>
            </a:r>
            <a:endParaRPr lang="en-US" sz="1200" dirty="0">
              <a:solidFill>
                <a:prstClr val="black"/>
              </a:solidFill>
            </a:endParaRPr>
          </a:p>
        </p:txBody>
      </p:sp>
      <p:sp>
        <p:nvSpPr>
          <p:cNvPr id="29" name="Rectangle 28"/>
          <p:cNvSpPr/>
          <p:nvPr/>
        </p:nvSpPr>
        <p:spPr>
          <a:xfrm>
            <a:off x="882868" y="3296972"/>
            <a:ext cx="1972093" cy="195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Alias</a:t>
            </a:r>
            <a:endParaRPr lang="en-US" dirty="0">
              <a:solidFill>
                <a:prstClr val="white"/>
              </a:solidFill>
            </a:endParaRPr>
          </a:p>
        </p:txBody>
      </p:sp>
      <p:sp>
        <p:nvSpPr>
          <p:cNvPr id="30" name="Rectangle 29"/>
          <p:cNvSpPr/>
          <p:nvPr/>
        </p:nvSpPr>
        <p:spPr>
          <a:xfrm>
            <a:off x="882868" y="3625194"/>
            <a:ext cx="1972093" cy="195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Wi-Fi SSID</a:t>
            </a:r>
            <a:endParaRPr lang="en-US" dirty="0">
              <a:solidFill>
                <a:prstClr val="white"/>
              </a:solidFill>
            </a:endParaRPr>
          </a:p>
        </p:txBody>
      </p:sp>
      <p:sp>
        <p:nvSpPr>
          <p:cNvPr id="31" name="Rectangle 30"/>
          <p:cNvSpPr/>
          <p:nvPr/>
        </p:nvSpPr>
        <p:spPr>
          <a:xfrm>
            <a:off x="882867" y="3982273"/>
            <a:ext cx="1972093" cy="1951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prstClr val="white"/>
                </a:solidFill>
              </a:rPr>
              <a:t>Wi-Fi Password</a:t>
            </a:r>
            <a:endParaRPr lang="en-US" dirty="0">
              <a:solidFill>
                <a:prstClr val="white"/>
              </a:solidFill>
            </a:endParaRPr>
          </a:p>
        </p:txBody>
      </p:sp>
    </p:spTree>
    <p:extLst>
      <p:ext uri="{BB962C8B-B14F-4D97-AF65-F5344CB8AC3E}">
        <p14:creationId xmlns:p14="http://schemas.microsoft.com/office/powerpoint/2010/main" val="2857788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6" grpId="0" animBg="1"/>
      <p:bldP spid="27" grpId="0" animBg="1"/>
      <p:bldP spid="7" grpId="0"/>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Proximity</a:t>
            </a:r>
            <a:endParaRPr lang="en-US" dirty="0"/>
          </a:p>
        </p:txBody>
      </p:sp>
      <p:pic>
        <p:nvPicPr>
          <p:cNvPr id="1026" name="Picture 2" descr="http://springboarder.me/images/frames/iphone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 y="1280160"/>
            <a:ext cx="2542797" cy="53388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gpht.com/5f7vDfFHd3cDhX-3aHyZa0-s4FwMgE98uPxUNn9_7ywD3b52yWVMAdQsy6buapO1gxc=w3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77" y="3137379"/>
            <a:ext cx="1292381" cy="129238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0.png"/>
          <p:cNvPicPr/>
          <p:nvPr/>
        </p:nvPicPr>
        <p:blipFill>
          <a:blip r:embed="rId4">
            <a:extLst/>
          </a:blip>
          <a:stretch>
            <a:fillRect/>
          </a:stretch>
        </p:blipFill>
        <p:spPr>
          <a:xfrm>
            <a:off x="4628516" y="1130613"/>
            <a:ext cx="1340908" cy="831693"/>
          </a:xfrm>
          <a:prstGeom prst="rect">
            <a:avLst/>
          </a:prstGeom>
          <a:ln w="12700">
            <a:miter lim="400000"/>
          </a:ln>
        </p:spPr>
      </p:pic>
      <p:pic>
        <p:nvPicPr>
          <p:cNvPr id="11" name="image10.png"/>
          <p:cNvPicPr/>
          <p:nvPr/>
        </p:nvPicPr>
        <p:blipFill>
          <a:blip r:embed="rId4">
            <a:extLst/>
          </a:blip>
          <a:stretch>
            <a:fillRect/>
          </a:stretch>
        </p:blipFill>
        <p:spPr>
          <a:xfrm>
            <a:off x="6213476" y="1130613"/>
            <a:ext cx="1340908" cy="831693"/>
          </a:xfrm>
          <a:prstGeom prst="rect">
            <a:avLst/>
          </a:prstGeom>
          <a:ln w="12700">
            <a:miter lim="400000"/>
          </a:ln>
        </p:spPr>
      </p:pic>
      <p:pic>
        <p:nvPicPr>
          <p:cNvPr id="12" name="image10.png"/>
          <p:cNvPicPr/>
          <p:nvPr/>
        </p:nvPicPr>
        <p:blipFill>
          <a:blip r:embed="rId4">
            <a:extLst/>
          </a:blip>
          <a:stretch>
            <a:fillRect/>
          </a:stretch>
        </p:blipFill>
        <p:spPr>
          <a:xfrm>
            <a:off x="7590262" y="1130613"/>
            <a:ext cx="1340908" cy="831693"/>
          </a:xfrm>
          <a:prstGeom prst="rect">
            <a:avLst/>
          </a:prstGeom>
          <a:ln w="12700">
            <a:miter lim="400000"/>
          </a:ln>
        </p:spPr>
      </p:pic>
      <p:pic>
        <p:nvPicPr>
          <p:cNvPr id="13" name="image3.png"/>
          <p:cNvPicPr/>
          <p:nvPr/>
        </p:nvPicPr>
        <p:blipFill>
          <a:blip r:embed="rId5">
            <a:extLst/>
          </a:blip>
          <a:stretch>
            <a:fillRect/>
          </a:stretch>
        </p:blipFill>
        <p:spPr>
          <a:xfrm>
            <a:off x="7503805" y="2248853"/>
            <a:ext cx="1513822" cy="1008062"/>
          </a:xfrm>
          <a:prstGeom prst="rect">
            <a:avLst/>
          </a:prstGeom>
          <a:ln w="12700">
            <a:miter lim="400000"/>
          </a:ln>
        </p:spPr>
      </p:pic>
      <p:pic>
        <p:nvPicPr>
          <p:cNvPr id="15" name="image3.png"/>
          <p:cNvPicPr/>
          <p:nvPr/>
        </p:nvPicPr>
        <p:blipFill>
          <a:blip r:embed="rId5">
            <a:extLst/>
          </a:blip>
          <a:stretch>
            <a:fillRect/>
          </a:stretch>
        </p:blipFill>
        <p:spPr>
          <a:xfrm>
            <a:off x="7514601" y="3533538"/>
            <a:ext cx="1513822" cy="1008062"/>
          </a:xfrm>
          <a:prstGeom prst="rect">
            <a:avLst/>
          </a:prstGeom>
          <a:ln w="12700">
            <a:miter lim="400000"/>
          </a:ln>
        </p:spPr>
      </p:pic>
      <p:pic>
        <p:nvPicPr>
          <p:cNvPr id="16" name="image10.png"/>
          <p:cNvPicPr/>
          <p:nvPr/>
        </p:nvPicPr>
        <p:blipFill>
          <a:blip r:embed="rId4">
            <a:extLst/>
          </a:blip>
          <a:stretch>
            <a:fillRect/>
          </a:stretch>
        </p:blipFill>
        <p:spPr>
          <a:xfrm>
            <a:off x="882867" y="2629141"/>
            <a:ext cx="670454" cy="415846"/>
          </a:xfrm>
          <a:prstGeom prst="rect">
            <a:avLst/>
          </a:prstGeom>
          <a:ln w="12700">
            <a:miter lim="400000"/>
          </a:ln>
        </p:spPr>
      </p:pic>
      <p:pic>
        <p:nvPicPr>
          <p:cNvPr id="17" name="image10.png"/>
          <p:cNvPicPr/>
          <p:nvPr/>
        </p:nvPicPr>
        <p:blipFill>
          <a:blip r:embed="rId4">
            <a:extLst/>
          </a:blip>
          <a:stretch>
            <a:fillRect/>
          </a:stretch>
        </p:blipFill>
        <p:spPr>
          <a:xfrm>
            <a:off x="883420" y="3070506"/>
            <a:ext cx="670454" cy="415846"/>
          </a:xfrm>
          <a:prstGeom prst="rect">
            <a:avLst/>
          </a:prstGeom>
          <a:ln w="12700">
            <a:miter lim="400000"/>
          </a:ln>
        </p:spPr>
      </p:pic>
      <p:pic>
        <p:nvPicPr>
          <p:cNvPr id="18" name="image10.png"/>
          <p:cNvPicPr/>
          <p:nvPr/>
        </p:nvPicPr>
        <p:blipFill>
          <a:blip r:embed="rId4">
            <a:extLst/>
          </a:blip>
          <a:stretch>
            <a:fillRect/>
          </a:stretch>
        </p:blipFill>
        <p:spPr>
          <a:xfrm>
            <a:off x="860958" y="3533538"/>
            <a:ext cx="670454" cy="415846"/>
          </a:xfrm>
          <a:prstGeom prst="rect">
            <a:avLst/>
          </a:prstGeom>
          <a:ln w="12700">
            <a:miter lim="400000"/>
          </a:ln>
        </p:spPr>
      </p:pic>
      <p:pic>
        <p:nvPicPr>
          <p:cNvPr id="19" name="image3.png"/>
          <p:cNvPicPr/>
          <p:nvPr/>
        </p:nvPicPr>
        <p:blipFill>
          <a:blip r:embed="rId5">
            <a:extLst/>
          </a:blip>
          <a:stretch>
            <a:fillRect/>
          </a:stretch>
        </p:blipFill>
        <p:spPr>
          <a:xfrm>
            <a:off x="891438" y="5102067"/>
            <a:ext cx="654419" cy="475774"/>
          </a:xfrm>
          <a:prstGeom prst="rect">
            <a:avLst/>
          </a:prstGeom>
          <a:ln w="12700">
            <a:miter lim="400000"/>
          </a:ln>
        </p:spPr>
      </p:pic>
      <p:pic>
        <p:nvPicPr>
          <p:cNvPr id="21" name="image3.png"/>
          <p:cNvPicPr/>
          <p:nvPr/>
        </p:nvPicPr>
        <p:blipFill>
          <a:blip r:embed="rId5">
            <a:extLst/>
          </a:blip>
          <a:stretch>
            <a:fillRect/>
          </a:stretch>
        </p:blipFill>
        <p:spPr>
          <a:xfrm>
            <a:off x="2111881" y="5102067"/>
            <a:ext cx="654419" cy="475774"/>
          </a:xfrm>
          <a:prstGeom prst="rect">
            <a:avLst/>
          </a:prstGeom>
          <a:ln w="12700">
            <a:miter lim="400000"/>
          </a:ln>
        </p:spPr>
      </p:pic>
      <p:sp>
        <p:nvSpPr>
          <p:cNvPr id="4" name="Rectangle 3"/>
          <p:cNvSpPr/>
          <p:nvPr/>
        </p:nvSpPr>
        <p:spPr>
          <a:xfrm>
            <a:off x="1151152" y="2321364"/>
            <a:ext cx="1393138" cy="338554"/>
          </a:xfrm>
          <a:prstGeom prst="rect">
            <a:avLst/>
          </a:prstGeom>
          <a:noFill/>
        </p:spPr>
        <p:txBody>
          <a:bodyPr wrap="none" lIns="91440" tIns="45720" rIns="91440" bIns="45720">
            <a:spAutoFit/>
          </a:bodyPr>
          <a:lstStyle/>
          <a:p>
            <a:pPr algn="ctr"/>
            <a:r>
              <a:rPr lang="en-US" sz="1600" dirty="0" smtClean="0">
                <a:ln w="18000">
                  <a:solidFill>
                    <a:srgbClr val="C0504D">
                      <a:satMod val="140000"/>
                    </a:srgbClr>
                  </a:solidFill>
                  <a:prstDash val="solid"/>
                  <a:miter lim="800000"/>
                </a:ln>
                <a:noFill/>
                <a:effectLst>
                  <a:outerShdw blurRad="25500" dist="23000" dir="7020000" algn="tl">
                    <a:srgbClr val="000000">
                      <a:alpha val="50000"/>
                    </a:srgbClr>
                  </a:outerShdw>
                </a:effectLst>
              </a:rPr>
              <a:t>Proximity App</a:t>
            </a:r>
            <a:endParaRPr lang="en-US" sz="1600" dirty="0">
              <a:ln w="18000">
                <a:solidFill>
                  <a:srgbClr val="C0504D">
                    <a:satMod val="140000"/>
                  </a:srgbClr>
                </a:solidFill>
                <a:prstDash val="solid"/>
                <a:miter lim="800000"/>
              </a:ln>
              <a:noFill/>
              <a:effectLst>
                <a:outerShdw blurRad="25500" dist="23000" dir="7020000" algn="tl">
                  <a:srgbClr val="000000">
                    <a:alpha val="50000"/>
                  </a:srgbClr>
                </a:outerShdw>
              </a:effectLst>
            </a:endParaRPr>
          </a:p>
        </p:txBody>
      </p:sp>
      <p:sp>
        <p:nvSpPr>
          <p:cNvPr id="25" name="TextBox 24"/>
          <p:cNvSpPr txBox="1"/>
          <p:nvPr/>
        </p:nvSpPr>
        <p:spPr>
          <a:xfrm>
            <a:off x="1603275" y="2698564"/>
            <a:ext cx="1092030" cy="276999"/>
          </a:xfrm>
          <a:prstGeom prst="rect">
            <a:avLst/>
          </a:prstGeom>
          <a:noFill/>
        </p:spPr>
        <p:txBody>
          <a:bodyPr wrap="none" rtlCol="0">
            <a:spAutoFit/>
          </a:bodyPr>
          <a:lstStyle/>
          <a:p>
            <a:r>
              <a:rPr lang="en-US" sz="1200" dirty="0" smtClean="0">
                <a:solidFill>
                  <a:prstClr val="black"/>
                </a:solidFill>
              </a:rPr>
              <a:t>Camera 27346</a:t>
            </a:r>
            <a:endParaRPr lang="en-US" sz="1200" dirty="0">
              <a:solidFill>
                <a:prstClr val="black"/>
              </a:solidFill>
            </a:endParaRPr>
          </a:p>
        </p:txBody>
      </p:sp>
      <p:sp>
        <p:nvSpPr>
          <p:cNvPr id="26" name="TextBox 25"/>
          <p:cNvSpPr txBox="1"/>
          <p:nvPr/>
        </p:nvSpPr>
        <p:spPr>
          <a:xfrm>
            <a:off x="1628575" y="3145478"/>
            <a:ext cx="1092030" cy="276999"/>
          </a:xfrm>
          <a:prstGeom prst="rect">
            <a:avLst/>
          </a:prstGeom>
          <a:noFill/>
        </p:spPr>
        <p:txBody>
          <a:bodyPr wrap="none" rtlCol="0">
            <a:spAutoFit/>
          </a:bodyPr>
          <a:lstStyle/>
          <a:p>
            <a:r>
              <a:rPr lang="en-US" sz="1200" dirty="0" smtClean="0">
                <a:solidFill>
                  <a:prstClr val="black"/>
                </a:solidFill>
              </a:rPr>
              <a:t>Camera 27376</a:t>
            </a:r>
            <a:endParaRPr lang="en-US" sz="1200" dirty="0">
              <a:solidFill>
                <a:prstClr val="black"/>
              </a:solidFill>
            </a:endParaRPr>
          </a:p>
        </p:txBody>
      </p:sp>
      <p:sp>
        <p:nvSpPr>
          <p:cNvPr id="27" name="TextBox 26"/>
          <p:cNvSpPr txBox="1"/>
          <p:nvPr/>
        </p:nvSpPr>
        <p:spPr>
          <a:xfrm>
            <a:off x="1583645" y="3602960"/>
            <a:ext cx="1092030" cy="276999"/>
          </a:xfrm>
          <a:prstGeom prst="rect">
            <a:avLst/>
          </a:prstGeom>
          <a:noFill/>
        </p:spPr>
        <p:txBody>
          <a:bodyPr wrap="none" rtlCol="0">
            <a:spAutoFit/>
          </a:bodyPr>
          <a:lstStyle/>
          <a:p>
            <a:r>
              <a:rPr lang="en-US" sz="1200" dirty="0" smtClean="0">
                <a:solidFill>
                  <a:prstClr val="black"/>
                </a:solidFill>
              </a:rPr>
              <a:t>Camera 27856</a:t>
            </a:r>
            <a:endParaRPr lang="en-US" sz="1200" dirty="0">
              <a:solidFill>
                <a:prstClr val="black"/>
              </a:solidFill>
            </a:endParaRPr>
          </a:p>
        </p:txBody>
      </p:sp>
      <p:sp>
        <p:nvSpPr>
          <p:cNvPr id="28" name="TextBox 27"/>
          <p:cNvSpPr txBox="1"/>
          <p:nvPr/>
        </p:nvSpPr>
        <p:spPr>
          <a:xfrm>
            <a:off x="854393" y="5574001"/>
            <a:ext cx="742576" cy="276999"/>
          </a:xfrm>
          <a:prstGeom prst="rect">
            <a:avLst/>
          </a:prstGeom>
          <a:noFill/>
        </p:spPr>
        <p:txBody>
          <a:bodyPr wrap="none" rtlCol="0">
            <a:spAutoFit/>
          </a:bodyPr>
          <a:lstStyle/>
          <a:p>
            <a:r>
              <a:rPr lang="en-US" sz="1200" dirty="0" smtClean="0">
                <a:solidFill>
                  <a:prstClr val="black"/>
                </a:solidFill>
              </a:rPr>
              <a:t>Room #1</a:t>
            </a:r>
            <a:endParaRPr lang="en-US" sz="1200" dirty="0">
              <a:solidFill>
                <a:prstClr val="black"/>
              </a:solidFill>
            </a:endParaRPr>
          </a:p>
        </p:txBody>
      </p:sp>
      <p:sp>
        <p:nvSpPr>
          <p:cNvPr id="29" name="TextBox 28"/>
          <p:cNvSpPr txBox="1"/>
          <p:nvPr/>
        </p:nvSpPr>
        <p:spPr>
          <a:xfrm>
            <a:off x="2067802" y="5574000"/>
            <a:ext cx="742576" cy="276999"/>
          </a:xfrm>
          <a:prstGeom prst="rect">
            <a:avLst/>
          </a:prstGeom>
          <a:noFill/>
        </p:spPr>
        <p:txBody>
          <a:bodyPr wrap="none" rtlCol="0">
            <a:spAutoFit/>
          </a:bodyPr>
          <a:lstStyle/>
          <a:p>
            <a:r>
              <a:rPr lang="en-US" sz="1200" dirty="0" smtClean="0">
                <a:solidFill>
                  <a:prstClr val="black"/>
                </a:solidFill>
              </a:rPr>
              <a:t>Room #2</a:t>
            </a:r>
            <a:endParaRPr lang="en-US" sz="1200" dirty="0">
              <a:solidFill>
                <a:prstClr val="black"/>
              </a:solidFill>
            </a:endParaRPr>
          </a:p>
        </p:txBody>
      </p:sp>
      <p:sp>
        <p:nvSpPr>
          <p:cNvPr id="22" name="TextBox 21"/>
          <p:cNvSpPr txBox="1"/>
          <p:nvPr/>
        </p:nvSpPr>
        <p:spPr>
          <a:xfrm>
            <a:off x="8082468" y="2521418"/>
            <a:ext cx="742576" cy="276999"/>
          </a:xfrm>
          <a:prstGeom prst="rect">
            <a:avLst/>
          </a:prstGeom>
          <a:noFill/>
        </p:spPr>
        <p:txBody>
          <a:bodyPr wrap="none" rtlCol="0">
            <a:spAutoFit/>
          </a:bodyPr>
          <a:lstStyle/>
          <a:p>
            <a:r>
              <a:rPr lang="en-US" sz="1200" dirty="0" smtClean="0">
                <a:solidFill>
                  <a:prstClr val="black"/>
                </a:solidFill>
              </a:rPr>
              <a:t>Room #1</a:t>
            </a:r>
            <a:endParaRPr lang="en-US" sz="1200" dirty="0">
              <a:solidFill>
                <a:prstClr val="black"/>
              </a:solidFill>
            </a:endParaRPr>
          </a:p>
        </p:txBody>
      </p:sp>
      <p:sp>
        <p:nvSpPr>
          <p:cNvPr id="23" name="TextBox 22"/>
          <p:cNvSpPr txBox="1"/>
          <p:nvPr/>
        </p:nvSpPr>
        <p:spPr>
          <a:xfrm>
            <a:off x="8095408" y="3811096"/>
            <a:ext cx="742576" cy="276999"/>
          </a:xfrm>
          <a:prstGeom prst="rect">
            <a:avLst/>
          </a:prstGeom>
          <a:noFill/>
        </p:spPr>
        <p:txBody>
          <a:bodyPr wrap="none" rtlCol="0">
            <a:spAutoFit/>
          </a:bodyPr>
          <a:lstStyle/>
          <a:p>
            <a:r>
              <a:rPr lang="en-US" sz="1200" dirty="0" smtClean="0">
                <a:solidFill>
                  <a:prstClr val="black"/>
                </a:solidFill>
              </a:rPr>
              <a:t>Room #2</a:t>
            </a:r>
            <a:endParaRPr lang="en-US" sz="1200" dirty="0">
              <a:solidFill>
                <a:prstClr val="black"/>
              </a:solidFill>
            </a:endParaRPr>
          </a:p>
        </p:txBody>
      </p:sp>
      <p:sp>
        <p:nvSpPr>
          <p:cNvPr id="24" name="TextBox 23"/>
          <p:cNvSpPr txBox="1"/>
          <p:nvPr/>
        </p:nvSpPr>
        <p:spPr>
          <a:xfrm>
            <a:off x="4752955" y="1823806"/>
            <a:ext cx="1092030" cy="276999"/>
          </a:xfrm>
          <a:prstGeom prst="rect">
            <a:avLst/>
          </a:prstGeom>
          <a:noFill/>
        </p:spPr>
        <p:txBody>
          <a:bodyPr wrap="none" rtlCol="0">
            <a:spAutoFit/>
          </a:bodyPr>
          <a:lstStyle/>
          <a:p>
            <a:r>
              <a:rPr lang="en-US" sz="1200" dirty="0" smtClean="0">
                <a:solidFill>
                  <a:prstClr val="black"/>
                </a:solidFill>
              </a:rPr>
              <a:t>Camera 27346</a:t>
            </a:r>
            <a:endParaRPr lang="en-US" sz="1200" dirty="0">
              <a:solidFill>
                <a:prstClr val="black"/>
              </a:solidFill>
            </a:endParaRPr>
          </a:p>
        </p:txBody>
      </p:sp>
      <p:sp>
        <p:nvSpPr>
          <p:cNvPr id="30" name="TextBox 29"/>
          <p:cNvSpPr txBox="1"/>
          <p:nvPr/>
        </p:nvSpPr>
        <p:spPr>
          <a:xfrm>
            <a:off x="6337915" y="1826103"/>
            <a:ext cx="1092030" cy="276999"/>
          </a:xfrm>
          <a:prstGeom prst="rect">
            <a:avLst/>
          </a:prstGeom>
          <a:noFill/>
        </p:spPr>
        <p:txBody>
          <a:bodyPr wrap="none" rtlCol="0">
            <a:spAutoFit/>
          </a:bodyPr>
          <a:lstStyle/>
          <a:p>
            <a:r>
              <a:rPr lang="en-US" sz="1200" dirty="0" smtClean="0">
                <a:solidFill>
                  <a:prstClr val="black"/>
                </a:solidFill>
              </a:rPr>
              <a:t>Camera 27376</a:t>
            </a:r>
            <a:endParaRPr lang="en-US" sz="1200" dirty="0">
              <a:solidFill>
                <a:prstClr val="black"/>
              </a:solidFill>
            </a:endParaRPr>
          </a:p>
        </p:txBody>
      </p:sp>
      <p:sp>
        <p:nvSpPr>
          <p:cNvPr id="31" name="TextBox 30"/>
          <p:cNvSpPr txBox="1"/>
          <p:nvPr/>
        </p:nvSpPr>
        <p:spPr>
          <a:xfrm>
            <a:off x="7733014" y="1826102"/>
            <a:ext cx="1092030" cy="276999"/>
          </a:xfrm>
          <a:prstGeom prst="rect">
            <a:avLst/>
          </a:prstGeom>
          <a:noFill/>
        </p:spPr>
        <p:txBody>
          <a:bodyPr wrap="none" rtlCol="0">
            <a:spAutoFit/>
          </a:bodyPr>
          <a:lstStyle/>
          <a:p>
            <a:r>
              <a:rPr lang="en-US" sz="1200" dirty="0" smtClean="0">
                <a:solidFill>
                  <a:prstClr val="black"/>
                </a:solidFill>
              </a:rPr>
              <a:t>Camera 27856</a:t>
            </a:r>
            <a:endParaRPr lang="en-US" sz="1200" dirty="0">
              <a:solidFill>
                <a:prstClr val="black"/>
              </a:solidFill>
            </a:endParaRPr>
          </a:p>
        </p:txBody>
      </p:sp>
    </p:spTree>
    <p:extLst>
      <p:ext uri="{BB962C8B-B14F-4D97-AF65-F5344CB8AC3E}">
        <p14:creationId xmlns:p14="http://schemas.microsoft.com/office/powerpoint/2010/main" val="42630679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5" grpId="0"/>
      <p:bldP spid="26" grpId="0"/>
      <p:bldP spid="27" grpId="0"/>
      <p:bldP spid="28" grpId="0"/>
      <p:bldP spid="29" grpId="0"/>
      <p:bldP spid="22" grpId="0"/>
      <p:bldP spid="23" grpId="0"/>
      <p:bldP spid="24"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p:nvPr/>
        </p:nvSpPr>
        <p:spPr>
          <a:xfrm rot="16200000">
            <a:off x="-1560660" y="2558830"/>
            <a:ext cx="4338160" cy="553998"/>
          </a:xfrm>
          <a:prstGeom prst="rect">
            <a:avLst/>
          </a:prstGeom>
          <a:solidFill>
            <a:srgbClr val="558ED5"/>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600" b="1" i="1">
                <a:solidFill>
                  <a:srgbClr val="254061"/>
                </a:solidFill>
                <a:latin typeface="Avenir Book"/>
                <a:ea typeface="Avenir Book"/>
                <a:cs typeface="Avenir Book"/>
                <a:sym typeface="Avenir Book"/>
              </a:defRPr>
            </a:lvl1pPr>
          </a:lstStyle>
          <a:p>
            <a:pPr lvl="0">
              <a:defRPr sz="1800" b="0" i="0">
                <a:solidFill>
                  <a:srgbClr val="000000"/>
                </a:solidFill>
              </a:defRPr>
            </a:pPr>
            <a:r>
              <a:rPr sz="3600" b="1" i="1" dirty="0">
                <a:solidFill>
                  <a:schemeClr val="bg1"/>
                </a:solidFill>
              </a:rPr>
              <a:t>Admin’s </a:t>
            </a:r>
            <a:r>
              <a:rPr sz="3600" b="1" i="1" dirty="0" smtClean="0">
                <a:solidFill>
                  <a:schemeClr val="bg1"/>
                </a:solidFill>
              </a:rPr>
              <a:t>Perspective</a:t>
            </a:r>
            <a:endParaRPr sz="3600" b="1" i="1" dirty="0">
              <a:solidFill>
                <a:schemeClr val="bg1"/>
              </a:solidFill>
            </a:endParaRPr>
          </a:p>
        </p:txBody>
      </p:sp>
      <p:pic>
        <p:nvPicPr>
          <p:cNvPr id="65" name="image2.png"/>
          <p:cNvPicPr/>
          <p:nvPr/>
        </p:nvPicPr>
        <p:blipFill>
          <a:blip r:embed="rId2">
            <a:extLst/>
          </a:blip>
          <a:stretch>
            <a:fillRect/>
          </a:stretch>
        </p:blipFill>
        <p:spPr>
          <a:xfrm>
            <a:off x="7727543" y="5619750"/>
            <a:ext cx="1238251" cy="1238250"/>
          </a:xfrm>
          <a:prstGeom prst="rect">
            <a:avLst/>
          </a:prstGeom>
          <a:ln w="12700">
            <a:miter lim="400000"/>
          </a:ln>
        </p:spPr>
      </p:pic>
      <p:pic>
        <p:nvPicPr>
          <p:cNvPr id="66" name="image3.png"/>
          <p:cNvPicPr/>
          <p:nvPr/>
        </p:nvPicPr>
        <p:blipFill>
          <a:blip r:embed="rId3">
            <a:extLst/>
          </a:blip>
          <a:stretch>
            <a:fillRect/>
          </a:stretch>
        </p:blipFill>
        <p:spPr>
          <a:xfrm>
            <a:off x="885419" y="4841875"/>
            <a:ext cx="2688167" cy="2016125"/>
          </a:xfrm>
          <a:prstGeom prst="rect">
            <a:avLst/>
          </a:prstGeom>
          <a:ln w="12700">
            <a:miter lim="400000"/>
          </a:ln>
        </p:spPr>
      </p:pic>
      <p:sp>
        <p:nvSpPr>
          <p:cNvPr id="67" name="Shape 67"/>
          <p:cNvSpPr/>
          <p:nvPr/>
        </p:nvSpPr>
        <p:spPr>
          <a:xfrm>
            <a:off x="2492374" y="365125"/>
            <a:ext cx="6270626" cy="4032250"/>
          </a:xfrm>
          <a:prstGeom prst="rect">
            <a:avLst/>
          </a:prstGeom>
          <a:solidFill>
            <a:srgbClr val="FFFFFF"/>
          </a:solidFill>
          <a:ln w="25400">
            <a:solidFill>
              <a:srgbClr val="4F81BD"/>
            </a:solidFill>
          </a:ln>
        </p:spPr>
        <p:txBody>
          <a:bodyPr lIns="0" tIns="0" rIns="0" bIns="0" anchor="ctr"/>
          <a:lstStyle/>
          <a:p>
            <a:pPr lvl="0" algn="ctr"/>
            <a:endParaRPr/>
          </a:p>
        </p:txBody>
      </p:sp>
      <p:sp>
        <p:nvSpPr>
          <p:cNvPr id="68" name="Shape 68"/>
          <p:cNvSpPr/>
          <p:nvPr/>
        </p:nvSpPr>
        <p:spPr>
          <a:xfrm>
            <a:off x="4127499" y="666749"/>
            <a:ext cx="2874019"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58ED5"/>
                </a:solidFill>
                <a:latin typeface="Arial"/>
                <a:ea typeface="Arial"/>
                <a:cs typeface="Arial"/>
                <a:sym typeface="Arial"/>
              </a:defRPr>
            </a:lvl1pPr>
          </a:lstStyle>
          <a:p>
            <a:pPr lvl="0">
              <a:defRPr>
                <a:solidFill>
                  <a:srgbClr val="000000"/>
                </a:solidFill>
              </a:defRPr>
            </a:pPr>
            <a:r>
              <a:rPr>
                <a:solidFill>
                  <a:srgbClr val="558ED5"/>
                </a:solidFill>
              </a:rPr>
              <a:t>Pair with Encoding Camera</a:t>
            </a:r>
          </a:p>
        </p:txBody>
      </p:sp>
      <p:grpSp>
        <p:nvGrpSpPr>
          <p:cNvPr id="71" name="Group 71"/>
          <p:cNvGrpSpPr/>
          <p:nvPr/>
        </p:nvGrpSpPr>
        <p:grpSpPr>
          <a:xfrm>
            <a:off x="6254750" y="1771650"/>
            <a:ext cx="2127250" cy="603250"/>
            <a:chOff x="0" y="0"/>
            <a:chExt cx="2127250" cy="603250"/>
          </a:xfrm>
        </p:grpSpPr>
        <p:sp>
          <p:nvSpPr>
            <p:cNvPr id="69" name="Shape 69"/>
            <p:cNvSpPr/>
            <p:nvPr/>
          </p:nvSpPr>
          <p:spPr>
            <a:xfrm>
              <a:off x="0" y="0"/>
              <a:ext cx="2127250" cy="60325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p>
          </p:txBody>
        </p:sp>
        <p:sp>
          <p:nvSpPr>
            <p:cNvPr id="70" name="Shape 70"/>
            <p:cNvSpPr/>
            <p:nvPr/>
          </p:nvSpPr>
          <p:spPr>
            <a:xfrm>
              <a:off x="29448" y="116204"/>
              <a:ext cx="2068354"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Lookup MAC ID</a:t>
              </a:r>
            </a:p>
          </p:txBody>
        </p:sp>
      </p:grpSp>
      <p:grpSp>
        <p:nvGrpSpPr>
          <p:cNvPr id="74" name="Group 74"/>
          <p:cNvGrpSpPr/>
          <p:nvPr/>
        </p:nvGrpSpPr>
        <p:grpSpPr>
          <a:xfrm>
            <a:off x="3005136" y="1771650"/>
            <a:ext cx="2244726" cy="603250"/>
            <a:chOff x="0" y="0"/>
            <a:chExt cx="2244725" cy="603250"/>
          </a:xfrm>
        </p:grpSpPr>
        <p:sp>
          <p:nvSpPr>
            <p:cNvPr id="72" name="Shape 72"/>
            <p:cNvSpPr/>
            <p:nvPr/>
          </p:nvSpPr>
          <p:spPr>
            <a:xfrm>
              <a:off x="0" y="0"/>
              <a:ext cx="2244725" cy="603250"/>
            </a:xfrm>
            <a:prstGeom prst="roundRect">
              <a:avLst>
                <a:gd name="adj" fmla="val 16667"/>
              </a:avLst>
            </a:prstGeom>
            <a:gradFill flip="none" rotWithShape="1">
              <a:gsLst>
                <a:gs pos="0">
                  <a:srgbClr val="A2C3FF"/>
                </a:gs>
                <a:gs pos="35000">
                  <a:srgbClr val="BDD4FF"/>
                </a:gs>
                <a:gs pos="100000">
                  <a:srgbClr val="E6EEFF"/>
                </a:gs>
              </a:gsLst>
              <a:lin ang="16200000" scaled="0"/>
            </a:gradFill>
            <a:ln w="9525" cap="flat">
              <a:solidFill>
                <a:srgbClr val="4A7EBB"/>
              </a:solidFill>
              <a:prstDash val="solid"/>
              <a:bevel/>
            </a:ln>
            <a:effectLst>
              <a:outerShdw blurRad="38100" dist="20000" dir="5400000" rotWithShape="0">
                <a:srgbClr val="000000">
                  <a:alpha val="38000"/>
                </a:srgbClr>
              </a:outerShdw>
            </a:effectLst>
          </p:spPr>
          <p:txBody>
            <a:bodyPr wrap="square" lIns="0" tIns="0" rIns="0" bIns="0" numCol="1" anchor="ctr">
              <a:noAutofit/>
            </a:bodyPr>
            <a:lstStyle/>
            <a:p>
              <a:pPr lvl="0" algn="ctr"/>
              <a:endParaRPr/>
            </a:p>
          </p:txBody>
        </p:sp>
        <p:sp>
          <p:nvSpPr>
            <p:cNvPr id="73" name="Shape 73"/>
            <p:cNvSpPr/>
            <p:nvPr/>
          </p:nvSpPr>
          <p:spPr>
            <a:xfrm>
              <a:off x="29448" y="116204"/>
              <a:ext cx="2185829"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lstStyle>
            <a:p>
              <a:pPr lvl="0"/>
              <a:r>
                <a:t>Scan Network</a:t>
              </a:r>
            </a:p>
          </p:txBody>
        </p:sp>
      </p:grpSp>
      <p:sp>
        <p:nvSpPr>
          <p:cNvPr id="75" name="Shape 75"/>
          <p:cNvSpPr/>
          <p:nvPr/>
        </p:nvSpPr>
        <p:spPr>
          <a:xfrm>
            <a:off x="3699729" y="4647258"/>
            <a:ext cx="855540" cy="972492"/>
          </a:xfrm>
          <a:custGeom>
            <a:avLst/>
            <a:gdLst/>
            <a:ahLst/>
            <a:cxnLst>
              <a:cxn ang="0">
                <a:pos x="wd2" y="hd2"/>
              </a:cxn>
              <a:cxn ang="5400000">
                <a:pos x="wd2" y="hd2"/>
              </a:cxn>
              <a:cxn ang="10800000">
                <a:pos x="wd2" y="hd2"/>
              </a:cxn>
              <a:cxn ang="16200000">
                <a:pos x="wd2" y="hd2"/>
              </a:cxn>
            </a:cxnLst>
            <a:rect l="0" t="0" r="r" b="b"/>
            <a:pathLst>
              <a:path w="21600" h="21600" extrusionOk="0">
                <a:moveTo>
                  <a:pt x="0" y="16849"/>
                </a:moveTo>
                <a:lnTo>
                  <a:pt x="13500" y="16849"/>
                </a:lnTo>
                <a:lnTo>
                  <a:pt x="13500" y="4751"/>
                </a:lnTo>
                <a:lnTo>
                  <a:pt x="10800" y="4751"/>
                </a:lnTo>
                <a:lnTo>
                  <a:pt x="16200" y="0"/>
                </a:lnTo>
                <a:lnTo>
                  <a:pt x="21600" y="4751"/>
                </a:lnTo>
                <a:lnTo>
                  <a:pt x="18900" y="4751"/>
                </a:lnTo>
                <a:lnTo>
                  <a:pt x="18900" y="21600"/>
                </a:lnTo>
                <a:lnTo>
                  <a:pt x="0" y="21600"/>
                </a:lnTo>
                <a:close/>
              </a:path>
            </a:pathLst>
          </a:custGeom>
          <a:solidFill>
            <a:srgbClr val="4F81BD"/>
          </a:solidFill>
          <a:ln w="38100">
            <a:solidFill>
              <a:srgbClr val="FFFFFF"/>
            </a:solidFill>
          </a:ln>
          <a:effectLst>
            <a:outerShdw blurRad="38100" dist="20000" dir="5400000" rotWithShape="0">
              <a:srgbClr val="000000">
                <a:alpha val="38000"/>
              </a:srgbClr>
            </a:outerShdw>
          </a:effectLst>
        </p:spPr>
        <p:txBody>
          <a:bodyPr lIns="0" tIns="0" rIns="0" bIns="0" anchor="ctr"/>
          <a:lstStyle/>
          <a:p>
            <a:pPr lvl="0" algn="ctr">
              <a:defRPr>
                <a:solidFill>
                  <a:srgbClr val="FFFFFF"/>
                </a:solidFill>
              </a:defRPr>
            </a:pPr>
            <a:endParaRPr/>
          </a:p>
        </p:txBody>
      </p:sp>
      <p:pic>
        <p:nvPicPr>
          <p:cNvPr id="76" name="image4.gif" descr="inspiroo_logo_loader_pop.gif"/>
          <p:cNvPicPr/>
          <p:nvPr/>
        </p:nvPicPr>
        <p:blipFill>
          <a:blip r:embed="rId4">
            <a:extLst/>
          </a:blip>
          <a:stretch>
            <a:fillRect/>
          </a:stretch>
        </p:blipFill>
        <p:spPr>
          <a:xfrm>
            <a:off x="4965700" y="2374900"/>
            <a:ext cx="1717675" cy="1717675"/>
          </a:xfrm>
          <a:prstGeom prst="rect">
            <a:avLst/>
          </a:prstGeom>
          <a:ln w="12700">
            <a:miter lim="400000"/>
          </a:ln>
        </p:spPr>
      </p:pic>
      <p:pic>
        <p:nvPicPr>
          <p:cNvPr id="77" name="image5.png"/>
          <p:cNvPicPr/>
          <p:nvPr/>
        </p:nvPicPr>
        <p:blipFill>
          <a:blip r:embed="rId5">
            <a:extLst/>
          </a:blip>
          <a:stretch>
            <a:fillRect/>
          </a:stretch>
        </p:blipFill>
        <p:spPr>
          <a:xfrm>
            <a:off x="3939807" y="2041525"/>
            <a:ext cx="615463" cy="666750"/>
          </a:xfrm>
          <a:prstGeom prst="rect">
            <a:avLst/>
          </a:prstGeom>
          <a:ln w="12700">
            <a:miter lim="400000"/>
          </a:ln>
        </p:spPr>
      </p:pic>
    </p:spTree>
    <p:extLst>
      <p:ext uri="{BB962C8B-B14F-4D97-AF65-F5344CB8AC3E}">
        <p14:creationId xmlns:p14="http://schemas.microsoft.com/office/powerpoint/2010/main" val="2704196437"/>
      </p:ext>
    </p:extLst>
  </p:cSld>
  <p:clrMapOvr>
    <a:masterClrMapping/>
  </p:clrMapOvr>
  <p:transition xmlns:p14="http://schemas.microsoft.com/office/powerpoint/2010/main" spd="slow">
    <p:push dir="u"/>
  </p:transition>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7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71"/>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iterate>
                                    <p:tmAbs val="0"/>
                                  </p:iterate>
                                  <p:childTnLst>
                                    <p:set>
                                      <p:cBhvr>
                                        <p:cTn id="32" fill="hold"/>
                                        <p:tgtEl>
                                          <p:spTgt spid="77"/>
                                        </p:tgtEl>
                                        <p:attrNameLst>
                                          <p:attrName>style.visibility</p:attrName>
                                        </p:attrNameLst>
                                      </p:cBhvr>
                                      <p:to>
                                        <p:strVal val="visible"/>
                                      </p:to>
                                    </p:set>
                                    <p:anim calcmode="lin" valueType="num">
                                      <p:cBhvr>
                                        <p:cTn id="33" dur="500" fill="hold"/>
                                        <p:tgtEl>
                                          <p:spTgt spid="77"/>
                                        </p:tgtEl>
                                        <p:attrNameLst>
                                          <p:attrName>ppt_x</p:attrName>
                                        </p:attrNameLst>
                                      </p:cBhvr>
                                      <p:tavLst>
                                        <p:tav tm="0">
                                          <p:val>
                                            <p:strVal val="#ppt_x"/>
                                          </p:val>
                                        </p:tav>
                                        <p:tav tm="100000">
                                          <p:val>
                                            <p:strVal val="#ppt_x"/>
                                          </p:val>
                                        </p:tav>
                                      </p:tavLst>
                                    </p:anim>
                                    <p:anim calcmode="lin" valueType="num">
                                      <p:cBhvr>
                                        <p:cTn id="3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p:tmAbs val="0"/>
                                  </p:iterate>
                                  <p:childTnLst>
                                    <p:set>
                                      <p:cBhvr>
                                        <p:cTn id="38" fill="hold"/>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dvAuto="0"/>
      <p:bldP spid="66" grpId="0" animBg="1" advAuto="0"/>
      <p:bldP spid="67" grpId="0" animBg="1" advAuto="0"/>
      <p:bldP spid="68" grpId="0" animBg="1" advAuto="0"/>
      <p:bldP spid="71" grpId="0" animBg="1" advAuto="0"/>
      <p:bldP spid="74" grpId="0" animBg="1" advAuto="0"/>
      <p:bldP spid="75" grpId="0" animBg="1" advAuto="0"/>
      <p:bldP spid="76" grpId="0" animBg="1" advAuto="0"/>
      <p:bldP spid="7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nvSpPr>
        <p:spPr>
          <a:xfrm rot="16200000">
            <a:off x="-1669727" y="2358783"/>
            <a:ext cx="4531369" cy="553998"/>
          </a:xfrm>
          <a:prstGeom prst="rect">
            <a:avLst/>
          </a:prstGeom>
          <a:solidFill>
            <a:srgbClr val="558ED5"/>
          </a:solidFill>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600" b="1" i="1">
                <a:solidFill>
                  <a:srgbClr val="254061"/>
                </a:solidFill>
                <a:latin typeface="Avenir Book"/>
                <a:ea typeface="Avenir Book"/>
                <a:cs typeface="Avenir Book"/>
                <a:sym typeface="Avenir Book"/>
              </a:defRPr>
            </a:lvl1pPr>
          </a:lstStyle>
          <a:p>
            <a:pPr lvl="0">
              <a:defRPr sz="1800" b="0" i="0">
                <a:solidFill>
                  <a:srgbClr val="000000"/>
                </a:solidFill>
              </a:defRPr>
            </a:pPr>
            <a:r>
              <a:rPr sz="3600" b="1" i="1" dirty="0">
                <a:solidFill>
                  <a:schemeClr val="bg1"/>
                </a:solidFill>
              </a:rPr>
              <a:t>Admin’s Perspective</a:t>
            </a:r>
          </a:p>
        </p:txBody>
      </p:sp>
      <p:pic>
        <p:nvPicPr>
          <p:cNvPr id="80" name="image2.png"/>
          <p:cNvPicPr/>
          <p:nvPr/>
        </p:nvPicPr>
        <p:blipFill>
          <a:blip r:embed="rId2">
            <a:extLst/>
          </a:blip>
          <a:stretch>
            <a:fillRect/>
          </a:stretch>
        </p:blipFill>
        <p:spPr>
          <a:xfrm>
            <a:off x="7727543" y="5619750"/>
            <a:ext cx="1238251" cy="1238250"/>
          </a:xfrm>
          <a:prstGeom prst="rect">
            <a:avLst/>
          </a:prstGeom>
          <a:ln w="12700">
            <a:miter lim="400000"/>
          </a:ln>
        </p:spPr>
      </p:pic>
      <p:pic>
        <p:nvPicPr>
          <p:cNvPr id="81" name="image3.png"/>
          <p:cNvPicPr/>
          <p:nvPr/>
        </p:nvPicPr>
        <p:blipFill>
          <a:blip r:embed="rId3">
            <a:extLst/>
          </a:blip>
          <a:stretch>
            <a:fillRect/>
          </a:stretch>
        </p:blipFill>
        <p:spPr>
          <a:xfrm>
            <a:off x="885419" y="4841875"/>
            <a:ext cx="2688167" cy="2016125"/>
          </a:xfrm>
          <a:prstGeom prst="rect">
            <a:avLst/>
          </a:prstGeom>
          <a:ln w="12700">
            <a:miter lim="400000"/>
          </a:ln>
        </p:spPr>
      </p:pic>
      <p:sp>
        <p:nvSpPr>
          <p:cNvPr id="82" name="Shape 82"/>
          <p:cNvSpPr/>
          <p:nvPr/>
        </p:nvSpPr>
        <p:spPr>
          <a:xfrm>
            <a:off x="2492374" y="365125"/>
            <a:ext cx="6270626" cy="4032250"/>
          </a:xfrm>
          <a:prstGeom prst="rect">
            <a:avLst/>
          </a:prstGeom>
          <a:solidFill>
            <a:srgbClr val="FFFFFF"/>
          </a:solidFill>
          <a:ln w="25400">
            <a:solidFill>
              <a:srgbClr val="4F81BD"/>
            </a:solidFill>
          </a:ln>
        </p:spPr>
        <p:txBody>
          <a:bodyPr lIns="0" tIns="0" rIns="0" bIns="0" anchor="ctr"/>
          <a:lstStyle/>
          <a:p>
            <a:pPr lvl="0" algn="ctr"/>
            <a:endParaRPr/>
          </a:p>
        </p:txBody>
      </p:sp>
      <p:sp>
        <p:nvSpPr>
          <p:cNvPr id="83" name="Shape 83"/>
          <p:cNvSpPr/>
          <p:nvPr/>
        </p:nvSpPr>
        <p:spPr>
          <a:xfrm>
            <a:off x="3699729" y="4647258"/>
            <a:ext cx="855540" cy="972492"/>
          </a:xfrm>
          <a:custGeom>
            <a:avLst/>
            <a:gdLst/>
            <a:ahLst/>
            <a:cxnLst>
              <a:cxn ang="0">
                <a:pos x="wd2" y="hd2"/>
              </a:cxn>
              <a:cxn ang="5400000">
                <a:pos x="wd2" y="hd2"/>
              </a:cxn>
              <a:cxn ang="10800000">
                <a:pos x="wd2" y="hd2"/>
              </a:cxn>
              <a:cxn ang="16200000">
                <a:pos x="wd2" y="hd2"/>
              </a:cxn>
            </a:cxnLst>
            <a:rect l="0" t="0" r="r" b="b"/>
            <a:pathLst>
              <a:path w="21600" h="21600" extrusionOk="0">
                <a:moveTo>
                  <a:pt x="0" y="16849"/>
                </a:moveTo>
                <a:lnTo>
                  <a:pt x="13500" y="16849"/>
                </a:lnTo>
                <a:lnTo>
                  <a:pt x="13500" y="4751"/>
                </a:lnTo>
                <a:lnTo>
                  <a:pt x="10800" y="4751"/>
                </a:lnTo>
                <a:lnTo>
                  <a:pt x="16200" y="0"/>
                </a:lnTo>
                <a:lnTo>
                  <a:pt x="21600" y="4751"/>
                </a:lnTo>
                <a:lnTo>
                  <a:pt x="18900" y="4751"/>
                </a:lnTo>
                <a:lnTo>
                  <a:pt x="18900" y="21600"/>
                </a:lnTo>
                <a:lnTo>
                  <a:pt x="0" y="21600"/>
                </a:lnTo>
                <a:close/>
              </a:path>
            </a:pathLst>
          </a:custGeom>
          <a:solidFill>
            <a:srgbClr val="4F81BD"/>
          </a:solidFill>
          <a:ln w="38100">
            <a:solidFill>
              <a:srgbClr val="FFFFFF"/>
            </a:solidFill>
          </a:ln>
          <a:effectLst>
            <a:outerShdw blurRad="38100" dist="20000" dir="5400000" rotWithShape="0">
              <a:srgbClr val="000000">
                <a:alpha val="38000"/>
              </a:srgbClr>
            </a:outerShdw>
          </a:effectLst>
        </p:spPr>
        <p:txBody>
          <a:bodyPr lIns="0" tIns="0" rIns="0" bIns="0" anchor="ctr"/>
          <a:lstStyle/>
          <a:p>
            <a:pPr lvl="0" algn="ctr">
              <a:defRPr>
                <a:solidFill>
                  <a:srgbClr val="FFFFFF"/>
                </a:solidFill>
              </a:defRPr>
            </a:pPr>
            <a:endParaRPr/>
          </a:p>
        </p:txBody>
      </p:sp>
      <p:sp>
        <p:nvSpPr>
          <p:cNvPr id="84" name="Shape 84"/>
          <p:cNvSpPr/>
          <p:nvPr/>
        </p:nvSpPr>
        <p:spPr>
          <a:xfrm>
            <a:off x="2698986" y="587374"/>
            <a:ext cx="18382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17375E"/>
                </a:solidFill>
              </a:defRPr>
            </a:lvl1pPr>
          </a:lstStyle>
          <a:p>
            <a:pPr lvl="0">
              <a:defRPr>
                <a:solidFill>
                  <a:srgbClr val="000000"/>
                </a:solidFill>
              </a:defRPr>
            </a:pPr>
            <a:r>
              <a:rPr>
                <a:solidFill>
                  <a:srgbClr val="17375E"/>
                </a:solidFill>
              </a:rPr>
              <a:t>SCANNED DEVICES</a:t>
            </a:r>
          </a:p>
        </p:txBody>
      </p:sp>
      <p:sp>
        <p:nvSpPr>
          <p:cNvPr id="85" name="Shape 85"/>
          <p:cNvSpPr/>
          <p:nvPr/>
        </p:nvSpPr>
        <p:spPr>
          <a:xfrm>
            <a:off x="6096000" y="956707"/>
            <a:ext cx="2524125" cy="369333"/>
          </a:xfrm>
          <a:prstGeom prst="roundRect">
            <a:avLst>
              <a:gd name="adj" fmla="val 16667"/>
            </a:avLst>
          </a:prstGeom>
          <a:solidFill>
            <a:srgbClr val="FFFFFF"/>
          </a:solidFill>
          <a:ln w="25400">
            <a:solidFill>
              <a:srgbClr val="4F81BD"/>
            </a:solidFill>
          </a:ln>
        </p:spPr>
        <p:txBody>
          <a:bodyPr lIns="0" tIns="0" rIns="0" bIns="0" anchor="ctr"/>
          <a:lstStyle/>
          <a:p>
            <a:pPr lvl="0" algn="ctr"/>
            <a:endParaRPr/>
          </a:p>
        </p:txBody>
      </p:sp>
      <p:sp>
        <p:nvSpPr>
          <p:cNvPr id="86" name="Shape 86"/>
          <p:cNvSpPr/>
          <p:nvPr/>
        </p:nvSpPr>
        <p:spPr>
          <a:xfrm>
            <a:off x="5280490" y="956707"/>
            <a:ext cx="77721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8EB4E3"/>
                </a:solidFill>
              </a:defRPr>
            </a:lvl1pPr>
          </a:lstStyle>
          <a:p>
            <a:pPr lvl="0">
              <a:defRPr>
                <a:solidFill>
                  <a:srgbClr val="000000"/>
                </a:solidFill>
              </a:defRPr>
            </a:pPr>
            <a:r>
              <a:rPr>
                <a:solidFill>
                  <a:srgbClr val="8EB4E3"/>
                </a:solidFill>
              </a:rPr>
              <a:t>Search </a:t>
            </a:r>
          </a:p>
        </p:txBody>
      </p:sp>
      <p:sp>
        <p:nvSpPr>
          <p:cNvPr id="87" name="Shape 87"/>
          <p:cNvSpPr/>
          <p:nvPr/>
        </p:nvSpPr>
        <p:spPr>
          <a:xfrm>
            <a:off x="2698987" y="1552575"/>
            <a:ext cx="5921140" cy="650875"/>
          </a:xfrm>
          <a:prstGeom prst="rect">
            <a:avLst/>
          </a:prstGeom>
          <a:solidFill>
            <a:srgbClr val="FFFFFF"/>
          </a:solidFill>
          <a:ln w="25400">
            <a:solidFill>
              <a:srgbClr val="4F81BD"/>
            </a:solidFill>
          </a:ln>
        </p:spPr>
        <p:txBody>
          <a:bodyPr lIns="0" tIns="0" rIns="0" bIns="0" anchor="ctr"/>
          <a:lstStyle/>
          <a:p>
            <a:pPr lvl="0" algn="ctr"/>
            <a:endParaRPr/>
          </a:p>
        </p:txBody>
      </p:sp>
      <p:sp>
        <p:nvSpPr>
          <p:cNvPr id="88" name="Shape 88"/>
          <p:cNvSpPr/>
          <p:nvPr/>
        </p:nvSpPr>
        <p:spPr>
          <a:xfrm>
            <a:off x="2698986" y="2203450"/>
            <a:ext cx="5921140" cy="650875"/>
          </a:xfrm>
          <a:prstGeom prst="rect">
            <a:avLst/>
          </a:prstGeom>
          <a:solidFill>
            <a:srgbClr val="FFFFFF"/>
          </a:solidFill>
          <a:ln w="25400">
            <a:solidFill>
              <a:srgbClr val="4F81BD"/>
            </a:solidFill>
          </a:ln>
        </p:spPr>
        <p:txBody>
          <a:bodyPr lIns="0" tIns="0" rIns="0" bIns="0" anchor="ctr"/>
          <a:lstStyle/>
          <a:p>
            <a:pPr lvl="0" algn="ctr"/>
            <a:endParaRPr/>
          </a:p>
        </p:txBody>
      </p:sp>
      <p:sp>
        <p:nvSpPr>
          <p:cNvPr id="89" name="Shape 89"/>
          <p:cNvSpPr/>
          <p:nvPr/>
        </p:nvSpPr>
        <p:spPr>
          <a:xfrm>
            <a:off x="2698987" y="2854325"/>
            <a:ext cx="5921140" cy="650875"/>
          </a:xfrm>
          <a:prstGeom prst="rect">
            <a:avLst/>
          </a:prstGeom>
          <a:solidFill>
            <a:srgbClr val="FFFFFF"/>
          </a:solidFill>
          <a:ln w="25400">
            <a:solidFill>
              <a:srgbClr val="4F81BD"/>
            </a:solidFill>
          </a:ln>
        </p:spPr>
        <p:txBody>
          <a:bodyPr lIns="0" tIns="0" rIns="0" bIns="0" anchor="ctr"/>
          <a:lstStyle/>
          <a:p>
            <a:pPr lvl="0" algn="ctr"/>
            <a:endParaRPr/>
          </a:p>
        </p:txBody>
      </p:sp>
      <p:sp>
        <p:nvSpPr>
          <p:cNvPr id="90" name="Shape 90"/>
          <p:cNvSpPr/>
          <p:nvPr/>
        </p:nvSpPr>
        <p:spPr>
          <a:xfrm>
            <a:off x="2698986" y="3505200"/>
            <a:ext cx="5921140" cy="650875"/>
          </a:xfrm>
          <a:prstGeom prst="rect">
            <a:avLst/>
          </a:prstGeom>
          <a:solidFill>
            <a:srgbClr val="FFFFFF"/>
          </a:solidFill>
          <a:ln w="25400">
            <a:solidFill>
              <a:srgbClr val="4F81BD"/>
            </a:solidFill>
          </a:ln>
        </p:spPr>
        <p:txBody>
          <a:bodyPr lIns="0" tIns="0" rIns="0" bIns="0" anchor="ctr"/>
          <a:lstStyle/>
          <a:p>
            <a:pPr lvl="0" algn="ctr"/>
            <a:endParaRPr/>
          </a:p>
        </p:txBody>
      </p:sp>
      <p:grpSp>
        <p:nvGrpSpPr>
          <p:cNvPr id="93" name="Group 93"/>
          <p:cNvGrpSpPr/>
          <p:nvPr/>
        </p:nvGrpSpPr>
        <p:grpSpPr>
          <a:xfrm>
            <a:off x="6508750" y="1666875"/>
            <a:ext cx="873125" cy="412750"/>
            <a:chOff x="0" y="0"/>
            <a:chExt cx="873125" cy="412750"/>
          </a:xfrm>
        </p:grpSpPr>
        <p:sp>
          <p:nvSpPr>
            <p:cNvPr id="91" name="Shape 91"/>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92" name="Shape 92"/>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96" name="Group 96"/>
          <p:cNvGrpSpPr/>
          <p:nvPr/>
        </p:nvGrpSpPr>
        <p:grpSpPr>
          <a:xfrm>
            <a:off x="7534275" y="3629025"/>
            <a:ext cx="873125" cy="412750"/>
            <a:chOff x="0" y="0"/>
            <a:chExt cx="873125" cy="412750"/>
          </a:xfrm>
        </p:grpSpPr>
        <p:sp>
          <p:nvSpPr>
            <p:cNvPr id="94" name="Shape 94"/>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95" name="Shape 95"/>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grpSp>
        <p:nvGrpSpPr>
          <p:cNvPr id="99" name="Group 99"/>
          <p:cNvGrpSpPr/>
          <p:nvPr/>
        </p:nvGrpSpPr>
        <p:grpSpPr>
          <a:xfrm>
            <a:off x="6508750" y="2279650"/>
            <a:ext cx="873125" cy="412750"/>
            <a:chOff x="0" y="0"/>
            <a:chExt cx="873125" cy="412750"/>
          </a:xfrm>
        </p:grpSpPr>
        <p:sp>
          <p:nvSpPr>
            <p:cNvPr id="97" name="Shape 97"/>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98" name="Shape 98"/>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02" name="Group 102"/>
          <p:cNvGrpSpPr/>
          <p:nvPr/>
        </p:nvGrpSpPr>
        <p:grpSpPr>
          <a:xfrm>
            <a:off x="6508750" y="2990850"/>
            <a:ext cx="873125" cy="412750"/>
            <a:chOff x="0" y="0"/>
            <a:chExt cx="873125" cy="412750"/>
          </a:xfrm>
        </p:grpSpPr>
        <p:sp>
          <p:nvSpPr>
            <p:cNvPr id="100" name="Shape 100"/>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101" name="Shape 101"/>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05" name="Group 105"/>
          <p:cNvGrpSpPr/>
          <p:nvPr/>
        </p:nvGrpSpPr>
        <p:grpSpPr>
          <a:xfrm>
            <a:off x="6508750" y="3629025"/>
            <a:ext cx="873125" cy="412750"/>
            <a:chOff x="0" y="0"/>
            <a:chExt cx="873125" cy="412750"/>
          </a:xfrm>
        </p:grpSpPr>
        <p:sp>
          <p:nvSpPr>
            <p:cNvPr id="103" name="Shape 103"/>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a:solidFill>
                    <a:srgbClr val="FFFFFF"/>
                  </a:solidFill>
                </a:defRPr>
              </a:pPr>
              <a:endParaRPr/>
            </a:p>
          </p:txBody>
        </p:sp>
        <p:sp>
          <p:nvSpPr>
            <p:cNvPr id="104" name="Shape 104"/>
            <p:cNvSpPr/>
            <p:nvPr/>
          </p:nvSpPr>
          <p:spPr>
            <a:xfrm>
              <a:off x="0" y="20955"/>
              <a:ext cx="873125" cy="370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FFFFFF"/>
                  </a:solidFill>
                </a:defRPr>
              </a:lvl1pPr>
            </a:lstStyle>
            <a:p>
              <a:pPr lvl="0">
                <a:defRPr>
                  <a:solidFill>
                    <a:srgbClr val="000000"/>
                  </a:solidFill>
                </a:defRPr>
              </a:pPr>
              <a:r>
                <a:rPr>
                  <a:solidFill>
                    <a:srgbClr val="FFFFFF"/>
                  </a:solidFill>
                </a:rPr>
                <a:t>PAIR</a:t>
              </a:r>
            </a:p>
          </p:txBody>
        </p:sp>
      </p:grpSp>
      <p:grpSp>
        <p:nvGrpSpPr>
          <p:cNvPr id="108" name="Group 108"/>
          <p:cNvGrpSpPr/>
          <p:nvPr/>
        </p:nvGrpSpPr>
        <p:grpSpPr>
          <a:xfrm>
            <a:off x="7534275" y="2279650"/>
            <a:ext cx="873125" cy="412750"/>
            <a:chOff x="0" y="0"/>
            <a:chExt cx="873125" cy="412750"/>
          </a:xfrm>
        </p:grpSpPr>
        <p:sp>
          <p:nvSpPr>
            <p:cNvPr id="106" name="Shape 106"/>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07" name="Shape 107"/>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grpSp>
        <p:nvGrpSpPr>
          <p:cNvPr id="111" name="Group 111"/>
          <p:cNvGrpSpPr/>
          <p:nvPr/>
        </p:nvGrpSpPr>
        <p:grpSpPr>
          <a:xfrm>
            <a:off x="7534275" y="2990850"/>
            <a:ext cx="873125" cy="412750"/>
            <a:chOff x="0" y="0"/>
            <a:chExt cx="873125" cy="412750"/>
          </a:xfrm>
        </p:grpSpPr>
        <p:sp>
          <p:nvSpPr>
            <p:cNvPr id="109" name="Shape 109"/>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10" name="Shape 110"/>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grpSp>
        <p:nvGrpSpPr>
          <p:cNvPr id="114" name="Group 114"/>
          <p:cNvGrpSpPr/>
          <p:nvPr/>
        </p:nvGrpSpPr>
        <p:grpSpPr>
          <a:xfrm>
            <a:off x="7534275" y="1666875"/>
            <a:ext cx="873125" cy="412750"/>
            <a:chOff x="0" y="0"/>
            <a:chExt cx="873125" cy="412750"/>
          </a:xfrm>
        </p:grpSpPr>
        <p:sp>
          <p:nvSpPr>
            <p:cNvPr id="112" name="Shape 112"/>
            <p:cNvSpPr/>
            <p:nvPr/>
          </p:nvSpPr>
          <p:spPr>
            <a:xfrm>
              <a:off x="0" y="0"/>
              <a:ext cx="873125" cy="412750"/>
            </a:xfrm>
            <a:prstGeom prst="rect">
              <a:avLst/>
            </a:prstGeom>
            <a:gradFill flip="none" rotWithShape="1">
              <a:gsLst>
                <a:gs pos="0">
                  <a:srgbClr val="3F80CE"/>
                </a:gs>
                <a:gs pos="100000">
                  <a:srgbClr val="A2C3FF"/>
                </a:gs>
              </a:gsLst>
              <a:lin ang="16200000" scaled="0"/>
            </a:gradFill>
            <a:ln w="9525" cap="flat">
              <a:solidFill>
                <a:srgbClr val="4A7EBB"/>
              </a:solidFill>
              <a:prstDash val="solid"/>
              <a:bevel/>
            </a:ln>
            <a:effectLst>
              <a:outerShdw blurRad="38100" dist="23000" dir="5400000" rotWithShape="0">
                <a:srgbClr val="000000">
                  <a:alpha val="35000"/>
                </a:srgbClr>
              </a:outerShdw>
            </a:effectLst>
          </p:spPr>
          <p:txBody>
            <a:bodyPr wrap="square" lIns="0" tIns="0" rIns="0" bIns="0" numCol="1" anchor="ctr">
              <a:noAutofit/>
            </a:bodyPr>
            <a:lstStyle/>
            <a:p>
              <a:pPr lvl="0" algn="ctr">
                <a:defRPr sz="1400">
                  <a:solidFill>
                    <a:srgbClr val="FFFFFF"/>
                  </a:solidFill>
                </a:defRPr>
              </a:pPr>
              <a:endParaRPr/>
            </a:p>
          </p:txBody>
        </p:sp>
        <p:sp>
          <p:nvSpPr>
            <p:cNvPr id="113" name="Shape 113"/>
            <p:cNvSpPr/>
            <p:nvPr/>
          </p:nvSpPr>
          <p:spPr>
            <a:xfrm>
              <a:off x="0" y="52705"/>
              <a:ext cx="873125" cy="307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1400">
                  <a:solidFill>
                    <a:srgbClr val="FFFFFF"/>
                  </a:solidFill>
                </a:defRPr>
              </a:lvl1pPr>
            </a:lstStyle>
            <a:p>
              <a:pPr lvl="0">
                <a:defRPr sz="1800">
                  <a:solidFill>
                    <a:srgbClr val="000000"/>
                  </a:solidFill>
                </a:defRPr>
              </a:pPr>
              <a:r>
                <a:rPr sz="1400">
                  <a:solidFill>
                    <a:srgbClr val="FFFFFF"/>
                  </a:solidFill>
                </a:rPr>
                <a:t>Blink LED</a:t>
              </a:r>
            </a:p>
          </p:txBody>
        </p:sp>
      </p:grpSp>
      <p:pic>
        <p:nvPicPr>
          <p:cNvPr id="115" name="image6.png"/>
          <p:cNvPicPr/>
          <p:nvPr/>
        </p:nvPicPr>
        <p:blipFill>
          <a:blip r:embed="rId4">
            <a:extLst/>
          </a:blip>
          <a:stretch>
            <a:fillRect/>
          </a:stretch>
        </p:blipFill>
        <p:spPr>
          <a:xfrm>
            <a:off x="2788740" y="1666875"/>
            <a:ext cx="784847" cy="412750"/>
          </a:xfrm>
          <a:prstGeom prst="rect">
            <a:avLst/>
          </a:prstGeom>
          <a:ln w="12700">
            <a:miter lim="400000"/>
          </a:ln>
        </p:spPr>
      </p:pic>
      <p:pic>
        <p:nvPicPr>
          <p:cNvPr id="116" name="image7.png"/>
          <p:cNvPicPr/>
          <p:nvPr/>
        </p:nvPicPr>
        <p:blipFill>
          <a:blip r:embed="rId5">
            <a:extLst/>
          </a:blip>
          <a:stretch>
            <a:fillRect/>
          </a:stretch>
        </p:blipFill>
        <p:spPr>
          <a:xfrm>
            <a:off x="2788740" y="2279650"/>
            <a:ext cx="784847" cy="412750"/>
          </a:xfrm>
          <a:prstGeom prst="rect">
            <a:avLst/>
          </a:prstGeom>
          <a:ln w="12700">
            <a:miter lim="400000"/>
          </a:ln>
        </p:spPr>
      </p:pic>
      <p:pic>
        <p:nvPicPr>
          <p:cNvPr id="117" name="image8.png"/>
          <p:cNvPicPr/>
          <p:nvPr/>
        </p:nvPicPr>
        <p:blipFill>
          <a:blip r:embed="rId6">
            <a:extLst/>
          </a:blip>
          <a:stretch>
            <a:fillRect/>
          </a:stretch>
        </p:blipFill>
        <p:spPr>
          <a:xfrm>
            <a:off x="2788740" y="2990850"/>
            <a:ext cx="792287" cy="412750"/>
          </a:xfrm>
          <a:prstGeom prst="rect">
            <a:avLst/>
          </a:prstGeom>
          <a:ln w="12700">
            <a:miter lim="400000"/>
          </a:ln>
        </p:spPr>
      </p:pic>
      <p:pic>
        <p:nvPicPr>
          <p:cNvPr id="118" name="image9.png"/>
          <p:cNvPicPr/>
          <p:nvPr/>
        </p:nvPicPr>
        <p:blipFill>
          <a:blip r:embed="rId7">
            <a:extLst/>
          </a:blip>
          <a:stretch>
            <a:fillRect/>
          </a:stretch>
        </p:blipFill>
        <p:spPr>
          <a:xfrm>
            <a:off x="2788740" y="3629025"/>
            <a:ext cx="784847" cy="412750"/>
          </a:xfrm>
          <a:prstGeom prst="rect">
            <a:avLst/>
          </a:prstGeom>
          <a:ln w="12700">
            <a:miter lim="400000"/>
          </a:ln>
        </p:spPr>
      </p:pic>
      <p:sp>
        <p:nvSpPr>
          <p:cNvPr id="119" name="Shape 119"/>
          <p:cNvSpPr/>
          <p:nvPr/>
        </p:nvSpPr>
        <p:spPr>
          <a:xfrm>
            <a:off x="3733698" y="1710293"/>
            <a:ext cx="170568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00A6HJH</a:t>
            </a:r>
          </a:p>
        </p:txBody>
      </p:sp>
      <p:sp>
        <p:nvSpPr>
          <p:cNvPr id="120" name="Shape 120"/>
          <p:cNvSpPr/>
          <p:nvPr/>
        </p:nvSpPr>
        <p:spPr>
          <a:xfrm>
            <a:off x="3732967" y="2348468"/>
            <a:ext cx="163614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00A6JJH</a:t>
            </a:r>
          </a:p>
        </p:txBody>
      </p:sp>
      <p:sp>
        <p:nvSpPr>
          <p:cNvPr id="121" name="Shape 121"/>
          <p:cNvSpPr/>
          <p:nvPr/>
        </p:nvSpPr>
        <p:spPr>
          <a:xfrm>
            <a:off x="3733698" y="2990849"/>
            <a:ext cx="170568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00A9HJH</a:t>
            </a:r>
          </a:p>
        </p:txBody>
      </p:sp>
      <p:sp>
        <p:nvSpPr>
          <p:cNvPr id="122" name="Shape 122"/>
          <p:cNvSpPr/>
          <p:nvPr/>
        </p:nvSpPr>
        <p:spPr>
          <a:xfrm>
            <a:off x="3733698" y="3650217"/>
            <a:ext cx="163971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Camera 0076FJH</a:t>
            </a:r>
          </a:p>
        </p:txBody>
      </p:sp>
    </p:spTree>
    <p:extLst>
      <p:ext uri="{BB962C8B-B14F-4D97-AF65-F5344CB8AC3E}">
        <p14:creationId xmlns:p14="http://schemas.microsoft.com/office/powerpoint/2010/main" val="1597526405"/>
      </p:ext>
    </p:extLst>
  </p:cSld>
  <p:clrMapOvr>
    <a:masterClrMapping/>
  </p:clrMapOvr>
  <p:transition xmlns:p14="http://schemas.microsoft.com/office/powerpoint/2010/main" spd="slow">
    <p:push dir="u"/>
  </p:transition>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8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p:tmAbs val="0"/>
                                  </p:iterate>
                                  <p:childTnLst>
                                    <p:set>
                                      <p:cBhvr>
                                        <p:cTn id="17" fill="hold"/>
                                        <p:tgtEl>
                                          <p:spTgt spid="8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8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8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8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8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8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8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90"/>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iterate>
                                    <p:tmAbs val="0"/>
                                  </p:iterate>
                                  <p:childTnLst>
                                    <p:set>
                                      <p:cBhvr>
                                        <p:cTn id="42" fill="hold"/>
                                        <p:tgtEl>
                                          <p:spTgt spid="9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iterate>
                                    <p:tmAbs val="0"/>
                                  </p:iterate>
                                  <p:childTnLst>
                                    <p:set>
                                      <p:cBhvr>
                                        <p:cTn id="45" fill="hold"/>
                                        <p:tgtEl>
                                          <p:spTgt spid="96"/>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iterate>
                                    <p:tmAbs val="0"/>
                                  </p:iterate>
                                  <p:childTnLst>
                                    <p:set>
                                      <p:cBhvr>
                                        <p:cTn id="48" fill="hold"/>
                                        <p:tgtEl>
                                          <p:spTgt spid="9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fill="hold"/>
                                        <p:tgtEl>
                                          <p:spTgt spid="102"/>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iterate>
                                    <p:tmAbs val="0"/>
                                  </p:iterate>
                                  <p:childTnLst>
                                    <p:set>
                                      <p:cBhvr>
                                        <p:cTn id="54" fill="hold"/>
                                        <p:tgtEl>
                                          <p:spTgt spid="105"/>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iterate>
                                    <p:tmAbs val="0"/>
                                  </p:iterate>
                                  <p:childTnLst>
                                    <p:set>
                                      <p:cBhvr>
                                        <p:cTn id="57" fill="hold"/>
                                        <p:tgtEl>
                                          <p:spTgt spid="10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iterate>
                                    <p:tmAbs val="0"/>
                                  </p:iterate>
                                  <p:childTnLst>
                                    <p:set>
                                      <p:cBhvr>
                                        <p:cTn id="60" fill="hold"/>
                                        <p:tgtEl>
                                          <p:spTgt spid="111"/>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iterate>
                                    <p:tmAbs val="0"/>
                                  </p:iterate>
                                  <p:childTnLst>
                                    <p:set>
                                      <p:cBhvr>
                                        <p:cTn id="63" fill="hold"/>
                                        <p:tgtEl>
                                          <p:spTgt spid="114"/>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iterate>
                                    <p:tmAbs val="0"/>
                                  </p:iterate>
                                  <p:childTnLst>
                                    <p:set>
                                      <p:cBhvr>
                                        <p:cTn id="66" fill="hold"/>
                                        <p:tgtEl>
                                          <p:spTgt spid="115"/>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p:tmAbs val="0"/>
                                  </p:iterate>
                                  <p:childTnLst>
                                    <p:set>
                                      <p:cBhvr>
                                        <p:cTn id="69" fill="hold"/>
                                        <p:tgtEl>
                                          <p:spTgt spid="116"/>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iterate>
                                    <p:tmAbs val="0"/>
                                  </p:iterate>
                                  <p:childTnLst>
                                    <p:set>
                                      <p:cBhvr>
                                        <p:cTn id="72" fill="hold"/>
                                        <p:tgtEl>
                                          <p:spTgt spid="117"/>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iterate>
                                    <p:tmAbs val="0"/>
                                  </p:iterate>
                                  <p:childTnLst>
                                    <p:set>
                                      <p:cBhvr>
                                        <p:cTn id="75" fill="hold"/>
                                        <p:tgtEl>
                                          <p:spTgt spid="118"/>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iterate>
                                    <p:tmAbs val="0"/>
                                  </p:iterate>
                                  <p:childTnLst>
                                    <p:set>
                                      <p:cBhvr>
                                        <p:cTn id="78" fill="hold"/>
                                        <p:tgtEl>
                                          <p:spTgt spid="119"/>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iterate>
                                    <p:tmAbs val="0"/>
                                  </p:iterate>
                                  <p:childTnLst>
                                    <p:set>
                                      <p:cBhvr>
                                        <p:cTn id="81" fill="hold"/>
                                        <p:tgtEl>
                                          <p:spTgt spid="120"/>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iterate>
                                    <p:tmAbs val="0"/>
                                  </p:iterate>
                                  <p:childTnLst>
                                    <p:set>
                                      <p:cBhvr>
                                        <p:cTn id="84" fill="hold"/>
                                        <p:tgtEl>
                                          <p:spTgt spid="121"/>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iterate>
                                    <p:tmAbs val="0"/>
                                  </p:iterate>
                                  <p:childTnLst>
                                    <p:set>
                                      <p:cBhvr>
                                        <p:cTn id="87" fill="hold"/>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advAuto="0"/>
      <p:bldP spid="81" grpId="0" animBg="1" advAuto="0"/>
      <p:bldP spid="82" grpId="0" animBg="1" advAuto="0"/>
      <p:bldP spid="83" grpId="0" animBg="1" advAuto="0"/>
      <p:bldP spid="84" grpId="0" animBg="1" advAuto="0"/>
      <p:bldP spid="85" grpId="0" animBg="1" advAuto="0"/>
      <p:bldP spid="86" grpId="0" animBg="1" advAuto="0"/>
      <p:bldP spid="87" grpId="0" animBg="1" advAuto="0"/>
      <p:bldP spid="88" grpId="0" animBg="1" advAuto="0"/>
      <p:bldP spid="89" grpId="0" animBg="1" advAuto="0"/>
      <p:bldP spid="90" grpId="0" animBg="1" advAuto="0"/>
      <p:bldP spid="93" grpId="0" animBg="1" advAuto="0"/>
      <p:bldP spid="96" grpId="0" animBg="1" advAuto="0"/>
      <p:bldP spid="99" grpId="0" animBg="1" advAuto="0"/>
      <p:bldP spid="102" grpId="0" animBg="1" advAuto="0"/>
      <p:bldP spid="105" grpId="0" animBg="1" advAuto="0"/>
      <p:bldP spid="108" grpId="0" animBg="1" advAuto="0"/>
      <p:bldP spid="111" grpId="0" animBg="1" advAuto="0"/>
      <p:bldP spid="114" grpId="0" animBg="1" advAuto="0"/>
      <p:bldP spid="115" grpId="0" animBg="1" advAuto="0"/>
      <p:bldP spid="116" grpId="0" animBg="1" advAuto="0"/>
      <p:bldP spid="117" grpId="0" animBg="1" advAuto="0"/>
      <p:bldP spid="118" grpId="0" animBg="1" advAuto="0"/>
      <p:bldP spid="119" grpId="0" animBg="1" advAuto="0"/>
      <p:bldP spid="120" grpId="0" animBg="1" advAuto="0"/>
      <p:bldP spid="121" grpId="0" animBg="1" advAuto="0"/>
      <p:bldP spid="122" grpId="0" animBg="1" advAuto="0"/>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TotalTime>
  <Words>1316</Words>
  <Application>Microsoft Macintosh PowerPoint</Application>
  <PresentationFormat>On-screen Show (4:3)</PresentationFormat>
  <Paragraphs>211</Paragraphs>
  <Slides>22</Slides>
  <Notes>2</Notes>
  <HiddenSlides>5</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Inkwell</vt:lpstr>
      <vt:lpstr>PowerPoint Presentation</vt:lpstr>
      <vt:lpstr>PowerPoint Presentation</vt:lpstr>
      <vt:lpstr>Technologies</vt:lpstr>
      <vt:lpstr>Challenges with IP Multicast</vt:lpstr>
      <vt:lpstr>Sample working (Proximity)</vt:lpstr>
      <vt:lpstr>Working With Proximity</vt:lpstr>
      <vt:lpstr>Working With Proximity</vt:lpstr>
      <vt:lpstr>PowerPoint Presentation</vt:lpstr>
      <vt:lpstr>PowerPoint Presentation</vt:lpstr>
      <vt:lpstr>PowerPoint Presentation</vt:lpstr>
      <vt:lpstr>PowerPoint Presentation</vt:lpstr>
      <vt:lpstr>Bluetooth</vt:lpstr>
      <vt:lpstr>Bluetooth 4.2</vt:lpstr>
      <vt:lpstr>Wi-Fi direct</vt:lpstr>
      <vt:lpstr>Bluetooth vs Wi-Fi Direct </vt:lpstr>
      <vt:lpstr>Functionalities in EncCam</vt:lpstr>
      <vt:lpstr>Use cases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Jain</dc:creator>
  <cp:lastModifiedBy>Shreenidhi Hitali</cp:lastModifiedBy>
  <cp:revision>83</cp:revision>
  <dcterms:created xsi:type="dcterms:W3CDTF">2015-02-04T05:50:35Z</dcterms:created>
  <dcterms:modified xsi:type="dcterms:W3CDTF">2015-03-18T10:13:28Z</dcterms:modified>
</cp:coreProperties>
</file>