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8" r:id="rId3"/>
    <p:sldId id="259" r:id="rId4"/>
    <p:sldId id="261" r:id="rId5"/>
    <p:sldId id="260" r:id="rId6"/>
    <p:sldId id="262" r:id="rId7"/>
    <p:sldId id="263" r:id="rId8"/>
    <p:sldId id="264" r:id="rId9"/>
    <p:sldId id="265" r:id="rId10"/>
    <p:sldId id="266" r:id="rId11"/>
    <p:sldId id="267" r:id="rId12"/>
    <p:sldId id="270"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DDEB91-6118-44A5-94BF-5E7DC3D7ABD7}" type="datetimeFigureOut">
              <a:rPr lang="en-IN" smtClean="0"/>
              <a:t>22-08-2023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6838665-AE27-4135-8C3B-8764F432300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198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DEB91-6118-44A5-94BF-5E7DC3D7ABD7}"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38665-AE27-4135-8C3B-8764F432300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68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DEB91-6118-44A5-94BF-5E7DC3D7ABD7}"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38665-AE27-4135-8C3B-8764F432300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05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DEB91-6118-44A5-94BF-5E7DC3D7ABD7}"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38665-AE27-4135-8C3B-8764F432300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621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DEB91-6118-44A5-94BF-5E7DC3D7ABD7}"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38665-AE27-4135-8C3B-8764F432300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118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DDEB91-6118-44A5-94BF-5E7DC3D7ABD7}"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38665-AE27-4135-8C3B-8764F432300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31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DEB91-6118-44A5-94BF-5E7DC3D7ABD7}"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38665-AE27-4135-8C3B-8764F432300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806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DEB91-6118-44A5-94BF-5E7DC3D7ABD7}"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838665-AE27-4135-8C3B-8764F432300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2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DEB91-6118-44A5-94BF-5E7DC3D7ABD7}"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838665-AE27-4135-8C3B-8764F4323008}" type="slidenum">
              <a:rPr lang="en-IN" smtClean="0"/>
              <a:t>‹#›</a:t>
            </a:fld>
            <a:endParaRPr lang="en-IN"/>
          </a:p>
        </p:txBody>
      </p:sp>
    </p:spTree>
    <p:extLst>
      <p:ext uri="{BB962C8B-B14F-4D97-AF65-F5344CB8AC3E}">
        <p14:creationId xmlns:p14="http://schemas.microsoft.com/office/powerpoint/2010/main" val="126968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DDEB91-6118-44A5-94BF-5E7DC3D7ABD7}"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38665-AE27-4135-8C3B-8764F432300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380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FDDEB91-6118-44A5-94BF-5E7DC3D7ABD7}" type="datetimeFigureOut">
              <a:rPr lang="en-IN" smtClean="0"/>
              <a:t>22-08-2023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6838665-AE27-4135-8C3B-8764F432300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521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FDDEB91-6118-44A5-94BF-5E7DC3D7ABD7}" type="datetimeFigureOut">
              <a:rPr lang="en-IN" smtClean="0"/>
              <a:t>22-08-2023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6838665-AE27-4135-8C3B-8764F432300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15243"/>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1720-79F9-1FD8-5342-5552002FEEDD}"/>
              </a:ext>
            </a:extLst>
          </p:cNvPr>
          <p:cNvSpPr>
            <a:spLocks noGrp="1"/>
          </p:cNvSpPr>
          <p:nvPr>
            <p:ph type="ctrTitle"/>
          </p:nvPr>
        </p:nvSpPr>
        <p:spPr>
          <a:xfrm>
            <a:off x="2417779" y="675861"/>
            <a:ext cx="8637073" cy="2968487"/>
          </a:xfrm>
        </p:spPr>
        <p:txBody>
          <a:bodyPr/>
          <a:lstStyle/>
          <a:p>
            <a:r>
              <a:rPr lang="en-US" dirty="0"/>
              <a:t>Karate Interview questions</a:t>
            </a:r>
            <a:endParaRPr lang="en-IN" dirty="0"/>
          </a:p>
        </p:txBody>
      </p:sp>
      <p:pic>
        <p:nvPicPr>
          <p:cNvPr id="4" name="Picture 3">
            <a:extLst>
              <a:ext uri="{FF2B5EF4-FFF2-40B4-BE49-F238E27FC236}">
                <a16:creationId xmlns:a16="http://schemas.microsoft.com/office/drawing/2014/main" id="{5C8F4A92-89D8-0CE7-6582-523BB25CF72F}"/>
              </a:ext>
            </a:extLst>
          </p:cNvPr>
          <p:cNvPicPr>
            <a:picLocks noChangeAspect="1"/>
          </p:cNvPicPr>
          <p:nvPr/>
        </p:nvPicPr>
        <p:blipFill>
          <a:blip r:embed="rId2"/>
          <a:stretch>
            <a:fillRect/>
          </a:stretch>
        </p:blipFill>
        <p:spPr>
          <a:xfrm>
            <a:off x="0" y="0"/>
            <a:ext cx="3086100" cy="1533525"/>
          </a:xfrm>
          <a:prstGeom prst="rect">
            <a:avLst/>
          </a:prstGeom>
        </p:spPr>
      </p:pic>
    </p:spTree>
    <p:extLst>
      <p:ext uri="{BB962C8B-B14F-4D97-AF65-F5344CB8AC3E}">
        <p14:creationId xmlns:p14="http://schemas.microsoft.com/office/powerpoint/2010/main" val="25033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33EE-442B-8165-60C0-584265CC9B4F}"/>
              </a:ext>
            </a:extLst>
          </p:cNvPr>
          <p:cNvSpPr>
            <a:spLocks noGrp="1"/>
          </p:cNvSpPr>
          <p:nvPr>
            <p:ph type="title"/>
          </p:nvPr>
        </p:nvSpPr>
        <p:spPr/>
        <p:txBody>
          <a:bodyPr>
            <a:noAutofit/>
          </a:bodyPr>
          <a:lstStyle/>
          <a:p>
            <a:r>
              <a:rPr lang="en-IN" sz="3600" dirty="0">
                <a:solidFill>
                  <a:srgbClr val="1A202C"/>
                </a:solidFill>
                <a:effectLst/>
                <a:latin typeface="Calibri" panose="020F0502020204030204" pitchFamily="34" charset="0"/>
                <a:ea typeface="Calibri" panose="020F0502020204030204" pitchFamily="34" charset="0"/>
                <a:cs typeface="Calibri" panose="020F0502020204030204" pitchFamily="34" charset="0"/>
              </a:rPr>
              <a:t>When would you use Karate over Cucumber and JMeter?</a:t>
            </a: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CF4669-C673-5C40-5780-5D6442371C5B}"/>
              </a:ext>
            </a:extLst>
          </p:cNvPr>
          <p:cNvSpPr>
            <a:spLocks noGrp="1"/>
          </p:cNvSpPr>
          <p:nvPr>
            <p:ph idx="1"/>
          </p:nvPr>
        </p:nvSpPr>
        <p:spPr>
          <a:xfrm>
            <a:off x="1451579" y="1853754"/>
            <a:ext cx="9603275" cy="3977203"/>
          </a:xfrm>
        </p:spPr>
        <p:txBody>
          <a:bodyPr>
            <a:noAutofit/>
          </a:bodyPr>
          <a:lstStyle/>
          <a:p>
            <a:r>
              <a:rPr lang="en-IN"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Karate is ideal for API testing with a built-in DSL, supports data-driven testing, and can also handle limited UI and end-to-end testing scenarios.</a:t>
            </a:r>
            <a:endParaRPr lang="en-IN" b="1" dirty="0">
              <a:effectLst/>
              <a:latin typeface="Calibri" panose="020F0502020204030204" pitchFamily="34" charset="0"/>
              <a:ea typeface="Times New Roman" panose="02020603050405020304" pitchFamily="18" charset="0"/>
              <a:cs typeface="Calibri" panose="020F0502020204030204" pitchFamily="34" charset="0"/>
            </a:endParaRPr>
          </a:p>
          <a:p>
            <a:r>
              <a:rPr lang="en-IN"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Cucumber is best for BDD-style testing that involves collaboration with non-technical stakeholders. It can be used for both API and UI testing but requires integration with other frameworks for UI testing.</a:t>
            </a:r>
            <a:endParaRPr lang="en-IN" b="1" dirty="0">
              <a:effectLst/>
              <a:latin typeface="Calibri" panose="020F0502020204030204" pitchFamily="34" charset="0"/>
              <a:ea typeface="Times New Roman" panose="02020603050405020304" pitchFamily="18" charset="0"/>
              <a:cs typeface="Calibri" panose="020F0502020204030204" pitchFamily="34" charset="0"/>
            </a:endParaRPr>
          </a:p>
          <a:p>
            <a:r>
              <a:rPr lang="en-IN"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JMeter is the tool of choice for performance, load, and stress testing. It's not intended for functional or BDD-style testing.</a:t>
            </a:r>
            <a:endParaRPr lang="en-IN" b="1" dirty="0">
              <a:effectLst/>
              <a:latin typeface="Calibri" panose="020F0502020204030204" pitchFamily="34" charset="0"/>
              <a:ea typeface="Times New Roman" panose="02020603050405020304" pitchFamily="18" charset="0"/>
              <a:cs typeface="Calibri" panose="020F0502020204030204" pitchFamily="34" charset="0"/>
            </a:endParaRPr>
          </a:p>
          <a:p>
            <a:r>
              <a:rPr lang="en-IN"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The choice depends on your testing goals, team's familiarity with the tools, and the types of testing you need to perform.</a:t>
            </a:r>
            <a:endParaRPr lang="en-IN"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51485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FCD2-4E98-F89B-82C6-1EA871CB73EB}"/>
              </a:ext>
            </a:extLst>
          </p:cNvPr>
          <p:cNvSpPr>
            <a:spLocks noGrp="1"/>
          </p:cNvSpPr>
          <p:nvPr>
            <p:ph type="title"/>
          </p:nvPr>
        </p:nvSpPr>
        <p:spPr/>
        <p:txBody>
          <a:bodyPr>
            <a:noAutofit/>
          </a:bodyPr>
          <a:lstStyle/>
          <a:p>
            <a:r>
              <a:rPr lang="en-IN" sz="360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What sort of testing </a:t>
            </a:r>
            <a:r>
              <a:rPr lang="en-IN" sz="36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can you perform using Karate?</a:t>
            </a:r>
            <a:br>
              <a:rPr lang="en-IN" sz="3600" b="1" dirty="0">
                <a:effectLst/>
                <a:latin typeface="Calibri" panose="020F0502020204030204" pitchFamily="34" charset="0"/>
                <a:ea typeface="Times New Roman" panose="02020603050405020304" pitchFamily="18" charset="0"/>
                <a:cs typeface="Calibri" panose="020F0502020204030204" pitchFamily="34" charset="0"/>
              </a:rPr>
            </a:b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282678-5881-3341-CA63-263B3F95BD0C}"/>
              </a:ext>
            </a:extLst>
          </p:cNvPr>
          <p:cNvSpPr>
            <a:spLocks noGrp="1"/>
          </p:cNvSpPr>
          <p:nvPr>
            <p:ph idx="1"/>
          </p:nvPr>
        </p:nvSpPr>
        <p:spPr>
          <a:xfrm>
            <a:off x="1451579" y="1853754"/>
            <a:ext cx="9603275" cy="4199727"/>
          </a:xfrm>
        </p:spPr>
        <p:txBody>
          <a:bodyPr>
            <a:normAutofit/>
          </a:bodyPr>
          <a:lstStyle/>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API Testing</a:t>
            </a:r>
          </a:p>
          <a:p>
            <a:r>
              <a:rPr lang="en-IN" sz="2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Web Services Testing</a:t>
            </a:r>
          </a:p>
          <a:p>
            <a:r>
              <a:rPr lang="en-IN" sz="2800" b="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Performance Testing</a:t>
            </a:r>
          </a:p>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Security Testing</a:t>
            </a:r>
          </a:p>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Integration Testing</a:t>
            </a:r>
          </a:p>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Data-Driven Testing</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sz="2800" dirty="0"/>
          </a:p>
        </p:txBody>
      </p:sp>
    </p:spTree>
    <p:extLst>
      <p:ext uri="{BB962C8B-B14F-4D97-AF65-F5344CB8AC3E}">
        <p14:creationId xmlns:p14="http://schemas.microsoft.com/office/powerpoint/2010/main" val="270458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A0BA-4F25-DA3B-7B69-686B4E725206}"/>
              </a:ext>
            </a:extLst>
          </p:cNvPr>
          <p:cNvSpPr>
            <a:spLocks noGrp="1"/>
          </p:cNvSpPr>
          <p:nvPr>
            <p:ph type="title"/>
          </p:nvPr>
        </p:nvSpPr>
        <p:spPr>
          <a:xfrm>
            <a:off x="1451579" y="867037"/>
            <a:ext cx="9603275" cy="1049235"/>
          </a:xfrm>
        </p:spPr>
        <p:txBody>
          <a:bodyPr>
            <a:noAutofit/>
          </a:bodyPr>
          <a:lstStyle/>
          <a:p>
            <a:r>
              <a:rPr lang="en-IN" sz="3600" dirty="0">
                <a:solidFill>
                  <a:srgbClr val="1A202C"/>
                </a:solidFill>
                <a:effectLst/>
                <a:latin typeface="Calibri" panose="020F0502020204030204" pitchFamily="34" charset="0"/>
                <a:ea typeface="Calibri" panose="020F0502020204030204" pitchFamily="34" charset="0"/>
                <a:cs typeface="Calibri" panose="020F0502020204030204" pitchFamily="34" charset="0"/>
              </a:rPr>
              <a:t>What is the purpose of the “karate-config.js” file?</a:t>
            </a: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76CD224-C783-B13F-E471-DF2E36179D9A}"/>
              </a:ext>
            </a:extLst>
          </p:cNvPr>
          <p:cNvSpPr>
            <a:spLocks noGrp="1"/>
          </p:cNvSpPr>
          <p:nvPr>
            <p:ph idx="1"/>
          </p:nvPr>
        </p:nvSpPr>
        <p:spPr/>
        <p:txBody>
          <a:bodyPr/>
          <a:lstStyle/>
          <a:p>
            <a:r>
              <a:rPr lang="en-IN" sz="28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The karate-config.js file is used to configure various settings for the Karate framework. </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r>
              <a:rPr lang="en-IN" sz="28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This includes things like setting the base URL for where the API is located, as well as setting up any authentication that may be required.</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388377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195A6-B8C9-DAA5-F7DB-95E24E2F0484}"/>
              </a:ext>
            </a:extLst>
          </p:cNvPr>
          <p:cNvSpPr txBox="1"/>
          <p:nvPr/>
        </p:nvSpPr>
        <p:spPr>
          <a:xfrm>
            <a:off x="516835" y="331305"/>
            <a:ext cx="10137913" cy="4966873"/>
          </a:xfrm>
          <a:prstGeom prst="rect">
            <a:avLst/>
          </a:prstGeom>
          <a:noFill/>
        </p:spPr>
        <p:txBody>
          <a:bodyPr wrap="square">
            <a:spAutoFit/>
          </a:bodyPr>
          <a:lstStyle/>
          <a:p>
            <a:r>
              <a:rPr lang="en-IN" sz="3600" cap="all" dirty="0">
                <a:solidFill>
                  <a:srgbClr val="1A202C"/>
                </a:solidFill>
                <a:latin typeface="Calibri" panose="020F0502020204030204" pitchFamily="34" charset="0"/>
                <a:cs typeface="Calibri" panose="020F0502020204030204" pitchFamily="34" charset="0"/>
              </a:rPr>
              <a:t>What is the usage of karate global variables?</a:t>
            </a:r>
          </a:p>
          <a:p>
            <a:pPr marL="228600" indent="-228600" defTabSz="914400">
              <a:lnSpc>
                <a:spcPct val="120000"/>
              </a:lnSpc>
              <a:spcBef>
                <a:spcPts val="1000"/>
              </a:spcBef>
              <a:buClr>
                <a:schemeClr val="accent1"/>
              </a:buClr>
              <a:buSzPct val="100000"/>
              <a:buFont typeface="Arial" panose="020B0604020202020204" pitchFamily="34" charset="0"/>
              <a:buChar char="•"/>
            </a:pPr>
            <a:r>
              <a:rPr lang="en-IN" sz="2800" dirty="0">
                <a:solidFill>
                  <a:srgbClr val="1A202C"/>
                </a:solidFill>
                <a:latin typeface="Calibri" panose="020F0502020204030204" pitchFamily="34" charset="0"/>
                <a:cs typeface="Calibri" panose="020F0502020204030204" pitchFamily="34" charset="0"/>
              </a:rPr>
              <a:t>In Karate, global variables are used to define values that can be reused across different feature files, scenarios, and even within the same scenario.</a:t>
            </a:r>
          </a:p>
          <a:p>
            <a:endParaRPr lang="en-IN" dirty="0"/>
          </a:p>
          <a:p>
            <a:r>
              <a:rPr lang="en-IN" sz="3600" cap="all" dirty="0">
                <a:solidFill>
                  <a:srgbClr val="1A202C"/>
                </a:solidFill>
                <a:latin typeface="Calibri" panose="020F0502020204030204" pitchFamily="34" charset="0"/>
                <a:cs typeface="Calibri" panose="020F0502020204030204" pitchFamily="34" charset="0"/>
              </a:rPr>
              <a:t>Should we always prefer Karate over Selenium WebDriver?</a:t>
            </a:r>
          </a:p>
          <a:p>
            <a:pPr marL="228600" indent="-228600" defTabSz="914400">
              <a:lnSpc>
                <a:spcPct val="120000"/>
              </a:lnSpc>
              <a:spcBef>
                <a:spcPts val="1000"/>
              </a:spcBef>
              <a:buClr>
                <a:schemeClr val="accent1"/>
              </a:buClr>
              <a:buSzPct val="100000"/>
              <a:buFont typeface="Arial" panose="020B0604020202020204" pitchFamily="34" charset="0"/>
              <a:buChar char="•"/>
            </a:pPr>
            <a:r>
              <a:rPr lang="en-IN" sz="2800" dirty="0">
                <a:solidFill>
                  <a:srgbClr val="1A202C"/>
                </a:solidFill>
                <a:latin typeface="Calibri" panose="020F0502020204030204" pitchFamily="34" charset="0"/>
                <a:cs typeface="Calibri" panose="020F0502020204030204" pitchFamily="34" charset="0"/>
              </a:rPr>
              <a:t>It should be based on the type of testing we are performing</a:t>
            </a:r>
          </a:p>
          <a:p>
            <a:pPr marL="228600" indent="-228600" defTabSz="914400">
              <a:lnSpc>
                <a:spcPct val="120000"/>
              </a:lnSpc>
              <a:spcBef>
                <a:spcPts val="1000"/>
              </a:spcBef>
              <a:buClr>
                <a:schemeClr val="accent1"/>
              </a:buClr>
              <a:buSzPct val="100000"/>
              <a:buFont typeface="Arial" panose="020B0604020202020204" pitchFamily="34" charset="0"/>
              <a:buChar char="•"/>
            </a:pPr>
            <a:r>
              <a:rPr lang="en-IN" sz="2800" dirty="0">
                <a:solidFill>
                  <a:srgbClr val="1A202C"/>
                </a:solidFill>
                <a:latin typeface="Calibri" panose="020F0502020204030204" pitchFamily="34" charset="0"/>
                <a:cs typeface="Calibri" panose="020F0502020204030204" pitchFamily="34" charset="0"/>
              </a:rPr>
              <a:t>Both tools have their own strengths and weaknesses.</a:t>
            </a:r>
          </a:p>
        </p:txBody>
      </p:sp>
    </p:spTree>
    <p:extLst>
      <p:ext uri="{BB962C8B-B14F-4D97-AF65-F5344CB8AC3E}">
        <p14:creationId xmlns:p14="http://schemas.microsoft.com/office/powerpoint/2010/main" val="276691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F980-D219-993A-6D90-8928BEC26AE1}"/>
              </a:ext>
            </a:extLst>
          </p:cNvPr>
          <p:cNvSpPr>
            <a:spLocks noGrp="1"/>
          </p:cNvSpPr>
          <p:nvPr>
            <p:ph type="title"/>
          </p:nvPr>
        </p:nvSpPr>
        <p:spPr/>
        <p:txBody>
          <a:bodyPr>
            <a:noAutofit/>
          </a:bodyPr>
          <a:lstStyle/>
          <a:p>
            <a:r>
              <a:rPr lang="en-IN" sz="36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What is the usage of karate global variables?</a:t>
            </a:r>
            <a:br>
              <a:rPr lang="en-IN" sz="3600" b="1" dirty="0">
                <a:effectLst/>
                <a:latin typeface="Calibri" panose="020F0502020204030204" pitchFamily="34" charset="0"/>
                <a:ea typeface="Times New Roman" panose="02020603050405020304" pitchFamily="18" charset="0"/>
                <a:cs typeface="Calibri" panose="020F0502020204030204" pitchFamily="34" charset="0"/>
              </a:rPr>
            </a:b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3827BD-5A1A-F396-40EC-A720314D3AED}"/>
              </a:ext>
            </a:extLst>
          </p:cNvPr>
          <p:cNvSpPr>
            <a:spLocks noGrp="1"/>
          </p:cNvSpPr>
          <p:nvPr>
            <p:ph idx="1"/>
          </p:nvPr>
        </p:nvSpPr>
        <p:spPr/>
        <p:txBody>
          <a:bodyPr/>
          <a:lstStyle/>
          <a:p>
            <a:r>
              <a:rPr lang="en-IN" sz="28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In Karate, global variables are used to define values that can be reused across different feature files, scenarios, and even within the same scenario.</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29222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B527-4E07-6C25-85F0-E0BD501CB3A8}"/>
              </a:ext>
            </a:extLst>
          </p:cNvPr>
          <p:cNvSpPr>
            <a:spLocks noGrp="1"/>
          </p:cNvSpPr>
          <p:nvPr>
            <p:ph type="title"/>
          </p:nvPr>
        </p:nvSpPr>
        <p:spPr/>
        <p:txBody>
          <a:bodyPr/>
          <a:lstStyle/>
          <a:p>
            <a:r>
              <a:rPr lang="en-IN" sz="3600" kern="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What is Karate framework?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0025500-52D3-2105-F4A5-99546E30DFD2}"/>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Karate is an open-source automation testing framework primarily used for testing web services and APIs. </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4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B2A2-EFF5-C9EC-1F28-F985CD921F3D}"/>
              </a:ext>
            </a:extLst>
          </p:cNvPr>
          <p:cNvSpPr>
            <a:spLocks noGrp="1"/>
          </p:cNvSpPr>
          <p:nvPr>
            <p:ph type="title"/>
          </p:nvPr>
        </p:nvSpPr>
        <p:spPr/>
        <p:txBody>
          <a:bodyPr>
            <a:noAutofit/>
          </a:bodyPr>
          <a:lstStyle/>
          <a:p>
            <a:r>
              <a:rPr lang="en-IN" sz="36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Can you explain the architecture of Karate framework?</a:t>
            </a:r>
            <a:br>
              <a:rPr lang="en-IN" sz="3600" b="1" dirty="0">
                <a:effectLst/>
                <a:latin typeface="Calibri" panose="020F0502020204030204" pitchFamily="34" charset="0"/>
                <a:ea typeface="Times New Roman" panose="02020603050405020304" pitchFamily="18" charset="0"/>
                <a:cs typeface="Calibri" panose="020F0502020204030204" pitchFamily="34" charset="0"/>
              </a:rPr>
            </a:b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B1712B5-3632-1175-36DD-C68A95E52416}"/>
              </a:ext>
            </a:extLst>
          </p:cNvPr>
          <p:cNvSpPr>
            <a:spLocks noGrp="1"/>
          </p:cNvSpPr>
          <p:nvPr>
            <p:ph idx="1"/>
          </p:nvPr>
        </p:nvSpPr>
        <p:spPr/>
        <p:txBody>
          <a:bodyPr>
            <a:noAutofit/>
          </a:bodyPr>
          <a:lstStyle/>
          <a:p>
            <a:pPr marL="457200"/>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Karate DSL:</a:t>
            </a:r>
            <a:r>
              <a:rPr lang="en-IN"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The core of the Karate framework is its domain-specific language (DSL), which is used to define API tests and scenarios in a natural and expressive way.</a:t>
            </a:r>
            <a:endParaRPr lang="en-IN" b="1" dirty="0">
              <a:effectLst/>
              <a:latin typeface="Calibri" panose="020F0502020204030204" pitchFamily="34" charset="0"/>
              <a:ea typeface="Times New Roman" panose="02020603050405020304" pitchFamily="18" charset="0"/>
              <a:cs typeface="Calibri" panose="020F0502020204030204" pitchFamily="34" charset="0"/>
            </a:endParaRPr>
          </a:p>
          <a:p>
            <a:pPr marL="457200"/>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Files:</a:t>
            </a:r>
            <a:r>
              <a:rPr lang="en-IN"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Test scenarios are typically written in feature files using the Gherkin syntax. These feature files contain human-readable descriptions of test cases, along with the corresponding steps written in the Karate DSL. </a:t>
            </a:r>
          </a:p>
          <a:p>
            <a:pPr marL="457200"/>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Cucumber Integration:</a:t>
            </a:r>
            <a:r>
              <a:rPr lang="en-IN"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Karate leverages the Cucumber framework to execute the feature files. Cucumber enables behavior-driven development (BDD) by allowing you to write features and scenarios in a human-readable format.</a:t>
            </a:r>
          </a:p>
          <a:p>
            <a:pPr indent="0">
              <a:buNone/>
            </a:pPr>
            <a:r>
              <a:rPr lang="en-IN"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endParaRPr lang="en-IN" dirty="0"/>
          </a:p>
        </p:txBody>
      </p:sp>
    </p:spTree>
    <p:extLst>
      <p:ext uri="{BB962C8B-B14F-4D97-AF65-F5344CB8AC3E}">
        <p14:creationId xmlns:p14="http://schemas.microsoft.com/office/powerpoint/2010/main" val="1888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49239-8A2F-BB50-1951-CB245268AFF8}"/>
              </a:ext>
            </a:extLst>
          </p:cNvPr>
          <p:cNvSpPr txBox="1"/>
          <p:nvPr/>
        </p:nvSpPr>
        <p:spPr>
          <a:xfrm>
            <a:off x="397565" y="596348"/>
            <a:ext cx="10535478" cy="3785652"/>
          </a:xfrm>
          <a:prstGeom prst="rect">
            <a:avLst/>
          </a:prstGeom>
          <a:noFill/>
        </p:spPr>
        <p:txBody>
          <a:bodyPr wrap="square">
            <a:spAutoFit/>
          </a:bodyPr>
          <a:lstStyle/>
          <a:p>
            <a:pPr marL="457200"/>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HTTP Client:</a:t>
            </a:r>
            <a:r>
              <a:rPr lang="en-IN" sz="2000"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The Karate framework includes an integrated HTTP client that makes it easy to send HTTP requests to the API endpoints being tested.</a:t>
            </a:r>
            <a:endParaRPr lang="en-IN"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endParaRPr>
          </a:p>
          <a:p>
            <a:pPr marL="457200"/>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Data-Driven Testing:</a:t>
            </a:r>
            <a:r>
              <a:rPr lang="en-IN" sz="2000"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Karate supports data-driven testing, which means you can use tables in your feature files to parameterize test cases and run them with different input data. </a:t>
            </a:r>
            <a:endParaRPr lang="en-IN" sz="200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endParaRPr>
          </a:p>
          <a:p>
            <a:pPr marL="457200"/>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Assertions:</a:t>
            </a:r>
            <a:r>
              <a:rPr lang="en-IN" sz="2000"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Karate provides powerful built-in assertions that allow you to validate API responses and other data. </a:t>
            </a:r>
          </a:p>
          <a:p>
            <a:pPr marL="457200"/>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 Execution:</a:t>
            </a:r>
            <a:r>
              <a:rPr lang="en-IN" sz="2000"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When you run your tests, Karate processes the feature files, interprets the Gherkin steps, and executes the corresponding Karate DSL steps. </a:t>
            </a:r>
          </a:p>
          <a:p>
            <a:pPr marL="457200"/>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Reporting:</a:t>
            </a:r>
            <a:r>
              <a:rPr lang="en-IN" sz="2000"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Karate generates detailed HTML reports that provide information about the test execution, including the status of each test scenario, any failures, and logs.</a:t>
            </a:r>
          </a:p>
          <a:p>
            <a:pPr marL="457200"/>
            <a:r>
              <a:rPr lang="en-IN" sz="2000"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Parallel Execution:</a:t>
            </a:r>
            <a:r>
              <a:rPr lang="en-IN" sz="2000"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Karate supports parallel test execution, which can significantly speed up the testing process, especially when dealing with a large number of test cases.</a:t>
            </a:r>
          </a:p>
        </p:txBody>
      </p:sp>
    </p:spTree>
    <p:extLst>
      <p:ext uri="{BB962C8B-B14F-4D97-AF65-F5344CB8AC3E}">
        <p14:creationId xmlns:p14="http://schemas.microsoft.com/office/powerpoint/2010/main" val="371738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1BA2-BE30-8F82-B263-7DA6B1AB6DB7}"/>
              </a:ext>
            </a:extLst>
          </p:cNvPr>
          <p:cNvSpPr>
            <a:spLocks noGrp="1"/>
          </p:cNvSpPr>
          <p:nvPr>
            <p:ph type="title"/>
          </p:nvPr>
        </p:nvSpPr>
        <p:spPr>
          <a:xfrm>
            <a:off x="1451579" y="940904"/>
            <a:ext cx="9603275" cy="781878"/>
          </a:xfrm>
        </p:spPr>
        <p:txBody>
          <a:bodyPr>
            <a:normAutofit fontScale="90000"/>
          </a:bodyPr>
          <a:lstStyle/>
          <a:p>
            <a:r>
              <a:rPr lang="en-IN" sz="36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How do you write scenarios in Karate DSL?</a:t>
            </a:r>
            <a:br>
              <a:rPr lang="en-IN" sz="3600" b="1" dirty="0">
                <a:effectLst/>
                <a:latin typeface="Calibri" panose="020F0502020204030204" pitchFamily="34" charset="0"/>
                <a:ea typeface="Times New Roman" panose="02020603050405020304" pitchFamily="18" charset="0"/>
                <a:cs typeface="Calibri" panose="020F0502020204030204" pitchFamily="34" charset="0"/>
              </a:rPr>
            </a:b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5D0C8E2-14DD-2D92-C2D2-1745404B847E}"/>
              </a:ext>
            </a:extLst>
          </p:cNvPr>
          <p:cNvSpPr>
            <a:spLocks noGrp="1"/>
          </p:cNvSpPr>
          <p:nvPr>
            <p:ph idx="1"/>
          </p:nvPr>
        </p:nvSpPr>
        <p:spPr/>
        <p:txBody>
          <a:bodyPr>
            <a:normAutofit fontScale="55000" lnSpcReduction="20000"/>
          </a:bodyPr>
          <a:lstStyle/>
          <a:p>
            <a:pPr marL="0" indent="0">
              <a:buNone/>
            </a:pPr>
            <a:r>
              <a:rPr lang="en-IN" sz="4500" b="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 Karate DSL, scenarios are typically written in feature files using the Gherkin syntax.</a:t>
            </a:r>
            <a:endParaRPr lang="en-IN" sz="45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sz="45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Feature: Testing a GET request</a:t>
            </a:r>
            <a:endParaRPr lang="en-IN" sz="45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sz="45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Scenario: Verify GET request response</a:t>
            </a:r>
            <a:endParaRPr lang="en-IN" sz="45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sz="45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Given url 'https://api.example.com/users'</a:t>
            </a:r>
            <a:endParaRPr lang="en-IN" sz="45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sz="45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When method GET</a:t>
            </a:r>
            <a:endParaRPr lang="en-IN" sz="45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sz="45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Then status 200</a:t>
            </a:r>
            <a:endParaRPr lang="en-IN" sz="45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69641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C436-D3BB-386F-A723-4AD4CC0AC16C}"/>
              </a:ext>
            </a:extLst>
          </p:cNvPr>
          <p:cNvSpPr>
            <a:spLocks noGrp="1"/>
          </p:cNvSpPr>
          <p:nvPr>
            <p:ph type="title"/>
          </p:nvPr>
        </p:nvSpPr>
        <p:spPr/>
        <p:txBody>
          <a:bodyPr>
            <a:noAutofit/>
          </a:bodyPr>
          <a:lstStyle/>
          <a:p>
            <a:r>
              <a:rPr lang="en-IN" sz="36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Is it possible to use a Java class within a feature file using Karate? If yes, then how?</a:t>
            </a:r>
            <a:br>
              <a:rPr lang="en-IN" sz="3600" b="1" dirty="0">
                <a:effectLst/>
                <a:latin typeface="Calibri" panose="020F0502020204030204" pitchFamily="34" charset="0"/>
                <a:ea typeface="Times New Roman" panose="02020603050405020304" pitchFamily="18" charset="0"/>
                <a:cs typeface="Calibri" panose="020F0502020204030204" pitchFamily="34" charset="0"/>
              </a:rPr>
            </a:b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C9073F-DB3F-9E7D-6B64-E8BC5647E84D}"/>
              </a:ext>
            </a:extLst>
          </p:cNvPr>
          <p:cNvSpPr>
            <a:spLocks noGrp="1"/>
          </p:cNvSpPr>
          <p:nvPr>
            <p:ph idx="1"/>
          </p:nvPr>
        </p:nvSpPr>
        <p:spPr/>
        <p:txBody>
          <a:bodyPr/>
          <a:lstStyle/>
          <a:p>
            <a:r>
              <a:rPr lang="en-IN" sz="28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Yes, it is possible to use a Java class within a feature file using Karate. You can do this by adding the @Karate.Import tag to the top of your feature file, followed by the fully qualified name of your Java class.</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89772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62D7-DD80-859F-5804-0FA83A812EBF}"/>
              </a:ext>
            </a:extLst>
          </p:cNvPr>
          <p:cNvSpPr>
            <a:spLocks noGrp="1"/>
          </p:cNvSpPr>
          <p:nvPr>
            <p:ph type="title"/>
          </p:nvPr>
        </p:nvSpPr>
        <p:spPr/>
        <p:txBody>
          <a:bodyPr>
            <a:noAutofit/>
          </a:bodyPr>
          <a:lstStyle/>
          <a:p>
            <a:r>
              <a:rPr lang="en-IN" sz="36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How do you perform validation with Karate?</a:t>
            </a:r>
            <a:br>
              <a:rPr lang="en-IN" sz="3600" b="1" dirty="0">
                <a:effectLst/>
                <a:latin typeface="Calibri" panose="020F0502020204030204" pitchFamily="34" charset="0"/>
                <a:ea typeface="Times New Roman" panose="02020603050405020304" pitchFamily="18" charset="0"/>
                <a:cs typeface="Calibri" panose="020F0502020204030204" pitchFamily="34" charset="0"/>
              </a:rPr>
            </a:b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A2B7ACF-2921-48DE-67C5-0A6E65FBBCE2}"/>
              </a:ext>
            </a:extLst>
          </p:cNvPr>
          <p:cNvSpPr>
            <a:spLocks noGrp="1"/>
          </p:cNvSpPr>
          <p:nvPr>
            <p:ph idx="1"/>
          </p:nvPr>
        </p:nvSpPr>
        <p:spPr/>
        <p:txBody>
          <a:bodyPr/>
          <a:lstStyle/>
          <a:p>
            <a:r>
              <a:rPr lang="en-IN" sz="28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In Karate, validation is performed primarily using the built-in </a:t>
            </a:r>
            <a:r>
              <a:rPr lang="en-IN" sz="2800" b="1"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match</a:t>
            </a:r>
            <a:r>
              <a:rPr lang="en-IN" sz="28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 keyword. The match keyword allows you to compare actual responses from API calls with expected values or patterns. The match keyword can be used to validate various aspects of the response, such as status codes, headers, and response bodies.</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263345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2B82-0A32-EE34-95B5-711737B7A3F9}"/>
              </a:ext>
            </a:extLst>
          </p:cNvPr>
          <p:cNvSpPr>
            <a:spLocks noGrp="1"/>
          </p:cNvSpPr>
          <p:nvPr>
            <p:ph type="title"/>
          </p:nvPr>
        </p:nvSpPr>
        <p:spPr/>
        <p:txBody>
          <a:bodyPr>
            <a:noAutofit/>
          </a:bodyPr>
          <a:lstStyle/>
          <a:p>
            <a:r>
              <a:rPr lang="en-IN" sz="3600" dirty="0">
                <a:solidFill>
                  <a:srgbClr val="1A202C"/>
                </a:solidFill>
                <a:effectLst/>
                <a:latin typeface="Calibri" panose="020F0502020204030204" pitchFamily="34" charset="0"/>
                <a:ea typeface="Calibri" panose="020F0502020204030204" pitchFamily="34" charset="0"/>
                <a:cs typeface="Calibri" panose="020F0502020204030204" pitchFamily="34" charset="0"/>
              </a:rPr>
              <a:t>What are some best practices that you should follow when writing Karate tests?</a:t>
            </a: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E38CE68-70A0-C364-5024-DA53922B19A8}"/>
              </a:ext>
            </a:extLst>
          </p:cNvPr>
          <p:cNvSpPr>
            <a:spLocks noGrp="1"/>
          </p:cNvSpPr>
          <p:nvPr>
            <p:ph idx="1"/>
          </p:nvPr>
        </p:nvSpPr>
        <p:spPr/>
        <p:txBody>
          <a:bodyPr/>
          <a:lstStyle/>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 Descriptive Feature and Scenario Names</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Keep Scenarios Focused</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 Given-When-Then Structure</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Reusability with Background</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r>
              <a:rPr lang="en-IN" sz="2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 Karate's Match Expressions</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80290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B88F-8146-890E-DAE1-AB8BCD1141CE}"/>
              </a:ext>
            </a:extLst>
          </p:cNvPr>
          <p:cNvSpPr>
            <a:spLocks noGrp="1"/>
          </p:cNvSpPr>
          <p:nvPr>
            <p:ph type="title"/>
          </p:nvPr>
        </p:nvSpPr>
        <p:spPr>
          <a:xfrm>
            <a:off x="1451579" y="304801"/>
            <a:ext cx="9603275" cy="1548954"/>
          </a:xfrm>
        </p:spPr>
        <p:txBody>
          <a:bodyPr>
            <a:noAutofit/>
          </a:bodyPr>
          <a:lstStyle/>
          <a:p>
            <a:r>
              <a:rPr lang="en-IN" sz="36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What’s the difference between match and contains keywords when used for validating values within Karate scripts?</a:t>
            </a:r>
            <a:br>
              <a:rPr lang="en-IN" sz="3600" b="1" dirty="0">
                <a:effectLst/>
                <a:latin typeface="Calibri" panose="020F0502020204030204" pitchFamily="34" charset="0"/>
                <a:ea typeface="Times New Roman" panose="02020603050405020304" pitchFamily="18" charset="0"/>
                <a:cs typeface="Calibri" panose="020F0502020204030204" pitchFamily="34" charset="0"/>
              </a:rPr>
            </a:br>
            <a:endParaRPr lang="en-IN"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467A710-AE81-73E8-8721-C386088DBA08}"/>
              </a:ext>
            </a:extLst>
          </p:cNvPr>
          <p:cNvSpPr>
            <a:spLocks noGrp="1"/>
          </p:cNvSpPr>
          <p:nvPr>
            <p:ph idx="1"/>
          </p:nvPr>
        </p:nvSpPr>
        <p:spPr/>
        <p:txBody>
          <a:bodyPr/>
          <a:lstStyle/>
          <a:p>
            <a:pPr marL="0" indent="0">
              <a:buNone/>
            </a:pPr>
            <a:r>
              <a:rPr lang="en-IN" sz="2800" b="0" dirty="0">
                <a:solidFill>
                  <a:srgbClr val="1A202C"/>
                </a:solidFill>
                <a:effectLst/>
                <a:latin typeface="Calibri" panose="020F0502020204030204" pitchFamily="34" charset="0"/>
                <a:ea typeface="Times New Roman" panose="02020603050405020304" pitchFamily="18" charset="0"/>
                <a:cs typeface="Calibri" panose="020F0502020204030204" pitchFamily="34" charset="0"/>
              </a:rPr>
              <a:t>The match keyword will check if the given value exactly matches the expected value, while the contains keyword will check if the given value contains the expected value.</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9276990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108</TotalTime>
  <Words>876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Karate Interview questions</vt:lpstr>
      <vt:lpstr>What is Karate framework? </vt:lpstr>
      <vt:lpstr>Can you explain the architecture of Karate framework? </vt:lpstr>
      <vt:lpstr>PowerPoint Presentation</vt:lpstr>
      <vt:lpstr>How do you write scenarios in Karate DSL? </vt:lpstr>
      <vt:lpstr>Is it possible to use a Java class within a feature file using Karate? If yes, then how? </vt:lpstr>
      <vt:lpstr>How do you perform validation with Karate? </vt:lpstr>
      <vt:lpstr>What are some best practices that you should follow when writing Karate tests?</vt:lpstr>
      <vt:lpstr>What’s the difference between match and contains keywords when used for validating values within Karate scripts? </vt:lpstr>
      <vt:lpstr>When would you use Karate over Cucumber and JMeter?</vt:lpstr>
      <vt:lpstr>What sort of testing can you perform using Karate? </vt:lpstr>
      <vt:lpstr>What is the purpose of the “karate-config.js” file?</vt:lpstr>
      <vt:lpstr>PowerPoint Presentation</vt:lpstr>
      <vt:lpstr>What is the usage of karate global variables?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dc:creator>
  <cp:lastModifiedBy>akhil</cp:lastModifiedBy>
  <cp:revision>6</cp:revision>
  <dcterms:created xsi:type="dcterms:W3CDTF">2023-08-22T08:36:04Z</dcterms:created>
  <dcterms:modified xsi:type="dcterms:W3CDTF">2023-08-22T11:28:47Z</dcterms:modified>
</cp:coreProperties>
</file>