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72" r:id="rId2"/>
    <p:sldId id="257" r:id="rId3"/>
    <p:sldId id="273" r:id="rId4"/>
    <p:sldId id="275" r:id="rId5"/>
    <p:sldId id="279" r:id="rId6"/>
    <p:sldId id="276" r:id="rId7"/>
    <p:sldId id="280" r:id="rId8"/>
    <p:sldId id="281"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5/4/2022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5/4/2022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5/4/2022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5/4/2022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5/4/2022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5/4/2022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5/4/2022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5/4/2022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5/4/2022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5/4/2022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5/4/2022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5/4/2022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8083/api/idp/createIdp" TargetMode="External"/><Relationship Id="rId2" Type="http://schemas.openxmlformats.org/officeDocument/2006/relationships/hyperlink" Target="http://localhost:8083/api/user/createUser" TargetMode="External"/><Relationship Id="rId1" Type="http://schemas.openxmlformats.org/officeDocument/2006/relationships/slideLayout" Target="../slideLayouts/slideLayout2.xml"/><Relationship Id="rId5" Type="http://schemas.openxmlformats.org/officeDocument/2006/relationships/hyperlink" Target="http://localhost:8084/api/idpuser/getAllIdps" TargetMode="External"/><Relationship Id="rId4" Type="http://schemas.openxmlformats.org/officeDocument/2006/relationships/hyperlink" Target="http://localhost:8084/api/idpuser/getIdpus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6400" y="1190186"/>
            <a:ext cx="10468864" cy="1828800"/>
          </a:xfrm>
        </p:spPr>
        <p:txBody>
          <a:bodyPr/>
          <a:lstStyle/>
          <a:p>
            <a:r>
              <a:rPr lang="en-US" dirty="0"/>
              <a:t>Custom Test IDP for Federated Access – OIDC &amp; SAML</a:t>
            </a:r>
          </a:p>
        </p:txBody>
      </p:sp>
      <p:sp>
        <p:nvSpPr>
          <p:cNvPr id="5" name="Subtitle 4"/>
          <p:cNvSpPr>
            <a:spLocks noGrp="1"/>
          </p:cNvSpPr>
          <p:nvPr>
            <p:ph type="subTitle" idx="1"/>
          </p:nvPr>
        </p:nvSpPr>
        <p:spPr>
          <a:xfrm>
            <a:off x="711200" y="3375660"/>
            <a:ext cx="10472928" cy="1605476"/>
          </a:xfrm>
        </p:spPr>
        <p:txBody>
          <a:bodyPr/>
          <a:lstStyle/>
          <a:p>
            <a:r>
              <a:rPr lang="en-US" dirty="0"/>
              <a:t>Kavitha Kodidhanam [506795] </a:t>
            </a:r>
          </a:p>
          <a:p>
            <a:r>
              <a:rPr lang="en-US" dirty="0"/>
              <a:t>FSE3 HACKSE 2022</a:t>
            </a:r>
          </a:p>
          <a:p>
            <a:r>
              <a:rPr lang="en-US" sz="2400" dirty="0"/>
              <a:t>GIT hub: </a:t>
            </a:r>
            <a:r>
              <a:rPr lang="en-US" sz="2800" dirty="0"/>
              <a:t>http://git03/kavithak/customidp/-/tree/main/SpringBoot</a:t>
            </a:r>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DC24D1-7A63-4FF9-80B9-7B73C9B2B9CB}" type="slidenum">
              <a:rPr lang="en-US" smtClean="0"/>
              <a:pPr/>
              <a:t>2</a:t>
            </a:fld>
            <a:endParaRPr lang="en-US" dirty="0"/>
          </a:p>
        </p:txBody>
      </p:sp>
      <p:grpSp>
        <p:nvGrpSpPr>
          <p:cNvPr id="7" name="Group 6"/>
          <p:cNvGrpSpPr/>
          <p:nvPr/>
        </p:nvGrpSpPr>
        <p:grpSpPr>
          <a:xfrm>
            <a:off x="13197" y="830607"/>
            <a:ext cx="4017126" cy="2568869"/>
            <a:chOff x="13366" y="1847906"/>
            <a:chExt cx="3975129" cy="1715752"/>
          </a:xfrm>
        </p:grpSpPr>
        <p:sp>
          <p:nvSpPr>
            <p:cNvPr id="8" name="Rectangle 7"/>
            <p:cNvSpPr/>
            <p:nvPr/>
          </p:nvSpPr>
          <p:spPr>
            <a:xfrm>
              <a:off x="50215" y="2306204"/>
              <a:ext cx="3938280" cy="1257454"/>
            </a:xfrm>
            <a:prstGeom prst="rect">
              <a:avLst/>
            </a:prstGeom>
            <a:solidFill>
              <a:srgbClr val="70AD47">
                <a:lumMod val="20000"/>
                <a:lumOff val="80000"/>
              </a:srgbClr>
            </a:solidFill>
            <a:ln>
              <a:noFill/>
            </a:ln>
          </p:spPr>
          <p:txBody>
            <a:bodyPr wrap="square" lIns="121912" tIns="60956" rIns="121912" bIns="60956">
              <a:noAutofit/>
            </a:bodyPr>
            <a:lstStyle/>
            <a:p>
              <a:pPr algn="just">
                <a:defRPr/>
              </a:pPr>
              <a:r>
                <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rPr>
                <a:t>Our application provides authentication to the individual users and users from Institutions using the </a:t>
              </a:r>
              <a:r>
                <a:rPr lang="en-US" sz="1200" kern="0" dirty="0" err="1">
                  <a:solidFill>
                    <a:prstClr val="black"/>
                  </a:solidFill>
                  <a:latin typeface="Calibri" panose="020F0502020204030204" pitchFamily="34" charset="0"/>
                  <a:ea typeface="Segoe UI" panose="020B0502040204020203" pitchFamily="34" charset="0"/>
                  <a:cs typeface="Arial" panose="020B0604020202020204" pitchFamily="34" charset="0"/>
                </a:rPr>
                <a:t>Oauth</a:t>
              </a:r>
              <a:r>
                <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rPr>
                <a:t> framework. The institution logins are made by Federated Authentication which comprise of SAML and OIDC authentication and we act as Service Provider(SP). We have test Identity Providers (IDP) currently in place to simulate the Production IDPs. We face some difficulties in the test IDPs</a:t>
              </a:r>
            </a:p>
          </p:txBody>
        </p:sp>
        <p:cxnSp>
          <p:nvCxnSpPr>
            <p:cNvPr id="9" name="Straight Connector 8"/>
            <p:cNvCxnSpPr/>
            <p:nvPr/>
          </p:nvCxnSpPr>
          <p:spPr>
            <a:xfrm flipV="1">
              <a:off x="86464" y="2150820"/>
              <a:ext cx="799728" cy="1"/>
            </a:xfrm>
            <a:prstGeom prst="line">
              <a:avLst/>
            </a:prstGeom>
            <a:noFill/>
            <a:ln w="57150" cap="flat" cmpd="sng" algn="ctr">
              <a:solidFill>
                <a:srgbClr val="00B050"/>
              </a:solidFill>
              <a:prstDash val="solid"/>
              <a:miter lim="800000"/>
            </a:ln>
            <a:effectLst/>
          </p:spPr>
        </p:cxnSp>
        <p:cxnSp>
          <p:nvCxnSpPr>
            <p:cNvPr id="10" name="Straight Connector 9"/>
            <p:cNvCxnSpPr/>
            <p:nvPr/>
          </p:nvCxnSpPr>
          <p:spPr>
            <a:xfrm flipV="1">
              <a:off x="569288" y="2150820"/>
              <a:ext cx="3274847" cy="1"/>
            </a:xfrm>
            <a:prstGeom prst="line">
              <a:avLst/>
            </a:prstGeom>
            <a:noFill/>
            <a:ln w="57150" cap="flat" cmpd="sng" algn="ctr">
              <a:solidFill>
                <a:srgbClr val="FFFF00"/>
              </a:solidFill>
              <a:prstDash val="solid"/>
              <a:miter lim="800000"/>
            </a:ln>
            <a:effectLst/>
          </p:spPr>
        </p:cxnSp>
        <p:sp>
          <p:nvSpPr>
            <p:cNvPr id="11" name="TextBox 10"/>
            <p:cNvSpPr txBox="1"/>
            <p:nvPr/>
          </p:nvSpPr>
          <p:spPr bwMode="auto">
            <a:xfrm>
              <a:off x="13366" y="1847906"/>
              <a:ext cx="2134605" cy="275636"/>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marL="0" marR="0" lvl="0" indent="0" algn="just" defTabSz="684638"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75CA9"/>
                  </a:solidFill>
                  <a:effectLst/>
                  <a:uLnTx/>
                  <a:uFillTx/>
                  <a:latin typeface="Calibri" panose="020F0502020204030204" pitchFamily="34" charset="0"/>
                  <a:cs typeface="Arial" panose="020B0604020202020204" pitchFamily="34" charset="0"/>
                </a:rPr>
                <a:t>BUSINESS SCENARIO </a:t>
              </a:r>
              <a:endParaRPr kumimoji="0" lang="en-GB" sz="1400" b="1" i="0" u="none" strike="noStrike" kern="0" cap="none" spc="0" normalizeH="0" baseline="0" noProof="0" dirty="0">
                <a:ln>
                  <a:noFill/>
                </a:ln>
                <a:solidFill>
                  <a:srgbClr val="075CA9"/>
                </a:solidFill>
                <a:effectLst/>
                <a:uLnTx/>
                <a:uFillTx/>
                <a:latin typeface="Calibri" panose="020F0502020204030204" pitchFamily="34" charset="0"/>
                <a:cs typeface="Arial" panose="020B0604020202020204" pitchFamily="34" charset="0"/>
              </a:endParaRPr>
            </a:p>
          </p:txBody>
        </p:sp>
      </p:grpSp>
      <p:grpSp>
        <p:nvGrpSpPr>
          <p:cNvPr id="24" name="Group 23"/>
          <p:cNvGrpSpPr/>
          <p:nvPr/>
        </p:nvGrpSpPr>
        <p:grpSpPr>
          <a:xfrm>
            <a:off x="8499" y="3399475"/>
            <a:ext cx="4101289" cy="3309847"/>
            <a:chOff x="8500" y="3901680"/>
            <a:chExt cx="4029064" cy="2414031"/>
          </a:xfrm>
        </p:grpSpPr>
        <p:cxnSp>
          <p:nvCxnSpPr>
            <p:cNvPr id="25" name="Straight Connector 24"/>
            <p:cNvCxnSpPr/>
            <p:nvPr/>
          </p:nvCxnSpPr>
          <p:spPr>
            <a:xfrm flipV="1">
              <a:off x="77245" y="4229747"/>
              <a:ext cx="799728" cy="1"/>
            </a:xfrm>
            <a:prstGeom prst="line">
              <a:avLst/>
            </a:prstGeom>
            <a:noFill/>
            <a:ln w="57150" cap="flat" cmpd="sng" algn="ctr">
              <a:solidFill>
                <a:srgbClr val="00B050"/>
              </a:solidFill>
              <a:prstDash val="solid"/>
              <a:miter lim="800000"/>
            </a:ln>
            <a:effectLst/>
          </p:spPr>
        </p:cxnSp>
        <p:cxnSp>
          <p:nvCxnSpPr>
            <p:cNvPr id="26" name="Straight Connector 25"/>
            <p:cNvCxnSpPr/>
            <p:nvPr/>
          </p:nvCxnSpPr>
          <p:spPr>
            <a:xfrm flipV="1">
              <a:off x="560069" y="4229747"/>
              <a:ext cx="3274847" cy="1"/>
            </a:xfrm>
            <a:prstGeom prst="line">
              <a:avLst/>
            </a:prstGeom>
            <a:noFill/>
            <a:ln w="57150" cap="flat" cmpd="sng" algn="ctr">
              <a:solidFill>
                <a:srgbClr val="FFFF00"/>
              </a:solidFill>
              <a:prstDash val="solid"/>
              <a:miter lim="800000"/>
            </a:ln>
            <a:effectLst/>
          </p:spPr>
        </p:cxnSp>
        <p:sp>
          <p:nvSpPr>
            <p:cNvPr id="27" name="TextBox 26"/>
            <p:cNvSpPr txBox="1"/>
            <p:nvPr/>
          </p:nvSpPr>
          <p:spPr bwMode="auto">
            <a:xfrm>
              <a:off x="8500" y="3901680"/>
              <a:ext cx="3501784" cy="383502"/>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marL="0" marR="0" lvl="0" indent="0" algn="just" defTabSz="684638"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75CA9"/>
                  </a:solidFill>
                  <a:effectLst/>
                  <a:uLnTx/>
                  <a:uFillTx/>
                  <a:latin typeface="Calibri" panose="020F0502020204030204" pitchFamily="34" charset="0"/>
                  <a:cs typeface="Arial" panose="020B0604020202020204" pitchFamily="34" charset="0"/>
                </a:rPr>
                <a:t>OPPORTUNITY</a:t>
              </a:r>
              <a:endParaRPr kumimoji="0" lang="en-GB" sz="1400" b="1" i="0" u="none" strike="noStrike" kern="0" cap="none" spc="0" normalizeH="0" baseline="0" noProof="0" dirty="0">
                <a:ln>
                  <a:noFill/>
                </a:ln>
                <a:solidFill>
                  <a:srgbClr val="075CA9"/>
                </a:solidFill>
                <a:effectLst/>
                <a:uLnTx/>
                <a:uFillTx/>
                <a:latin typeface="Calibri" panose="020F0502020204030204" pitchFamily="34" charset="0"/>
                <a:cs typeface="Arial" panose="020B0604020202020204" pitchFamily="34" charset="0"/>
              </a:endParaRPr>
            </a:p>
          </p:txBody>
        </p:sp>
        <p:sp>
          <p:nvSpPr>
            <p:cNvPr id="28" name="Rectangle 27"/>
            <p:cNvSpPr/>
            <p:nvPr/>
          </p:nvSpPr>
          <p:spPr>
            <a:xfrm>
              <a:off x="98135" y="4285182"/>
              <a:ext cx="3939429" cy="2030529"/>
            </a:xfrm>
            <a:prstGeom prst="rect">
              <a:avLst/>
            </a:prstGeom>
            <a:solidFill>
              <a:srgbClr val="70AD47">
                <a:lumMod val="20000"/>
                <a:lumOff val="80000"/>
              </a:srgbClr>
            </a:solidFill>
            <a:ln>
              <a:noFill/>
            </a:ln>
          </p:spPr>
          <p:txBody>
            <a:bodyPr wrap="square" lIns="121912" tIns="60956" rIns="121912" bIns="60956">
              <a:noAutofit/>
            </a:bodyPr>
            <a:lstStyle/>
            <a:p>
              <a:r>
                <a:rPr lang="en-US" sz="1050" dirty="0"/>
                <a:t>  </a:t>
              </a:r>
              <a:r>
                <a:rPr lang="en-US" sz="1000" kern="0" dirty="0">
                  <a:solidFill>
                    <a:prstClr val="black"/>
                  </a:solidFill>
                  <a:latin typeface="Calibri" panose="020F0502020204030204" pitchFamily="34" charset="0"/>
                  <a:ea typeface="Segoe UI" panose="020B0502040204020203" pitchFamily="34" charset="0"/>
                  <a:cs typeface="Arial" panose="020B0604020202020204" pitchFamily="34" charset="0"/>
                </a:rPr>
                <a:t>Lot of effort is spent on the following</a:t>
              </a:r>
            </a:p>
            <a:p>
              <a:r>
                <a:rPr lang="en-US" sz="1000" kern="0" dirty="0">
                  <a:solidFill>
                    <a:prstClr val="black"/>
                  </a:solidFill>
                  <a:latin typeface="Calibri" panose="020F0502020204030204" pitchFamily="34" charset="0"/>
                  <a:ea typeface="Segoe UI" panose="020B0502040204020203" pitchFamily="34" charset="0"/>
                  <a:cs typeface="Arial" panose="020B0604020202020204" pitchFamily="34" charset="0"/>
                </a:rPr>
                <a:t>   - The Test IDPs are running on individual EC2 instances Apache server and we have configured Shibboleth/OIDC to contact to the individual EC2s to act as IDPs.</a:t>
              </a:r>
            </a:p>
            <a:p>
              <a:r>
                <a:rPr lang="en-US" sz="1000" kern="0" dirty="0">
                  <a:solidFill>
                    <a:prstClr val="black"/>
                  </a:solidFill>
                  <a:latin typeface="Calibri" panose="020F0502020204030204" pitchFamily="34" charset="0"/>
                  <a:ea typeface="Segoe UI" panose="020B0502040204020203" pitchFamily="34" charset="0"/>
                  <a:cs typeface="Arial" panose="020B0604020202020204" pitchFamily="34" charset="0"/>
                </a:rPr>
                <a:t>  - The configuration of the IDPs are to be manually added to EC2 server and they go away when the instance restarts</a:t>
              </a:r>
            </a:p>
            <a:p>
              <a:r>
                <a:rPr lang="en-US" sz="1000" kern="0" dirty="0">
                  <a:solidFill>
                    <a:prstClr val="black"/>
                  </a:solidFill>
                  <a:latin typeface="Calibri" panose="020F0502020204030204" pitchFamily="34" charset="0"/>
                  <a:ea typeface="Segoe UI" panose="020B0502040204020203" pitchFamily="34" charset="0"/>
                  <a:cs typeface="Arial" panose="020B0604020202020204" pitchFamily="34" charset="0"/>
                </a:rPr>
                <a:t> - Frequent loss of test IDPs and configuration which makes difficult to fix it and do testing in non prod.</a:t>
              </a:r>
            </a:p>
            <a:p>
              <a:r>
                <a:rPr lang="en-US" sz="1000" kern="0" dirty="0">
                  <a:solidFill>
                    <a:prstClr val="black"/>
                  </a:solidFill>
                  <a:latin typeface="Calibri" panose="020F0502020204030204" pitchFamily="34" charset="0"/>
                  <a:ea typeface="Segoe UI" panose="020B0502040204020203" pitchFamily="34" charset="0"/>
                  <a:cs typeface="Arial" panose="020B0604020202020204" pitchFamily="34" charset="0"/>
                </a:rPr>
                <a:t>  - Customization of the IDPs are challenging as it requires manual work and experienced to do that in the system</a:t>
              </a:r>
            </a:p>
            <a:p>
              <a:r>
                <a:rPr lang="en-US" sz="1000" kern="0" dirty="0">
                  <a:solidFill>
                    <a:prstClr val="black"/>
                  </a:solidFill>
                  <a:latin typeface="Calibri" panose="020F0502020204030204" pitchFamily="34" charset="0"/>
                  <a:ea typeface="Segoe UI" panose="020B0502040204020203" pitchFamily="34" charset="0"/>
                  <a:cs typeface="Arial" panose="020B0604020202020204" pitchFamily="34" charset="0"/>
                </a:rPr>
                <a:t>  - Developers or Testers doesn’t have a view to look at the configurations currently there in non prod. </a:t>
              </a:r>
            </a:p>
            <a:p>
              <a:pPr marL="171450" indent="-171450">
                <a:buFontTx/>
                <a:buChar char="-"/>
              </a:pPr>
              <a:endParaRPr lang="en-US" sz="1000" dirty="0"/>
            </a:p>
            <a:p>
              <a:r>
                <a:rPr lang="en-US" sz="1000" kern="0" dirty="0">
                  <a:solidFill>
                    <a:prstClr val="black"/>
                  </a:solidFill>
                  <a:latin typeface="Calibri" panose="020F0502020204030204" pitchFamily="34" charset="0"/>
                  <a:ea typeface="Segoe UI" panose="020B0502040204020203" pitchFamily="34" charset="0"/>
                  <a:cs typeface="Arial" panose="020B0604020202020204" pitchFamily="34" charset="0"/>
                </a:rPr>
                <a:t>This provides an opportunity to leverage benefits of Custom IDP IAM solution to solve the problems faced by team.</a:t>
              </a:r>
            </a:p>
          </p:txBody>
        </p:sp>
      </p:grpSp>
      <p:grpSp>
        <p:nvGrpSpPr>
          <p:cNvPr id="29" name="Group 28"/>
          <p:cNvGrpSpPr/>
          <p:nvPr/>
        </p:nvGrpSpPr>
        <p:grpSpPr>
          <a:xfrm>
            <a:off x="4109788" y="1107165"/>
            <a:ext cx="3921752" cy="5362985"/>
            <a:chOff x="4029120" y="1834843"/>
            <a:chExt cx="3921752" cy="4487582"/>
          </a:xfrm>
        </p:grpSpPr>
        <p:cxnSp>
          <p:nvCxnSpPr>
            <p:cNvPr id="30" name="Straight Connector 29"/>
            <p:cNvCxnSpPr/>
            <p:nvPr/>
          </p:nvCxnSpPr>
          <p:spPr>
            <a:xfrm flipV="1">
              <a:off x="4096756" y="2148660"/>
              <a:ext cx="995436" cy="1"/>
            </a:xfrm>
            <a:prstGeom prst="line">
              <a:avLst/>
            </a:prstGeom>
            <a:noFill/>
            <a:ln w="57150" cap="flat" cmpd="sng" algn="ctr">
              <a:solidFill>
                <a:srgbClr val="00B050"/>
              </a:solidFill>
              <a:prstDash val="solid"/>
              <a:miter lim="800000"/>
            </a:ln>
            <a:effectLst/>
          </p:spPr>
        </p:cxnSp>
        <p:cxnSp>
          <p:nvCxnSpPr>
            <p:cNvPr id="31" name="Straight Connector 30"/>
            <p:cNvCxnSpPr/>
            <p:nvPr/>
          </p:nvCxnSpPr>
          <p:spPr>
            <a:xfrm flipV="1">
              <a:off x="4829951" y="2148660"/>
              <a:ext cx="2784137" cy="1"/>
            </a:xfrm>
            <a:prstGeom prst="line">
              <a:avLst/>
            </a:prstGeom>
            <a:noFill/>
            <a:ln w="57150" cap="flat" cmpd="sng" algn="ctr">
              <a:solidFill>
                <a:srgbClr val="FFFF00"/>
              </a:solidFill>
              <a:prstDash val="solid"/>
              <a:miter lim="800000"/>
            </a:ln>
            <a:effectLst/>
          </p:spPr>
        </p:cxnSp>
        <p:sp>
          <p:nvSpPr>
            <p:cNvPr id="32" name="TextBox 31"/>
            <p:cNvSpPr txBox="1"/>
            <p:nvPr/>
          </p:nvSpPr>
          <p:spPr bwMode="auto">
            <a:xfrm>
              <a:off x="4029120" y="1834843"/>
              <a:ext cx="3341233" cy="292128"/>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marL="0" marR="0" lvl="0" indent="0" algn="just" defTabSz="684638"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75CA9"/>
                  </a:solidFill>
                  <a:effectLst/>
                  <a:uLnTx/>
                  <a:uFillTx/>
                  <a:latin typeface="Calibri" panose="020F0502020204030204" pitchFamily="34" charset="0"/>
                  <a:cs typeface="Arial" panose="020B0604020202020204" pitchFamily="34" charset="0"/>
                </a:rPr>
                <a:t>SOLUTION / APPROACH</a:t>
              </a:r>
            </a:p>
          </p:txBody>
        </p:sp>
        <p:sp>
          <p:nvSpPr>
            <p:cNvPr id="33" name="Rectangle 32"/>
            <p:cNvSpPr/>
            <p:nvPr/>
          </p:nvSpPr>
          <p:spPr>
            <a:xfrm>
              <a:off x="4075612" y="2170887"/>
              <a:ext cx="3875260" cy="4151538"/>
            </a:xfrm>
            <a:prstGeom prst="rect">
              <a:avLst/>
            </a:prstGeom>
            <a:solidFill>
              <a:srgbClr val="70AD47">
                <a:lumMod val="20000"/>
                <a:lumOff val="80000"/>
              </a:srgbClr>
            </a:solidFill>
            <a:ln>
              <a:noFill/>
            </a:ln>
          </p:spPr>
          <p:txBody>
            <a:bodyPr wrap="square" lIns="121912" tIns="60956" rIns="121912" bIns="60956">
              <a:noAutofit/>
            </a:bodyPr>
            <a:lstStyle/>
            <a:p>
              <a:pPr lvl="1"/>
              <a:endParaRPr lang="en-US" dirty="0"/>
            </a:p>
          </p:txBody>
        </p:sp>
      </p:grpSp>
      <p:grpSp>
        <p:nvGrpSpPr>
          <p:cNvPr id="34" name="Group 33"/>
          <p:cNvGrpSpPr/>
          <p:nvPr/>
        </p:nvGrpSpPr>
        <p:grpSpPr>
          <a:xfrm>
            <a:off x="8160425" y="838399"/>
            <a:ext cx="3666093" cy="2781096"/>
            <a:chOff x="8033004" y="740607"/>
            <a:chExt cx="4082289" cy="1843531"/>
          </a:xfrm>
        </p:grpSpPr>
        <p:sp>
          <p:nvSpPr>
            <p:cNvPr id="35" name="TextBox 34"/>
            <p:cNvSpPr txBox="1"/>
            <p:nvPr/>
          </p:nvSpPr>
          <p:spPr bwMode="auto">
            <a:xfrm>
              <a:off x="8033004" y="740607"/>
              <a:ext cx="3268673" cy="258096"/>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760" eaLnBrk="0" fontAlgn="base" hangingPunct="0">
                <a:spcBef>
                  <a:spcPct val="0"/>
                </a:spcBef>
                <a:spcAft>
                  <a:spcPct val="0"/>
                </a:spcAft>
                <a:defRPr/>
              </a:pPr>
              <a:r>
                <a:rPr lang="en-US" sz="1467" b="1" dirty="0">
                  <a:solidFill>
                    <a:srgbClr val="075CA9"/>
                  </a:solidFill>
                  <a:latin typeface="Calibri" panose="020F0502020204030204" pitchFamily="34" charset="0"/>
                  <a:ea typeface="Segoe UI" panose="020B0502040204020203" pitchFamily="34" charset="0"/>
                  <a:cs typeface="Arial" panose="020B0604020202020204" pitchFamily="34" charset="0"/>
                </a:rPr>
                <a:t>BENEFIT</a:t>
              </a:r>
              <a:endParaRPr lang="en-GB" sz="1467" b="1" dirty="0">
                <a:solidFill>
                  <a:srgbClr val="075CA9"/>
                </a:solidFill>
                <a:latin typeface="Calibri" panose="020F0502020204030204" pitchFamily="34" charset="0"/>
                <a:ea typeface="Segoe UI" panose="020B0502040204020203" pitchFamily="34" charset="0"/>
                <a:cs typeface="Arial" panose="020B0604020202020204" pitchFamily="34" charset="0"/>
              </a:endParaRPr>
            </a:p>
          </p:txBody>
        </p:sp>
        <p:cxnSp>
          <p:nvCxnSpPr>
            <p:cNvPr id="36" name="Straight Connector 35"/>
            <p:cNvCxnSpPr/>
            <p:nvPr/>
          </p:nvCxnSpPr>
          <p:spPr>
            <a:xfrm flipV="1">
              <a:off x="8069888" y="1044279"/>
              <a:ext cx="1074548" cy="1"/>
            </a:xfrm>
            <a:prstGeom prst="line">
              <a:avLst/>
            </a:prstGeom>
            <a:noFill/>
            <a:ln w="57150" cap="flat" cmpd="sng" algn="ctr">
              <a:solidFill>
                <a:srgbClr val="00B050"/>
              </a:solidFill>
              <a:prstDash val="solid"/>
              <a:miter lim="800000"/>
            </a:ln>
            <a:effectLst/>
          </p:spPr>
        </p:cxnSp>
        <p:cxnSp>
          <p:nvCxnSpPr>
            <p:cNvPr id="37" name="Straight Connector 36"/>
            <p:cNvCxnSpPr/>
            <p:nvPr/>
          </p:nvCxnSpPr>
          <p:spPr>
            <a:xfrm flipV="1">
              <a:off x="9100733" y="1044278"/>
              <a:ext cx="2814976" cy="1"/>
            </a:xfrm>
            <a:prstGeom prst="line">
              <a:avLst/>
            </a:prstGeom>
            <a:noFill/>
            <a:ln w="57150" cap="flat" cmpd="sng" algn="ctr">
              <a:solidFill>
                <a:srgbClr val="FFFF00"/>
              </a:solidFill>
              <a:prstDash val="solid"/>
              <a:miter lim="800000"/>
            </a:ln>
            <a:effectLst/>
          </p:spPr>
        </p:cxnSp>
        <p:sp>
          <p:nvSpPr>
            <p:cNvPr id="38" name="Rectangle 37"/>
            <p:cNvSpPr/>
            <p:nvPr/>
          </p:nvSpPr>
          <p:spPr>
            <a:xfrm>
              <a:off x="8059496" y="1112373"/>
              <a:ext cx="4055797" cy="1471765"/>
            </a:xfrm>
            <a:prstGeom prst="rect">
              <a:avLst/>
            </a:prstGeom>
            <a:solidFill>
              <a:srgbClr val="70AD47">
                <a:lumMod val="20000"/>
                <a:lumOff val="80000"/>
              </a:srgbClr>
            </a:solidFill>
            <a:ln>
              <a:noFill/>
            </a:ln>
          </p:spPr>
          <p:txBody>
            <a:bodyPr wrap="square" lIns="121912" tIns="60956" rIns="121912" bIns="60956">
              <a:noAutofit/>
            </a:bodyPr>
            <a:lstStyle/>
            <a:p>
              <a:pPr marL="285240" marR="0" lvl="0" indent="-28524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Segoe UI" panose="020B0502040204020203" pitchFamily="34" charset="0"/>
                <a:cs typeface="Arial" panose="020B0604020202020204" pitchFamily="34" charset="0"/>
              </a:endParaRPr>
            </a:p>
          </p:txBody>
        </p:sp>
      </p:grpSp>
      <p:sp>
        <p:nvSpPr>
          <p:cNvPr id="39" name="Rectangle 38"/>
          <p:cNvSpPr/>
          <p:nvPr/>
        </p:nvSpPr>
        <p:spPr>
          <a:xfrm>
            <a:off x="3963642" y="1684020"/>
            <a:ext cx="3875260" cy="3970318"/>
          </a:xfrm>
          <a:prstGeom prst="rect">
            <a:avLst/>
          </a:prstGeom>
        </p:spPr>
        <p:txBody>
          <a:bodyPr wrap="square">
            <a:spAutoFit/>
          </a:bodyPr>
          <a:lstStyle/>
          <a:p>
            <a:pPr marL="742950" marR="0" lvl="1" indent="-285750">
              <a:spcBef>
                <a:spcPts val="0"/>
              </a:spcBef>
              <a:spcAft>
                <a:spcPts val="0"/>
              </a:spcAft>
              <a:buFont typeface="+mj-lt"/>
              <a:buAutoNum type="alphaLcPeriod"/>
            </a:pPr>
            <a:endPar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rPr>
              <a:t>Adoption to custom solution to create IDPs simulating the IDPs we currently have in PROD</a:t>
            </a:r>
          </a:p>
          <a:p>
            <a:pPr marL="742950" marR="0" lvl="1" indent="-285750">
              <a:spcBef>
                <a:spcPts val="0"/>
              </a:spcBef>
              <a:spcAft>
                <a:spcPts val="0"/>
              </a:spcAft>
              <a:buFont typeface="+mj-lt"/>
              <a:buAutoNum type="alphaLcPeriod"/>
            </a:pPr>
            <a:r>
              <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rPr>
              <a:t>Enabling registration of Identity providers and add users under the IDP</a:t>
            </a:r>
          </a:p>
          <a:p>
            <a:pPr marL="742950" marR="0" lvl="1" indent="-285750">
              <a:spcBef>
                <a:spcPts val="0"/>
              </a:spcBef>
              <a:spcAft>
                <a:spcPts val="0"/>
              </a:spcAft>
              <a:buFont typeface="+mj-lt"/>
              <a:buAutoNum type="alphaLcPeriod"/>
            </a:pPr>
            <a:r>
              <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rPr>
              <a:t>Enabling the customization of the IDP configuration.</a:t>
            </a:r>
          </a:p>
          <a:p>
            <a:pPr marL="742950" marR="0" lvl="1" indent="-285750">
              <a:spcBef>
                <a:spcPts val="0"/>
              </a:spcBef>
              <a:spcAft>
                <a:spcPts val="0"/>
              </a:spcAft>
              <a:buFont typeface="+mj-lt"/>
              <a:buAutoNum type="alphaLcPeriod"/>
            </a:pPr>
            <a:r>
              <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rPr>
              <a:t>Allows to enable/disable users in the IDP</a:t>
            </a:r>
          </a:p>
          <a:p>
            <a:pPr marL="742950" marR="0" lvl="1" indent="-285750">
              <a:spcBef>
                <a:spcPts val="0"/>
              </a:spcBef>
              <a:spcAft>
                <a:spcPts val="0"/>
              </a:spcAft>
              <a:buFont typeface="+mj-lt"/>
              <a:buAutoNum type="alphaLcPeriod"/>
            </a:pPr>
            <a:r>
              <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rPr>
              <a:t>Providing configuration updates to the Shibboleth or OIDC</a:t>
            </a:r>
          </a:p>
          <a:p>
            <a:pPr marL="742950" marR="0" lvl="1" indent="-285750">
              <a:spcBef>
                <a:spcPts val="0"/>
              </a:spcBef>
              <a:spcAft>
                <a:spcPts val="0"/>
              </a:spcAft>
              <a:buFont typeface="+mj-lt"/>
              <a:buAutoNum type="alphaLcPeriod"/>
            </a:pPr>
            <a:r>
              <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rPr>
              <a:t>Provides dashboard for testers to view the IDP configurations and user’s configs</a:t>
            </a:r>
          </a:p>
          <a:p>
            <a:pPr marL="742950" marR="0" lvl="1" indent="-285750">
              <a:spcBef>
                <a:spcPts val="0"/>
              </a:spcBef>
              <a:spcAft>
                <a:spcPts val="0"/>
              </a:spcAft>
              <a:buFont typeface="+mj-lt"/>
              <a:buAutoNum type="alphaLcPeriod"/>
            </a:pPr>
            <a:r>
              <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rPr>
              <a:t>Creation of Admins and admin roles to the users who will be authorized to do these customization</a:t>
            </a:r>
          </a:p>
          <a:p>
            <a:pPr marL="742950" marR="0" lvl="1" indent="-285750">
              <a:spcBef>
                <a:spcPts val="0"/>
              </a:spcBef>
              <a:spcAft>
                <a:spcPts val="0"/>
              </a:spcAft>
              <a:buFont typeface="+mj-lt"/>
              <a:buAutoNum type="alphaLcPeriod"/>
            </a:pPr>
            <a:r>
              <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rPr>
              <a:t>Interactive UI by the ReactJS makes view and customization easier</a:t>
            </a:r>
          </a:p>
          <a:p>
            <a:pPr marL="742950" marR="0" lvl="1" indent="-285750">
              <a:spcBef>
                <a:spcPts val="0"/>
              </a:spcBef>
              <a:spcAft>
                <a:spcPts val="0"/>
              </a:spcAft>
              <a:buFont typeface="+mj-lt"/>
              <a:buAutoNum type="alphaLcPeriod"/>
            </a:pPr>
            <a:r>
              <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rPr>
              <a:t>Hosted in Cloud and reduces cost of many EC2’s running currently to the same job</a:t>
            </a:r>
          </a:p>
          <a:p>
            <a:pPr marL="742950" marR="0" lvl="1" indent="-285750">
              <a:spcBef>
                <a:spcPts val="0"/>
              </a:spcBef>
              <a:spcAft>
                <a:spcPts val="0"/>
              </a:spcAft>
              <a:buFont typeface="+mj-lt"/>
              <a:buAutoNum type="alphaLcPeriod"/>
            </a:pPr>
            <a:endPar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endParaRPr>
          </a:p>
          <a:p>
            <a:pPr marL="742950" marR="0" lvl="1" indent="-285750">
              <a:spcBef>
                <a:spcPts val="0"/>
              </a:spcBef>
              <a:spcAft>
                <a:spcPts val="0"/>
              </a:spcAft>
              <a:buFont typeface="+mj-lt"/>
              <a:buAutoNum type="alphaLcPeriod"/>
            </a:pPr>
            <a:endPar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endParaRPr>
          </a:p>
        </p:txBody>
      </p:sp>
      <p:sp>
        <p:nvSpPr>
          <p:cNvPr id="40" name="Rectangle 39"/>
          <p:cNvSpPr/>
          <p:nvPr/>
        </p:nvSpPr>
        <p:spPr>
          <a:xfrm>
            <a:off x="7894224" y="1506252"/>
            <a:ext cx="3824649" cy="1107996"/>
          </a:xfrm>
          <a:prstGeom prst="rect">
            <a:avLst/>
          </a:prstGeom>
        </p:spPr>
        <p:txBody>
          <a:bodyPr wrap="square">
            <a:spAutoFit/>
          </a:bodyPr>
          <a:lstStyle/>
          <a:p>
            <a:pPr marL="628650" marR="0" lvl="1" indent="-171450">
              <a:spcBef>
                <a:spcPts val="0"/>
              </a:spcBef>
              <a:spcAft>
                <a:spcPts val="0"/>
              </a:spcAft>
              <a:buFont typeface="Arial" panose="020B0604020202020204" pitchFamily="34" charset="0"/>
              <a:buChar char="•"/>
            </a:pPr>
            <a:r>
              <a:rPr lang="en-US" sz="1100" dirty="0">
                <a:latin typeface="Calibri" panose="020F0502020204030204" pitchFamily="34" charset="0"/>
                <a:ea typeface="Calibri" panose="020F0502020204030204" pitchFamily="34" charset="0"/>
              </a:rPr>
              <a:t>Complete simulation of the IDPs in PROD</a:t>
            </a:r>
          </a:p>
          <a:p>
            <a:pPr marL="628650" marR="0" lvl="1" indent="-171450">
              <a:spcBef>
                <a:spcPts val="0"/>
              </a:spcBef>
              <a:spcAft>
                <a:spcPts val="0"/>
              </a:spcAft>
              <a:buFont typeface="Arial" panose="020B0604020202020204" pitchFamily="34" charset="0"/>
              <a:buChar char="•"/>
            </a:pPr>
            <a:r>
              <a:rPr lang="en-US" sz="1100" dirty="0">
                <a:latin typeface="Calibri" panose="020F0502020204030204" pitchFamily="34" charset="0"/>
                <a:ea typeface="Calibri" panose="020F0502020204030204" pitchFamily="34" charset="0"/>
              </a:rPr>
              <a:t>Easy for stake holders to do customization</a:t>
            </a:r>
          </a:p>
          <a:p>
            <a:pPr marL="628650" marR="0" lvl="1" indent="-171450">
              <a:spcBef>
                <a:spcPts val="0"/>
              </a:spcBef>
              <a:spcAft>
                <a:spcPts val="0"/>
              </a:spcAft>
              <a:buFont typeface="Arial" panose="020B0604020202020204" pitchFamily="34" charset="0"/>
              <a:buChar char="•"/>
            </a:pPr>
            <a:r>
              <a:rPr lang="en-US" sz="1100" dirty="0">
                <a:latin typeface="Calibri" panose="020F0502020204030204" pitchFamily="34" charset="0"/>
                <a:ea typeface="Calibri" panose="020F0502020204030204" pitchFamily="34" charset="0"/>
              </a:rPr>
              <a:t>Reusable components across any authentication application using Shibboleth/OIDC</a:t>
            </a:r>
          </a:p>
          <a:p>
            <a:pPr marL="628650" marR="0" lvl="1" indent="-171450">
              <a:spcBef>
                <a:spcPts val="0"/>
              </a:spcBef>
              <a:spcAft>
                <a:spcPts val="0"/>
              </a:spcAft>
              <a:buFont typeface="Arial" panose="020B0604020202020204" pitchFamily="34" charset="0"/>
              <a:buChar char="•"/>
            </a:pPr>
            <a:r>
              <a:rPr lang="en-US" sz="1100" dirty="0">
                <a:latin typeface="Calibri" panose="020F0502020204030204" pitchFamily="34" charset="0"/>
                <a:ea typeface="Calibri" panose="020F0502020204030204" pitchFamily="34" charset="0"/>
              </a:rPr>
              <a:t>Reduces the frequent loss of test IDP and their data and solves manual configuration to EC2s</a:t>
            </a:r>
          </a:p>
        </p:txBody>
      </p:sp>
      <p:grpSp>
        <p:nvGrpSpPr>
          <p:cNvPr id="42" name="Group 41">
            <a:extLst>
              <a:ext uri="{FF2B5EF4-FFF2-40B4-BE49-F238E27FC236}">
                <a16:creationId xmlns:a16="http://schemas.microsoft.com/office/drawing/2014/main" id="{2379A6C7-2F29-4A79-A8C7-7FFEFBCE0E83}"/>
              </a:ext>
            </a:extLst>
          </p:cNvPr>
          <p:cNvGrpSpPr/>
          <p:nvPr/>
        </p:nvGrpSpPr>
        <p:grpSpPr>
          <a:xfrm>
            <a:off x="8248437" y="3619501"/>
            <a:ext cx="3625553" cy="1562100"/>
            <a:chOff x="8033004" y="740607"/>
            <a:chExt cx="3994821" cy="1366375"/>
          </a:xfrm>
        </p:grpSpPr>
        <p:sp>
          <p:nvSpPr>
            <p:cNvPr id="43" name="TextBox 42">
              <a:extLst>
                <a:ext uri="{FF2B5EF4-FFF2-40B4-BE49-F238E27FC236}">
                  <a16:creationId xmlns:a16="http://schemas.microsoft.com/office/drawing/2014/main" id="{966845B6-85BE-4E93-85D2-9830EBE39AF0}"/>
                </a:ext>
              </a:extLst>
            </p:cNvPr>
            <p:cNvSpPr txBox="1"/>
            <p:nvPr/>
          </p:nvSpPr>
          <p:spPr bwMode="auto">
            <a:xfrm>
              <a:off x="8033004" y="740607"/>
              <a:ext cx="3268673" cy="258096"/>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760" eaLnBrk="0" fontAlgn="base" hangingPunct="0">
                <a:spcBef>
                  <a:spcPct val="0"/>
                </a:spcBef>
                <a:spcAft>
                  <a:spcPct val="0"/>
                </a:spcAft>
                <a:defRPr/>
              </a:pPr>
              <a:r>
                <a:rPr lang="en-US" sz="1467" b="1" dirty="0">
                  <a:solidFill>
                    <a:srgbClr val="075CA9"/>
                  </a:solidFill>
                  <a:latin typeface="Calibri" panose="020F0502020204030204" pitchFamily="34" charset="0"/>
                  <a:ea typeface="Segoe UI" panose="020B0502040204020203" pitchFamily="34" charset="0"/>
                  <a:cs typeface="Arial" panose="020B0604020202020204" pitchFamily="34" charset="0"/>
                </a:rPr>
                <a:t>Iteration 1</a:t>
              </a:r>
              <a:endParaRPr lang="en-GB" sz="1467" b="1" dirty="0">
                <a:solidFill>
                  <a:srgbClr val="075CA9"/>
                </a:solidFill>
                <a:latin typeface="Calibri" panose="020F0502020204030204" pitchFamily="34" charset="0"/>
                <a:ea typeface="Segoe UI" panose="020B0502040204020203"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9CBBE4B5-175C-4C19-B37A-22BE19D596E8}"/>
                </a:ext>
              </a:extLst>
            </p:cNvPr>
            <p:cNvCxnSpPr/>
            <p:nvPr/>
          </p:nvCxnSpPr>
          <p:spPr>
            <a:xfrm flipV="1">
              <a:off x="8069888" y="1044279"/>
              <a:ext cx="1074548" cy="1"/>
            </a:xfrm>
            <a:prstGeom prst="line">
              <a:avLst/>
            </a:prstGeom>
            <a:noFill/>
            <a:ln w="57150" cap="flat" cmpd="sng" algn="ctr">
              <a:solidFill>
                <a:srgbClr val="00B050"/>
              </a:solidFill>
              <a:prstDash val="solid"/>
              <a:miter lim="800000"/>
            </a:ln>
            <a:effectLst/>
          </p:spPr>
        </p:cxnSp>
        <p:cxnSp>
          <p:nvCxnSpPr>
            <p:cNvPr id="46" name="Straight Connector 45">
              <a:extLst>
                <a:ext uri="{FF2B5EF4-FFF2-40B4-BE49-F238E27FC236}">
                  <a16:creationId xmlns:a16="http://schemas.microsoft.com/office/drawing/2014/main" id="{31AC5C5A-AA7B-4BA1-B215-C2A2ECEC6F1C}"/>
                </a:ext>
              </a:extLst>
            </p:cNvPr>
            <p:cNvCxnSpPr/>
            <p:nvPr/>
          </p:nvCxnSpPr>
          <p:spPr>
            <a:xfrm flipV="1">
              <a:off x="9100733" y="1044278"/>
              <a:ext cx="2814976" cy="1"/>
            </a:xfrm>
            <a:prstGeom prst="line">
              <a:avLst/>
            </a:prstGeom>
            <a:noFill/>
            <a:ln w="57150" cap="flat" cmpd="sng" algn="ctr">
              <a:solidFill>
                <a:srgbClr val="FFFF00"/>
              </a:solidFill>
              <a:prstDash val="solid"/>
              <a:miter lim="800000"/>
            </a:ln>
            <a:effectLst/>
          </p:spPr>
        </p:cxnSp>
        <p:sp>
          <p:nvSpPr>
            <p:cNvPr id="47" name="Rectangle 46">
              <a:extLst>
                <a:ext uri="{FF2B5EF4-FFF2-40B4-BE49-F238E27FC236}">
                  <a16:creationId xmlns:a16="http://schemas.microsoft.com/office/drawing/2014/main" id="{4A2CAFE5-77B1-4A0D-AE2F-2DE3D3285E73}"/>
                </a:ext>
              </a:extLst>
            </p:cNvPr>
            <p:cNvSpPr/>
            <p:nvPr/>
          </p:nvSpPr>
          <p:spPr>
            <a:xfrm>
              <a:off x="8059497" y="1112373"/>
              <a:ext cx="3968328" cy="994609"/>
            </a:xfrm>
            <a:prstGeom prst="rect">
              <a:avLst/>
            </a:prstGeom>
            <a:solidFill>
              <a:srgbClr val="70AD47">
                <a:lumMod val="20000"/>
                <a:lumOff val="80000"/>
              </a:srgbClr>
            </a:solidFill>
            <a:ln>
              <a:noFill/>
            </a:ln>
          </p:spPr>
          <p:txBody>
            <a:bodyPr wrap="square" lIns="121912" tIns="60956" rIns="121912" bIns="60956">
              <a:noAutofit/>
            </a:bodyPr>
            <a:lstStyle/>
            <a:p>
              <a:pPr marL="285240" marR="0" lvl="0" indent="-28524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Segoe UI" panose="020B0502040204020203" pitchFamily="34" charset="0"/>
                  <a:cs typeface="Arial" panose="020B0604020202020204" pitchFamily="34" charset="0"/>
                </a:rPr>
                <a:t>Create IDP</a:t>
              </a:r>
            </a:p>
            <a:p>
              <a:pPr marL="285240" marR="0" lvl="0" indent="-28524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prstClr val="black"/>
                  </a:solidFill>
                  <a:latin typeface="Calibri" panose="020F0502020204030204" pitchFamily="34" charset="0"/>
                  <a:ea typeface="Segoe UI" panose="020B0502040204020203" pitchFamily="34" charset="0"/>
                  <a:cs typeface="Arial" panose="020B0604020202020204" pitchFamily="34" charset="0"/>
                </a:rPr>
                <a:t>Create IDP Users</a:t>
              </a:r>
            </a:p>
            <a:p>
              <a:pPr marL="285240" marR="0" lvl="0" indent="-28524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Segoe UI" panose="020B0502040204020203" pitchFamily="34" charset="0"/>
                  <a:cs typeface="Arial" panose="020B0604020202020204" pitchFamily="34" charset="0"/>
                </a:rPr>
                <a:t>Dashboard of </a:t>
              </a:r>
              <a:r>
                <a:rPr kumimoji="0" lang="en-US" sz="1200" b="0" i="0" u="none" strike="noStrike" kern="0" cap="none" spc="0" normalizeH="0" baseline="0" noProof="0" dirty="0" err="1">
                  <a:ln>
                    <a:noFill/>
                  </a:ln>
                  <a:solidFill>
                    <a:prstClr val="black"/>
                  </a:solidFill>
                  <a:effectLst/>
                  <a:uLnTx/>
                  <a:uFillTx/>
                  <a:latin typeface="Calibri" panose="020F0502020204030204" pitchFamily="34" charset="0"/>
                  <a:ea typeface="Segoe UI" panose="020B0502040204020203" pitchFamily="34" charset="0"/>
                  <a:cs typeface="Arial" panose="020B0604020202020204" pitchFamily="34" charset="0"/>
                </a:rPr>
                <a:t>IDPUsers</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Segoe UI" panose="020B0502040204020203" pitchFamily="34" charset="0"/>
                  <a:cs typeface="Arial" panose="020B0604020202020204" pitchFamily="34" charset="0"/>
                </a:rPr>
                <a:t> for team to view</a:t>
              </a:r>
            </a:p>
          </p:txBody>
        </p:sp>
      </p:grpSp>
    </p:spTree>
    <p:extLst>
      <p:ext uri="{BB962C8B-B14F-4D97-AF65-F5344CB8AC3E}">
        <p14:creationId xmlns:p14="http://schemas.microsoft.com/office/powerpoint/2010/main" val="402735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 Stack - Java FSE 3 track	</a:t>
            </a:r>
          </a:p>
        </p:txBody>
      </p:sp>
      <p:graphicFrame>
        <p:nvGraphicFramePr>
          <p:cNvPr id="5" name="Table 5">
            <a:extLst>
              <a:ext uri="{FF2B5EF4-FFF2-40B4-BE49-F238E27FC236}">
                <a16:creationId xmlns:a16="http://schemas.microsoft.com/office/drawing/2014/main" id="{9634B0A7-D23E-44DF-A38D-D73312089A93}"/>
              </a:ext>
            </a:extLst>
          </p:cNvPr>
          <p:cNvGraphicFramePr>
            <a:graphicFrameLocks noGrp="1"/>
          </p:cNvGraphicFramePr>
          <p:nvPr>
            <p:ph idx="1"/>
            <p:extLst>
              <p:ext uri="{D42A27DB-BD31-4B8C-83A1-F6EECF244321}">
                <p14:modId xmlns:p14="http://schemas.microsoft.com/office/powerpoint/2010/main" val="2993326045"/>
              </p:ext>
            </p:extLst>
          </p:nvPr>
        </p:nvGraphicFramePr>
        <p:xfrm>
          <a:off x="666750" y="1935163"/>
          <a:ext cx="7069455" cy="2865120"/>
        </p:xfrm>
        <a:graphic>
          <a:graphicData uri="http://schemas.openxmlformats.org/drawingml/2006/table">
            <a:tbl>
              <a:tblPr firstRow="1" bandRow="1">
                <a:tableStyleId>{8799B23B-EC83-4686-B30A-512413B5E67A}</a:tableStyleId>
              </a:tblPr>
              <a:tblGrid>
                <a:gridCol w="2137410">
                  <a:extLst>
                    <a:ext uri="{9D8B030D-6E8A-4147-A177-3AD203B41FA5}">
                      <a16:colId xmlns:a16="http://schemas.microsoft.com/office/drawing/2014/main" val="3739006958"/>
                    </a:ext>
                  </a:extLst>
                </a:gridCol>
                <a:gridCol w="4932045">
                  <a:extLst>
                    <a:ext uri="{9D8B030D-6E8A-4147-A177-3AD203B41FA5}">
                      <a16:colId xmlns:a16="http://schemas.microsoft.com/office/drawing/2014/main" val="1525742974"/>
                    </a:ext>
                  </a:extLst>
                </a:gridCol>
              </a:tblGrid>
              <a:tr h="370840">
                <a:tc>
                  <a:txBody>
                    <a:bodyPr/>
                    <a:lstStyle/>
                    <a:p>
                      <a:endParaRPr lang="en-US" dirty="0"/>
                    </a:p>
                  </a:txBody>
                  <a:tcPr/>
                </a:tc>
                <a:tc>
                  <a:txBody>
                    <a:bodyPr/>
                    <a:lstStyle/>
                    <a:p>
                      <a:r>
                        <a:rPr lang="en-US" dirty="0"/>
                        <a:t>Tech stack</a:t>
                      </a:r>
                    </a:p>
                  </a:txBody>
                  <a:tcPr/>
                </a:tc>
                <a:extLst>
                  <a:ext uri="{0D108BD9-81ED-4DB2-BD59-A6C34878D82A}">
                    <a16:rowId xmlns:a16="http://schemas.microsoft.com/office/drawing/2014/main" val="14684143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Front End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React JS</a:t>
                      </a:r>
                    </a:p>
                    <a:p>
                      <a:endParaRPr lang="en-US" dirty="0"/>
                    </a:p>
                  </a:txBody>
                  <a:tcPr/>
                </a:tc>
                <a:extLst>
                  <a:ext uri="{0D108BD9-81ED-4DB2-BD59-A6C34878D82A}">
                    <a16:rowId xmlns:a16="http://schemas.microsoft.com/office/drawing/2014/main" val="641919307"/>
                  </a:ext>
                </a:extLst>
              </a:tr>
              <a:tr h="370840">
                <a:tc>
                  <a:txBody>
                    <a:bodyPr/>
                    <a:lstStyle/>
                    <a:p>
                      <a:r>
                        <a:rPr lang="en-US" dirty="0"/>
                        <a:t>Back End</a:t>
                      </a:r>
                    </a:p>
                  </a:txBody>
                  <a:tcPr/>
                </a:tc>
                <a:tc>
                  <a:txBody>
                    <a:bodyPr/>
                    <a:lstStyle/>
                    <a:p>
                      <a:r>
                        <a:rPr lang="en-US" dirty="0"/>
                        <a:t>Sprint boot microservices</a:t>
                      </a:r>
                    </a:p>
                  </a:txBody>
                  <a:tcPr/>
                </a:tc>
                <a:extLst>
                  <a:ext uri="{0D108BD9-81ED-4DB2-BD59-A6C34878D82A}">
                    <a16:rowId xmlns:a16="http://schemas.microsoft.com/office/drawing/2014/main" val="307170323"/>
                  </a:ext>
                </a:extLst>
              </a:tr>
              <a:tr h="370840">
                <a:tc>
                  <a:txBody>
                    <a:bodyPr/>
                    <a:lstStyle/>
                    <a:p>
                      <a:r>
                        <a:rPr lang="en-US" dirty="0"/>
                        <a:t>Platform </a:t>
                      </a:r>
                    </a:p>
                  </a:txBody>
                  <a:tcPr/>
                </a:tc>
                <a:tc>
                  <a:txBody>
                    <a:bodyPr/>
                    <a:lstStyle/>
                    <a:p>
                      <a:r>
                        <a:rPr lang="en-US" dirty="0"/>
                        <a:t>AWS</a:t>
                      </a:r>
                    </a:p>
                  </a:txBody>
                  <a:tcPr/>
                </a:tc>
                <a:extLst>
                  <a:ext uri="{0D108BD9-81ED-4DB2-BD59-A6C34878D82A}">
                    <a16:rowId xmlns:a16="http://schemas.microsoft.com/office/drawing/2014/main" val="2617715948"/>
                  </a:ext>
                </a:extLst>
              </a:tr>
              <a:tr h="370840">
                <a:tc>
                  <a:txBody>
                    <a:bodyPr/>
                    <a:lstStyle/>
                    <a:p>
                      <a:r>
                        <a:rPr lang="en-US" dirty="0"/>
                        <a:t>Content Delivery</a:t>
                      </a:r>
                    </a:p>
                  </a:txBody>
                  <a:tcPr/>
                </a:tc>
                <a:tc>
                  <a:txBody>
                    <a:bodyPr/>
                    <a:lstStyle/>
                    <a:p>
                      <a:r>
                        <a:rPr lang="en-US" dirty="0" err="1"/>
                        <a:t>Zuul</a:t>
                      </a:r>
                      <a:r>
                        <a:rPr lang="en-US" dirty="0"/>
                        <a:t> server</a:t>
                      </a:r>
                    </a:p>
                  </a:txBody>
                  <a:tcPr/>
                </a:tc>
                <a:extLst>
                  <a:ext uri="{0D108BD9-81ED-4DB2-BD59-A6C34878D82A}">
                    <a16:rowId xmlns:a16="http://schemas.microsoft.com/office/drawing/2014/main" val="2174230057"/>
                  </a:ext>
                </a:extLst>
              </a:tr>
              <a:tr h="370840">
                <a:tc>
                  <a:txBody>
                    <a:bodyPr/>
                    <a:lstStyle/>
                    <a:p>
                      <a:r>
                        <a:rPr lang="en-US" dirty="0"/>
                        <a:t>Middleware</a:t>
                      </a:r>
                    </a:p>
                  </a:txBody>
                  <a:tcPr/>
                </a:tc>
                <a:tc>
                  <a:txBody>
                    <a:bodyPr/>
                    <a:lstStyle/>
                    <a:p>
                      <a:r>
                        <a:rPr lang="en-US" dirty="0"/>
                        <a:t>Kafka</a:t>
                      </a:r>
                    </a:p>
                  </a:txBody>
                  <a:tcPr/>
                </a:tc>
                <a:extLst>
                  <a:ext uri="{0D108BD9-81ED-4DB2-BD59-A6C34878D82A}">
                    <a16:rowId xmlns:a16="http://schemas.microsoft.com/office/drawing/2014/main" val="686010027"/>
                  </a:ext>
                </a:extLst>
              </a:tr>
              <a:tr h="370840">
                <a:tc>
                  <a:txBody>
                    <a:bodyPr/>
                    <a:lstStyle/>
                    <a:p>
                      <a:r>
                        <a:rPr lang="en-US" dirty="0"/>
                        <a:t>Database</a:t>
                      </a:r>
                    </a:p>
                  </a:txBody>
                  <a:tcPr/>
                </a:tc>
                <a:tc>
                  <a:txBody>
                    <a:bodyPr/>
                    <a:lstStyle/>
                    <a:p>
                      <a:r>
                        <a:rPr lang="en-US" dirty="0"/>
                        <a:t>Mongo </a:t>
                      </a:r>
                      <a:r>
                        <a:rPr lang="en-US" dirty="0" err="1"/>
                        <a:t>db</a:t>
                      </a:r>
                      <a:r>
                        <a:rPr lang="en-US" dirty="0"/>
                        <a:t> , </a:t>
                      </a:r>
                      <a:r>
                        <a:rPr lang="en-US" dirty="0" err="1"/>
                        <a:t>PostgreSql</a:t>
                      </a:r>
                      <a:endParaRPr lang="en-US" dirty="0"/>
                    </a:p>
                  </a:txBody>
                  <a:tcPr/>
                </a:tc>
                <a:extLst>
                  <a:ext uri="{0D108BD9-81ED-4DB2-BD59-A6C34878D82A}">
                    <a16:rowId xmlns:a16="http://schemas.microsoft.com/office/drawing/2014/main" val="1866132839"/>
                  </a:ext>
                </a:extLst>
              </a:tr>
            </a:tbl>
          </a:graphicData>
        </a:graphic>
      </p:graphicFrame>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A45F1ABD-D6BF-4F9C-8178-C2BF74196E6F}"/>
              </a:ext>
            </a:extLst>
          </p:cNvPr>
          <p:cNvSpPr/>
          <p:nvPr/>
        </p:nvSpPr>
        <p:spPr>
          <a:xfrm>
            <a:off x="6808019" y="792406"/>
            <a:ext cx="5256638" cy="5675742"/>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F84D9A55-19C3-45CE-A555-D445CF13808F}"/>
              </a:ext>
            </a:extLst>
          </p:cNvPr>
          <p:cNvSpPr/>
          <p:nvPr/>
        </p:nvSpPr>
        <p:spPr>
          <a:xfrm>
            <a:off x="123825" y="514350"/>
            <a:ext cx="4705603" cy="6153150"/>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25" name="Content Placeholder 24" descr="A picture containing icon&#10;&#10;Description automatically generated">
            <a:extLst>
              <a:ext uri="{FF2B5EF4-FFF2-40B4-BE49-F238E27FC236}">
                <a16:creationId xmlns:a16="http://schemas.microsoft.com/office/drawing/2014/main" id="{8606D31A-7CB9-4AD3-92CB-9C4A2596D42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16983" y="4982108"/>
            <a:ext cx="2025273" cy="1142787"/>
          </a:xfrm>
        </p:spPr>
      </p:pic>
      <p:sp>
        <p:nvSpPr>
          <p:cNvPr id="8" name="Rectangle: Rounded Corners 7">
            <a:extLst>
              <a:ext uri="{FF2B5EF4-FFF2-40B4-BE49-F238E27FC236}">
                <a16:creationId xmlns:a16="http://schemas.microsoft.com/office/drawing/2014/main" id="{71329E7D-4A82-4B99-A08D-BDE0D7385731}"/>
              </a:ext>
            </a:extLst>
          </p:cNvPr>
          <p:cNvSpPr/>
          <p:nvPr/>
        </p:nvSpPr>
        <p:spPr>
          <a:xfrm>
            <a:off x="609600" y="923925"/>
            <a:ext cx="3886201" cy="8953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User service Command Microservice</a:t>
            </a:r>
          </a:p>
        </p:txBody>
      </p:sp>
      <p:sp>
        <p:nvSpPr>
          <p:cNvPr id="9" name="Rectangle: Rounded Corners 8">
            <a:extLst>
              <a:ext uri="{FF2B5EF4-FFF2-40B4-BE49-F238E27FC236}">
                <a16:creationId xmlns:a16="http://schemas.microsoft.com/office/drawing/2014/main" id="{E9A70689-4CD0-4CBA-9C41-473ED384AA93}"/>
              </a:ext>
            </a:extLst>
          </p:cNvPr>
          <p:cNvSpPr/>
          <p:nvPr/>
        </p:nvSpPr>
        <p:spPr>
          <a:xfrm>
            <a:off x="7706113" y="942975"/>
            <a:ext cx="3542912" cy="8763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Custom </a:t>
            </a:r>
            <a:r>
              <a:rPr lang="en-US" dirty="0" err="1"/>
              <a:t>Idpuser</a:t>
            </a:r>
            <a:r>
              <a:rPr lang="en-US" dirty="0"/>
              <a:t> Query Microservice</a:t>
            </a:r>
          </a:p>
        </p:txBody>
      </p:sp>
      <p:sp>
        <p:nvSpPr>
          <p:cNvPr id="10" name="Rectangle: Rounded Corners 9">
            <a:extLst>
              <a:ext uri="{FF2B5EF4-FFF2-40B4-BE49-F238E27FC236}">
                <a16:creationId xmlns:a16="http://schemas.microsoft.com/office/drawing/2014/main" id="{09983D56-2711-4191-A82B-8D42AD546553}"/>
              </a:ext>
            </a:extLst>
          </p:cNvPr>
          <p:cNvSpPr/>
          <p:nvPr/>
        </p:nvSpPr>
        <p:spPr>
          <a:xfrm>
            <a:off x="2436043" y="2943225"/>
            <a:ext cx="1707360" cy="647700"/>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Create </a:t>
            </a:r>
            <a:r>
              <a:rPr lang="en-US" dirty="0" err="1"/>
              <a:t>Idp</a:t>
            </a:r>
            <a:r>
              <a:rPr lang="en-US" dirty="0"/>
              <a:t> Command</a:t>
            </a:r>
          </a:p>
        </p:txBody>
      </p:sp>
      <p:sp>
        <p:nvSpPr>
          <p:cNvPr id="11" name="Rectangle: Rounded Corners 10">
            <a:extLst>
              <a:ext uri="{FF2B5EF4-FFF2-40B4-BE49-F238E27FC236}">
                <a16:creationId xmlns:a16="http://schemas.microsoft.com/office/drawing/2014/main" id="{48AC7601-412F-44E3-B30F-BA6DB1824237}"/>
              </a:ext>
            </a:extLst>
          </p:cNvPr>
          <p:cNvSpPr/>
          <p:nvPr/>
        </p:nvSpPr>
        <p:spPr>
          <a:xfrm>
            <a:off x="123824" y="2909508"/>
            <a:ext cx="1911116" cy="6477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Create User Command</a:t>
            </a:r>
          </a:p>
        </p:txBody>
      </p:sp>
      <p:pic>
        <p:nvPicPr>
          <p:cNvPr id="33" name="Picture 32" descr="Logo&#10;&#10;Description automatically generated">
            <a:extLst>
              <a:ext uri="{FF2B5EF4-FFF2-40B4-BE49-F238E27FC236}">
                <a16:creationId xmlns:a16="http://schemas.microsoft.com/office/drawing/2014/main" id="{2A888A25-4156-4C09-A845-C1CF97E10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531" y="792406"/>
            <a:ext cx="1196488" cy="1196488"/>
          </a:xfrm>
          <a:prstGeom prst="rect">
            <a:avLst/>
          </a:prstGeom>
        </p:spPr>
      </p:pic>
      <p:cxnSp>
        <p:nvCxnSpPr>
          <p:cNvPr id="39" name="Connector: Elbow 38">
            <a:extLst>
              <a:ext uri="{FF2B5EF4-FFF2-40B4-BE49-F238E27FC236}">
                <a16:creationId xmlns:a16="http://schemas.microsoft.com/office/drawing/2014/main" id="{5678D11E-F621-42FF-943D-1DF9D5926922}"/>
              </a:ext>
            </a:extLst>
          </p:cNvPr>
          <p:cNvCxnSpPr>
            <a:cxnSpLocks/>
            <a:stCxn id="8" idx="2"/>
            <a:endCxn id="11" idx="0"/>
          </p:cNvCxnSpPr>
          <p:nvPr/>
        </p:nvCxnSpPr>
        <p:spPr>
          <a:xfrm rot="5400000">
            <a:off x="1270926" y="1627732"/>
            <a:ext cx="1090233" cy="14733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27D7304-EC64-49AD-A66D-EA7385B3CF3B}"/>
              </a:ext>
            </a:extLst>
          </p:cNvPr>
          <p:cNvCxnSpPr>
            <a:cxnSpLocks/>
            <a:stCxn id="8" idx="2"/>
            <a:endCxn id="10" idx="0"/>
          </p:cNvCxnSpPr>
          <p:nvPr/>
        </p:nvCxnSpPr>
        <p:spPr>
          <a:xfrm rot="16200000" flipH="1">
            <a:off x="2359237" y="2012739"/>
            <a:ext cx="1123950" cy="7370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DB15F5-4534-46C1-9A2F-857197EB5CF7}"/>
              </a:ext>
            </a:extLst>
          </p:cNvPr>
          <p:cNvCxnSpPr>
            <a:cxnSpLocks/>
            <a:stCxn id="8" idx="3"/>
            <a:endCxn id="33" idx="1"/>
          </p:cNvCxnSpPr>
          <p:nvPr/>
        </p:nvCxnSpPr>
        <p:spPr>
          <a:xfrm>
            <a:off x="4495801" y="1371600"/>
            <a:ext cx="734730"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3A744D6-841C-4437-968B-3345CCBDD8A3}"/>
              </a:ext>
            </a:extLst>
          </p:cNvPr>
          <p:cNvCxnSpPr>
            <a:cxnSpLocks/>
            <a:stCxn id="33" idx="3"/>
            <a:endCxn id="9" idx="1"/>
          </p:cNvCxnSpPr>
          <p:nvPr/>
        </p:nvCxnSpPr>
        <p:spPr>
          <a:xfrm flipV="1">
            <a:off x="6427019" y="1381125"/>
            <a:ext cx="1279094"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103B6808-212E-4DD4-9E08-681BF32A3E32}"/>
              </a:ext>
            </a:extLst>
          </p:cNvPr>
          <p:cNvSpPr/>
          <p:nvPr/>
        </p:nvSpPr>
        <p:spPr>
          <a:xfrm>
            <a:off x="7268627" y="2896361"/>
            <a:ext cx="1902895" cy="11327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GetAll</a:t>
            </a:r>
            <a:r>
              <a:rPr lang="en-US" dirty="0"/>
              <a:t> </a:t>
            </a:r>
            <a:r>
              <a:rPr lang="en-US" dirty="0" err="1"/>
              <a:t>Idps</a:t>
            </a:r>
            <a:r>
              <a:rPr lang="en-US" dirty="0"/>
              <a:t> Query</a:t>
            </a:r>
          </a:p>
        </p:txBody>
      </p:sp>
      <p:sp>
        <p:nvSpPr>
          <p:cNvPr id="55" name="Rectangle: Rounded Corners 54">
            <a:extLst>
              <a:ext uri="{FF2B5EF4-FFF2-40B4-BE49-F238E27FC236}">
                <a16:creationId xmlns:a16="http://schemas.microsoft.com/office/drawing/2014/main" id="{0C52EA67-0A77-4D87-9CD2-D9D640E84B62}"/>
              </a:ext>
            </a:extLst>
          </p:cNvPr>
          <p:cNvSpPr/>
          <p:nvPr/>
        </p:nvSpPr>
        <p:spPr>
          <a:xfrm>
            <a:off x="9572625" y="2909507"/>
            <a:ext cx="2200274" cy="11327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GetAllIdpUsers</a:t>
            </a:r>
            <a:r>
              <a:rPr lang="en-US" dirty="0"/>
              <a:t> with pagination, sorting , filtering Query</a:t>
            </a:r>
          </a:p>
        </p:txBody>
      </p:sp>
      <p:pic>
        <p:nvPicPr>
          <p:cNvPr id="87" name="Picture 86" descr="Logo, company name&#10;&#10;Description automatically generated">
            <a:extLst>
              <a:ext uri="{FF2B5EF4-FFF2-40B4-BE49-F238E27FC236}">
                <a16:creationId xmlns:a16="http://schemas.microsoft.com/office/drawing/2014/main" id="{55F8AFEE-746A-4C7D-803F-B21B64F858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0175" y="4982108"/>
            <a:ext cx="942975" cy="1263781"/>
          </a:xfrm>
          <a:prstGeom prst="rect">
            <a:avLst/>
          </a:prstGeom>
        </p:spPr>
      </p:pic>
      <p:cxnSp>
        <p:nvCxnSpPr>
          <p:cNvPr id="108" name="Connector: Elbow 107">
            <a:extLst>
              <a:ext uri="{FF2B5EF4-FFF2-40B4-BE49-F238E27FC236}">
                <a16:creationId xmlns:a16="http://schemas.microsoft.com/office/drawing/2014/main" id="{962C2F73-6B6C-4F19-B70F-28CCC343F163}"/>
              </a:ext>
            </a:extLst>
          </p:cNvPr>
          <p:cNvCxnSpPr>
            <a:cxnSpLocks/>
            <a:endCxn id="54" idx="0"/>
          </p:cNvCxnSpPr>
          <p:nvPr/>
        </p:nvCxnSpPr>
        <p:spPr>
          <a:xfrm flipH="1">
            <a:off x="8220075" y="1828800"/>
            <a:ext cx="1152526" cy="1067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088F737-9C82-4A8C-96C0-0534C3334E84}"/>
              </a:ext>
            </a:extLst>
          </p:cNvPr>
          <p:cNvCxnSpPr/>
          <p:nvPr/>
        </p:nvCxnSpPr>
        <p:spPr>
          <a:xfrm>
            <a:off x="9372600" y="1828800"/>
            <a:ext cx="933450" cy="1067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9C4E22DA-E68F-460E-977C-6DD4B9B488C7}"/>
              </a:ext>
            </a:extLst>
          </p:cNvPr>
          <p:cNvCxnSpPr>
            <a:cxnSpLocks/>
            <a:stCxn id="33" idx="2"/>
          </p:cNvCxnSpPr>
          <p:nvPr/>
        </p:nvCxnSpPr>
        <p:spPr>
          <a:xfrm rot="16200000" flipH="1">
            <a:off x="5506031" y="2311637"/>
            <a:ext cx="3830880" cy="3185393"/>
          </a:xfrm>
          <a:prstGeom prst="bentConnector3">
            <a:avLst>
              <a:gd name="adj1" fmla="val 99726"/>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ectangle: Rounded Corners 126">
            <a:extLst>
              <a:ext uri="{FF2B5EF4-FFF2-40B4-BE49-F238E27FC236}">
                <a16:creationId xmlns:a16="http://schemas.microsoft.com/office/drawing/2014/main" id="{5F27671E-721C-4761-8F8C-769B4662F325}"/>
              </a:ext>
            </a:extLst>
          </p:cNvPr>
          <p:cNvSpPr/>
          <p:nvPr/>
        </p:nvSpPr>
        <p:spPr>
          <a:xfrm>
            <a:off x="5381952" y="4791075"/>
            <a:ext cx="45719" cy="457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4459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2024D398-D9AF-406E-9B2D-B7EB62C342B4}"/>
              </a:ext>
            </a:extLst>
          </p:cNvPr>
          <p:cNvGraphicFramePr>
            <a:graphicFrameLocks noGrp="1"/>
          </p:cNvGraphicFramePr>
          <p:nvPr>
            <p:ph idx="1"/>
            <p:extLst>
              <p:ext uri="{D42A27DB-BD31-4B8C-83A1-F6EECF244321}">
                <p14:modId xmlns:p14="http://schemas.microsoft.com/office/powerpoint/2010/main" val="415563407"/>
              </p:ext>
            </p:extLst>
          </p:nvPr>
        </p:nvGraphicFramePr>
        <p:xfrm>
          <a:off x="409574" y="2305050"/>
          <a:ext cx="2657475" cy="2019301"/>
        </p:xfrm>
        <a:graphic>
          <a:graphicData uri="http://schemas.openxmlformats.org/drawingml/2006/table">
            <a:tbl>
              <a:tblPr firstRow="1" bandRow="1">
                <a:tableStyleId>{8799B23B-EC83-4686-B30A-512413B5E67A}</a:tableStyleId>
              </a:tblPr>
              <a:tblGrid>
                <a:gridCol w="2657475">
                  <a:extLst>
                    <a:ext uri="{9D8B030D-6E8A-4147-A177-3AD203B41FA5}">
                      <a16:colId xmlns:a16="http://schemas.microsoft.com/office/drawing/2014/main" val="758673391"/>
                    </a:ext>
                  </a:extLst>
                </a:gridCol>
              </a:tblGrid>
              <a:tr h="423452">
                <a:tc>
                  <a:txBody>
                    <a:bodyPr/>
                    <a:lstStyle/>
                    <a:p>
                      <a:r>
                        <a:rPr lang="en-US" dirty="0" err="1"/>
                        <a:t>IDP_Id</a:t>
                      </a:r>
                      <a:r>
                        <a:rPr lang="en-US" dirty="0"/>
                        <a:t> (Primary Key)</a:t>
                      </a:r>
                    </a:p>
                  </a:txBody>
                  <a:tcPr/>
                </a:tc>
                <a:extLst>
                  <a:ext uri="{0D108BD9-81ED-4DB2-BD59-A6C34878D82A}">
                    <a16:rowId xmlns:a16="http://schemas.microsoft.com/office/drawing/2014/main" val="2097244514"/>
                  </a:ext>
                </a:extLst>
              </a:tr>
              <a:tr h="423452">
                <a:tc>
                  <a:txBody>
                    <a:bodyPr/>
                    <a:lstStyle/>
                    <a:p>
                      <a:r>
                        <a:rPr lang="en-US" dirty="0"/>
                        <a:t>IDP name</a:t>
                      </a:r>
                    </a:p>
                  </a:txBody>
                  <a:tcPr/>
                </a:tc>
                <a:extLst>
                  <a:ext uri="{0D108BD9-81ED-4DB2-BD59-A6C34878D82A}">
                    <a16:rowId xmlns:a16="http://schemas.microsoft.com/office/drawing/2014/main" val="2264394329"/>
                  </a:ext>
                </a:extLst>
              </a:tr>
              <a:tr h="423452">
                <a:tc>
                  <a:txBody>
                    <a:bodyPr/>
                    <a:lstStyle/>
                    <a:p>
                      <a:r>
                        <a:rPr lang="en-US" dirty="0"/>
                        <a:t>Institution name</a:t>
                      </a:r>
                    </a:p>
                  </a:txBody>
                  <a:tcPr/>
                </a:tc>
                <a:extLst>
                  <a:ext uri="{0D108BD9-81ED-4DB2-BD59-A6C34878D82A}">
                    <a16:rowId xmlns:a16="http://schemas.microsoft.com/office/drawing/2014/main" val="2128493810"/>
                  </a:ext>
                </a:extLst>
              </a:tr>
              <a:tr h="748945">
                <a:tc>
                  <a:txBody>
                    <a:bodyPr/>
                    <a:lstStyle/>
                    <a:p>
                      <a:endParaRPr lang="en-US" dirty="0"/>
                    </a:p>
                  </a:txBody>
                  <a:tcPr/>
                </a:tc>
                <a:extLst>
                  <a:ext uri="{0D108BD9-81ED-4DB2-BD59-A6C34878D82A}">
                    <a16:rowId xmlns:a16="http://schemas.microsoft.com/office/drawing/2014/main" val="3593840176"/>
                  </a:ext>
                </a:extLst>
              </a:tr>
            </a:tbl>
          </a:graphicData>
        </a:graphic>
      </p:graphicFrame>
      <p:graphicFrame>
        <p:nvGraphicFramePr>
          <p:cNvPr id="9" name="Table 8">
            <a:extLst>
              <a:ext uri="{FF2B5EF4-FFF2-40B4-BE49-F238E27FC236}">
                <a16:creationId xmlns:a16="http://schemas.microsoft.com/office/drawing/2014/main" id="{63A425F4-D0CC-45F8-837E-344639060396}"/>
              </a:ext>
            </a:extLst>
          </p:cNvPr>
          <p:cNvGraphicFramePr>
            <a:graphicFrameLocks/>
          </p:cNvGraphicFramePr>
          <p:nvPr>
            <p:extLst>
              <p:ext uri="{D42A27DB-BD31-4B8C-83A1-F6EECF244321}">
                <p14:modId xmlns:p14="http://schemas.microsoft.com/office/powerpoint/2010/main" val="1576643101"/>
              </p:ext>
            </p:extLst>
          </p:nvPr>
        </p:nvGraphicFramePr>
        <p:xfrm>
          <a:off x="3638550" y="2305049"/>
          <a:ext cx="2657475" cy="2770184"/>
        </p:xfrm>
        <a:graphic>
          <a:graphicData uri="http://schemas.openxmlformats.org/drawingml/2006/table">
            <a:tbl>
              <a:tblPr firstRow="1" bandRow="1">
                <a:tableStyleId>{8799B23B-EC83-4686-B30A-512413B5E67A}</a:tableStyleId>
              </a:tblPr>
              <a:tblGrid>
                <a:gridCol w="2657475">
                  <a:extLst>
                    <a:ext uri="{9D8B030D-6E8A-4147-A177-3AD203B41FA5}">
                      <a16:colId xmlns:a16="http://schemas.microsoft.com/office/drawing/2014/main" val="758673391"/>
                    </a:ext>
                  </a:extLst>
                </a:gridCol>
              </a:tblGrid>
              <a:tr h="615419">
                <a:tc>
                  <a:txBody>
                    <a:bodyPr/>
                    <a:lstStyle/>
                    <a:p>
                      <a:r>
                        <a:rPr lang="en-US" dirty="0" err="1"/>
                        <a:t>UserId</a:t>
                      </a:r>
                      <a:r>
                        <a:rPr lang="en-US" dirty="0"/>
                        <a:t> (Primary Key)</a:t>
                      </a:r>
                    </a:p>
                  </a:txBody>
                  <a:tcPr/>
                </a:tc>
                <a:extLst>
                  <a:ext uri="{0D108BD9-81ED-4DB2-BD59-A6C34878D82A}">
                    <a16:rowId xmlns:a16="http://schemas.microsoft.com/office/drawing/2014/main" val="2097244514"/>
                  </a:ext>
                </a:extLst>
              </a:tr>
              <a:tr h="430953">
                <a:tc>
                  <a:txBody>
                    <a:bodyPr/>
                    <a:lstStyle/>
                    <a:p>
                      <a:r>
                        <a:rPr lang="en-US" dirty="0"/>
                        <a:t>provider </a:t>
                      </a:r>
                    </a:p>
                  </a:txBody>
                  <a:tcPr/>
                </a:tc>
                <a:extLst>
                  <a:ext uri="{0D108BD9-81ED-4DB2-BD59-A6C34878D82A}">
                    <a16:rowId xmlns:a16="http://schemas.microsoft.com/office/drawing/2014/main" val="2264394329"/>
                  </a:ext>
                </a:extLst>
              </a:tr>
              <a:tr h="430953">
                <a:tc>
                  <a:txBody>
                    <a:bodyPr/>
                    <a:lstStyle/>
                    <a:p>
                      <a:r>
                        <a:rPr lang="en-US" dirty="0"/>
                        <a:t>target </a:t>
                      </a:r>
                    </a:p>
                  </a:txBody>
                  <a:tcPr/>
                </a:tc>
                <a:extLst>
                  <a:ext uri="{0D108BD9-81ED-4DB2-BD59-A6C34878D82A}">
                    <a16:rowId xmlns:a16="http://schemas.microsoft.com/office/drawing/2014/main" val="2128493810"/>
                  </a:ext>
                </a:extLst>
              </a:tr>
              <a:tr h="430953">
                <a:tc>
                  <a:txBody>
                    <a:bodyPr/>
                    <a:lstStyle/>
                    <a:p>
                      <a:r>
                        <a:rPr lang="en-US" dirty="0"/>
                        <a:t>person </a:t>
                      </a:r>
                    </a:p>
                  </a:txBody>
                  <a:tcPr/>
                </a:tc>
                <a:extLst>
                  <a:ext uri="{0D108BD9-81ED-4DB2-BD59-A6C34878D82A}">
                    <a16:rowId xmlns:a16="http://schemas.microsoft.com/office/drawing/2014/main" val="3593840176"/>
                  </a:ext>
                </a:extLst>
              </a:tr>
              <a:tr h="430953">
                <a:tc>
                  <a:txBody>
                    <a:bodyPr/>
                    <a:lstStyle/>
                    <a:p>
                      <a:r>
                        <a:rPr lang="en-US" dirty="0"/>
                        <a:t>federation </a:t>
                      </a:r>
                    </a:p>
                  </a:txBody>
                  <a:tcPr/>
                </a:tc>
                <a:extLst>
                  <a:ext uri="{0D108BD9-81ED-4DB2-BD59-A6C34878D82A}">
                    <a16:rowId xmlns:a16="http://schemas.microsoft.com/office/drawing/2014/main" val="3933277279"/>
                  </a:ext>
                </a:extLst>
              </a:tr>
              <a:tr h="430953">
                <a:tc>
                  <a:txBody>
                    <a:bodyPr/>
                    <a:lstStyle/>
                    <a:p>
                      <a:r>
                        <a:rPr lang="en-US" dirty="0" err="1"/>
                        <a:t>Idp</a:t>
                      </a:r>
                      <a:r>
                        <a:rPr lang="en-US" dirty="0"/>
                        <a:t> (FK of IDP table)</a:t>
                      </a:r>
                    </a:p>
                  </a:txBody>
                  <a:tcPr/>
                </a:tc>
                <a:extLst>
                  <a:ext uri="{0D108BD9-81ED-4DB2-BD59-A6C34878D82A}">
                    <a16:rowId xmlns:a16="http://schemas.microsoft.com/office/drawing/2014/main" val="1308584546"/>
                  </a:ext>
                </a:extLst>
              </a:tr>
            </a:tbl>
          </a:graphicData>
        </a:graphic>
      </p:graphicFrame>
      <p:sp>
        <p:nvSpPr>
          <p:cNvPr id="4" name="TextBox 3">
            <a:extLst>
              <a:ext uri="{FF2B5EF4-FFF2-40B4-BE49-F238E27FC236}">
                <a16:creationId xmlns:a16="http://schemas.microsoft.com/office/drawing/2014/main" id="{B9E4DC8C-008D-45E4-BFD2-854C974EC822}"/>
              </a:ext>
            </a:extLst>
          </p:cNvPr>
          <p:cNvSpPr txBox="1"/>
          <p:nvPr/>
        </p:nvSpPr>
        <p:spPr>
          <a:xfrm>
            <a:off x="1009650" y="4552950"/>
            <a:ext cx="1457325" cy="369332"/>
          </a:xfrm>
          <a:prstGeom prst="rect">
            <a:avLst/>
          </a:prstGeom>
          <a:noFill/>
          <a:ln>
            <a:solidFill>
              <a:schemeClr val="bg2"/>
            </a:solidFill>
          </a:ln>
        </p:spPr>
        <p:txBody>
          <a:bodyPr wrap="square" rtlCol="0">
            <a:spAutoFit/>
          </a:bodyPr>
          <a:lstStyle/>
          <a:p>
            <a:r>
              <a:rPr lang="en-US" dirty="0"/>
              <a:t>IDP table</a:t>
            </a:r>
          </a:p>
        </p:txBody>
      </p:sp>
      <p:sp>
        <p:nvSpPr>
          <p:cNvPr id="6" name="TextBox 5">
            <a:extLst>
              <a:ext uri="{FF2B5EF4-FFF2-40B4-BE49-F238E27FC236}">
                <a16:creationId xmlns:a16="http://schemas.microsoft.com/office/drawing/2014/main" id="{9C104633-4EA6-431C-9F78-FB10ED175088}"/>
              </a:ext>
            </a:extLst>
          </p:cNvPr>
          <p:cNvSpPr txBox="1"/>
          <p:nvPr/>
        </p:nvSpPr>
        <p:spPr>
          <a:xfrm>
            <a:off x="3876675" y="5314950"/>
            <a:ext cx="2219325" cy="369332"/>
          </a:xfrm>
          <a:prstGeom prst="rect">
            <a:avLst/>
          </a:prstGeom>
          <a:noFill/>
          <a:ln>
            <a:solidFill>
              <a:schemeClr val="bg2"/>
            </a:solidFill>
          </a:ln>
        </p:spPr>
        <p:txBody>
          <a:bodyPr wrap="square" rtlCol="0">
            <a:spAutoFit/>
          </a:bodyPr>
          <a:lstStyle/>
          <a:p>
            <a:r>
              <a:rPr lang="en-US" dirty="0"/>
              <a:t>Users table</a:t>
            </a:r>
          </a:p>
        </p:txBody>
      </p:sp>
      <p:pic>
        <p:nvPicPr>
          <p:cNvPr id="10" name="Picture 9">
            <a:extLst>
              <a:ext uri="{FF2B5EF4-FFF2-40B4-BE49-F238E27FC236}">
                <a16:creationId xmlns:a16="http://schemas.microsoft.com/office/drawing/2014/main" id="{32637444-69C9-4DC8-AF34-98BDFCB3D0A4}"/>
              </a:ext>
            </a:extLst>
          </p:cNvPr>
          <p:cNvPicPr>
            <a:picLocks noChangeAspect="1"/>
          </p:cNvPicPr>
          <p:nvPr/>
        </p:nvPicPr>
        <p:blipFill>
          <a:blip r:embed="rId2"/>
          <a:stretch>
            <a:fillRect/>
          </a:stretch>
        </p:blipFill>
        <p:spPr>
          <a:xfrm>
            <a:off x="6610350" y="1385887"/>
            <a:ext cx="4457700" cy="1457325"/>
          </a:xfrm>
          <a:prstGeom prst="rect">
            <a:avLst/>
          </a:prstGeom>
        </p:spPr>
      </p:pic>
      <p:pic>
        <p:nvPicPr>
          <p:cNvPr id="12" name="Picture 11">
            <a:extLst>
              <a:ext uri="{FF2B5EF4-FFF2-40B4-BE49-F238E27FC236}">
                <a16:creationId xmlns:a16="http://schemas.microsoft.com/office/drawing/2014/main" id="{1E3C2A6E-EC41-42C0-B817-1AFAB76FB9C4}"/>
              </a:ext>
            </a:extLst>
          </p:cNvPr>
          <p:cNvPicPr>
            <a:picLocks noChangeAspect="1"/>
          </p:cNvPicPr>
          <p:nvPr/>
        </p:nvPicPr>
        <p:blipFill>
          <a:blip r:embed="rId3"/>
          <a:stretch>
            <a:fillRect/>
          </a:stretch>
        </p:blipFill>
        <p:spPr>
          <a:xfrm>
            <a:off x="6610350" y="3624264"/>
            <a:ext cx="4667250" cy="2819400"/>
          </a:xfrm>
          <a:prstGeom prst="rect">
            <a:avLst/>
          </a:prstGeom>
        </p:spPr>
      </p:pic>
      <p:sp>
        <p:nvSpPr>
          <p:cNvPr id="13" name="TextBox 12">
            <a:extLst>
              <a:ext uri="{FF2B5EF4-FFF2-40B4-BE49-F238E27FC236}">
                <a16:creationId xmlns:a16="http://schemas.microsoft.com/office/drawing/2014/main" id="{DAC0E0AE-F28D-495B-8BF4-ED2784EA4400}"/>
              </a:ext>
            </a:extLst>
          </p:cNvPr>
          <p:cNvSpPr txBox="1"/>
          <p:nvPr/>
        </p:nvSpPr>
        <p:spPr>
          <a:xfrm>
            <a:off x="7781925" y="1047750"/>
            <a:ext cx="1724025" cy="369332"/>
          </a:xfrm>
          <a:prstGeom prst="rect">
            <a:avLst/>
          </a:prstGeom>
          <a:noFill/>
          <a:ln>
            <a:solidFill>
              <a:schemeClr val="bg2"/>
            </a:solidFill>
          </a:ln>
        </p:spPr>
        <p:txBody>
          <a:bodyPr wrap="square" rtlCol="0">
            <a:spAutoFit/>
          </a:bodyPr>
          <a:lstStyle/>
          <a:p>
            <a:r>
              <a:rPr lang="en-US" dirty="0" err="1"/>
              <a:t>Idp</a:t>
            </a:r>
            <a:r>
              <a:rPr lang="en-US" dirty="0"/>
              <a:t> document</a:t>
            </a:r>
          </a:p>
        </p:txBody>
      </p:sp>
      <p:sp>
        <p:nvSpPr>
          <p:cNvPr id="14" name="TextBox 13">
            <a:extLst>
              <a:ext uri="{FF2B5EF4-FFF2-40B4-BE49-F238E27FC236}">
                <a16:creationId xmlns:a16="http://schemas.microsoft.com/office/drawing/2014/main" id="{E66BEC5B-4152-41DA-AD74-87BBF4AA4959}"/>
              </a:ext>
            </a:extLst>
          </p:cNvPr>
          <p:cNvSpPr txBox="1"/>
          <p:nvPr/>
        </p:nvSpPr>
        <p:spPr>
          <a:xfrm>
            <a:off x="7572375" y="3067050"/>
            <a:ext cx="2790825" cy="369332"/>
          </a:xfrm>
          <a:prstGeom prst="rect">
            <a:avLst/>
          </a:prstGeom>
          <a:noFill/>
          <a:ln>
            <a:solidFill>
              <a:schemeClr val="bg2"/>
            </a:solidFill>
          </a:ln>
        </p:spPr>
        <p:txBody>
          <a:bodyPr wrap="square" rtlCol="0">
            <a:spAutoFit/>
          </a:bodyPr>
          <a:lstStyle/>
          <a:p>
            <a:r>
              <a:rPr lang="en-US" dirty="0" err="1"/>
              <a:t>IdpUser</a:t>
            </a:r>
            <a:r>
              <a:rPr lang="en-US" dirty="0"/>
              <a:t> document</a:t>
            </a:r>
          </a:p>
        </p:txBody>
      </p:sp>
      <p:pic>
        <p:nvPicPr>
          <p:cNvPr id="16" name="Picture 15" descr="Logo, company name&#10;&#10;Description automatically generated">
            <a:extLst>
              <a:ext uri="{FF2B5EF4-FFF2-40B4-BE49-F238E27FC236}">
                <a16:creationId xmlns:a16="http://schemas.microsoft.com/office/drawing/2014/main" id="{E57485D8-C0BE-4E4E-8BFA-A8D8249A9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2641594"/>
            <a:ext cx="1847850" cy="247650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C049494E-788C-43B2-86A1-ADE0E78919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0116" y="5314950"/>
            <a:ext cx="2346217" cy="1323884"/>
          </a:xfrm>
          <a:prstGeom prst="rect">
            <a:avLst/>
          </a:prstGeom>
        </p:spPr>
      </p:pic>
      <p:sp>
        <p:nvSpPr>
          <p:cNvPr id="20" name="TextBox 19">
            <a:extLst>
              <a:ext uri="{FF2B5EF4-FFF2-40B4-BE49-F238E27FC236}">
                <a16:creationId xmlns:a16="http://schemas.microsoft.com/office/drawing/2014/main" id="{0B845838-AB8B-4547-8CDB-A1FB46CA2E6F}"/>
              </a:ext>
            </a:extLst>
          </p:cNvPr>
          <p:cNvSpPr txBox="1"/>
          <p:nvPr/>
        </p:nvSpPr>
        <p:spPr>
          <a:xfrm>
            <a:off x="2771775" y="219075"/>
            <a:ext cx="5419725" cy="646331"/>
          </a:xfrm>
          <a:prstGeom prst="rect">
            <a:avLst/>
          </a:prstGeom>
          <a:noFill/>
          <a:ln>
            <a:solidFill>
              <a:schemeClr val="bg2"/>
            </a:solidFill>
          </a:ln>
        </p:spPr>
        <p:txBody>
          <a:bodyPr wrap="square" rtlCol="0">
            <a:spAutoFit/>
          </a:bodyPr>
          <a:lstStyle/>
          <a:p>
            <a:r>
              <a:rPr lang="en-US" sz="3600" dirty="0"/>
              <a:t>Database design</a:t>
            </a:r>
          </a:p>
        </p:txBody>
      </p:sp>
    </p:spTree>
    <p:extLst>
      <p:ext uri="{BB962C8B-B14F-4D97-AF65-F5344CB8AC3E}">
        <p14:creationId xmlns:p14="http://schemas.microsoft.com/office/powerpoint/2010/main" val="191982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05D8-0048-472B-9297-3E06AC8AB0BF}"/>
              </a:ext>
            </a:extLst>
          </p:cNvPr>
          <p:cNvSpPr>
            <a:spLocks noGrp="1"/>
          </p:cNvSpPr>
          <p:nvPr>
            <p:ph type="title"/>
          </p:nvPr>
        </p:nvSpPr>
        <p:spPr/>
        <p:txBody>
          <a:bodyPr/>
          <a:lstStyle/>
          <a:p>
            <a:r>
              <a:rPr lang="en-US" dirty="0"/>
              <a:t>Use Case diagram</a:t>
            </a:r>
          </a:p>
        </p:txBody>
      </p:sp>
      <p:sp>
        <p:nvSpPr>
          <p:cNvPr id="3" name="Content Placeholder 2">
            <a:extLst>
              <a:ext uri="{FF2B5EF4-FFF2-40B4-BE49-F238E27FC236}">
                <a16:creationId xmlns:a16="http://schemas.microsoft.com/office/drawing/2014/main" id="{E29DBD22-9FC0-42B5-8EAA-397EA7D5D897}"/>
              </a:ext>
            </a:extLst>
          </p:cNvPr>
          <p:cNvSpPr>
            <a:spLocks noGrp="1"/>
          </p:cNvSpPr>
          <p:nvPr>
            <p:ph idx="1"/>
          </p:nvPr>
        </p:nvSpPr>
        <p:spPr/>
        <p:txBody>
          <a:bodyPr/>
          <a:lstStyle/>
          <a:p>
            <a:pPr marL="0" indent="0">
              <a:buNone/>
            </a:pPr>
            <a:endParaRPr lang="en-US" dirty="0"/>
          </a:p>
        </p:txBody>
      </p:sp>
      <p:sp>
        <p:nvSpPr>
          <p:cNvPr id="4" name="Oval 3">
            <a:extLst>
              <a:ext uri="{FF2B5EF4-FFF2-40B4-BE49-F238E27FC236}">
                <a16:creationId xmlns:a16="http://schemas.microsoft.com/office/drawing/2014/main" id="{02E29BD0-133B-43D5-B1E3-40A6F32B64D8}"/>
              </a:ext>
            </a:extLst>
          </p:cNvPr>
          <p:cNvSpPr/>
          <p:nvPr/>
        </p:nvSpPr>
        <p:spPr>
          <a:xfrm>
            <a:off x="800100" y="3429000"/>
            <a:ext cx="1857375" cy="94297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User</a:t>
            </a:r>
          </a:p>
        </p:txBody>
      </p:sp>
      <p:sp>
        <p:nvSpPr>
          <p:cNvPr id="5" name="Rectangle: Rounded Corners 4">
            <a:extLst>
              <a:ext uri="{FF2B5EF4-FFF2-40B4-BE49-F238E27FC236}">
                <a16:creationId xmlns:a16="http://schemas.microsoft.com/office/drawing/2014/main" id="{B6C8104C-D65E-41C4-9795-292DBD44FCBC}"/>
              </a:ext>
            </a:extLst>
          </p:cNvPr>
          <p:cNvSpPr/>
          <p:nvPr/>
        </p:nvSpPr>
        <p:spPr>
          <a:xfrm>
            <a:off x="4419600" y="2537287"/>
            <a:ext cx="2409825" cy="4762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Login</a:t>
            </a:r>
          </a:p>
        </p:txBody>
      </p:sp>
      <p:sp>
        <p:nvSpPr>
          <p:cNvPr id="7" name="Rectangle: Rounded Corners 6">
            <a:extLst>
              <a:ext uri="{FF2B5EF4-FFF2-40B4-BE49-F238E27FC236}">
                <a16:creationId xmlns:a16="http://schemas.microsoft.com/office/drawing/2014/main" id="{0575586A-DE6D-44D0-B3BB-44FB06D16B5F}"/>
              </a:ext>
            </a:extLst>
          </p:cNvPr>
          <p:cNvSpPr/>
          <p:nvPr/>
        </p:nvSpPr>
        <p:spPr>
          <a:xfrm>
            <a:off x="4419600" y="3489192"/>
            <a:ext cx="2533650" cy="4762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Create IDP</a:t>
            </a:r>
          </a:p>
        </p:txBody>
      </p:sp>
      <p:sp>
        <p:nvSpPr>
          <p:cNvPr id="8" name="Rectangle: Rounded Corners 7">
            <a:extLst>
              <a:ext uri="{FF2B5EF4-FFF2-40B4-BE49-F238E27FC236}">
                <a16:creationId xmlns:a16="http://schemas.microsoft.com/office/drawing/2014/main" id="{2A806D46-B1AC-4C93-AA18-139849F5516E}"/>
              </a:ext>
            </a:extLst>
          </p:cNvPr>
          <p:cNvSpPr/>
          <p:nvPr/>
        </p:nvSpPr>
        <p:spPr>
          <a:xfrm>
            <a:off x="4419600" y="4141834"/>
            <a:ext cx="2533650" cy="53416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Create IDP users</a:t>
            </a:r>
          </a:p>
        </p:txBody>
      </p:sp>
      <p:sp>
        <p:nvSpPr>
          <p:cNvPr id="10" name="Rectangle: Rounded Corners 9">
            <a:extLst>
              <a:ext uri="{FF2B5EF4-FFF2-40B4-BE49-F238E27FC236}">
                <a16:creationId xmlns:a16="http://schemas.microsoft.com/office/drawing/2014/main" id="{86B24ED7-B495-4C6D-980E-AA3E83D23DAC}"/>
              </a:ext>
            </a:extLst>
          </p:cNvPr>
          <p:cNvSpPr/>
          <p:nvPr/>
        </p:nvSpPr>
        <p:spPr>
          <a:xfrm>
            <a:off x="4419600" y="4852393"/>
            <a:ext cx="3533775" cy="53416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View Dashboard of IDP users</a:t>
            </a:r>
          </a:p>
        </p:txBody>
      </p:sp>
      <p:cxnSp>
        <p:nvCxnSpPr>
          <p:cNvPr id="12" name="Straight Arrow Connector 11">
            <a:extLst>
              <a:ext uri="{FF2B5EF4-FFF2-40B4-BE49-F238E27FC236}">
                <a16:creationId xmlns:a16="http://schemas.microsoft.com/office/drawing/2014/main" id="{C3CBFF0C-7312-48AA-B74A-90E3A47254B1}"/>
              </a:ext>
            </a:extLst>
          </p:cNvPr>
          <p:cNvCxnSpPr>
            <a:cxnSpLocks/>
            <a:stCxn id="4" idx="6"/>
            <a:endCxn id="5" idx="1"/>
          </p:cNvCxnSpPr>
          <p:nvPr/>
        </p:nvCxnSpPr>
        <p:spPr>
          <a:xfrm flipV="1">
            <a:off x="2657475" y="2775411"/>
            <a:ext cx="1762125" cy="1125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9D576E2-1133-4ABE-ACF7-D78F664BEEE5}"/>
              </a:ext>
            </a:extLst>
          </p:cNvPr>
          <p:cNvCxnSpPr>
            <a:stCxn id="4" idx="6"/>
            <a:endCxn id="7" idx="1"/>
          </p:cNvCxnSpPr>
          <p:nvPr/>
        </p:nvCxnSpPr>
        <p:spPr>
          <a:xfrm flipV="1">
            <a:off x="2657475" y="3727316"/>
            <a:ext cx="1762125" cy="173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224F4FF-A2E3-44A9-8C29-CF3BE248A8A1}"/>
              </a:ext>
            </a:extLst>
          </p:cNvPr>
          <p:cNvCxnSpPr/>
          <p:nvPr/>
        </p:nvCxnSpPr>
        <p:spPr>
          <a:xfrm>
            <a:off x="2676525" y="3900488"/>
            <a:ext cx="1724025" cy="471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2CBFBF-E06C-46FA-9C9C-650B02E583A1}"/>
              </a:ext>
            </a:extLst>
          </p:cNvPr>
          <p:cNvCxnSpPr>
            <a:stCxn id="4" idx="6"/>
            <a:endCxn id="10" idx="1"/>
          </p:cNvCxnSpPr>
          <p:nvPr/>
        </p:nvCxnSpPr>
        <p:spPr>
          <a:xfrm>
            <a:off x="2657475" y="3900488"/>
            <a:ext cx="1762125" cy="1218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3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BD08-703B-4007-ADA3-6F9F6627CD2B}"/>
              </a:ext>
            </a:extLst>
          </p:cNvPr>
          <p:cNvSpPr>
            <a:spLocks noGrp="1"/>
          </p:cNvSpPr>
          <p:nvPr>
            <p:ph type="title"/>
          </p:nvPr>
        </p:nvSpPr>
        <p:spPr/>
        <p:txBody>
          <a:bodyPr>
            <a:normAutofit/>
          </a:bodyPr>
          <a:lstStyle/>
          <a:p>
            <a:r>
              <a:rPr lang="en-US" dirty="0"/>
              <a:t>Technical reference</a:t>
            </a:r>
            <a:br>
              <a:rPr lang="en-US" dirty="0"/>
            </a:br>
            <a:r>
              <a:rPr lang="en-US" sz="1800" dirty="0"/>
              <a:t>GIT hub: </a:t>
            </a:r>
            <a:r>
              <a:rPr lang="en-US" sz="2000" dirty="0"/>
              <a:t>http://git03/kavithak/customidp/-/tree/main/SpringBoot</a:t>
            </a:r>
          </a:p>
        </p:txBody>
      </p:sp>
      <p:sp>
        <p:nvSpPr>
          <p:cNvPr id="3" name="Content Placeholder 2">
            <a:extLst>
              <a:ext uri="{FF2B5EF4-FFF2-40B4-BE49-F238E27FC236}">
                <a16:creationId xmlns:a16="http://schemas.microsoft.com/office/drawing/2014/main" id="{BB604EEE-8E72-49DA-B138-6F41F9A3BC68}"/>
              </a:ext>
            </a:extLst>
          </p:cNvPr>
          <p:cNvSpPr>
            <a:spLocks noGrp="1"/>
          </p:cNvSpPr>
          <p:nvPr>
            <p:ph idx="1"/>
          </p:nvPr>
        </p:nvSpPr>
        <p:spPr/>
        <p:txBody>
          <a:bodyPr>
            <a:normAutofit lnSpcReduction="10000"/>
          </a:bodyPr>
          <a:lstStyle/>
          <a:p>
            <a:r>
              <a:rPr lang="en-US" sz="1600" b="1" dirty="0" err="1"/>
              <a:t>cqrs</a:t>
            </a:r>
            <a:r>
              <a:rPr lang="en-US" sz="1600" b="1" dirty="0"/>
              <a:t>-command-user-service Microservice</a:t>
            </a:r>
          </a:p>
          <a:p>
            <a:pPr lvl="1"/>
            <a:r>
              <a:rPr lang="en-US" sz="1100" dirty="0"/>
              <a:t>API to create </a:t>
            </a:r>
            <a:r>
              <a:rPr lang="en-US" sz="1100" dirty="0" err="1"/>
              <a:t>Idp</a:t>
            </a:r>
            <a:r>
              <a:rPr lang="en-US" sz="1100" dirty="0"/>
              <a:t>(</a:t>
            </a:r>
            <a:r>
              <a:rPr lang="en-US" sz="1100" dirty="0" err="1"/>
              <a:t>IdentityProvider</a:t>
            </a:r>
            <a:r>
              <a:rPr lang="en-US" sz="1100" dirty="0"/>
              <a:t>) and </a:t>
            </a:r>
            <a:r>
              <a:rPr lang="en-US" sz="1100" dirty="0" err="1"/>
              <a:t>IdpUsers</a:t>
            </a:r>
            <a:r>
              <a:rPr lang="en-US" sz="1100" dirty="0"/>
              <a:t>(</a:t>
            </a:r>
            <a:r>
              <a:rPr lang="en-US" sz="1100" dirty="0" err="1"/>
              <a:t>IdentityProviderUsers</a:t>
            </a:r>
            <a:r>
              <a:rPr lang="en-US" sz="1100" dirty="0"/>
              <a:t>). Those details are persisted to </a:t>
            </a:r>
            <a:r>
              <a:rPr lang="en-US" sz="1100" dirty="0" err="1"/>
              <a:t>postgresql</a:t>
            </a:r>
            <a:r>
              <a:rPr lang="en-US" sz="1100" dirty="0"/>
              <a:t> tables and also posted to Kafka topics (user-service and </a:t>
            </a:r>
            <a:r>
              <a:rPr lang="en-US" sz="1100" dirty="0" err="1"/>
              <a:t>idp</a:t>
            </a:r>
            <a:r>
              <a:rPr lang="en-US" sz="1100" dirty="0"/>
              <a:t>-service).</a:t>
            </a:r>
          </a:p>
          <a:p>
            <a:pPr lvl="1"/>
            <a:r>
              <a:rPr lang="en-US" sz="1100" dirty="0">
                <a:hlinkClick r:id="rId2"/>
              </a:rPr>
              <a:t>http://localhost:8083/api/user/createUser</a:t>
            </a:r>
            <a:endParaRPr lang="en-US" sz="1100" dirty="0"/>
          </a:p>
          <a:p>
            <a:pPr lvl="1"/>
            <a:r>
              <a:rPr lang="en-US" sz="1100" dirty="0">
                <a:hlinkClick r:id="rId3"/>
              </a:rPr>
              <a:t>http://localhost:8083/api/idp/createIdp</a:t>
            </a:r>
            <a:endParaRPr lang="en-US" sz="1100" dirty="0"/>
          </a:p>
          <a:p>
            <a:pPr lvl="1"/>
            <a:r>
              <a:rPr lang="en-US" sz="1100" dirty="0"/>
              <a:t>Kafka messages:</a:t>
            </a:r>
          </a:p>
          <a:p>
            <a:pPr lvl="2"/>
            <a:r>
              <a:rPr lang="en-US" sz="1100" dirty="0"/>
              <a:t>kafka-console-consumer.bat -bootstrap-server localhost:9092 -topic user-service -from-beginning</a:t>
            </a:r>
          </a:p>
          <a:p>
            <a:pPr lvl="2"/>
            <a:r>
              <a:rPr lang="en-US" sz="1100" dirty="0"/>
              <a:t>kafka-console-consumer.bat -bootstrap-server localhost:9092 -topic </a:t>
            </a:r>
            <a:r>
              <a:rPr lang="en-US" sz="1100" dirty="0" err="1"/>
              <a:t>idp</a:t>
            </a:r>
            <a:r>
              <a:rPr lang="en-US" sz="1100" dirty="0"/>
              <a:t>-service -from-beginning</a:t>
            </a:r>
          </a:p>
          <a:p>
            <a:pPr lvl="2"/>
            <a:endParaRPr lang="en-US" sz="1100" dirty="0"/>
          </a:p>
          <a:p>
            <a:pPr marL="274320" lvl="2" indent="-274320">
              <a:buClr>
                <a:schemeClr val="accent3">
                  <a:lumMod val="50000"/>
                </a:schemeClr>
              </a:buClr>
              <a:buSzPct val="95000"/>
            </a:pPr>
            <a:r>
              <a:rPr lang="en-US" sz="1600" b="1" dirty="0" err="1"/>
              <a:t>cqrs</a:t>
            </a:r>
            <a:r>
              <a:rPr lang="en-US" sz="1600" b="1" dirty="0"/>
              <a:t>-query-</a:t>
            </a:r>
            <a:r>
              <a:rPr lang="en-US" sz="1600" b="1" dirty="0" err="1"/>
              <a:t>customidpuser</a:t>
            </a:r>
            <a:r>
              <a:rPr lang="en-US" sz="1600" b="1" dirty="0"/>
              <a:t>-service Microservice</a:t>
            </a:r>
          </a:p>
          <a:p>
            <a:pPr marL="822960" lvl="4" indent="-274320">
              <a:buSzPct val="95000"/>
            </a:pPr>
            <a:r>
              <a:rPr lang="en-US" sz="1400" dirty="0"/>
              <a:t>API to query </a:t>
            </a:r>
            <a:r>
              <a:rPr lang="en-US" sz="1400" dirty="0" err="1"/>
              <a:t>Idp</a:t>
            </a:r>
            <a:r>
              <a:rPr lang="en-US" sz="1400" dirty="0"/>
              <a:t>(</a:t>
            </a:r>
            <a:r>
              <a:rPr lang="en-US" sz="1400" dirty="0" err="1"/>
              <a:t>IdentityProvider</a:t>
            </a:r>
            <a:r>
              <a:rPr lang="en-US" sz="1400" dirty="0"/>
              <a:t>) and </a:t>
            </a:r>
            <a:r>
              <a:rPr lang="en-US" sz="1400" dirty="0" err="1"/>
              <a:t>IdpUsers</a:t>
            </a:r>
            <a:r>
              <a:rPr lang="en-US" sz="1400" dirty="0"/>
              <a:t>(</a:t>
            </a:r>
            <a:r>
              <a:rPr lang="en-US" sz="1400" dirty="0" err="1"/>
              <a:t>IdentityProviderUsers</a:t>
            </a:r>
            <a:r>
              <a:rPr lang="en-US" sz="1400" dirty="0"/>
              <a:t>).The </a:t>
            </a:r>
            <a:r>
              <a:rPr lang="en-US" sz="1400" dirty="0" err="1"/>
              <a:t>kafka</a:t>
            </a:r>
            <a:r>
              <a:rPr lang="en-US" sz="1400" dirty="0"/>
              <a:t> topics(user-service and </a:t>
            </a:r>
            <a:r>
              <a:rPr lang="en-US" sz="1400" dirty="0" err="1"/>
              <a:t>idp</a:t>
            </a:r>
            <a:r>
              <a:rPr lang="en-US" sz="1400" dirty="0"/>
              <a:t>-service) are listened and the data are persisted to </a:t>
            </a:r>
            <a:r>
              <a:rPr lang="en-US" sz="1400" dirty="0" err="1"/>
              <a:t>Mongodb</a:t>
            </a:r>
            <a:r>
              <a:rPr lang="en-US" sz="1400" dirty="0"/>
              <a:t> collection</a:t>
            </a:r>
          </a:p>
          <a:p>
            <a:pPr marL="822960" lvl="4" indent="-274320">
              <a:buSzPct val="95000"/>
            </a:pPr>
            <a:r>
              <a:rPr lang="en-US" sz="1400" dirty="0"/>
              <a:t> </a:t>
            </a:r>
            <a:r>
              <a:rPr lang="en-US" sz="1400" dirty="0">
                <a:hlinkClick r:id="rId4"/>
              </a:rPr>
              <a:t>http://localhost:8084/api/idpuser/getIdpuser</a:t>
            </a:r>
            <a:endParaRPr lang="en-US" sz="1400" dirty="0"/>
          </a:p>
          <a:p>
            <a:pPr marL="822960" lvl="4" indent="-274320">
              <a:buSzPct val="95000"/>
            </a:pPr>
            <a:r>
              <a:rPr lang="en-US" sz="1400" dirty="0">
                <a:hlinkClick r:id="rId5"/>
              </a:rPr>
              <a:t>http://localhost:8084/api/idpuser/getAllIdps</a:t>
            </a:r>
            <a:endParaRPr lang="en-US" sz="1400" dirty="0"/>
          </a:p>
          <a:p>
            <a:pPr marL="548640" lvl="4" indent="0">
              <a:buSzPct val="95000"/>
              <a:buNone/>
            </a:pPr>
            <a:endParaRPr lang="en-US" sz="1400" dirty="0"/>
          </a:p>
          <a:p>
            <a:pPr marL="548640" lvl="4" indent="0">
              <a:buSzPct val="95000"/>
              <a:buNone/>
            </a:pPr>
            <a:r>
              <a:rPr lang="en-US" sz="1400" b="1" dirty="0"/>
              <a:t>Swagger Documentation of both services</a:t>
            </a:r>
            <a:r>
              <a:rPr lang="en-US" sz="1400" dirty="0"/>
              <a:t>:</a:t>
            </a:r>
          </a:p>
          <a:p>
            <a:pPr marL="548640" lvl="4" indent="0">
              <a:buSzPct val="95000"/>
              <a:buNone/>
            </a:pPr>
            <a:r>
              <a:rPr lang="en-US" sz="1400" dirty="0"/>
              <a:t>http://localhost:8083/v2/api-docs</a:t>
            </a:r>
          </a:p>
          <a:p>
            <a:pPr marL="548640" lvl="4" indent="0">
              <a:buSzPct val="95000"/>
              <a:buNone/>
            </a:pPr>
            <a:r>
              <a:rPr lang="en-US" sz="1400" dirty="0"/>
              <a:t>http://localhost:8084/v2/api-docs</a:t>
            </a:r>
          </a:p>
          <a:p>
            <a:pPr marL="548640" lvl="4" indent="0">
              <a:buSzPct val="95000"/>
              <a:buNone/>
            </a:pPr>
            <a:r>
              <a:rPr lang="en-US" sz="1400" dirty="0"/>
              <a:t>http://localhost:8083/swagger-ui.html</a:t>
            </a:r>
          </a:p>
          <a:p>
            <a:pPr marL="548640" lvl="4" indent="0">
              <a:buSzPct val="95000"/>
              <a:buNone/>
            </a:pPr>
            <a:r>
              <a:rPr lang="en-US" sz="1400" dirty="0"/>
              <a:t>http://localhost:8084/swagger-ui.html</a:t>
            </a:r>
          </a:p>
          <a:p>
            <a:pPr lvl="2"/>
            <a:endParaRPr lang="en-US" sz="1100" dirty="0"/>
          </a:p>
        </p:txBody>
      </p:sp>
    </p:spTree>
    <p:extLst>
      <p:ext uri="{BB962C8B-B14F-4D97-AF65-F5344CB8AC3E}">
        <p14:creationId xmlns:p14="http://schemas.microsoft.com/office/powerpoint/2010/main" val="184902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8F59-8BEB-4124-9BBD-08B12223306D}"/>
              </a:ext>
            </a:extLst>
          </p:cNvPr>
          <p:cNvSpPr>
            <a:spLocks noGrp="1"/>
          </p:cNvSpPr>
          <p:nvPr>
            <p:ph type="title"/>
          </p:nvPr>
        </p:nvSpPr>
        <p:spPr/>
        <p:txBody>
          <a:bodyPr/>
          <a:lstStyle/>
          <a:p>
            <a:r>
              <a:rPr lang="en-US" dirty="0"/>
              <a:t>OWASP principles followed</a:t>
            </a:r>
          </a:p>
        </p:txBody>
      </p:sp>
      <p:sp>
        <p:nvSpPr>
          <p:cNvPr id="3" name="Content Placeholder 2">
            <a:extLst>
              <a:ext uri="{FF2B5EF4-FFF2-40B4-BE49-F238E27FC236}">
                <a16:creationId xmlns:a16="http://schemas.microsoft.com/office/drawing/2014/main" id="{F483866E-90D9-4D61-A68F-5A0670DE9B68}"/>
              </a:ext>
            </a:extLst>
          </p:cNvPr>
          <p:cNvSpPr>
            <a:spLocks noGrp="1"/>
          </p:cNvSpPr>
          <p:nvPr>
            <p:ph idx="1"/>
          </p:nvPr>
        </p:nvSpPr>
        <p:spPr/>
        <p:txBody>
          <a:bodyPr>
            <a:normAutofit/>
          </a:bodyPr>
          <a:lstStyle/>
          <a:p>
            <a:r>
              <a:rPr lang="en-US" dirty="0"/>
              <a:t>Prevented </a:t>
            </a:r>
            <a:r>
              <a:rPr lang="en-US" dirty="0" err="1"/>
              <a:t>sql</a:t>
            </a:r>
            <a:r>
              <a:rPr lang="en-US" dirty="0"/>
              <a:t> injection</a:t>
            </a:r>
          </a:p>
          <a:p>
            <a:r>
              <a:rPr lang="en-US" dirty="0"/>
              <a:t>Basic token based authentication</a:t>
            </a:r>
          </a:p>
          <a:p>
            <a:r>
              <a:rPr lang="en-US" dirty="0" err="1"/>
              <a:t>Csrf</a:t>
            </a:r>
            <a:r>
              <a:rPr lang="en-US" dirty="0"/>
              <a:t> token implementation</a:t>
            </a:r>
          </a:p>
        </p:txBody>
      </p:sp>
    </p:spTree>
    <p:extLst>
      <p:ext uri="{BB962C8B-B14F-4D97-AF65-F5344CB8AC3E}">
        <p14:creationId xmlns:p14="http://schemas.microsoft.com/office/powerpoint/2010/main" val="162912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28A0-E9E5-48F1-A425-035CD8D489BE}"/>
              </a:ext>
            </a:extLst>
          </p:cNvPr>
          <p:cNvSpPr>
            <a:spLocks noGrp="1"/>
          </p:cNvSpPr>
          <p:nvPr>
            <p:ph type="title"/>
          </p:nvPr>
        </p:nvSpPr>
        <p:spPr/>
        <p:txBody>
          <a:bodyPr>
            <a:normAutofit/>
          </a:bodyPr>
          <a:lstStyle/>
          <a:p>
            <a:r>
              <a:rPr lang="en-US" dirty="0" err="1"/>
              <a:t>Sql</a:t>
            </a:r>
            <a:r>
              <a:rPr lang="en-US" dirty="0"/>
              <a:t> scripts and </a:t>
            </a:r>
            <a:r>
              <a:rPr lang="en-US" dirty="0" err="1"/>
              <a:t>kafka</a:t>
            </a:r>
            <a:r>
              <a:rPr lang="en-US" dirty="0"/>
              <a:t> scripts:</a:t>
            </a:r>
          </a:p>
        </p:txBody>
      </p:sp>
      <p:sp>
        <p:nvSpPr>
          <p:cNvPr id="3" name="Content Placeholder 2">
            <a:extLst>
              <a:ext uri="{FF2B5EF4-FFF2-40B4-BE49-F238E27FC236}">
                <a16:creationId xmlns:a16="http://schemas.microsoft.com/office/drawing/2014/main" id="{680AC180-7AE9-48B8-8D05-D0BC6417F30D}"/>
              </a:ext>
            </a:extLst>
          </p:cNvPr>
          <p:cNvSpPr>
            <a:spLocks noGrp="1"/>
          </p:cNvSpPr>
          <p:nvPr>
            <p:ph idx="1"/>
          </p:nvPr>
        </p:nvSpPr>
        <p:spPr/>
        <p:txBody>
          <a:bodyPr/>
          <a:lstStyle/>
          <a:p>
            <a:pPr marL="0" indent="0">
              <a:buNone/>
            </a:pPr>
            <a:r>
              <a:rPr lang="en-US" sz="1400" dirty="0"/>
              <a:t>CREATE TABLE </a:t>
            </a:r>
            <a:r>
              <a:rPr lang="en-US" sz="1400" dirty="0" err="1"/>
              <a:t>idp</a:t>
            </a:r>
            <a:r>
              <a:rPr lang="en-US" sz="1400" dirty="0"/>
              <a:t>(id serial PRIMARY </a:t>
            </a:r>
            <a:r>
              <a:rPr lang="en-US" sz="1400" dirty="0" err="1"/>
              <a:t>KEY,institution</a:t>
            </a:r>
            <a:r>
              <a:rPr lang="en-US" sz="1400" dirty="0"/>
              <a:t> varchar(50),name varchar(20));</a:t>
            </a:r>
          </a:p>
          <a:p>
            <a:pPr marL="0" indent="0">
              <a:buNone/>
            </a:pPr>
            <a:endParaRPr lang="en-US" sz="1400" dirty="0"/>
          </a:p>
          <a:p>
            <a:pPr marL="0" indent="0">
              <a:buNone/>
            </a:pPr>
            <a:r>
              <a:rPr lang="en-US" sz="1200" dirty="0"/>
              <a:t>CREATE TABLE users(</a:t>
            </a:r>
          </a:p>
          <a:p>
            <a:pPr marL="0" indent="0">
              <a:buNone/>
            </a:pPr>
            <a:r>
              <a:rPr lang="en-US" sz="1200" dirty="0"/>
              <a:t>id serial PRIMARY KEY,</a:t>
            </a:r>
          </a:p>
          <a:p>
            <a:pPr marL="0" indent="0">
              <a:buNone/>
            </a:pPr>
            <a:r>
              <a:rPr lang="en-US" sz="1200" dirty="0"/>
              <a:t>provider VARCHAR(20),</a:t>
            </a:r>
          </a:p>
          <a:p>
            <a:pPr marL="0" indent="0">
              <a:buNone/>
            </a:pPr>
            <a:r>
              <a:rPr lang="en-US" sz="1200" dirty="0"/>
              <a:t>target VARCHAR(20),</a:t>
            </a:r>
          </a:p>
          <a:p>
            <a:pPr marL="0" indent="0">
              <a:buNone/>
            </a:pPr>
            <a:r>
              <a:rPr lang="en-US" sz="1200" dirty="0"/>
              <a:t>person VARCHAR(20),</a:t>
            </a:r>
          </a:p>
          <a:p>
            <a:pPr marL="0" indent="0">
              <a:buNone/>
            </a:pPr>
            <a:r>
              <a:rPr lang="en-US" sz="1200" dirty="0"/>
              <a:t>federation VARCHAR(20),</a:t>
            </a:r>
          </a:p>
          <a:p>
            <a:pPr marL="0" indent="0">
              <a:buNone/>
            </a:pPr>
            <a:r>
              <a:rPr lang="en-US" sz="1200" dirty="0" err="1"/>
              <a:t>idp</a:t>
            </a:r>
            <a:r>
              <a:rPr lang="en-US" sz="1200" dirty="0"/>
              <a:t> integer references </a:t>
            </a:r>
            <a:r>
              <a:rPr lang="en-US" sz="1200" dirty="0" err="1"/>
              <a:t>idp</a:t>
            </a:r>
            <a:r>
              <a:rPr lang="en-US" sz="1200" dirty="0"/>
              <a:t> (id));</a:t>
            </a:r>
          </a:p>
          <a:p>
            <a:pPr marL="0" indent="0">
              <a:buNone/>
            </a:pPr>
            <a:endParaRPr lang="en-US" sz="1200" dirty="0"/>
          </a:p>
          <a:p>
            <a:pPr marL="0" indent="0">
              <a:buNone/>
            </a:pPr>
            <a:endParaRPr lang="en-US" sz="1200" dirty="0"/>
          </a:p>
          <a:p>
            <a:pPr marL="0" indent="0">
              <a:buNone/>
            </a:pPr>
            <a:r>
              <a:rPr lang="en-US" sz="1200" b="1" dirty="0"/>
              <a:t>Consume messages:</a:t>
            </a:r>
          </a:p>
          <a:p>
            <a:pPr marL="0" indent="0">
              <a:buNone/>
            </a:pPr>
            <a:r>
              <a:rPr lang="en-US" sz="1200" dirty="0"/>
              <a:t>kafka-console-consumer.bat -bootstrap-server localhost:9092 -topic user-service -from-beginning</a:t>
            </a:r>
          </a:p>
          <a:p>
            <a:pPr marL="0" indent="0">
              <a:buNone/>
            </a:pPr>
            <a:r>
              <a:rPr lang="en-US" sz="1200" dirty="0"/>
              <a:t>kafka-console-consumer.bat -bootstrap-server localhost:9092 -topic </a:t>
            </a:r>
            <a:r>
              <a:rPr lang="en-US" sz="1200" dirty="0" err="1"/>
              <a:t>idp</a:t>
            </a:r>
            <a:r>
              <a:rPr lang="en-US" sz="1200" dirty="0"/>
              <a:t>-service -from-beginning</a:t>
            </a:r>
          </a:p>
        </p:txBody>
      </p:sp>
    </p:spTree>
    <p:extLst>
      <p:ext uri="{BB962C8B-B14F-4D97-AF65-F5344CB8AC3E}">
        <p14:creationId xmlns:p14="http://schemas.microsoft.com/office/powerpoint/2010/main" val="199689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3222</TotalTime>
  <Words>825</Words>
  <Application>Microsoft Office PowerPoint</Application>
  <PresentationFormat>Widescreen</PresentationFormat>
  <Paragraphs>115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Palatino Linotype</vt:lpstr>
      <vt:lpstr>Wingdings 2</vt:lpstr>
      <vt:lpstr>Presentation on brainstorming</vt:lpstr>
      <vt:lpstr>Custom Test IDP for Federated Access – OIDC &amp; SAML</vt:lpstr>
      <vt:lpstr>PowerPoint Presentation</vt:lpstr>
      <vt:lpstr>Tech Stack - Java FSE 3 track </vt:lpstr>
      <vt:lpstr>PowerPoint Presentation</vt:lpstr>
      <vt:lpstr>PowerPoint Presentation</vt:lpstr>
      <vt:lpstr>Use Case diagram</vt:lpstr>
      <vt:lpstr>Technical reference GIT hub: http://git03/kavithak/customidp/-/tree/main/SpringBoot</vt:lpstr>
      <vt:lpstr>OWASP principles followed</vt:lpstr>
      <vt:lpstr>Sql scripts and kafka scripts: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Kodidhanam, Kavitha (Cognizant)</dc:creator>
  <cp:lastModifiedBy>Kodidhanam, Kavitha (Cognizant)</cp:lastModifiedBy>
  <cp:revision>132</cp:revision>
  <dcterms:created xsi:type="dcterms:W3CDTF">2022-03-16T13:35:32Z</dcterms:created>
  <dcterms:modified xsi:type="dcterms:W3CDTF">2022-05-04T16:14:26Z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