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56" r:id="rId2"/>
    <p:sldId id="258" r:id="rId3"/>
    <p:sldId id="270" r:id="rId4"/>
    <p:sldId id="259" r:id="rId5"/>
    <p:sldId id="261" r:id="rId6"/>
    <p:sldId id="276" r:id="rId7"/>
    <p:sldId id="268" r:id="rId8"/>
    <p:sldId id="269" r:id="rId9"/>
    <p:sldId id="272" r:id="rId10"/>
    <p:sldId id="274" r:id="rId11"/>
    <p:sldId id="273" r:id="rId12"/>
    <p:sldId id="278"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56E8A-6A6B-4757-B130-2F7DCF8655CD}" type="datetimeFigureOut">
              <a:rPr lang="en-US"/>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87C52-F505-4223-86BB-2BD9173A1A73}" type="slidenum">
              <a:r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D028028-651D-4624-A630-56445E30CC37}"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200711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28028-651D-4624-A630-56445E30CC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218159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28028-651D-4624-A630-56445E30CC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222484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28028-651D-4624-A630-56445E30CC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7863-F34A-4CAF-983F-0775465705F1}"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619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28028-651D-4624-A630-56445E30CC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487954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D028028-651D-4624-A630-56445E30CC37}"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865402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D028028-651D-4624-A630-56445E30CC37}"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3072414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28028-651D-4624-A630-56445E30CC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1724880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28028-651D-4624-A630-56445E30CC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325636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28028-651D-4624-A630-56445E30CC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345455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28028-651D-4624-A630-56445E30CC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17019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028028-651D-4624-A630-56445E30CC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8532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028028-651D-4624-A630-56445E30CC37}"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118126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028028-651D-4624-A630-56445E30CC37}"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133748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28028-651D-4624-A630-56445E30CC37}"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53961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28028-651D-4624-A630-56445E30CC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51687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28028-651D-4624-A630-56445E30CC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7863-F34A-4CAF-983F-0775465705F1}" type="slidenum">
              <a:rPr lang="en-IN" smtClean="0"/>
              <a:t>‹#›</a:t>
            </a:fld>
            <a:endParaRPr lang="en-IN"/>
          </a:p>
        </p:txBody>
      </p:sp>
    </p:spTree>
    <p:extLst>
      <p:ext uri="{BB962C8B-B14F-4D97-AF65-F5344CB8AC3E}">
        <p14:creationId xmlns:p14="http://schemas.microsoft.com/office/powerpoint/2010/main" val="2783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D028028-651D-4624-A630-56445E30CC37}" type="datetimeFigureOut">
              <a:rPr lang="en-IN" smtClean="0"/>
              <a:t>05-12-2023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5737863-F34A-4CAF-983F-0775465705F1}" type="slidenum">
              <a:rPr lang="en-IN" smtClean="0"/>
              <a:t>‹#›</a:t>
            </a:fld>
            <a:endParaRPr lang="en-IN"/>
          </a:p>
        </p:txBody>
      </p:sp>
    </p:spTree>
    <p:extLst>
      <p:ext uri="{BB962C8B-B14F-4D97-AF65-F5344CB8AC3E}">
        <p14:creationId xmlns:p14="http://schemas.microsoft.com/office/powerpoint/2010/main" val="3669071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3457" y="812800"/>
            <a:ext cx="9627765" cy="3204308"/>
          </a:xfrm>
        </p:spPr>
        <p:txBody>
          <a:bodyPr>
            <a:noAutofit/>
          </a:bodyPr>
          <a:lstStyle/>
          <a:p>
            <a:pPr algn="ctr"/>
            <a:r>
              <a:rPr lang="en-IN" sz="3600" spc="0" dirty="0" smtClean="0">
                <a:latin typeface="Times New Roman" panose="02020603050405020304" pitchFamily="18" charset="0"/>
                <a:cs typeface="Times New Roman" panose="02020603050405020304" pitchFamily="18" charset="0"/>
              </a:rPr>
              <a:t>DSCI – 6612 – 02</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600" spc="0" dirty="0" smtClean="0">
                <a:latin typeface="Times New Roman" panose="02020603050405020304" pitchFamily="18" charset="0"/>
                <a:cs typeface="Times New Roman" panose="02020603050405020304" pitchFamily="18" charset="0"/>
              </a:rPr>
              <a:t>Intro to Artificial Intelligence</a:t>
            </a:r>
            <a:r>
              <a:rPr lang="en-IN"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IN"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r>
              <a:rPr lang="en-IN" sz="4800" b="1" dirty="0">
                <a:solidFill>
                  <a:schemeClr val="accent2">
                    <a:lumMod val="60000"/>
                    <a:lumOff val="40000"/>
                  </a:schemeClr>
                </a:solidFill>
                <a:latin typeface="Times New Roman" panose="02020603050405020304" pitchFamily="18" charset="0"/>
                <a:cs typeface="Times New Roman" panose="02020603050405020304" pitchFamily="18" charset="0"/>
              </a:rPr>
              <a:t/>
            </a:r>
            <a:br>
              <a:rPr lang="en-IN" sz="4800" b="1"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z="3600" b="1" spc="0" dirty="0" smtClean="0">
                <a:latin typeface="Times New Roman" panose="02020603050405020304" pitchFamily="18" charset="0"/>
                <a:cs typeface="Times New Roman" panose="02020603050405020304" pitchFamily="18" charset="0"/>
              </a:rPr>
              <a:t>EARLY  PREDICTION </a:t>
            </a:r>
            <a:r>
              <a:rPr lang="en-IN" sz="3600" b="1" spc="0" dirty="0">
                <a:latin typeface="Times New Roman" panose="02020603050405020304" pitchFamily="18" charset="0"/>
                <a:cs typeface="Times New Roman" panose="02020603050405020304" pitchFamily="18" charset="0"/>
              </a:rPr>
              <a:t>OF SEPSIS USING </a:t>
            </a:r>
            <a:r>
              <a:rPr lang="en-IN" sz="3600" b="1" spc="0" dirty="0" smtClean="0">
                <a:latin typeface="Times New Roman" panose="02020603050405020304" pitchFamily="18" charset="0"/>
                <a:cs typeface="Times New Roman" panose="02020603050405020304" pitchFamily="18" charset="0"/>
              </a:rPr>
              <a:t/>
            </a:r>
            <a:br>
              <a:rPr lang="en-IN" sz="3600" b="1" spc="0" dirty="0" smtClean="0">
                <a:latin typeface="Times New Roman" panose="02020603050405020304" pitchFamily="18" charset="0"/>
                <a:cs typeface="Times New Roman" panose="02020603050405020304" pitchFamily="18" charset="0"/>
              </a:rPr>
            </a:br>
            <a:r>
              <a:rPr lang="en-IN" sz="3600" b="1" spc="0" dirty="0" smtClean="0">
                <a:latin typeface="Times New Roman" panose="02020603050405020304" pitchFamily="18" charset="0"/>
                <a:cs typeface="Times New Roman" panose="02020603050405020304" pitchFamily="18" charset="0"/>
              </a:rPr>
              <a:t>DECISION </a:t>
            </a:r>
            <a:r>
              <a:rPr lang="en-IN" sz="3600" b="1" spc="0" dirty="0">
                <a:latin typeface="Times New Roman" panose="02020603050405020304" pitchFamily="18" charset="0"/>
                <a:cs typeface="Times New Roman" panose="02020603050405020304" pitchFamily="18" charset="0"/>
              </a:rPr>
              <a:t>TREES</a:t>
            </a:r>
          </a:p>
        </p:txBody>
      </p:sp>
      <p:sp>
        <p:nvSpPr>
          <p:cNvPr id="3" name="Subtitle 2"/>
          <p:cNvSpPr>
            <a:spLocks noGrp="1"/>
          </p:cNvSpPr>
          <p:nvPr>
            <p:ph type="subTitle" idx="1"/>
          </p:nvPr>
        </p:nvSpPr>
        <p:spPr>
          <a:xfrm>
            <a:off x="218831" y="4547700"/>
            <a:ext cx="11492728" cy="1587377"/>
          </a:xfrm>
        </p:spPr>
        <p:txBody>
          <a:bodyPr>
            <a:normAutofit/>
          </a:bodyPr>
          <a:lstStyle/>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Professor : </a:t>
            </a:r>
            <a:r>
              <a:rPr lang="en-US" sz="2400" dirty="0" err="1" smtClean="0">
                <a:latin typeface="Times New Roman" panose="02020603050405020304" pitchFamily="18" charset="0"/>
                <a:cs typeface="Times New Roman" panose="02020603050405020304" pitchFamily="18" charset="0"/>
              </a:rPr>
              <a:t>Vahid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Behzadan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Team Members : 	</a:t>
            </a:r>
            <a:r>
              <a:rPr lang="en-US" sz="2600" dirty="0" err="1" smtClean="0">
                <a:latin typeface="Times New Roman" panose="02020603050405020304" pitchFamily="18" charset="0"/>
                <a:cs typeface="Times New Roman" panose="02020603050405020304" pitchFamily="18" charset="0"/>
              </a:rPr>
              <a:t>Hemanth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Pathipati</a:t>
            </a:r>
            <a:endParaRPr lang="en-US" sz="2600" dirty="0" smtClean="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Kavitha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Madiraju</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E67F-0456-ABB3-0DEF-A6766BC2BE8B}"/>
              </a:ext>
            </a:extLst>
          </p:cNvPr>
          <p:cNvSpPr>
            <a:spLocks noGrp="1"/>
          </p:cNvSpPr>
          <p:nvPr>
            <p:ph type="title"/>
          </p:nvPr>
        </p:nvSpPr>
        <p:spPr>
          <a:xfrm>
            <a:off x="838200" y="365125"/>
            <a:ext cx="10515600" cy="619613"/>
          </a:xfrm>
        </p:spPr>
        <p:txBody>
          <a:bodyPr>
            <a:noAutofit/>
          </a:bodyPr>
          <a:lstStyle/>
          <a:p>
            <a:pPr algn="ctr"/>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621F4E8-A4D7-C072-0C2A-A4F04A00C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074" y="1379621"/>
            <a:ext cx="9817768" cy="4797342"/>
          </a:xfrm>
          <a:prstGeom prst="rect">
            <a:avLst/>
          </a:prstGeom>
        </p:spPr>
      </p:pic>
    </p:spTree>
    <p:extLst>
      <p:ext uri="{BB962C8B-B14F-4D97-AF65-F5344CB8AC3E}">
        <p14:creationId xmlns:p14="http://schemas.microsoft.com/office/powerpoint/2010/main" val="2010545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5DE0-3F53-73EF-7DBA-23434FC4C8A2}"/>
              </a:ext>
            </a:extLst>
          </p:cNvPr>
          <p:cNvSpPr>
            <a:spLocks noGrp="1"/>
          </p:cNvSpPr>
          <p:nvPr>
            <p:ph type="title"/>
          </p:nvPr>
        </p:nvSpPr>
        <p:spPr>
          <a:xfrm>
            <a:off x="838200" y="365126"/>
            <a:ext cx="10515600" cy="76029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60FCDF-4B97-48BF-B54D-A72D0818DEC2}"/>
              </a:ext>
            </a:extLst>
          </p:cNvPr>
          <p:cNvSpPr>
            <a:spLocks noGrp="1"/>
          </p:cNvSpPr>
          <p:nvPr>
            <p:ph idx="1"/>
          </p:nvPr>
        </p:nvSpPr>
        <p:spPr>
          <a:xfrm>
            <a:off x="838200" y="1248508"/>
            <a:ext cx="10515600" cy="492845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Decision trees have a stronger potential for categorization than the other algorithm types. Label encoding is used instead of typical imputation approaches to achieve better results. This strategy enabled us to train the model efficiently while also taking into account other factors such as minimum leaves, split, random value, and maximum depth. This model ensured the confusion matrix: [[231650 97]] [5039 138]]with an AUC is 97.83221623811855.</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28389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758462"/>
            <a:ext cx="10515600" cy="27959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https://www.upgrad.com/blog/gini-index-for-decision-trees/</a:t>
            </a:r>
          </a:p>
          <a:p>
            <a:pPr marL="285750" indent="-285750">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https</a:t>
            </a:r>
            <a:r>
              <a:rPr lang="en-IN" sz="2400" dirty="0">
                <a:latin typeface="Times New Roman" panose="02020603050405020304" pitchFamily="18" charset="0"/>
                <a:cs typeface="Times New Roman" panose="02020603050405020304" pitchFamily="18" charset="0"/>
              </a:rPr>
              <a:t>://physionet.org/content/challenge-2019/1.0.0/</a:t>
            </a:r>
          </a:p>
          <a:p>
            <a:pPr marL="285750" indent="-285750">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https</a:t>
            </a:r>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github.com/kskaran94/Sepsis_Identification</a:t>
            </a:r>
          </a:p>
          <a:p>
            <a:pPr marL="285750" indent="-285750">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https://github.com/sedab/EarlySepsisPrediction</a:t>
            </a:r>
          </a:p>
          <a:p>
            <a:pPr marL="285750" indent="-285750">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https</a:t>
            </a:r>
            <a:r>
              <a:rPr lang="en-IN" sz="2400" dirty="0">
                <a:latin typeface="Times New Roman" panose="02020603050405020304" pitchFamily="18" charset="0"/>
                <a:cs typeface="Times New Roman" panose="02020603050405020304" pitchFamily="18" charset="0"/>
              </a:rPr>
              <a:t>://github.com/onurhalityenice/Diabetes-Feature-Enginnering</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15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954" y="2631586"/>
            <a:ext cx="10515600"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176224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293017"/>
          </a:xfrm>
        </p:spPr>
        <p:txBody>
          <a:bodyPr>
            <a:normAutofit/>
          </a:bodyPr>
          <a:lstStyle/>
          <a:p>
            <a:pPr marL="0" indent="0" algn="just">
              <a:lnSpc>
                <a:spcPct val="115000"/>
              </a:lnSpc>
              <a:buNone/>
            </a:pPr>
            <a:r>
              <a:rPr lang="en-US" sz="2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Sepsis is defined as a life-threatening organ disfunction caused by a dysregulated host response to infection, is a major cause of death </a:t>
            </a:r>
            <a:r>
              <a:rPr lang="en-US" sz="2800" dirty="0" smtClea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worldwide. Using </a:t>
            </a:r>
            <a:r>
              <a:rPr lang="en-US" sz="2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Machine learning integrated with neural networks helps to predict with higher accuracy. </a:t>
            </a:r>
            <a:r>
              <a:rPr lang="en-US" sz="2800" dirty="0">
                <a:solidFill>
                  <a:schemeClr val="tx1"/>
                </a:solidFill>
                <a:effectLst/>
                <a:latin typeface="Times New Roman" panose="02020603050405020304" pitchFamily="18" charset="0"/>
                <a:ea typeface="Calibri" panose="020F0502020204030204" charset="0"/>
                <a:cs typeface="Times New Roman" panose="02020603050405020304" pitchFamily="18" charset="0"/>
              </a:rPr>
              <a:t>To predict the disease earlier than the test reports which takes longer time to confirm, the machine learning based software gives out quicker and assured results when provided with the samples.</a:t>
            </a:r>
            <a:endParaRPr lang="en-IN" sz="2800"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Sepsis-Statistics</a:t>
            </a:r>
          </a:p>
        </p:txBody>
      </p:sp>
      <p:pic>
        <p:nvPicPr>
          <p:cNvPr id="4" name="Content Placeholder 4" descr="A picture containing stop, food, device&#10;&#10;Description automatically generated"/>
          <p:cNvPicPr>
            <a:picLocks noGrp="1" noChangeAspect="1"/>
          </p:cNvPicPr>
          <p:nvPr>
            <p:ph idx="1"/>
          </p:nvPr>
        </p:nvPicPr>
        <p:blipFill>
          <a:blip r:embed="rId2"/>
          <a:stretch>
            <a:fillRect/>
          </a:stretch>
        </p:blipFill>
        <p:spPr>
          <a:xfrm>
            <a:off x="2025281" y="1825625"/>
            <a:ext cx="8408382" cy="435133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Goals &amp; 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7431"/>
            <a:ext cx="10515600" cy="4351338"/>
          </a:xfrm>
        </p:spPr>
        <p:txBody>
          <a:bodyPr vert="horz" lIns="91440" tIns="45720" rIns="91440" bIns="45720" rtlCol="0" anchor="t">
            <a:normAutofit/>
          </a:bodyPr>
          <a:lstStyle/>
          <a:p>
            <a:pPr algn="just"/>
            <a:r>
              <a:rPr lang="en-IN" dirty="0">
                <a:latin typeface="Times New Roman" panose="02020603050405020304" pitchFamily="18" charset="0"/>
                <a:ea typeface="+mn-lt"/>
                <a:cs typeface="Times New Roman" panose="02020603050405020304" pitchFamily="18" charset="0"/>
              </a:rPr>
              <a:t>The goal of this project is to predict sepsis using physiological data.</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ea typeface="+mn-lt"/>
                <a:cs typeface="Times New Roman" panose="02020603050405020304" pitchFamily="18" charset="0"/>
              </a:rPr>
              <a:t>We aim to predict it before the generation of clinical reports.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ea typeface="+mn-lt"/>
                <a:cs typeface="Times New Roman" panose="02020603050405020304" pitchFamily="18" charset="0"/>
              </a:rPr>
              <a:t>The main objective of the project is to detect the infection of sepsis in early stages rather than at final.</a:t>
            </a:r>
          </a:p>
          <a:p>
            <a:pPr algn="just"/>
            <a:r>
              <a:rPr lang="en-IN" dirty="0">
                <a:latin typeface="Times New Roman" panose="02020603050405020304" pitchFamily="18" charset="0"/>
                <a:ea typeface="+mn-lt"/>
                <a:cs typeface="Times New Roman" panose="02020603050405020304" pitchFamily="18" charset="0"/>
              </a:rPr>
              <a:t>As the generation of clinical reports takes a lot more time to and consume heavy hospital resources the risk of increase in contamination grows rapidly.</a:t>
            </a:r>
          </a:p>
          <a:p>
            <a:pPr algn="just"/>
            <a:r>
              <a:rPr lang="en-IN" dirty="0">
                <a:latin typeface="Times New Roman" panose="02020603050405020304" pitchFamily="18" charset="0"/>
                <a:ea typeface="+mn-lt"/>
                <a:cs typeface="Times New Roman" panose="02020603050405020304" pitchFamily="18" charset="0"/>
              </a:rPr>
              <a:t>Our project predicts sepsis early and reduce the risk of death with help of patient’s physiological report.</a:t>
            </a:r>
          </a:p>
          <a:p>
            <a:endParaRPr lang="en-IN" dirty="0">
              <a:ea typeface="+mn-lt"/>
              <a:cs typeface="+mn-lt"/>
            </a:endParaRPr>
          </a:p>
          <a:p>
            <a:endParaRPr lang="en-IN" dirty="0">
              <a:cs typeface="Calibri" panose="020F0502020204030204"/>
            </a:endParaRPr>
          </a:p>
          <a:p>
            <a:endParaRPr lang="en-IN" dirty="0">
              <a:cs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Existing Method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9902"/>
            <a:ext cx="10515600" cy="4351338"/>
          </a:xfrm>
        </p:spPr>
        <p:txBody>
          <a:bodyPr vert="horz" lIns="91440" tIns="45720" rIns="91440" bIns="45720" rtlCol="0" anchor="t">
            <a:normAutofit/>
          </a:bodyPr>
          <a:lstStyle/>
          <a:p>
            <a:pPr marL="0" indent="0" algn="just">
              <a:lnSpc>
                <a:spcPct val="100000"/>
              </a:lnSpc>
              <a:buNone/>
            </a:pPr>
            <a:r>
              <a:rPr lang="en-IN" sz="2400" dirty="0" smtClean="0">
                <a:latin typeface="Times New Roman" panose="02020603050405020304" pitchFamily="18" charset="0"/>
                <a:ea typeface="+mn-lt"/>
                <a:cs typeface="Times New Roman" panose="02020603050405020304" pitchFamily="18" charset="0"/>
              </a:rPr>
              <a:t>The </a:t>
            </a:r>
            <a:r>
              <a:rPr lang="en-IN" sz="2400" dirty="0">
                <a:latin typeface="Times New Roman" panose="02020603050405020304" pitchFamily="18" charset="0"/>
                <a:ea typeface="+mn-lt"/>
                <a:cs typeface="Times New Roman" panose="02020603050405020304" pitchFamily="18" charset="0"/>
              </a:rPr>
              <a:t>current existing method mainly relies on </a:t>
            </a:r>
            <a:r>
              <a:rPr lang="en-IN" sz="2400" dirty="0" err="1">
                <a:latin typeface="Times New Roman" panose="02020603050405020304" pitchFamily="18" charset="0"/>
                <a:ea typeface="+mn-lt"/>
                <a:cs typeface="Times New Roman" panose="02020603050405020304" pitchFamily="18" charset="0"/>
              </a:rPr>
              <a:t>XGBoost</a:t>
            </a:r>
            <a:r>
              <a:rPr lang="en-IN" sz="2400" dirty="0">
                <a:latin typeface="Times New Roman" panose="02020603050405020304" pitchFamily="18" charset="0"/>
                <a:ea typeface="+mn-lt"/>
                <a:cs typeface="Times New Roman" panose="02020603050405020304" pitchFamily="18" charset="0"/>
              </a:rPr>
              <a:t> algorithms. The missing values are handled by categoriocally encoding the features. Features with missingness greater than 92% are removed. The feature selection is done by checking the correlation of feature contributions to the presence of sepsis. Data imbalance is handled using a balanced bagging classifier which automatically create balanced samples of the input data. The </a:t>
            </a:r>
            <a:r>
              <a:rPr lang="en-IN" sz="2400" dirty="0" err="1">
                <a:latin typeface="Times New Roman" panose="02020603050405020304" pitchFamily="18" charset="0"/>
                <a:ea typeface="+mn-lt"/>
                <a:cs typeface="Times New Roman" panose="02020603050405020304" pitchFamily="18" charset="0"/>
              </a:rPr>
              <a:t>XGBoost</a:t>
            </a:r>
            <a:r>
              <a:rPr lang="en-IN" sz="2400" dirty="0">
                <a:latin typeface="Times New Roman" panose="02020603050405020304" pitchFamily="18" charset="0"/>
                <a:ea typeface="+mn-lt"/>
                <a:cs typeface="Times New Roman" panose="02020603050405020304" pitchFamily="18" charset="0"/>
              </a:rPr>
              <a:t> algorithm is used in the training phase to boost the speed of the training process as it is an optimized distributed gradient boosting library designed to be highly efficient, flexible and portable.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EDBE-C7DE-78C1-ADF7-DA79A8BC686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Limitations of Existing method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5DF131-8030-8EB2-C520-818FDEE7C9B8}"/>
              </a:ext>
            </a:extLst>
          </p:cNvPr>
          <p:cNvSpPr>
            <a:spLocks noGrp="1"/>
          </p:cNvSpPr>
          <p:nvPr>
            <p:ph idx="1"/>
          </p:nvPr>
        </p:nvSpPr>
        <p:spPr/>
        <p:txBody>
          <a:bodyPr>
            <a:normAutofit/>
          </a:bodyPr>
          <a:lstStyle/>
          <a:p>
            <a:pPr marL="0" indent="0" fontAlgn="base">
              <a:buNone/>
            </a:pPr>
            <a:r>
              <a:rPr lang="en-US" sz="2400" dirty="0">
                <a:solidFill>
                  <a:schemeClr val="tx1"/>
                </a:solidFill>
                <a:latin typeface="Times New Roman" panose="02020603050405020304" pitchFamily="18" charset="0"/>
                <a:cs typeface="Times New Roman" panose="02020603050405020304" pitchFamily="18" charset="0"/>
              </a:rPr>
              <a:t>1.</a:t>
            </a:r>
            <a:r>
              <a:rPr lang="en-US" sz="2400" b="0" i="0" dirty="0">
                <a:solidFill>
                  <a:schemeClr val="tx1"/>
                </a:solidFill>
                <a:effectLst/>
                <a:latin typeface="Times New Roman" panose="02020603050405020304" pitchFamily="18" charset="0"/>
                <a:cs typeface="Times New Roman" panose="02020603050405020304" pitchFamily="18" charset="0"/>
              </a:rPr>
              <a:t>XGBoosters are hardly scalable. Gradient boosting is extremely sensitive to outliers since each classifier is obliged to correct the errors made by the previous learners. </a:t>
            </a:r>
          </a:p>
          <a:p>
            <a:pPr marL="0" indent="0" algn="l" rtl="0" fontAlgn="base">
              <a:buNone/>
            </a:pPr>
            <a:r>
              <a:rPr lang="en-US" sz="2400" dirty="0">
                <a:solidFill>
                  <a:schemeClr val="tx1"/>
                </a:solidFill>
                <a:latin typeface="Times New Roman" panose="02020603050405020304" pitchFamily="18" charset="0"/>
                <a:cs typeface="Times New Roman" panose="02020603050405020304" pitchFamily="18" charset="0"/>
              </a:rPr>
              <a:t>2</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b="0" i="0" dirty="0" smtClean="0">
                <a:solidFill>
                  <a:schemeClr val="tx1"/>
                </a:solidFill>
                <a:effectLst/>
                <a:latin typeface="Times New Roman" panose="02020603050405020304" pitchFamily="18" charset="0"/>
                <a:cs typeface="Times New Roman" panose="02020603050405020304" pitchFamily="18" charset="0"/>
              </a:rPr>
              <a:t>A </a:t>
            </a:r>
            <a:r>
              <a:rPr lang="en-US" sz="2400" b="0" i="0" dirty="0">
                <a:solidFill>
                  <a:schemeClr val="tx1"/>
                </a:solidFill>
                <a:effectLst/>
                <a:latin typeface="Times New Roman" panose="02020603050405020304" pitchFamily="18" charset="0"/>
                <a:cs typeface="Times New Roman" panose="02020603050405020304" pitchFamily="18" charset="0"/>
              </a:rPr>
              <a:t>few studies employed neural network-based techniques, which take a long time to generate nodes and provide no information about the structure of the function being approximated. </a:t>
            </a:r>
          </a:p>
          <a:p>
            <a:pPr marL="0" indent="0" algn="l" rtl="0" fontAlgn="base">
              <a:buNone/>
            </a:pPr>
            <a:r>
              <a:rPr lang="en-US" sz="2400" dirty="0">
                <a:solidFill>
                  <a:schemeClr val="tx1"/>
                </a:solidFill>
                <a:latin typeface="Times New Roman" panose="02020603050405020304" pitchFamily="18" charset="0"/>
                <a:cs typeface="Times New Roman" panose="02020603050405020304" pitchFamily="18" charset="0"/>
              </a:rPr>
              <a:t>3</a:t>
            </a:r>
            <a:r>
              <a:rPr lang="en-US" sz="2400" b="0" i="0" dirty="0" smtClean="0">
                <a:solidFill>
                  <a:schemeClr val="tx1"/>
                </a:solidFill>
                <a:effectLst/>
                <a:latin typeface="Times New Roman" panose="02020603050405020304" pitchFamily="18" charset="0"/>
                <a:cs typeface="Times New Roman" panose="02020603050405020304" pitchFamily="18" charset="0"/>
              </a:rPr>
              <a:t>.When </a:t>
            </a:r>
            <a:r>
              <a:rPr lang="en-US" sz="2400" b="0" i="0" dirty="0">
                <a:solidFill>
                  <a:schemeClr val="tx1"/>
                </a:solidFill>
                <a:effectLst/>
                <a:latin typeface="Times New Roman" panose="02020603050405020304" pitchFamily="18" charset="0"/>
                <a:cs typeface="Times New Roman" panose="02020603050405020304" pitchFamily="18" charset="0"/>
              </a:rPr>
              <a:t>using Random Forest (many trees), the process may become too sluggish and useless for real-time predictions. Despite the fact that this algorithm is too fast to train, it is fairly slow to generate predictions once trained. </a:t>
            </a:r>
          </a:p>
          <a:p>
            <a:pPr marL="0" indent="0">
              <a:buNone/>
            </a:pPr>
            <a:endParaRPr lang="en-IN" dirty="0">
              <a:solidFill>
                <a:schemeClr val="tx1"/>
              </a:solidFill>
            </a:endParaRPr>
          </a:p>
        </p:txBody>
      </p:sp>
    </p:spTree>
    <p:extLst>
      <p:ext uri="{BB962C8B-B14F-4D97-AF65-F5344CB8AC3E}">
        <p14:creationId xmlns:p14="http://schemas.microsoft.com/office/powerpoint/2010/main" val="518117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497015" y="241710"/>
            <a:ext cx="6374423" cy="769441"/>
          </a:xfrm>
          <a:prstGeom prst="rect">
            <a:avLst/>
          </a:prstGeom>
          <a:noFill/>
        </p:spPr>
        <p:txBody>
          <a:bodyPr wrap="square" rtlCol="0">
            <a:spAutoFit/>
          </a:bodyPr>
          <a:lstStyle/>
          <a:p>
            <a:r>
              <a:rPr lang="en-US" sz="2800" dirty="0"/>
              <a:t>                  </a:t>
            </a:r>
            <a:r>
              <a:rPr lang="en-US" sz="4400" b="1" dirty="0">
                <a:latin typeface="Times New Roman" panose="02020603050405020304" pitchFamily="18" charset="0"/>
                <a:cs typeface="Times New Roman" panose="02020603050405020304" pitchFamily="18" charset="0"/>
              </a:rPr>
              <a:t>Proposed Model</a:t>
            </a:r>
            <a:endParaRPr lang="en-IN" sz="4400" b="1" dirty="0">
              <a:latin typeface="Times New Roman" panose="02020603050405020304" pitchFamily="18" charset="0"/>
              <a:cs typeface="Times New Roman" panose="02020603050405020304" pitchFamily="18" charset="0"/>
            </a:endParaRPr>
          </a:p>
        </p:txBody>
      </p:sp>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82" y="1183089"/>
            <a:ext cx="9478108" cy="508191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Decision Trees</a:t>
            </a:r>
            <a:endParaRPr lang="en-IN"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1503485"/>
            <a:ext cx="10515600" cy="4673478"/>
          </a:xfrm>
        </p:spPr>
        <p:txBody>
          <a:bodyPr>
            <a:normAutofit/>
          </a:bodyPr>
          <a:lstStyle/>
          <a:p>
            <a:pPr>
              <a:lnSpc>
                <a:spcPct val="100000"/>
              </a:lnSpc>
            </a:pPr>
            <a:r>
              <a:rPr lang="en-US" sz="2400" b="1" i="0" dirty="0">
                <a:solidFill>
                  <a:schemeClr val="tx1"/>
                </a:solidFill>
                <a:effectLst/>
                <a:latin typeface="Times New Roman" panose="02020603050405020304" pitchFamily="18" charset="0"/>
                <a:cs typeface="Times New Roman" panose="02020603050405020304" pitchFamily="18" charset="0"/>
              </a:rPr>
              <a:t>Decision Trees (DTs)</a:t>
            </a:r>
            <a:r>
              <a:rPr lang="en-US" sz="2400" b="0" i="0" dirty="0">
                <a:solidFill>
                  <a:schemeClr val="tx1"/>
                </a:solidFill>
                <a:effectLst/>
                <a:latin typeface="Times New Roman" panose="02020603050405020304" pitchFamily="18" charset="0"/>
                <a:cs typeface="Times New Roman" panose="02020603050405020304" pitchFamily="18" charset="0"/>
              </a:rPr>
              <a:t> are a non-parametric supervised learning method used for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classification</a:t>
            </a:r>
            <a:r>
              <a:rPr lang="en-US" sz="2400" b="0" i="0" dirty="0">
                <a:solidFill>
                  <a:schemeClr val="tx1"/>
                </a:solidFill>
                <a:effectLst/>
                <a:latin typeface="Times New Roman" panose="02020603050405020304" pitchFamily="18" charset="0"/>
                <a:cs typeface="Times New Roman" panose="02020603050405020304" pitchFamily="18" charset="0"/>
              </a:rPr>
              <a:t> and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regression</a:t>
            </a:r>
            <a:r>
              <a:rPr lang="en-US" sz="2400" b="0" i="0" dirty="0">
                <a:solidFill>
                  <a:schemeClr val="tx1"/>
                </a:solidFill>
                <a:effectLst/>
                <a:latin typeface="Times New Roman" panose="02020603050405020304" pitchFamily="18" charset="0"/>
                <a:cs typeface="Times New Roman" panose="02020603050405020304" pitchFamily="18" charset="0"/>
              </a:rPr>
              <a:t>. The goal is to create a model that predicts the value of a target variable by learning simple decision rules inferred from the data features. A tree can be seen as a piecewise constant approximation.</a:t>
            </a:r>
          </a:p>
          <a:p>
            <a:r>
              <a:rPr lang="en-US" sz="2400" dirty="0">
                <a:solidFill>
                  <a:schemeClr val="tx1"/>
                </a:solidFill>
                <a:latin typeface="Times New Roman" panose="02020603050405020304" pitchFamily="18" charset="0"/>
                <a:cs typeface="Times New Roman" panose="02020603050405020304" pitchFamily="18" charset="0"/>
              </a:rPr>
              <a:t>The cost of using the tree (i.e., predicting data) is logarithmic in the number of data points used to train the tree.</a:t>
            </a:r>
          </a:p>
          <a:p>
            <a:r>
              <a:rPr lang="en-US" sz="2400" dirty="0">
                <a:solidFill>
                  <a:schemeClr val="tx1"/>
                </a:solidFill>
                <a:latin typeface="Times New Roman" panose="02020603050405020304" pitchFamily="18" charset="0"/>
                <a:cs typeface="Times New Roman" panose="02020603050405020304" pitchFamily="18" charset="0"/>
              </a:rPr>
              <a:t>Able to handle both numerical and categorical data. </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638" y="1672492"/>
            <a:ext cx="5715000" cy="3810000"/>
          </a:xfrm>
          <a:prstGeom prst="rect">
            <a:avLst/>
          </a:prstGeom>
        </p:spPr>
      </p:pic>
      <p:sp>
        <p:nvSpPr>
          <p:cNvPr id="4" name="TextBox 3"/>
          <p:cNvSpPr txBox="1"/>
          <p:nvPr/>
        </p:nvSpPr>
        <p:spPr>
          <a:xfrm>
            <a:off x="2298583" y="659423"/>
            <a:ext cx="773343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Decision Tree Working model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1544</TotalTime>
  <Words>409</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Depth</vt:lpstr>
      <vt:lpstr>DSCI – 6612 – 02 Intro to Artificial Intelligence  EARLY  PREDICTION OF SEPSIS USING  DECISION TREES</vt:lpstr>
      <vt:lpstr>Problem Definition</vt:lpstr>
      <vt:lpstr>Sepsis-Statistics</vt:lpstr>
      <vt:lpstr>Goals &amp; Objectives</vt:lpstr>
      <vt:lpstr>Existing Method</vt:lpstr>
      <vt:lpstr>Limitations of Existing method</vt:lpstr>
      <vt:lpstr>PowerPoint Presentation</vt:lpstr>
      <vt:lpstr>Decision Trees</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PREDICTION OF SEPSIS</dc:title>
  <dc:creator>NAGALAKSHMI S</dc:creator>
  <cp:lastModifiedBy>pathi</cp:lastModifiedBy>
  <cp:revision>166</cp:revision>
  <dcterms:created xsi:type="dcterms:W3CDTF">2022-03-09T14:03:00Z</dcterms:created>
  <dcterms:modified xsi:type="dcterms:W3CDTF">2023-12-05T18:26:51Z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5CD46127E0EE498C9D8A0AAE58890CBB</vt:lpwstr>
  </property>
  <property fmtid="{D5CDD505-2E9C-101B-9397-08002B2CF9AE}" pid="3" name="KSOProductBuildVer">
    <vt:lpwstr>1033-11.2.0.11130</vt:lpwstr>
  </property>
</Properties>
</file>