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6" r:id="rId5"/>
  </p:sldMasterIdLst>
  <p:notesMasterIdLst>
    <p:notesMasterId r:id="rId44"/>
  </p:notesMasterIdLst>
  <p:handoutMasterIdLst>
    <p:handoutMasterId r:id="rId45"/>
  </p:handoutMasterIdLst>
  <p:sldIdLst>
    <p:sldId id="504" r:id="rId6"/>
    <p:sldId id="696" r:id="rId7"/>
    <p:sldId id="661" r:id="rId8"/>
    <p:sldId id="667" r:id="rId9"/>
    <p:sldId id="662" r:id="rId10"/>
    <p:sldId id="663" r:id="rId11"/>
    <p:sldId id="664" r:id="rId12"/>
    <p:sldId id="665" r:id="rId13"/>
    <p:sldId id="666" r:id="rId14"/>
    <p:sldId id="668" r:id="rId15"/>
    <p:sldId id="669" r:id="rId16"/>
    <p:sldId id="670" r:id="rId17"/>
    <p:sldId id="671" r:id="rId18"/>
    <p:sldId id="672" r:id="rId19"/>
    <p:sldId id="675" r:id="rId20"/>
    <p:sldId id="676" r:id="rId21"/>
    <p:sldId id="694" r:id="rId22"/>
    <p:sldId id="673" r:id="rId23"/>
    <p:sldId id="674" r:id="rId24"/>
    <p:sldId id="677" r:id="rId25"/>
    <p:sldId id="678" r:id="rId26"/>
    <p:sldId id="679" r:id="rId27"/>
    <p:sldId id="681" r:id="rId28"/>
    <p:sldId id="680" r:id="rId29"/>
    <p:sldId id="695" r:id="rId30"/>
    <p:sldId id="686" r:id="rId31"/>
    <p:sldId id="688" r:id="rId32"/>
    <p:sldId id="689" r:id="rId33"/>
    <p:sldId id="690" r:id="rId34"/>
    <p:sldId id="685" r:id="rId35"/>
    <p:sldId id="687" r:id="rId36"/>
    <p:sldId id="691" r:id="rId37"/>
    <p:sldId id="692" r:id="rId38"/>
    <p:sldId id="693" r:id="rId39"/>
    <p:sldId id="683" r:id="rId40"/>
    <p:sldId id="684" r:id="rId41"/>
    <p:sldId id="682" r:id="rId42"/>
    <p:sldId id="6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F3976-FB2C-418A-9B35-45C4C1E720C0}">
          <p14:sldIdLst>
            <p14:sldId id="504"/>
            <p14:sldId id="696"/>
            <p14:sldId id="661"/>
            <p14:sldId id="667"/>
            <p14:sldId id="662"/>
            <p14:sldId id="663"/>
            <p14:sldId id="664"/>
            <p14:sldId id="665"/>
            <p14:sldId id="666"/>
            <p14:sldId id="668"/>
            <p14:sldId id="669"/>
            <p14:sldId id="670"/>
            <p14:sldId id="671"/>
            <p14:sldId id="672"/>
            <p14:sldId id="675"/>
            <p14:sldId id="676"/>
            <p14:sldId id="694"/>
            <p14:sldId id="673"/>
            <p14:sldId id="674"/>
            <p14:sldId id="677"/>
            <p14:sldId id="678"/>
            <p14:sldId id="679"/>
            <p14:sldId id="681"/>
            <p14:sldId id="680"/>
            <p14:sldId id="695"/>
            <p14:sldId id="686"/>
            <p14:sldId id="688"/>
            <p14:sldId id="689"/>
            <p14:sldId id="690"/>
            <p14:sldId id="685"/>
            <p14:sldId id="687"/>
            <p14:sldId id="691"/>
            <p14:sldId id="692"/>
            <p14:sldId id="693"/>
            <p14:sldId id="683"/>
            <p14:sldId id="684"/>
            <p14:sldId id="682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8000"/>
    <a:srgbClr val="EEECE1"/>
    <a:srgbClr val="00CC00"/>
    <a:srgbClr val="F68C22"/>
    <a:srgbClr val="FFFFFF"/>
    <a:srgbClr val="E6550B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45" autoAdjust="0"/>
    <p:restoredTop sz="95332" autoAdjust="0"/>
  </p:normalViewPr>
  <p:slideViewPr>
    <p:cSldViewPr snapToGrid="0">
      <p:cViewPr varScale="1">
        <p:scale>
          <a:sx n="72" d="100"/>
          <a:sy n="72" d="100"/>
        </p:scale>
        <p:origin x="71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95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482-9870-4B83-8682-D5465ABFF955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786D-039F-4B6F-987F-3811BA5D3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732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75EF-0CED-44C8-AD17-1F7C3206285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FC32-54EF-4535-8EE5-84A4CBDB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921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45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342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470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69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COVER PAGE</a:t>
            </a:r>
            <a:br>
              <a:rPr lang="en-US"/>
            </a:br>
            <a:r>
              <a:rPr lang="en-US"/>
              <a:t>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Sub header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786651"/>
          </a:xfrm>
          <a:prstGeom prst="rect">
            <a:avLst/>
          </a:prstGeom>
          <a:gradFill>
            <a:gsLst>
              <a:gs pos="100000">
                <a:schemeClr val="bg1">
                  <a:lumMod val="65000"/>
                </a:schemeClr>
              </a:gs>
              <a:gs pos="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7163"/>
            <a:ext cx="7571806" cy="3025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FontTx/>
              <a:buNone/>
              <a:defRPr sz="2400" b="0">
                <a:solidFill>
                  <a:srgbClr val="E6550B"/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THANK YOU!</a:t>
            </a:r>
          </a:p>
          <a:p>
            <a:pPr lvl="1"/>
            <a:r>
              <a:rPr lang="en-US"/>
              <a:t>Second level (speaker name)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9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900">
            <a:off x="-371954" y="-479031"/>
            <a:ext cx="4518775" cy="2717836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rot="5400000" flipV="1">
            <a:off x="7451609" y="926791"/>
            <a:ext cx="2602162" cy="768952"/>
          </a:xfrm>
          <a:prstGeom prst="rtTriangle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6" name="Right Triangle 5"/>
          <p:cNvSpPr/>
          <p:nvPr userDrawn="1"/>
        </p:nvSpPr>
        <p:spPr>
          <a:xfrm rot="10800000">
            <a:off x="6630884" y="0"/>
            <a:ext cx="2506282" cy="768952"/>
          </a:xfrm>
          <a:prstGeom prst="rtTriangle">
            <a:avLst/>
          </a:prstGeom>
          <a:solidFill>
            <a:srgbClr val="DC440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ight Triangle 5"/>
          <p:cNvSpPr/>
          <p:nvPr userDrawn="1"/>
        </p:nvSpPr>
        <p:spPr>
          <a:xfrm rot="10800000">
            <a:off x="6630884" y="0"/>
            <a:ext cx="2506282" cy="768952"/>
          </a:xfrm>
          <a:prstGeom prst="rtTriangle">
            <a:avLst/>
          </a:prstGeom>
          <a:solidFill>
            <a:srgbClr val="DC440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rot="5400000" flipV="1">
            <a:off x="7451609" y="926791"/>
            <a:ext cx="2602162" cy="768952"/>
          </a:xfrm>
          <a:prstGeom prst="rtTriangle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26071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7712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7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ight Triangle 5"/>
          <p:cNvSpPr/>
          <p:nvPr userDrawn="1"/>
        </p:nvSpPr>
        <p:spPr>
          <a:xfrm rot="10800000">
            <a:off x="6630884" y="0"/>
            <a:ext cx="2506282" cy="768952"/>
          </a:xfrm>
          <a:prstGeom prst="rtTriangle">
            <a:avLst/>
          </a:prstGeom>
          <a:solidFill>
            <a:srgbClr val="DC440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04335" y="175316"/>
            <a:ext cx="6046839" cy="311041"/>
          </a:xfrm>
          <a:prstGeom prst="rect">
            <a:avLst/>
          </a:prstGeom>
        </p:spPr>
        <p:txBody>
          <a:bodyPr vert="horz" lIns="89155" tIns="44577" rIns="89155" bIns="4457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sz="9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baseline="0">
                <a:solidFill>
                  <a:srgbClr val="DC4405"/>
                </a:solidFill>
                <a:latin typeface="Verdana" panose="020B0604030504040204" pitchFamily="34" charset="0"/>
              </a:rPr>
              <a:t>Diploma in Financial Technology ( DFT ) 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rot="5400000" flipV="1">
            <a:off x="7451609" y="926791"/>
            <a:ext cx="2602162" cy="768952"/>
          </a:xfrm>
          <a:prstGeom prst="rtTriangle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3655" y="661673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31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271"/>
            </a:lvl1pPr>
            <a:lvl2pPr marL="242207" indent="0" algn="ctr">
              <a:buNone/>
              <a:defRPr sz="1060"/>
            </a:lvl2pPr>
            <a:lvl3pPr marL="484413" indent="0" algn="ctr">
              <a:buNone/>
              <a:defRPr sz="954"/>
            </a:lvl3pPr>
            <a:lvl4pPr marL="726620" indent="0" algn="ctr">
              <a:buNone/>
              <a:defRPr sz="848"/>
            </a:lvl4pPr>
            <a:lvl5pPr marL="968827" indent="0" algn="ctr">
              <a:buNone/>
              <a:defRPr sz="848"/>
            </a:lvl5pPr>
            <a:lvl6pPr marL="1211033" indent="0" algn="ctr">
              <a:buNone/>
              <a:defRPr sz="848"/>
            </a:lvl6pPr>
            <a:lvl7pPr marL="1453240" indent="0" algn="ctr">
              <a:buNone/>
              <a:defRPr sz="848"/>
            </a:lvl7pPr>
            <a:lvl8pPr marL="1695447" indent="0" algn="ctr">
              <a:buNone/>
              <a:defRPr sz="848"/>
            </a:lvl8pPr>
            <a:lvl9pPr marL="1937653" indent="0" algn="ctr">
              <a:buNone/>
              <a:defRPr sz="8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76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31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1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271">
                <a:solidFill>
                  <a:schemeClr val="tx1"/>
                </a:solidFill>
              </a:defRPr>
            </a:lvl1pPr>
            <a:lvl2pPr marL="242207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4413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3pPr>
            <a:lvl4pPr marL="72662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4pPr>
            <a:lvl5pPr marL="96882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5pPr>
            <a:lvl6pPr marL="1211033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6pPr>
            <a:lvl7pPr marL="145324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7pPr>
            <a:lvl8pPr marL="169544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8pPr>
            <a:lvl9pPr marL="1937653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131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82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29704" y="2542980"/>
            <a:ext cx="5104098" cy="12367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COVER PAGE</a:t>
            </a:r>
            <a:br>
              <a:rPr lang="en-US"/>
            </a:br>
            <a:r>
              <a:rPr lang="en-US"/>
              <a:t>TEMPLATE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704" y="3813445"/>
            <a:ext cx="5104098" cy="453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Sub header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4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271" b="1"/>
            </a:lvl1pPr>
            <a:lvl2pPr marL="242207" indent="0">
              <a:buNone/>
              <a:defRPr sz="1060" b="1"/>
            </a:lvl2pPr>
            <a:lvl3pPr marL="484413" indent="0">
              <a:buNone/>
              <a:defRPr sz="954" b="1"/>
            </a:lvl3pPr>
            <a:lvl4pPr marL="726620" indent="0">
              <a:buNone/>
              <a:defRPr sz="848" b="1"/>
            </a:lvl4pPr>
            <a:lvl5pPr marL="968827" indent="0">
              <a:buNone/>
              <a:defRPr sz="848" b="1"/>
            </a:lvl5pPr>
            <a:lvl6pPr marL="1211033" indent="0">
              <a:buNone/>
              <a:defRPr sz="848" b="1"/>
            </a:lvl6pPr>
            <a:lvl7pPr marL="1453240" indent="0">
              <a:buNone/>
              <a:defRPr sz="848" b="1"/>
            </a:lvl7pPr>
            <a:lvl8pPr marL="1695447" indent="0">
              <a:buNone/>
              <a:defRPr sz="848" b="1"/>
            </a:lvl8pPr>
            <a:lvl9pPr marL="1937653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271" b="1"/>
            </a:lvl1pPr>
            <a:lvl2pPr marL="242207" indent="0">
              <a:buNone/>
              <a:defRPr sz="1060" b="1"/>
            </a:lvl2pPr>
            <a:lvl3pPr marL="484413" indent="0">
              <a:buNone/>
              <a:defRPr sz="954" b="1"/>
            </a:lvl3pPr>
            <a:lvl4pPr marL="726620" indent="0">
              <a:buNone/>
              <a:defRPr sz="848" b="1"/>
            </a:lvl4pPr>
            <a:lvl5pPr marL="968827" indent="0">
              <a:buNone/>
              <a:defRPr sz="848" b="1"/>
            </a:lvl5pPr>
            <a:lvl6pPr marL="1211033" indent="0">
              <a:buNone/>
              <a:defRPr sz="848" b="1"/>
            </a:lvl6pPr>
            <a:lvl7pPr marL="1453240" indent="0">
              <a:buNone/>
              <a:defRPr sz="848" b="1"/>
            </a:lvl7pPr>
            <a:lvl8pPr marL="1695447" indent="0">
              <a:buNone/>
              <a:defRPr sz="848" b="1"/>
            </a:lvl8pPr>
            <a:lvl9pPr marL="1937653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100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275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407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6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1695"/>
            </a:lvl1pPr>
            <a:lvl2pPr>
              <a:defRPr sz="1483"/>
            </a:lvl2pPr>
            <a:lvl3pPr>
              <a:defRPr sz="1271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848"/>
            </a:lvl1pPr>
            <a:lvl2pPr marL="242207" indent="0">
              <a:buNone/>
              <a:defRPr sz="742"/>
            </a:lvl2pPr>
            <a:lvl3pPr marL="484413" indent="0">
              <a:buNone/>
              <a:defRPr sz="636"/>
            </a:lvl3pPr>
            <a:lvl4pPr marL="726620" indent="0">
              <a:buNone/>
              <a:defRPr sz="530"/>
            </a:lvl4pPr>
            <a:lvl5pPr marL="968827" indent="0">
              <a:buNone/>
              <a:defRPr sz="530"/>
            </a:lvl5pPr>
            <a:lvl6pPr marL="1211033" indent="0">
              <a:buNone/>
              <a:defRPr sz="530"/>
            </a:lvl6pPr>
            <a:lvl7pPr marL="1453240" indent="0">
              <a:buNone/>
              <a:defRPr sz="530"/>
            </a:lvl7pPr>
            <a:lvl8pPr marL="1695447" indent="0">
              <a:buNone/>
              <a:defRPr sz="530"/>
            </a:lvl8pPr>
            <a:lvl9pPr marL="1937653" indent="0">
              <a:buNone/>
              <a:defRPr sz="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518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6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1695"/>
            </a:lvl1pPr>
            <a:lvl2pPr marL="242207" indent="0">
              <a:buNone/>
              <a:defRPr sz="1483"/>
            </a:lvl2pPr>
            <a:lvl3pPr marL="484413" indent="0">
              <a:buNone/>
              <a:defRPr sz="1271"/>
            </a:lvl3pPr>
            <a:lvl4pPr marL="726620" indent="0">
              <a:buNone/>
              <a:defRPr sz="1060"/>
            </a:lvl4pPr>
            <a:lvl5pPr marL="968827" indent="0">
              <a:buNone/>
              <a:defRPr sz="1060"/>
            </a:lvl5pPr>
            <a:lvl6pPr marL="1211033" indent="0">
              <a:buNone/>
              <a:defRPr sz="1060"/>
            </a:lvl6pPr>
            <a:lvl7pPr marL="1453240" indent="0">
              <a:buNone/>
              <a:defRPr sz="1060"/>
            </a:lvl7pPr>
            <a:lvl8pPr marL="1695447" indent="0">
              <a:buNone/>
              <a:defRPr sz="1060"/>
            </a:lvl8pPr>
            <a:lvl9pPr marL="1937653" indent="0">
              <a:buNone/>
              <a:defRPr sz="10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848"/>
            </a:lvl1pPr>
            <a:lvl2pPr marL="242207" indent="0">
              <a:buNone/>
              <a:defRPr sz="742"/>
            </a:lvl2pPr>
            <a:lvl3pPr marL="484413" indent="0">
              <a:buNone/>
              <a:defRPr sz="636"/>
            </a:lvl3pPr>
            <a:lvl4pPr marL="726620" indent="0">
              <a:buNone/>
              <a:defRPr sz="530"/>
            </a:lvl4pPr>
            <a:lvl5pPr marL="968827" indent="0">
              <a:buNone/>
              <a:defRPr sz="530"/>
            </a:lvl5pPr>
            <a:lvl6pPr marL="1211033" indent="0">
              <a:buNone/>
              <a:defRPr sz="530"/>
            </a:lvl6pPr>
            <a:lvl7pPr marL="1453240" indent="0">
              <a:buNone/>
              <a:defRPr sz="530"/>
            </a:lvl7pPr>
            <a:lvl8pPr marL="1695447" indent="0">
              <a:buNone/>
              <a:defRPr sz="530"/>
            </a:lvl8pPr>
            <a:lvl9pPr marL="1937653" indent="0">
              <a:buNone/>
              <a:defRPr sz="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07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346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CHAPTER DIVIDER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26071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865307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7712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71937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1651000"/>
            <a:ext cx="3558606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49050"/>
            <a:ext cx="1248980" cy="4041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71937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1651000"/>
            <a:ext cx="360997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71937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1651000"/>
            <a:ext cx="363537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884363"/>
            <a:ext cx="7571806" cy="3025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5DD05BB7-4DF6-42E6-80DD-81A8D34B47FB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62" r:id="rId10"/>
    <p:sldLayoutId id="2147483656" r:id="rId11"/>
    <p:sldLayoutId id="2147483678" r:id="rId12"/>
    <p:sldLayoutId id="2147483679" r:id="rId13"/>
    <p:sldLayoutId id="2147483681" r:id="rId14"/>
    <p:sldLayoutId id="2147483680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BE915BE3-5C08-4677-8D33-86705266B515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42691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484413" rtl="0" eaLnBrk="1" latinLnBrk="0" hangingPunct="1">
        <a:lnSpc>
          <a:spcPct val="90000"/>
        </a:lnSpc>
        <a:spcBef>
          <a:spcPct val="0"/>
        </a:spcBef>
        <a:buNone/>
        <a:defRPr sz="2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103" indent="-121103" algn="l" defTabSz="484413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1pPr>
      <a:lvl2pPr marL="363310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71" kern="1200">
          <a:solidFill>
            <a:schemeClr val="tx1"/>
          </a:solidFill>
          <a:latin typeface="+mn-lt"/>
          <a:ea typeface="+mn-ea"/>
          <a:cs typeface="+mn-cs"/>
        </a:defRPr>
      </a:lvl2pPr>
      <a:lvl3pPr marL="605517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7723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1089930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2137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4343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6550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58757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207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413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620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8827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033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240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5447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3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localhost:8080/demo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4004" y="3295487"/>
            <a:ext cx="6182296" cy="498475"/>
          </a:xfrm>
        </p:spPr>
        <p:txBody>
          <a:bodyPr/>
          <a:lstStyle/>
          <a:p>
            <a:r>
              <a:rPr lang="en-US" sz="2800" b="1" dirty="0"/>
              <a:t>Spring Boot Setup Guide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229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13965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8"/>
            </a:pPr>
            <a:r>
              <a:rPr lang="en-US" dirty="0"/>
              <a:t>It will take about 5 minutes to complete installation of Spring Tools.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57" y="2655737"/>
            <a:ext cx="4749581" cy="3581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99320" y="5975099"/>
            <a:ext cx="2095018" cy="439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37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9"/>
            </a:pPr>
            <a:r>
              <a:rPr lang="en-US" sz="2000" dirty="0"/>
              <a:t>Once installed, you will be asked to restart Eclipse. 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US" sz="2000" dirty="0"/>
              <a:t>Click </a:t>
            </a:r>
            <a:r>
              <a:rPr lang="en-US" sz="2000" b="1" dirty="0"/>
              <a:t>Restart Now.</a:t>
            </a:r>
            <a:endParaRPr lang="en-SG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48" y="2682920"/>
            <a:ext cx="5856790" cy="28579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4454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93362" y="1303760"/>
            <a:ext cx="3490147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1"/>
            </a:pPr>
            <a:r>
              <a:rPr lang="en-US" sz="1800" dirty="0"/>
              <a:t>Once restarted, we will now go to the </a:t>
            </a:r>
            <a:r>
              <a:rPr lang="en-US" sz="1800" b="1" dirty="0"/>
              <a:t>Eclipse Marketplace</a:t>
            </a:r>
            <a:r>
              <a:rPr lang="en-US" sz="1800" dirty="0"/>
              <a:t> again. </a:t>
            </a:r>
          </a:p>
          <a:p>
            <a:pPr marL="457200" indent="-457200">
              <a:buFont typeface="+mj-lt"/>
              <a:buAutoNum type="arabicParenR" startAt="11"/>
            </a:pPr>
            <a:endParaRPr lang="en-US" sz="1800" dirty="0"/>
          </a:p>
          <a:p>
            <a:pPr marL="457200" indent="-457200">
              <a:buFont typeface="+mj-lt"/>
              <a:buAutoNum type="arabicParenR" startAt="11"/>
            </a:pPr>
            <a:r>
              <a:rPr lang="en-US" sz="1800" dirty="0"/>
              <a:t>Go to </a:t>
            </a:r>
            <a:r>
              <a:rPr lang="en-US" sz="1800" b="1" dirty="0"/>
              <a:t>Help &gt; Eclipse Marketplace</a:t>
            </a:r>
          </a:p>
          <a:p>
            <a:pPr marL="457200" indent="-457200">
              <a:buFont typeface="+mj-lt"/>
              <a:buAutoNum type="arabicParenR" startAt="11"/>
            </a:pPr>
            <a:endParaRPr lang="en-US" sz="1800" b="1" dirty="0"/>
          </a:p>
          <a:p>
            <a:pPr marL="457200" indent="-457200">
              <a:buFont typeface="+mj-lt"/>
              <a:buAutoNum type="arabicParenR" startAt="11"/>
            </a:pPr>
            <a:r>
              <a:rPr lang="en-US" sz="1800" dirty="0"/>
              <a:t>The </a:t>
            </a:r>
            <a:r>
              <a:rPr lang="en-US" sz="1800" b="1" dirty="0"/>
              <a:t>Eclipse Web Developer Tools </a:t>
            </a:r>
            <a:r>
              <a:rPr lang="en-US" sz="1800" dirty="0"/>
              <a:t>is a promoted package, you should see it when the Marketplace is started. If you do not see it, you can do a search for it.</a:t>
            </a:r>
          </a:p>
          <a:p>
            <a:pPr marL="457200" indent="-457200">
              <a:buFont typeface="+mj-lt"/>
              <a:buAutoNum type="arabicParenR" startAt="11"/>
            </a:pPr>
            <a:endParaRPr lang="en-US" sz="1800" dirty="0"/>
          </a:p>
          <a:p>
            <a:pPr marL="457200" indent="-457200">
              <a:buFont typeface="+mj-lt"/>
              <a:buAutoNum type="arabicParenR" startAt="11"/>
            </a:pPr>
            <a:r>
              <a:rPr lang="en-US" sz="1800" dirty="0"/>
              <a:t>Click </a:t>
            </a:r>
            <a:r>
              <a:rPr lang="en-US" sz="1800" b="1" dirty="0"/>
              <a:t>Install.</a:t>
            </a:r>
            <a:endParaRPr lang="en-SG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25" y="1516927"/>
            <a:ext cx="4402014" cy="44208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44405" y="3322256"/>
            <a:ext cx="497711" cy="208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00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3304953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5"/>
            </a:pPr>
            <a:r>
              <a:rPr lang="en-US" dirty="0"/>
              <a:t>You will be asked to confirm the features to be installed. </a:t>
            </a:r>
          </a:p>
          <a:p>
            <a:pPr marL="457200" indent="-457200">
              <a:buFont typeface="+mj-lt"/>
              <a:buAutoNum type="arabicParenR" startAt="15"/>
            </a:pPr>
            <a:endParaRPr lang="en-US" dirty="0"/>
          </a:p>
          <a:p>
            <a:pPr marL="457200" indent="-457200">
              <a:buFont typeface="+mj-lt"/>
              <a:buAutoNum type="arabicParenR" startAt="15"/>
            </a:pPr>
            <a:r>
              <a:rPr lang="en-US" dirty="0"/>
              <a:t>Click </a:t>
            </a:r>
            <a:r>
              <a:rPr lang="en-US" b="1" dirty="0"/>
              <a:t>Confirm</a:t>
            </a:r>
            <a:r>
              <a:rPr lang="en-US" dirty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44" y="1469985"/>
            <a:ext cx="4690847" cy="4710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1823" y="5857111"/>
            <a:ext cx="729205" cy="323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8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3119759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7"/>
            </a:pPr>
            <a:r>
              <a:rPr lang="en-US" dirty="0"/>
              <a:t>Accept the terms of license and click </a:t>
            </a:r>
            <a:r>
              <a:rPr lang="en-US" b="1" dirty="0"/>
              <a:t>Finish</a:t>
            </a:r>
            <a:r>
              <a:rPr lang="en-US" dirty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15" y="1218728"/>
            <a:ext cx="4604005" cy="46237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4177" y="5518642"/>
            <a:ext cx="729205" cy="323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76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13965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8"/>
            </a:pPr>
            <a:r>
              <a:rPr lang="en-US" dirty="0"/>
              <a:t>It will take about 5 minutes to complete installation of </a:t>
            </a:r>
            <a:r>
              <a:rPr lang="en-US" b="1" dirty="0"/>
              <a:t>Eclipse Web Development Tools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57" y="2655737"/>
            <a:ext cx="4749581" cy="3581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99320" y="5975099"/>
            <a:ext cx="2095018" cy="439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6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9"/>
            </a:pPr>
            <a:r>
              <a:rPr lang="en-US" sz="2000" dirty="0"/>
              <a:t>Once installed, you will be asked to restart Eclipse. </a:t>
            </a:r>
          </a:p>
          <a:p>
            <a:pPr marL="457200" indent="-457200">
              <a:buFont typeface="+mj-lt"/>
              <a:buAutoNum type="arabicParenR" startAt="19"/>
            </a:pPr>
            <a:r>
              <a:rPr lang="en-US" sz="2000" dirty="0"/>
              <a:t>Click </a:t>
            </a:r>
            <a:r>
              <a:rPr lang="en-US" sz="2000" b="1" dirty="0"/>
              <a:t>Restart Now.</a:t>
            </a:r>
            <a:endParaRPr lang="en-SG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48" y="2682920"/>
            <a:ext cx="5856790" cy="28579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0006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5991408" cy="2018718"/>
          </a:xfrm>
        </p:spPr>
        <p:txBody>
          <a:bodyPr/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757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374402" cy="37592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Go to </a:t>
            </a:r>
            <a:r>
              <a:rPr lang="en-US" b="1" dirty="0"/>
              <a:t>File &gt; New &gt; Other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66FFA-E2C7-420D-90D0-89A9DAC57DD1}"/>
              </a:ext>
            </a:extLst>
          </p:cNvPr>
          <p:cNvPicPr/>
          <p:nvPr/>
        </p:nvPicPr>
        <p:blipFill rotWithShape="1">
          <a:blip r:embed="rId2"/>
          <a:srcRect r="74451" b="26122"/>
          <a:stretch/>
        </p:blipFill>
        <p:spPr bwMode="auto">
          <a:xfrm>
            <a:off x="4375872" y="1821542"/>
            <a:ext cx="4071256" cy="341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542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548022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/>
              <a:t>Select </a:t>
            </a:r>
            <a:r>
              <a:rPr lang="en-US" b="1" dirty="0"/>
              <a:t>Spring Starter Project</a:t>
            </a:r>
            <a:r>
              <a:rPr lang="en-US" dirty="0"/>
              <a:t> and click </a:t>
            </a:r>
            <a:r>
              <a:rPr lang="en-US" b="1" dirty="0"/>
              <a:t>Next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C3337-FA61-4A87-B4F8-4B9828016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21937" y="1404602"/>
            <a:ext cx="4233636" cy="3852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DCE370-88CC-401F-8828-9F01FA33F6ED}"/>
              </a:ext>
            </a:extLst>
          </p:cNvPr>
          <p:cNvSpPr/>
          <p:nvPr/>
        </p:nvSpPr>
        <p:spPr>
          <a:xfrm>
            <a:off x="4407873" y="3655121"/>
            <a:ext cx="1115332" cy="195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4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5991408" cy="2018718"/>
          </a:xfrm>
        </p:spPr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413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548022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/>
              <a:t>Leave details as shown.</a:t>
            </a:r>
          </a:p>
          <a:p>
            <a:pPr marL="457200" indent="-457200">
              <a:buFont typeface="+mj-lt"/>
              <a:buAutoNum type="arabicParenR" startAt="4"/>
            </a:pPr>
            <a:endParaRPr lang="en-US" dirty="0"/>
          </a:p>
          <a:p>
            <a:pPr marL="457200" indent="-457200">
              <a:buFont typeface="+mj-lt"/>
              <a:buAutoNum type="arabicParenR" startAt="4"/>
            </a:pPr>
            <a:r>
              <a:rPr lang="en-US" dirty="0"/>
              <a:t>Click </a:t>
            </a:r>
            <a:r>
              <a:rPr lang="en-US" b="1" dirty="0"/>
              <a:t>Next.</a:t>
            </a:r>
            <a:endParaRPr lang="en-SG" b="1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51" y="1199587"/>
            <a:ext cx="4444677" cy="5068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DCE370-88CC-401F-8828-9F01FA33F6ED}"/>
              </a:ext>
            </a:extLst>
          </p:cNvPr>
          <p:cNvSpPr/>
          <p:nvPr/>
        </p:nvSpPr>
        <p:spPr>
          <a:xfrm>
            <a:off x="5667123" y="5912184"/>
            <a:ext cx="1115332" cy="2455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10521" y="4271058"/>
            <a:ext cx="3142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Java version will depend on what is installed on your laptop. As long as it is above version 8, there should be no issues.</a:t>
            </a:r>
            <a:endParaRPr lang="en-SG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981975" y="3321934"/>
            <a:ext cx="2879392" cy="94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61" y="1312908"/>
            <a:ext cx="4195099" cy="47838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706997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sz="2000" dirty="0"/>
              <a:t>Search for the following dependencies</a:t>
            </a:r>
          </a:p>
          <a:p>
            <a:pPr lvl="1"/>
            <a:r>
              <a:rPr lang="en-US" sz="1800" b="1" dirty="0"/>
              <a:t>Spring Boot </a:t>
            </a:r>
            <a:r>
              <a:rPr lang="en-US" sz="1800" b="1" dirty="0" err="1"/>
              <a:t>DevTools</a:t>
            </a:r>
            <a:endParaRPr lang="en-US" sz="1800" b="1" dirty="0"/>
          </a:p>
          <a:p>
            <a:pPr lvl="1"/>
            <a:r>
              <a:rPr lang="en-US" sz="1800" b="1" dirty="0" err="1"/>
              <a:t>Thymeleaf</a:t>
            </a:r>
            <a:endParaRPr lang="en-US" sz="1800" b="1" dirty="0"/>
          </a:p>
          <a:p>
            <a:pPr lvl="1"/>
            <a:r>
              <a:rPr lang="en-US" sz="1800" b="1" dirty="0"/>
              <a:t>Spring Web</a:t>
            </a:r>
          </a:p>
          <a:p>
            <a:pPr lvl="1"/>
            <a:endParaRPr lang="en-US" sz="1800" b="1" dirty="0"/>
          </a:p>
          <a:p>
            <a:pPr marL="457200" indent="-457200">
              <a:buFont typeface="+mj-lt"/>
              <a:buAutoNum type="arabicParenR" startAt="6"/>
            </a:pPr>
            <a:r>
              <a:rPr lang="en-US" sz="2000" dirty="0"/>
              <a:t>Select the dependencies </a:t>
            </a:r>
          </a:p>
          <a:p>
            <a:pPr marL="457200" indent="-457200">
              <a:buFont typeface="+mj-lt"/>
              <a:buAutoNum type="arabicParenR" startAt="6"/>
            </a:pPr>
            <a:endParaRPr lang="en-US" sz="2000" dirty="0"/>
          </a:p>
          <a:p>
            <a:pPr marL="457200" indent="-457200">
              <a:buFont typeface="+mj-lt"/>
              <a:buAutoNum type="arabicParenR" startAt="6"/>
            </a:pPr>
            <a:r>
              <a:rPr lang="en-US" sz="2000" dirty="0"/>
              <a:t>Click </a:t>
            </a:r>
            <a:r>
              <a:rPr lang="en-US" sz="2000" b="1" dirty="0"/>
              <a:t>Finish</a:t>
            </a:r>
            <a:endParaRPr lang="en-SG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CE370-88CC-401F-8828-9F01FA33F6ED}"/>
              </a:ext>
            </a:extLst>
          </p:cNvPr>
          <p:cNvSpPr/>
          <p:nvPr/>
        </p:nvSpPr>
        <p:spPr>
          <a:xfrm>
            <a:off x="6800067" y="5775767"/>
            <a:ext cx="1011470" cy="21991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35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3328103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9"/>
            </a:pPr>
            <a:r>
              <a:rPr lang="en-US" sz="2000" dirty="0"/>
              <a:t>Relevant packages are being prepared and downloaded. </a:t>
            </a:r>
          </a:p>
          <a:p>
            <a:pPr marL="457200" indent="-457200">
              <a:buFont typeface="+mj-lt"/>
              <a:buAutoNum type="arabicParenR" startAt="9"/>
            </a:pPr>
            <a:endParaRPr lang="en-US" sz="2000" dirty="0"/>
          </a:p>
          <a:p>
            <a:pPr marL="457200" indent="-457200">
              <a:buFont typeface="+mj-lt"/>
              <a:buAutoNum type="arabicParenR" startAt="9"/>
            </a:pPr>
            <a:r>
              <a:rPr lang="en-US" sz="2000" dirty="0"/>
              <a:t>The first time you create a project, it will take a few minutes.</a:t>
            </a:r>
            <a:endParaRPr lang="en-S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66" y="1794307"/>
            <a:ext cx="4605744" cy="34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277227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1"/>
            </a:pPr>
            <a:r>
              <a:rPr lang="en-US" dirty="0"/>
              <a:t>Once your project is ready, expand the project and check that you have the following project file structure shown.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75" y="1160904"/>
            <a:ext cx="3057525" cy="51149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6455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</a:t>
            </a:r>
            <a:br>
              <a:rPr lang="en-US" dirty="0"/>
            </a:br>
            <a:r>
              <a:rPr lang="en-US" dirty="0"/>
              <a:t>Spring Boot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2"/>
            </a:pPr>
            <a:r>
              <a:rPr lang="en-US" dirty="0"/>
              <a:t>Open DemoApplication.java, it should look like the below.</a:t>
            </a:r>
          </a:p>
          <a:p>
            <a:pPr marL="457200" indent="-457200">
              <a:buFont typeface="+mj-lt"/>
              <a:buAutoNum type="arabicParenR" startAt="12"/>
            </a:pPr>
            <a:r>
              <a:rPr lang="en-US" dirty="0"/>
              <a:t>Check that there are no red lines.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44" y="2955946"/>
            <a:ext cx="6131853" cy="323994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8452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5991408" cy="2018718"/>
          </a:xfrm>
        </p:spPr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651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23035" cy="3759200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US" sz="1800" dirty="0"/>
              <a:t>Under </a:t>
            </a:r>
            <a:r>
              <a:rPr lang="en-US" sz="1800" dirty="0" err="1"/>
              <a:t>src</a:t>
            </a:r>
            <a:r>
              <a:rPr lang="en-US" sz="1800" dirty="0"/>
              <a:t>/main/java, right-click on </a:t>
            </a:r>
            <a:r>
              <a:rPr lang="en-US" sz="1800" b="1" dirty="0" err="1"/>
              <a:t>com.example.demo</a:t>
            </a:r>
            <a:r>
              <a:rPr lang="en-US" sz="1800" dirty="0"/>
              <a:t>.</a:t>
            </a:r>
          </a:p>
          <a:p>
            <a:pPr>
              <a:buFont typeface="+mj-lt"/>
              <a:buAutoNum type="arabicParenR"/>
            </a:pPr>
            <a:endParaRPr lang="en-US" sz="1800" dirty="0"/>
          </a:p>
          <a:p>
            <a:pPr>
              <a:buFont typeface="+mj-lt"/>
              <a:buAutoNum type="arabicParenR"/>
            </a:pPr>
            <a:r>
              <a:rPr lang="en-US" sz="1800" dirty="0"/>
              <a:t>Select </a:t>
            </a:r>
            <a:r>
              <a:rPr lang="en-US" sz="1800" b="1" dirty="0"/>
              <a:t>New &gt; Class.</a:t>
            </a:r>
            <a:endParaRPr lang="en-SG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3160761"/>
            <a:ext cx="7600326" cy="291938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3238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582746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/>
              <a:t>Name the new Java class </a:t>
            </a:r>
            <a:r>
              <a:rPr lang="en-US" b="1" dirty="0" err="1"/>
              <a:t>DemoController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arenR" startAt="3"/>
            </a:pPr>
            <a:endParaRPr lang="en-US" b="1" dirty="0"/>
          </a:p>
          <a:p>
            <a:pPr marL="457200" indent="-457200">
              <a:buFont typeface="+mj-lt"/>
              <a:buAutoNum type="arabicParenR" startAt="3"/>
            </a:pPr>
            <a:r>
              <a:rPr lang="en-US" dirty="0"/>
              <a:t>Click </a:t>
            </a:r>
            <a:r>
              <a:rPr lang="en-US" b="1" dirty="0"/>
              <a:t>Finish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686" y="1492049"/>
            <a:ext cx="4077224" cy="4470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7538" y="5648446"/>
            <a:ext cx="877500" cy="2199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340034" y="3034496"/>
            <a:ext cx="877500" cy="2199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04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/>
              <a:t>Copy the code below and replace all the code in </a:t>
            </a:r>
            <a:r>
              <a:rPr lang="en-US" b="1" dirty="0"/>
              <a:t>DemoController.java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7939" y="2817041"/>
            <a:ext cx="594906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package </a:t>
            </a:r>
            <a:r>
              <a:rPr lang="en-SG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com.example.demo</a:t>
            </a:r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SG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SG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SG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DemoController</a:t>
            </a:r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SG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@</a:t>
            </a:r>
            <a:r>
              <a:rPr lang="en-SG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GetMapping</a:t>
            </a:r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("/demo")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 demo() {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return "demo";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endParaRPr lang="en-SG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SG" sz="1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57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Your project structure should now look like the below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0" y="2679885"/>
            <a:ext cx="7210928" cy="32457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65813" y="4201610"/>
            <a:ext cx="1527858" cy="27779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3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guide shows you how to install Spring Boot. </a:t>
            </a:r>
          </a:p>
          <a:p>
            <a:r>
              <a:rPr lang="en-US" dirty="0"/>
              <a:t>Software pre-requisites:</a:t>
            </a:r>
          </a:p>
          <a:p>
            <a:pPr lvl="1"/>
            <a:r>
              <a:rPr lang="en-US" dirty="0"/>
              <a:t>Java SDK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endParaRPr lang="en-US" dirty="0"/>
          </a:p>
          <a:p>
            <a:r>
              <a:rPr lang="en-US" dirty="0"/>
              <a:t>If you do not have the above installed, please refer to this guide: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452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7"/>
            </a:pPr>
            <a:r>
              <a:rPr lang="en-US" dirty="0"/>
              <a:t>Under </a:t>
            </a:r>
            <a:r>
              <a:rPr lang="en-US" b="1" dirty="0" err="1"/>
              <a:t>src</a:t>
            </a:r>
            <a:r>
              <a:rPr lang="en-US" b="1" dirty="0"/>
              <a:t>/main/resources</a:t>
            </a:r>
            <a:r>
              <a:rPr lang="en-US" dirty="0"/>
              <a:t>, right-click on </a:t>
            </a:r>
            <a:r>
              <a:rPr lang="en-US" b="1" dirty="0"/>
              <a:t>templates</a:t>
            </a:r>
            <a:r>
              <a:rPr lang="en-US" dirty="0"/>
              <a:t> folder and select </a:t>
            </a:r>
            <a:r>
              <a:rPr lang="en-US" b="1" dirty="0"/>
              <a:t>New &gt; File</a:t>
            </a:r>
            <a:endParaRPr lang="en-SG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48" y="2535182"/>
            <a:ext cx="5321714" cy="3741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57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45733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8"/>
            </a:pPr>
            <a:r>
              <a:rPr lang="en-US" dirty="0"/>
              <a:t>Name the new file </a:t>
            </a:r>
            <a:r>
              <a:rPr lang="en-US" b="1" dirty="0"/>
              <a:t>demo.html.</a:t>
            </a:r>
          </a:p>
          <a:p>
            <a:pPr marL="457200" indent="-457200">
              <a:buFont typeface="+mj-lt"/>
              <a:buAutoNum type="arabicParenR" startAt="8"/>
            </a:pPr>
            <a:endParaRPr lang="en-US" b="1" dirty="0"/>
          </a:p>
          <a:p>
            <a:pPr marL="457200" indent="-457200">
              <a:buFont typeface="+mj-lt"/>
              <a:buAutoNum type="arabicParenR" startAt="8"/>
            </a:pPr>
            <a:r>
              <a:rPr lang="en-US" dirty="0"/>
              <a:t>Click </a:t>
            </a:r>
            <a:r>
              <a:rPr lang="en-US" b="1" dirty="0"/>
              <a:t>Finish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80" y="1422666"/>
            <a:ext cx="4682043" cy="4538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44678" y="4572000"/>
            <a:ext cx="625033" cy="219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565021" y="5557777"/>
            <a:ext cx="1097420" cy="32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779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0"/>
            </a:pPr>
            <a:r>
              <a:rPr lang="en-US" dirty="0"/>
              <a:t>Copy the code below and paste it into </a:t>
            </a:r>
            <a:r>
              <a:rPr lang="en-US" b="1" dirty="0"/>
              <a:t>demo.html.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91787" y="3391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856527" y="3067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2055399" y="2653437"/>
            <a:ext cx="3432350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&lt;head&gt;&lt;/head&gt;</a:t>
            </a:r>
          </a:p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&lt;p&gt;This is a demo!&lt;/p&gt;</a:t>
            </a:r>
          </a:p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7340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test the project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119758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1"/>
            </a:pPr>
            <a:r>
              <a:rPr lang="en-US" dirty="0"/>
              <a:t>The project structure should now look like the screenshot as shown.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80" y="1651000"/>
            <a:ext cx="4652931" cy="4139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132161" y="3720577"/>
            <a:ext cx="775505" cy="249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083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5991408" cy="2018718"/>
          </a:xfrm>
        </p:spPr>
        <p:txBody>
          <a:bodyPr/>
          <a:lstStyle/>
          <a:p>
            <a:r>
              <a:rPr lang="en-US" dirty="0"/>
              <a:t>Running a Spring Boot application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8928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Spring Boot application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4"/>
            </a:pPr>
            <a:r>
              <a:rPr lang="en-US" dirty="0"/>
              <a:t>Open </a:t>
            </a:r>
            <a:r>
              <a:rPr lang="en-US" b="1" dirty="0"/>
              <a:t>DemoApplication.java</a:t>
            </a:r>
          </a:p>
          <a:p>
            <a:pPr marL="457200" indent="-457200">
              <a:buFont typeface="+mj-lt"/>
              <a:buAutoNum type="arabicParenR" startAt="14"/>
            </a:pPr>
            <a:endParaRPr lang="en-US" dirty="0"/>
          </a:p>
          <a:p>
            <a:pPr marL="457200" indent="-457200">
              <a:buFont typeface="+mj-lt"/>
              <a:buAutoNum type="arabicParenR" startAt="14"/>
            </a:pPr>
            <a:r>
              <a:rPr lang="en-US" dirty="0"/>
              <a:t>Click on the Run button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9" y="3294746"/>
            <a:ext cx="6591300" cy="14954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935393" y="3831221"/>
            <a:ext cx="322906" cy="277792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580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Spring Boot application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929986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15"/>
            </a:pPr>
            <a:r>
              <a:rPr lang="en-US" dirty="0"/>
              <a:t>If the following screen pops up, select </a:t>
            </a:r>
            <a:r>
              <a:rPr lang="en-US" b="1" dirty="0"/>
              <a:t>Spring Boot App </a:t>
            </a:r>
            <a:r>
              <a:rPr lang="en-US" dirty="0"/>
              <a:t>and click </a:t>
            </a:r>
            <a:r>
              <a:rPr lang="en-US" b="1" dirty="0"/>
              <a:t>OK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3" y="1483428"/>
            <a:ext cx="3114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3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Spring Boot application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6"/>
            </a:pPr>
            <a:r>
              <a:rPr lang="en-US" sz="2000" dirty="0"/>
              <a:t>You should see a trace similar to below. </a:t>
            </a:r>
          </a:p>
          <a:p>
            <a:pPr marL="457200" indent="-457200">
              <a:buFont typeface="+mj-lt"/>
              <a:buAutoNum type="arabicParenR" startAt="16"/>
            </a:pPr>
            <a:endParaRPr lang="en-US" sz="2000" dirty="0"/>
          </a:p>
          <a:p>
            <a:pPr marL="457200" indent="-457200">
              <a:buFont typeface="+mj-lt"/>
              <a:buAutoNum type="arabicParenR" startAt="16"/>
            </a:pPr>
            <a:r>
              <a:rPr lang="en-US" sz="2000" dirty="0"/>
              <a:t>If you see “Started </a:t>
            </a:r>
            <a:r>
              <a:rPr lang="en-US" sz="2000" dirty="0" err="1"/>
              <a:t>DemoApplication</a:t>
            </a:r>
            <a:r>
              <a:rPr lang="en-US" sz="2000" dirty="0"/>
              <a:t>…”, the application has started and you are ready to test it out.</a:t>
            </a:r>
            <a:endParaRPr lang="en-S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16" y="3380130"/>
            <a:ext cx="7056417" cy="232994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127584" y="5509548"/>
            <a:ext cx="2792774" cy="1658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7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Spring Boot application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/>
              <a:t>Go to a web browser (Chrome, Firefox, IE or Edge) and type in the following URL:</a:t>
            </a:r>
          </a:p>
          <a:p>
            <a:pPr marL="400050" lvl="1" indent="0">
              <a:buNone/>
            </a:pPr>
            <a:r>
              <a:rPr lang="en-SG" dirty="0">
                <a:hlinkClick r:id="rId2"/>
              </a:rPr>
              <a:t>http://localhost:8080/demo</a:t>
            </a:r>
            <a:r>
              <a:rPr lang="en-SG" dirty="0"/>
              <a:t> </a:t>
            </a:r>
          </a:p>
          <a:p>
            <a:endParaRPr lang="en-US" dirty="0"/>
          </a:p>
          <a:p>
            <a:pPr marL="457200" indent="-457200">
              <a:buFont typeface="+mj-lt"/>
              <a:buAutoNum type="arabicParenR" startAt="4"/>
            </a:pPr>
            <a:r>
              <a:rPr lang="en-US" dirty="0"/>
              <a:t>If you see the below, </a:t>
            </a:r>
            <a:r>
              <a:rPr lang="en-US" dirty="0" err="1"/>
              <a:t>Springboot</a:t>
            </a:r>
            <a:r>
              <a:rPr lang="en-US" dirty="0"/>
              <a:t> and related tools are installed and working fine!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36" y="4328993"/>
            <a:ext cx="3419475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12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We will be installing the following packages:</a:t>
            </a:r>
          </a:p>
          <a:p>
            <a:pPr lvl="1"/>
            <a:r>
              <a:rPr lang="en-US" sz="2400" b="1" dirty="0"/>
              <a:t>Spring Tools 4</a:t>
            </a:r>
            <a:r>
              <a:rPr lang="en-US" sz="2400" dirty="0"/>
              <a:t> (Include Spring Boot)</a:t>
            </a:r>
          </a:p>
          <a:p>
            <a:pPr lvl="1"/>
            <a:r>
              <a:rPr lang="en-US" sz="2400" b="1" dirty="0"/>
              <a:t>Eclipse Web developer tools </a:t>
            </a:r>
            <a:r>
              <a:rPr lang="en-US" sz="2400" dirty="0"/>
              <a:t>(Includes HTML, CSS, JS editors)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4364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Start Eclipse and select your workspace.</a:t>
            </a:r>
          </a:p>
          <a:p>
            <a:pPr marL="400050" lvl="1" indent="0">
              <a:buNone/>
            </a:pPr>
            <a:r>
              <a:rPr lang="en-US" dirty="0"/>
              <a:t>Note: You should create a new workspace to organize your files better. Ensure that you know where to find your files later.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See </a:t>
            </a:r>
            <a:r>
              <a:rPr lang="en-US" u="sng" dirty="0"/>
              <a:t>sample</a:t>
            </a:r>
            <a:r>
              <a:rPr lang="en-US" dirty="0"/>
              <a:t> location below: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2" y="4086479"/>
            <a:ext cx="4029156" cy="21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/>
              <a:t>Go to </a:t>
            </a:r>
            <a:r>
              <a:rPr lang="en-US" b="1" dirty="0"/>
              <a:t>Help &gt; Eclipse Marketplace</a:t>
            </a:r>
            <a:endParaRPr lang="en-SG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49" y="2297404"/>
            <a:ext cx="7471220" cy="399681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0452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436574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/>
              <a:t>Type </a:t>
            </a:r>
            <a:r>
              <a:rPr lang="en-US" b="1" dirty="0"/>
              <a:t>Spring</a:t>
            </a:r>
            <a:r>
              <a:rPr lang="en-US" dirty="0"/>
              <a:t> in the search bar. </a:t>
            </a:r>
          </a:p>
          <a:p>
            <a:pPr marL="457200" indent="-457200">
              <a:buFont typeface="+mj-lt"/>
              <a:buAutoNum type="arabicParenR" startAt="3"/>
            </a:pPr>
            <a:endParaRPr lang="en-US" dirty="0"/>
          </a:p>
          <a:p>
            <a:pPr marL="457200" indent="-457200">
              <a:buFont typeface="+mj-lt"/>
              <a:buAutoNum type="arabicParenR" startAt="3"/>
            </a:pPr>
            <a:r>
              <a:rPr lang="en-US" b="1" dirty="0"/>
              <a:t>Spring Tools 4 </a:t>
            </a:r>
            <a:r>
              <a:rPr lang="en-US" dirty="0"/>
              <a:t>should appear, click </a:t>
            </a:r>
            <a:r>
              <a:rPr lang="en-US" b="1" dirty="0"/>
              <a:t>Install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07" y="1117371"/>
            <a:ext cx="3710632" cy="5083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0331" y="3004457"/>
            <a:ext cx="487680" cy="296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874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4" y="1651000"/>
            <a:ext cx="3959088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/>
              <a:t>You will be asked to confirm the features to be installed. </a:t>
            </a:r>
          </a:p>
          <a:p>
            <a:pPr marL="457200" indent="-457200">
              <a:buFont typeface="+mj-lt"/>
              <a:buAutoNum type="arabicParenR" startAt="5"/>
            </a:pPr>
            <a:endParaRPr lang="en-US" dirty="0"/>
          </a:p>
          <a:p>
            <a:pPr marL="457200" indent="-457200">
              <a:buFont typeface="+mj-lt"/>
              <a:buAutoNum type="arabicParenR" startAt="5"/>
            </a:pPr>
            <a:r>
              <a:rPr lang="en-US" dirty="0"/>
              <a:t>Click </a:t>
            </a:r>
            <a:r>
              <a:rPr lang="en-US" b="1" dirty="0"/>
              <a:t>Confirm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45" y="1139563"/>
            <a:ext cx="3762104" cy="5153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9212" y="5965373"/>
            <a:ext cx="809898" cy="261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86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Spring Boot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3131333" cy="3759200"/>
          </a:xfrm>
        </p:spPr>
        <p:txBody>
          <a:bodyPr/>
          <a:lstStyle/>
          <a:p>
            <a:pPr marL="457200" indent="-457200">
              <a:buFont typeface="+mj-lt"/>
              <a:buAutoNum type="arabicParenR" startAt="7"/>
            </a:pPr>
            <a:r>
              <a:rPr lang="en-US" dirty="0"/>
              <a:t>Accept the terms of license and click </a:t>
            </a:r>
            <a:r>
              <a:rPr lang="en-US" b="1" dirty="0"/>
              <a:t>Finish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54" y="1314825"/>
            <a:ext cx="4412634" cy="44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185EAE5C4B24999F64AF816DDB529" ma:contentTypeVersion="17" ma:contentTypeDescription="Create a new document." ma:contentTypeScope="" ma:versionID="f2aebd5d5002920bfc2b4d31be87c640">
  <xsd:schema xmlns:xsd="http://www.w3.org/2001/XMLSchema" xmlns:xs="http://www.w3.org/2001/XMLSchema" xmlns:p="http://schemas.microsoft.com/office/2006/metadata/properties" xmlns:ns1="http://schemas.microsoft.com/sharepoint/v3" xmlns:ns2="802e93c6-f87a-4558-8da6-f509a09420d4" xmlns:ns3="dcf6e893-e20c-40e6-ba02-1fef41a8159d" targetNamespace="http://schemas.microsoft.com/office/2006/metadata/properties" ma:root="true" ma:fieldsID="da9d474fe441384720708f7728306596" ns1:_="" ns2:_="" ns3:_="">
    <xsd:import namespace="http://schemas.microsoft.com/sharepoint/v3"/>
    <xsd:import namespace="802e93c6-f87a-4558-8da6-f509a09420d4"/>
    <xsd:import namespace="dcf6e893-e20c-40e6-ba02-1fef41a8159d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e93c6-f87a-4558-8da6-f509a09420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6e893-e20c-40e6-ba02-1fef41a8159d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FFC1F916-8138-43C8-8AF9-7993F3E3DCCA}">
  <ds:schemaRefs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13a296c-d2c5-4ce8-9328-996c56804050"/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B77D5B5-8FA7-4D2F-8FD0-596257D6B4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2e93c6-f87a-4558-8da6-f509a09420d4"/>
    <ds:schemaRef ds:uri="dcf6e893-e20c-40e6-ba02-1fef41a815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D99D8-23BB-4253-85B7-B4567695629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17380</TotalTime>
  <Words>909</Words>
  <Application>Microsoft Office PowerPoint</Application>
  <PresentationFormat>On-screen Show (4:3)</PresentationFormat>
  <Paragraphs>174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Trebuchet MS</vt:lpstr>
      <vt:lpstr>Verdana</vt:lpstr>
      <vt:lpstr>Office Theme</vt:lpstr>
      <vt:lpstr>1_Office Theme</vt:lpstr>
      <vt:lpstr>PowerPoint Presentation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Installing Spring Boot</vt:lpstr>
      <vt:lpstr>Creating a new  Spring Boot project</vt:lpstr>
      <vt:lpstr>Creating a new  Spring Boot project</vt:lpstr>
      <vt:lpstr>Creating a new  Spring Boot project</vt:lpstr>
      <vt:lpstr>Creating a new  Spring Boot project</vt:lpstr>
      <vt:lpstr>Creating a new  Spring Boot project</vt:lpstr>
      <vt:lpstr>Creating a new  Spring Boot project</vt:lpstr>
      <vt:lpstr>Creating a new  Spring Boot project</vt:lpstr>
      <vt:lpstr>Creating a new  Spring Boot project</vt:lpstr>
      <vt:lpstr>Adding code to test the project</vt:lpstr>
      <vt:lpstr>Adding code to test the project</vt:lpstr>
      <vt:lpstr>Adding code to test the project</vt:lpstr>
      <vt:lpstr>Adding code to test the project</vt:lpstr>
      <vt:lpstr>Adding code to test the project</vt:lpstr>
      <vt:lpstr>Adding code to test the project</vt:lpstr>
      <vt:lpstr>Adding code to test the project</vt:lpstr>
      <vt:lpstr>Adding code to test the project</vt:lpstr>
      <vt:lpstr>Adding code to test the project</vt:lpstr>
      <vt:lpstr>Running a Spring Boot application</vt:lpstr>
      <vt:lpstr>Running a Spring Boot application</vt:lpstr>
      <vt:lpstr>Running a Spring Boot application</vt:lpstr>
      <vt:lpstr>Running a Spring Boot application</vt:lpstr>
      <vt:lpstr>Running a Spring Boot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Yanzo Fang;Seeneth Hanifa;Ho Chee Wai;Chen Hwee Ling;Marlina Mastor (RP)</dc:creator>
  <cp:lastModifiedBy>Kavitha Muniraj (RP)</cp:lastModifiedBy>
  <cp:revision>366</cp:revision>
  <dcterms:created xsi:type="dcterms:W3CDTF">2011-06-07T03:26:48Z</dcterms:created>
  <dcterms:modified xsi:type="dcterms:W3CDTF">2022-08-23T06:36:46Z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0x0101002BB185EAE5C4B24999F64AF816DDB529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2021-09-21T07:24:17Z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aa11e93b-61ea-4479-bf98-e7a174adfed3</vt:lpwstr>
  </property>
  <property fmtid="{D5CDD505-2E9C-101B-9397-08002B2CF9AE}" pid="9" name="MSIP_Label_b70f6a2e-9a0b-44bc-9fcb-55781401e2f0_ContentBits">
    <vt:lpwstr>1</vt:lpwstr>
  </property>
</Properties>
</file>