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66" r:id="rId5"/>
  </p:sldMasterIdLst>
  <p:notesMasterIdLst>
    <p:notesMasterId r:id="rId13"/>
  </p:notesMasterIdLst>
  <p:handoutMasterIdLst>
    <p:handoutMasterId r:id="rId14"/>
  </p:handoutMasterIdLst>
  <p:sldIdLst>
    <p:sldId id="504" r:id="rId6"/>
    <p:sldId id="651" r:id="rId7"/>
    <p:sldId id="646" r:id="rId8"/>
    <p:sldId id="755" r:id="rId9"/>
    <p:sldId id="756" r:id="rId10"/>
    <p:sldId id="757" r:id="rId11"/>
    <p:sldId id="75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3B182F2-67AA-46DD-944B-2A5B334F72DD}">
          <p14:sldIdLst/>
        </p14:section>
        <p14:section name="Default Section" id="{904F3976-FB2C-418A-9B35-45C4C1E720C0}">
          <p14:sldIdLst>
            <p14:sldId id="504"/>
            <p14:sldId id="651"/>
            <p14:sldId id="646"/>
            <p14:sldId id="755"/>
            <p14:sldId id="756"/>
            <p14:sldId id="757"/>
            <p14:sldId id="7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550B"/>
    <a:srgbClr val="F68C22"/>
    <a:srgbClr val="000000"/>
    <a:srgbClr val="FF3300"/>
    <a:srgbClr val="008000"/>
    <a:srgbClr val="EEECE1"/>
    <a:srgbClr val="00CC00"/>
    <a:srgbClr val="FFFFFF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83626" autoAdjust="0"/>
  </p:normalViewPr>
  <p:slideViewPr>
    <p:cSldViewPr snapToGrid="0">
      <p:cViewPr varScale="1">
        <p:scale>
          <a:sx n="72" d="100"/>
          <a:sy n="72" d="100"/>
        </p:scale>
        <p:origin x="98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4952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93482-9870-4B83-8682-D5465ABFF955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D786D-039F-4B6F-987F-3811BA5D34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4732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075EF-0CED-44C8-AD17-1F7C3206285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9FC32-54EF-4535-8EE5-84A4CBDBC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6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9217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Give students some time to try on their own before modelling.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47274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students some time to try on their own before modelling.</a:t>
            </a:r>
          </a:p>
          <a:p>
            <a:endParaRPr lang="en-US" dirty="0"/>
          </a:p>
          <a:p>
            <a:r>
              <a:rPr lang="en-US" dirty="0"/>
              <a:t>Package name should be their own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87571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students some time to try on their own before modelling.</a:t>
            </a:r>
          </a:p>
          <a:p>
            <a:endParaRPr lang="en-US" dirty="0"/>
          </a:p>
          <a:p>
            <a:r>
              <a:rPr lang="en-US" dirty="0"/>
              <a:t>Package name should be their own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58004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students some time to try on their own before modelling.</a:t>
            </a:r>
          </a:p>
          <a:p>
            <a:endParaRPr lang="en-US" dirty="0"/>
          </a:p>
          <a:p>
            <a:r>
              <a:rPr lang="en-US" dirty="0"/>
              <a:t>Package name should be their own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42569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students some time to try on their own before modelling.</a:t>
            </a:r>
          </a:p>
          <a:p>
            <a:endParaRPr lang="en-US" dirty="0"/>
          </a:p>
          <a:p>
            <a:r>
              <a:rPr lang="en-US" dirty="0"/>
              <a:t>Package name should be their own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0543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78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66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4004" y="1935042"/>
            <a:ext cx="5104098" cy="136044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5000"/>
              </a:lnSpc>
              <a:spcBef>
                <a:spcPts val="0"/>
              </a:spcBef>
              <a:defRPr sz="5500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COVER PAGE</a:t>
            </a:r>
            <a:br>
              <a:rPr lang="en-US"/>
            </a:br>
            <a:r>
              <a:rPr lang="en-US"/>
              <a:t>TEMPLATE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44004" y="3295487"/>
            <a:ext cx="5104098" cy="49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Sub header</a:t>
            </a:r>
          </a:p>
        </p:txBody>
      </p:sp>
      <p:pic>
        <p:nvPicPr>
          <p:cNvPr id="10242" name="Picture 2" descr="C:\Documents and Settings\xinjie\Desktop\RPSG Stuffs\Letterheads_hires\letterhead_logos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62560" y="6207760"/>
            <a:ext cx="4715969" cy="505426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944" y="163765"/>
            <a:ext cx="2318661" cy="94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5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0"/>
            <a:ext cx="9144000" cy="5786651"/>
          </a:xfrm>
          <a:prstGeom prst="rect">
            <a:avLst/>
          </a:prstGeom>
          <a:gradFill>
            <a:gsLst>
              <a:gs pos="100000">
                <a:schemeClr val="bg1">
                  <a:lumMod val="65000"/>
                </a:schemeClr>
              </a:gs>
              <a:gs pos="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80328" y="644096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638" y="6410232"/>
            <a:ext cx="1248980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3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697163"/>
            <a:ext cx="7571806" cy="30252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0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buFontTx/>
              <a:buNone/>
              <a:defRPr sz="2400" b="0">
                <a:solidFill>
                  <a:srgbClr val="E6550B"/>
                </a:solidFill>
              </a:defRPr>
            </a:lvl2pPr>
            <a:lvl3pPr marL="91440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THANK YOU!</a:t>
            </a:r>
          </a:p>
          <a:p>
            <a:pPr lvl="1"/>
            <a:r>
              <a:rPr lang="en-US"/>
              <a:t>Second level (speaker name)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944" y="163765"/>
            <a:ext cx="2318661" cy="94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266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4593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7900">
            <a:off x="-371954" y="-479031"/>
            <a:ext cx="4518775" cy="2717836"/>
          </a:xfrm>
          <a:prstGeom prst="rect">
            <a:avLst/>
          </a:prstGeom>
        </p:spPr>
      </p:pic>
      <p:sp>
        <p:nvSpPr>
          <p:cNvPr id="5" name="Right Triangle 4"/>
          <p:cNvSpPr/>
          <p:nvPr userDrawn="1"/>
        </p:nvSpPr>
        <p:spPr>
          <a:xfrm rot="5400000" flipV="1">
            <a:off x="7451609" y="926791"/>
            <a:ext cx="2602162" cy="768952"/>
          </a:xfrm>
          <a:prstGeom prst="rtTriangle">
            <a:avLst/>
          </a:prstGeom>
          <a:solidFill>
            <a:srgbClr val="F09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457"/>
          </a:p>
        </p:txBody>
      </p:sp>
      <p:sp>
        <p:nvSpPr>
          <p:cNvPr id="6" name="Right Triangle 5"/>
          <p:cNvSpPr/>
          <p:nvPr userDrawn="1"/>
        </p:nvSpPr>
        <p:spPr>
          <a:xfrm rot="10800000">
            <a:off x="6630884" y="0"/>
            <a:ext cx="2506282" cy="768952"/>
          </a:xfrm>
          <a:prstGeom prst="rtTriangle">
            <a:avLst/>
          </a:prstGeom>
          <a:solidFill>
            <a:srgbClr val="DC4405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457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80328" y="644096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 descr="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638" y="6410232"/>
            <a:ext cx="1248980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34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ight Triangle 5"/>
          <p:cNvSpPr/>
          <p:nvPr userDrawn="1"/>
        </p:nvSpPr>
        <p:spPr>
          <a:xfrm rot="10800000">
            <a:off x="6630884" y="0"/>
            <a:ext cx="2506282" cy="768952"/>
          </a:xfrm>
          <a:prstGeom prst="rtTriangle">
            <a:avLst/>
          </a:prstGeom>
          <a:solidFill>
            <a:srgbClr val="DC4405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457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80328" y="644096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638" y="6410232"/>
            <a:ext cx="1248980" cy="404131"/>
          </a:xfrm>
          <a:prstGeom prst="rect">
            <a:avLst/>
          </a:prstGeom>
        </p:spPr>
      </p:pic>
      <p:sp>
        <p:nvSpPr>
          <p:cNvPr id="5" name="Right Triangle 4"/>
          <p:cNvSpPr/>
          <p:nvPr userDrawn="1"/>
        </p:nvSpPr>
        <p:spPr>
          <a:xfrm rot="5400000" flipV="1">
            <a:off x="7451609" y="926791"/>
            <a:ext cx="2602162" cy="768952"/>
          </a:xfrm>
          <a:prstGeom prst="rtTriangle">
            <a:avLst/>
          </a:prstGeom>
          <a:solidFill>
            <a:srgbClr val="F09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457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665610" y="260714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Header Copy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1651000"/>
            <a:ext cx="7477125" cy="375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676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ight Triangle 5"/>
          <p:cNvSpPr/>
          <p:nvPr userDrawn="1"/>
        </p:nvSpPr>
        <p:spPr>
          <a:xfrm rot="10800000">
            <a:off x="6630884" y="0"/>
            <a:ext cx="2506282" cy="768952"/>
          </a:xfrm>
          <a:prstGeom prst="rtTriangle">
            <a:avLst/>
          </a:prstGeom>
          <a:solidFill>
            <a:srgbClr val="DC4405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457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1504335" y="175316"/>
            <a:ext cx="6046839" cy="311041"/>
          </a:xfrm>
          <a:prstGeom prst="rect">
            <a:avLst/>
          </a:prstGeom>
        </p:spPr>
        <p:txBody>
          <a:bodyPr vert="horz" lIns="89155" tIns="44577" rIns="89155" bIns="44577" rtlCol="0" anchor="ctr">
            <a:noAutofit/>
          </a:bodyPr>
          <a:lstStyle>
            <a:lvl1pPr algn="ctr" defTabSz="2952323" rtl="0" eaLnBrk="1" latinLnBrk="0" hangingPunct="1">
              <a:spcBef>
                <a:spcPct val="0"/>
              </a:spcBef>
              <a:buNone/>
              <a:defRPr sz="98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000" baseline="0">
                <a:solidFill>
                  <a:srgbClr val="DC4405"/>
                </a:solidFill>
                <a:latin typeface="Verdana" panose="020B0604030504040204" pitchFamily="34" charset="0"/>
              </a:rPr>
              <a:t>Diploma in Financial Technology ( DFT ) 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80328" y="644096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638" y="6410232"/>
            <a:ext cx="1248980" cy="404131"/>
          </a:xfrm>
          <a:prstGeom prst="rect">
            <a:avLst/>
          </a:prstGeom>
        </p:spPr>
      </p:pic>
      <p:sp>
        <p:nvSpPr>
          <p:cNvPr id="5" name="Right Triangle 4"/>
          <p:cNvSpPr/>
          <p:nvPr userDrawn="1"/>
        </p:nvSpPr>
        <p:spPr>
          <a:xfrm rot="5400000" flipV="1">
            <a:off x="7451609" y="926791"/>
            <a:ext cx="2602162" cy="768952"/>
          </a:xfrm>
          <a:prstGeom prst="rtTriangle">
            <a:avLst/>
          </a:prstGeom>
          <a:solidFill>
            <a:srgbClr val="F09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457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93655" y="661673"/>
            <a:ext cx="8229600" cy="1143000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605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317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271"/>
            </a:lvl1pPr>
            <a:lvl2pPr marL="242207" indent="0" algn="ctr">
              <a:buNone/>
              <a:defRPr sz="1060"/>
            </a:lvl2pPr>
            <a:lvl3pPr marL="484413" indent="0" algn="ctr">
              <a:buNone/>
              <a:defRPr sz="954"/>
            </a:lvl3pPr>
            <a:lvl4pPr marL="726620" indent="0" algn="ctr">
              <a:buNone/>
              <a:defRPr sz="848"/>
            </a:lvl4pPr>
            <a:lvl5pPr marL="968827" indent="0" algn="ctr">
              <a:buNone/>
              <a:defRPr sz="848"/>
            </a:lvl5pPr>
            <a:lvl6pPr marL="1211033" indent="0" algn="ctr">
              <a:buNone/>
              <a:defRPr sz="848"/>
            </a:lvl6pPr>
            <a:lvl7pPr marL="1453240" indent="0" algn="ctr">
              <a:buNone/>
              <a:defRPr sz="848"/>
            </a:lvl7pPr>
            <a:lvl8pPr marL="1695447" indent="0" algn="ctr">
              <a:buNone/>
              <a:defRPr sz="848"/>
            </a:lvl8pPr>
            <a:lvl9pPr marL="1937653" indent="0" algn="ctr">
              <a:buNone/>
              <a:defRPr sz="848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C369 Financial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FE17-A15F-4069-8D1C-BFCDAB13D8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5764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C369 Financial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FE17-A15F-4069-8D1C-BFCDAB13D8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00313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317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271">
                <a:solidFill>
                  <a:schemeClr val="tx1"/>
                </a:solidFill>
              </a:defRPr>
            </a:lvl1pPr>
            <a:lvl2pPr marL="242207" indent="0">
              <a:buNone/>
              <a:defRPr sz="1060">
                <a:solidFill>
                  <a:schemeClr val="tx1">
                    <a:tint val="75000"/>
                  </a:schemeClr>
                </a:solidFill>
              </a:defRPr>
            </a:lvl2pPr>
            <a:lvl3pPr marL="484413" indent="0">
              <a:buNone/>
              <a:defRPr sz="954">
                <a:solidFill>
                  <a:schemeClr val="tx1">
                    <a:tint val="75000"/>
                  </a:schemeClr>
                </a:solidFill>
              </a:defRPr>
            </a:lvl3pPr>
            <a:lvl4pPr marL="726620" indent="0">
              <a:buNone/>
              <a:defRPr sz="848">
                <a:solidFill>
                  <a:schemeClr val="tx1">
                    <a:tint val="75000"/>
                  </a:schemeClr>
                </a:solidFill>
              </a:defRPr>
            </a:lvl4pPr>
            <a:lvl5pPr marL="968827" indent="0">
              <a:buNone/>
              <a:defRPr sz="848">
                <a:solidFill>
                  <a:schemeClr val="tx1">
                    <a:tint val="75000"/>
                  </a:schemeClr>
                </a:solidFill>
              </a:defRPr>
            </a:lvl5pPr>
            <a:lvl6pPr marL="1211033" indent="0">
              <a:buNone/>
              <a:defRPr sz="848">
                <a:solidFill>
                  <a:schemeClr val="tx1">
                    <a:tint val="75000"/>
                  </a:schemeClr>
                </a:solidFill>
              </a:defRPr>
            </a:lvl6pPr>
            <a:lvl7pPr marL="1453240" indent="0">
              <a:buNone/>
              <a:defRPr sz="848">
                <a:solidFill>
                  <a:schemeClr val="tx1">
                    <a:tint val="75000"/>
                  </a:schemeClr>
                </a:solidFill>
              </a:defRPr>
            </a:lvl7pPr>
            <a:lvl8pPr marL="1695447" indent="0">
              <a:buNone/>
              <a:defRPr sz="848">
                <a:solidFill>
                  <a:schemeClr val="tx1">
                    <a:tint val="75000"/>
                  </a:schemeClr>
                </a:solidFill>
              </a:defRPr>
            </a:lvl8pPr>
            <a:lvl9pPr marL="1937653" indent="0">
              <a:buNone/>
              <a:defRPr sz="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C369 Financial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FE17-A15F-4069-8D1C-BFCDAB13D8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1311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C369 Financial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FE17-A15F-4069-8D1C-BFCDAB13D8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682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929704" y="2542980"/>
            <a:ext cx="5104098" cy="123676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5000"/>
              </a:lnSpc>
              <a:spcBef>
                <a:spcPts val="0"/>
              </a:spcBef>
              <a:defRPr sz="5500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COVER PAGE</a:t>
            </a:r>
            <a:br>
              <a:rPr lang="en-US"/>
            </a:br>
            <a:r>
              <a:rPr lang="en-US"/>
              <a:t>TEMPLATE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29704" y="3813445"/>
            <a:ext cx="5104098" cy="4531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Sub header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944" y="163765"/>
            <a:ext cx="2318661" cy="94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647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271" b="1"/>
            </a:lvl1pPr>
            <a:lvl2pPr marL="242207" indent="0">
              <a:buNone/>
              <a:defRPr sz="1060" b="1"/>
            </a:lvl2pPr>
            <a:lvl3pPr marL="484413" indent="0">
              <a:buNone/>
              <a:defRPr sz="954" b="1"/>
            </a:lvl3pPr>
            <a:lvl4pPr marL="726620" indent="0">
              <a:buNone/>
              <a:defRPr sz="848" b="1"/>
            </a:lvl4pPr>
            <a:lvl5pPr marL="968827" indent="0">
              <a:buNone/>
              <a:defRPr sz="848" b="1"/>
            </a:lvl5pPr>
            <a:lvl6pPr marL="1211033" indent="0">
              <a:buNone/>
              <a:defRPr sz="848" b="1"/>
            </a:lvl6pPr>
            <a:lvl7pPr marL="1453240" indent="0">
              <a:buNone/>
              <a:defRPr sz="848" b="1"/>
            </a:lvl7pPr>
            <a:lvl8pPr marL="1695447" indent="0">
              <a:buNone/>
              <a:defRPr sz="848" b="1"/>
            </a:lvl8pPr>
            <a:lvl9pPr marL="1937653" indent="0">
              <a:buNone/>
              <a:defRPr sz="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271" b="1"/>
            </a:lvl1pPr>
            <a:lvl2pPr marL="242207" indent="0">
              <a:buNone/>
              <a:defRPr sz="1060" b="1"/>
            </a:lvl2pPr>
            <a:lvl3pPr marL="484413" indent="0">
              <a:buNone/>
              <a:defRPr sz="954" b="1"/>
            </a:lvl3pPr>
            <a:lvl4pPr marL="726620" indent="0">
              <a:buNone/>
              <a:defRPr sz="848" b="1"/>
            </a:lvl4pPr>
            <a:lvl5pPr marL="968827" indent="0">
              <a:buNone/>
              <a:defRPr sz="848" b="1"/>
            </a:lvl5pPr>
            <a:lvl6pPr marL="1211033" indent="0">
              <a:buNone/>
              <a:defRPr sz="848" b="1"/>
            </a:lvl6pPr>
            <a:lvl7pPr marL="1453240" indent="0">
              <a:buNone/>
              <a:defRPr sz="848" b="1"/>
            </a:lvl7pPr>
            <a:lvl8pPr marL="1695447" indent="0">
              <a:buNone/>
              <a:defRPr sz="848" b="1"/>
            </a:lvl8pPr>
            <a:lvl9pPr marL="1937653" indent="0">
              <a:buNone/>
              <a:defRPr sz="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C369 Financial Technologies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FE17-A15F-4069-8D1C-BFCDAB13D8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71005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C369 Financial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FE17-A15F-4069-8D1C-BFCDAB13D8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62754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C369 Financial Technologies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FE17-A15F-4069-8D1C-BFCDAB13D8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2407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69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1695"/>
            </a:lvl1pPr>
            <a:lvl2pPr>
              <a:defRPr sz="1483"/>
            </a:lvl2pPr>
            <a:lvl3pPr>
              <a:defRPr sz="1271"/>
            </a:lvl3pPr>
            <a:lvl4pPr>
              <a:defRPr sz="1060"/>
            </a:lvl4pPr>
            <a:lvl5pPr>
              <a:defRPr sz="1060"/>
            </a:lvl5pPr>
            <a:lvl6pPr>
              <a:defRPr sz="1060"/>
            </a:lvl6pPr>
            <a:lvl7pPr>
              <a:defRPr sz="1060"/>
            </a:lvl7pPr>
            <a:lvl8pPr>
              <a:defRPr sz="1060"/>
            </a:lvl8pPr>
            <a:lvl9pPr>
              <a:defRPr sz="10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848"/>
            </a:lvl1pPr>
            <a:lvl2pPr marL="242207" indent="0">
              <a:buNone/>
              <a:defRPr sz="742"/>
            </a:lvl2pPr>
            <a:lvl3pPr marL="484413" indent="0">
              <a:buNone/>
              <a:defRPr sz="636"/>
            </a:lvl3pPr>
            <a:lvl4pPr marL="726620" indent="0">
              <a:buNone/>
              <a:defRPr sz="530"/>
            </a:lvl4pPr>
            <a:lvl5pPr marL="968827" indent="0">
              <a:buNone/>
              <a:defRPr sz="530"/>
            </a:lvl5pPr>
            <a:lvl6pPr marL="1211033" indent="0">
              <a:buNone/>
              <a:defRPr sz="530"/>
            </a:lvl6pPr>
            <a:lvl7pPr marL="1453240" indent="0">
              <a:buNone/>
              <a:defRPr sz="530"/>
            </a:lvl7pPr>
            <a:lvl8pPr marL="1695447" indent="0">
              <a:buNone/>
              <a:defRPr sz="530"/>
            </a:lvl8pPr>
            <a:lvl9pPr marL="1937653" indent="0">
              <a:buNone/>
              <a:defRPr sz="5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C369 Financial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FE17-A15F-4069-8D1C-BFCDAB13D8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95184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69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1695"/>
            </a:lvl1pPr>
            <a:lvl2pPr marL="242207" indent="0">
              <a:buNone/>
              <a:defRPr sz="1483"/>
            </a:lvl2pPr>
            <a:lvl3pPr marL="484413" indent="0">
              <a:buNone/>
              <a:defRPr sz="1271"/>
            </a:lvl3pPr>
            <a:lvl4pPr marL="726620" indent="0">
              <a:buNone/>
              <a:defRPr sz="1060"/>
            </a:lvl4pPr>
            <a:lvl5pPr marL="968827" indent="0">
              <a:buNone/>
              <a:defRPr sz="1060"/>
            </a:lvl5pPr>
            <a:lvl6pPr marL="1211033" indent="0">
              <a:buNone/>
              <a:defRPr sz="1060"/>
            </a:lvl6pPr>
            <a:lvl7pPr marL="1453240" indent="0">
              <a:buNone/>
              <a:defRPr sz="1060"/>
            </a:lvl7pPr>
            <a:lvl8pPr marL="1695447" indent="0">
              <a:buNone/>
              <a:defRPr sz="1060"/>
            </a:lvl8pPr>
            <a:lvl9pPr marL="1937653" indent="0">
              <a:buNone/>
              <a:defRPr sz="106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848"/>
            </a:lvl1pPr>
            <a:lvl2pPr marL="242207" indent="0">
              <a:buNone/>
              <a:defRPr sz="742"/>
            </a:lvl2pPr>
            <a:lvl3pPr marL="484413" indent="0">
              <a:buNone/>
              <a:defRPr sz="636"/>
            </a:lvl3pPr>
            <a:lvl4pPr marL="726620" indent="0">
              <a:buNone/>
              <a:defRPr sz="530"/>
            </a:lvl4pPr>
            <a:lvl5pPr marL="968827" indent="0">
              <a:buNone/>
              <a:defRPr sz="530"/>
            </a:lvl5pPr>
            <a:lvl6pPr marL="1211033" indent="0">
              <a:buNone/>
              <a:defRPr sz="530"/>
            </a:lvl6pPr>
            <a:lvl7pPr marL="1453240" indent="0">
              <a:buNone/>
              <a:defRPr sz="530"/>
            </a:lvl7pPr>
            <a:lvl8pPr marL="1695447" indent="0">
              <a:buNone/>
              <a:defRPr sz="530"/>
            </a:lvl8pPr>
            <a:lvl9pPr marL="1937653" indent="0">
              <a:buNone/>
              <a:defRPr sz="5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C369 Financial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FE17-A15F-4069-8D1C-BFCDAB13D8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64077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C369 Financial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FE17-A15F-4069-8D1C-BFCDAB13D8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93469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C369 Financial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FE17-A15F-4069-8D1C-BFCDAB13D8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05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0415" y="2540256"/>
            <a:ext cx="5104098" cy="201871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4200"/>
              </a:lnSpc>
              <a:spcBef>
                <a:spcPts val="0"/>
              </a:spcBef>
              <a:defRPr sz="4300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CHAPTER DIVIDER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944" y="163765"/>
            <a:ext cx="2318661" cy="94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07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5610" y="260714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Header Copy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865307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1651000"/>
            <a:ext cx="7477125" cy="375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80328" y="644096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638" y="6410232"/>
            <a:ext cx="1248980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44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65610" y="893354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Header Copy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665610" y="1496850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1651000"/>
            <a:ext cx="4071937" cy="375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4"/>
          </p:nvPr>
        </p:nvSpPr>
        <p:spPr>
          <a:xfrm>
            <a:off x="4927600" y="1651000"/>
            <a:ext cx="3558606" cy="375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pic>
        <p:nvPicPr>
          <p:cNvPr id="9" name="Picture 8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638" y="49050"/>
            <a:ext cx="1248980" cy="4041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80328" y="644096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Picture 16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638" y="6410232"/>
            <a:ext cx="1248980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9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65610" y="893354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Header Copy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665610" y="1496850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1651000"/>
            <a:ext cx="4071937" cy="375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876800" y="1651000"/>
            <a:ext cx="3609975" cy="375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80328" y="644096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638" y="6410232"/>
            <a:ext cx="1248980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6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65610" y="893354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Header Copy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665610" y="1496850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1651000"/>
            <a:ext cx="4071937" cy="375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/>
          </p:nvPr>
        </p:nvSpPr>
        <p:spPr>
          <a:xfrm>
            <a:off x="4851400" y="1651000"/>
            <a:ext cx="3635375" cy="375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80328" y="644096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638" y="6410232"/>
            <a:ext cx="1248980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3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65610" y="893354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Header Copy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665610" y="1496850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14400" y="1884363"/>
            <a:ext cx="7571806" cy="30252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80328" y="644096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638" y="6410232"/>
            <a:ext cx="1248980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8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80328" y="644096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638" y="6410232"/>
            <a:ext cx="1248980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2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SIPCMContentMarking" descr="{&quot;HashCode&quot;:-574504238,&quot;Placement&quot;:&quot;Header&quot;,&quot;Top&quot;:0.0,&quot;Left&quot;:273.375916,&quot;SlideWidth&quot;:720,&quot;SlideHeight&quot;:540}">
            <a:extLst>
              <a:ext uri="{FF2B5EF4-FFF2-40B4-BE49-F238E27FC236}">
                <a16:creationId xmlns:a16="http://schemas.microsoft.com/office/drawing/2014/main" id="{5DD05BB7-4DF6-42E6-80DD-81A8D34B47FB}"/>
              </a:ext>
            </a:extLst>
          </p:cNvPr>
          <p:cNvSpPr txBox="1"/>
          <p:nvPr userDrawn="1"/>
        </p:nvSpPr>
        <p:spPr>
          <a:xfrm>
            <a:off x="3471874" y="0"/>
            <a:ext cx="2200252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SG" sz="1000">
                <a:solidFill>
                  <a:srgbClr val="000000"/>
                </a:solidFill>
                <a:latin typeface="Calibri" panose="020F0502020204030204" pitchFamily="34" charset="0"/>
              </a:rPr>
              <a:t>OFFICIAL (CLOSED) \ NON-SENSITIVE</a:t>
            </a:r>
          </a:p>
        </p:txBody>
      </p:sp>
    </p:spTree>
    <p:extLst>
      <p:ext uri="{BB962C8B-B14F-4D97-AF65-F5344CB8AC3E}">
        <p14:creationId xmlns:p14="http://schemas.microsoft.com/office/powerpoint/2010/main" val="331193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7" r:id="rId2"/>
    <p:sldLayoutId id="2147483649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9" r:id="rId9"/>
    <p:sldLayoutId id="2147483662" r:id="rId10"/>
    <p:sldLayoutId id="2147483656" r:id="rId11"/>
    <p:sldLayoutId id="2147483678" r:id="rId12"/>
    <p:sldLayoutId id="2147483679" r:id="rId13"/>
    <p:sldLayoutId id="2147483681" r:id="rId14"/>
    <p:sldLayoutId id="2147483680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SG"/>
              <a:t>C369 Financial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6FE17-A15F-4069-8D1C-BFCDAB13D842}" type="slidenum">
              <a:rPr lang="en-SG" smtClean="0"/>
              <a:t>‹#›</a:t>
            </a:fld>
            <a:endParaRPr lang="en-SG"/>
          </a:p>
        </p:txBody>
      </p:sp>
      <p:sp>
        <p:nvSpPr>
          <p:cNvPr id="7" name="MSIPCMContentMarking" descr="{&quot;HashCode&quot;:-574504238,&quot;Placement&quot;:&quot;Header&quot;,&quot;Top&quot;:0.0,&quot;Left&quot;:273.375916,&quot;SlideWidth&quot;:720,&quot;SlideHeight&quot;:540}">
            <a:extLst>
              <a:ext uri="{FF2B5EF4-FFF2-40B4-BE49-F238E27FC236}">
                <a16:creationId xmlns:a16="http://schemas.microsoft.com/office/drawing/2014/main" id="{BE915BE3-5C08-4677-8D33-86705266B515}"/>
              </a:ext>
            </a:extLst>
          </p:cNvPr>
          <p:cNvSpPr txBox="1"/>
          <p:nvPr userDrawn="1"/>
        </p:nvSpPr>
        <p:spPr>
          <a:xfrm>
            <a:off x="3471874" y="0"/>
            <a:ext cx="2200252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SG" sz="1000">
                <a:solidFill>
                  <a:srgbClr val="000000"/>
                </a:solidFill>
                <a:latin typeface="Calibri" panose="020F0502020204030204" pitchFamily="34" charset="0"/>
              </a:rPr>
              <a:t>OFFICIAL (CLOSED) \ NON-SENSITIVE</a:t>
            </a:r>
          </a:p>
        </p:txBody>
      </p:sp>
    </p:spTree>
    <p:extLst>
      <p:ext uri="{BB962C8B-B14F-4D97-AF65-F5344CB8AC3E}">
        <p14:creationId xmlns:p14="http://schemas.microsoft.com/office/powerpoint/2010/main" val="426910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dt="0"/>
  <p:txStyles>
    <p:titleStyle>
      <a:lvl1pPr algn="l" defTabSz="484413" rtl="0" eaLnBrk="1" latinLnBrk="0" hangingPunct="1">
        <a:lnSpc>
          <a:spcPct val="90000"/>
        </a:lnSpc>
        <a:spcBef>
          <a:spcPct val="0"/>
        </a:spcBef>
        <a:buNone/>
        <a:defRPr sz="23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103" indent="-121103" algn="l" defTabSz="484413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483" kern="1200">
          <a:solidFill>
            <a:schemeClr val="tx1"/>
          </a:solidFill>
          <a:latin typeface="+mn-lt"/>
          <a:ea typeface="+mn-ea"/>
          <a:cs typeface="+mn-cs"/>
        </a:defRPr>
      </a:lvl1pPr>
      <a:lvl2pPr marL="363310" indent="-121103" algn="l" defTabSz="484413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1271" kern="1200">
          <a:solidFill>
            <a:schemeClr val="tx1"/>
          </a:solidFill>
          <a:latin typeface="+mn-lt"/>
          <a:ea typeface="+mn-ea"/>
          <a:cs typeface="+mn-cs"/>
        </a:defRPr>
      </a:lvl2pPr>
      <a:lvl3pPr marL="605517" indent="-121103" algn="l" defTabSz="484413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1060" kern="1200">
          <a:solidFill>
            <a:schemeClr val="tx1"/>
          </a:solidFill>
          <a:latin typeface="+mn-lt"/>
          <a:ea typeface="+mn-ea"/>
          <a:cs typeface="+mn-cs"/>
        </a:defRPr>
      </a:lvl3pPr>
      <a:lvl4pPr marL="847723" indent="-121103" algn="l" defTabSz="484413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4" kern="1200">
          <a:solidFill>
            <a:schemeClr val="tx1"/>
          </a:solidFill>
          <a:latin typeface="+mn-lt"/>
          <a:ea typeface="+mn-ea"/>
          <a:cs typeface="+mn-cs"/>
        </a:defRPr>
      </a:lvl4pPr>
      <a:lvl5pPr marL="1089930" indent="-121103" algn="l" defTabSz="484413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4" kern="1200">
          <a:solidFill>
            <a:schemeClr val="tx1"/>
          </a:solidFill>
          <a:latin typeface="+mn-lt"/>
          <a:ea typeface="+mn-ea"/>
          <a:cs typeface="+mn-cs"/>
        </a:defRPr>
      </a:lvl5pPr>
      <a:lvl6pPr marL="1332137" indent="-121103" algn="l" defTabSz="484413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4" kern="1200">
          <a:solidFill>
            <a:schemeClr val="tx1"/>
          </a:solidFill>
          <a:latin typeface="+mn-lt"/>
          <a:ea typeface="+mn-ea"/>
          <a:cs typeface="+mn-cs"/>
        </a:defRPr>
      </a:lvl6pPr>
      <a:lvl7pPr marL="1574343" indent="-121103" algn="l" defTabSz="484413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4" kern="1200">
          <a:solidFill>
            <a:schemeClr val="tx1"/>
          </a:solidFill>
          <a:latin typeface="+mn-lt"/>
          <a:ea typeface="+mn-ea"/>
          <a:cs typeface="+mn-cs"/>
        </a:defRPr>
      </a:lvl7pPr>
      <a:lvl8pPr marL="1816550" indent="-121103" algn="l" defTabSz="484413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4" kern="1200">
          <a:solidFill>
            <a:schemeClr val="tx1"/>
          </a:solidFill>
          <a:latin typeface="+mn-lt"/>
          <a:ea typeface="+mn-ea"/>
          <a:cs typeface="+mn-cs"/>
        </a:defRPr>
      </a:lvl8pPr>
      <a:lvl9pPr marL="2058757" indent="-121103" algn="l" defTabSz="484413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4413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1pPr>
      <a:lvl2pPr marL="242207" algn="l" defTabSz="484413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2pPr>
      <a:lvl3pPr marL="484413" algn="l" defTabSz="484413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3pPr>
      <a:lvl4pPr marL="726620" algn="l" defTabSz="484413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4pPr>
      <a:lvl5pPr marL="968827" algn="l" defTabSz="484413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5pPr>
      <a:lvl6pPr marL="1211033" algn="l" defTabSz="484413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6pPr>
      <a:lvl7pPr marL="1453240" algn="l" defTabSz="484413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7pPr>
      <a:lvl8pPr marL="1695447" algn="l" defTabSz="484413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8pPr>
      <a:lvl9pPr marL="1937653" algn="l" defTabSz="484413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room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hyperlink" Target="http://localhost:808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4004" y="1935042"/>
            <a:ext cx="7770212" cy="1360445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Amasis MT Pro Black" panose="02040A04050005020304" pitchFamily="18" charset="0"/>
              </a:rPr>
              <a:t>Building Enterprise Java Applications with Spring</a:t>
            </a:r>
            <a:br>
              <a:rPr lang="en-US" sz="4400" dirty="0"/>
            </a:br>
            <a:br>
              <a:rPr lang="en-US" sz="4800" dirty="0"/>
            </a:br>
            <a:endParaRPr lang="en-SG" sz="4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E733B8-AC2C-4ACF-B53E-C7CA4AD69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70264" y="4163627"/>
            <a:ext cx="5104098" cy="1862459"/>
          </a:xfrm>
        </p:spPr>
        <p:txBody>
          <a:bodyPr/>
          <a:lstStyle/>
          <a:p>
            <a:pPr algn="ctr"/>
            <a:r>
              <a:rPr lang="en-SG" b="1" dirty="0">
                <a:latin typeface="Amasis MT Pro Black" panose="02040A04050005020304" pitchFamily="18" charset="0"/>
              </a:rPr>
              <a:t>Project</a:t>
            </a:r>
          </a:p>
          <a:p>
            <a:pPr algn="ctr"/>
            <a:r>
              <a:rPr lang="en-US" dirty="0">
                <a:latin typeface="Amasis MT Pro" panose="02040504050005020304" pitchFamily="18" charset="0"/>
              </a:rPr>
              <a:t>Magdalene Lim,</a:t>
            </a:r>
          </a:p>
          <a:p>
            <a:pPr algn="ctr"/>
            <a:r>
              <a:rPr lang="en-US" dirty="0">
                <a:latin typeface="Amasis MT Pro" panose="02040504050005020304" pitchFamily="18" charset="0"/>
              </a:rPr>
              <a:t> Desmond Lee, </a:t>
            </a:r>
          </a:p>
          <a:p>
            <a:pPr algn="ctr"/>
            <a:r>
              <a:rPr lang="en-US" dirty="0">
                <a:latin typeface="Amasis MT Pro" panose="02040504050005020304" pitchFamily="18" charset="0"/>
              </a:rPr>
              <a:t>Kavitha Muniraj</a:t>
            </a:r>
          </a:p>
          <a:p>
            <a:pPr algn="ctr"/>
            <a:r>
              <a:rPr lang="en-US" dirty="0">
                <a:latin typeface="Amasis MT Pro" panose="02040504050005020304" pitchFamily="18" charset="0"/>
              </a:rPr>
              <a:t> Republic Polytechnic </a:t>
            </a:r>
            <a:endParaRPr lang="en-SG" b="1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29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B36CCA-F83E-43EC-AD9D-852E805F7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455D8-DD1D-4628-93D3-C3CA7CEE6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831"/>
            <a:ext cx="8425228" cy="1083529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masis MT Pro Black" panose="02040A04050005020304" pitchFamily="18" charset="0"/>
              </a:rPr>
              <a:t>Create a Hotel Management website</a:t>
            </a:r>
            <a:endParaRPr lang="en-SG" b="1" dirty="0">
              <a:solidFill>
                <a:schemeClr val="tx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DF308-8BDE-45AA-8757-49208F7335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5162" y="1091707"/>
            <a:ext cx="7477125" cy="3759200"/>
          </a:xfrm>
        </p:spPr>
        <p:txBody>
          <a:bodyPr/>
          <a:lstStyle/>
          <a:p>
            <a:r>
              <a:rPr lang="en-US" dirty="0">
                <a:latin typeface="Amasis MT Pro" panose="02040504050005020304" pitchFamily="18" charset="0"/>
              </a:rPr>
              <a:t>Create a project called </a:t>
            </a:r>
            <a:r>
              <a:rPr lang="en-US" dirty="0" err="1">
                <a:highlight>
                  <a:srgbClr val="FFFF00"/>
                </a:highlight>
                <a:latin typeface="Amasis MT Pro" panose="02040504050005020304" pitchFamily="18" charset="0"/>
              </a:rPr>
              <a:t>HotelManagement</a:t>
            </a:r>
            <a:r>
              <a:rPr lang="en-US" dirty="0">
                <a:latin typeface="Amasis MT Pro" panose="02040504050005020304" pitchFamily="18" charset="0"/>
              </a:rPr>
              <a:t> and create the required files and write the code to display some information about hotel rooms, members and reservations.</a:t>
            </a:r>
          </a:p>
          <a:p>
            <a:r>
              <a:rPr lang="en-US" dirty="0">
                <a:latin typeface="Amasis MT Pro" panose="02040504050005020304" pitchFamily="18" charset="0"/>
              </a:rPr>
              <a:t>The administrators should be able to:</a:t>
            </a:r>
          </a:p>
          <a:p>
            <a:pPr lvl="1"/>
            <a:r>
              <a:rPr lang="en-US" dirty="0">
                <a:latin typeface="Amasis MT Pro" panose="02040504050005020304" pitchFamily="18" charset="0"/>
              </a:rPr>
              <a:t>View all rooms – </a:t>
            </a:r>
            <a:r>
              <a:rPr lang="en-US" dirty="0">
                <a:latin typeface="Amasis MT Pro" panose="02040504050005020304" pitchFamily="18" charset="0"/>
                <a:hlinkClick r:id="rId3"/>
              </a:rPr>
              <a:t>http://localhost:8080/rooms</a:t>
            </a:r>
            <a:endParaRPr lang="en-US" dirty="0">
              <a:latin typeface="Amasis MT Pro" panose="02040504050005020304" pitchFamily="18" charset="0"/>
            </a:endParaRPr>
          </a:p>
          <a:p>
            <a:pPr lvl="1"/>
            <a:r>
              <a:rPr lang="en-US" dirty="0">
                <a:latin typeface="Amasis MT Pro" panose="02040504050005020304" pitchFamily="18" charset="0"/>
              </a:rPr>
              <a:t>View all members – </a:t>
            </a:r>
            <a:r>
              <a:rPr lang="en-US" dirty="0">
                <a:latin typeface="Amasis MT Pro" panose="02040504050005020304" pitchFamily="18" charset="0"/>
                <a:hlinkClick r:id="rId4"/>
              </a:rPr>
              <a:t>http://localhost:8080/</a:t>
            </a:r>
            <a:r>
              <a:rPr lang="en-US" dirty="0">
                <a:latin typeface="Amasis MT Pro" panose="02040504050005020304" pitchFamily="18" charset="0"/>
              </a:rPr>
              <a:t>members</a:t>
            </a:r>
          </a:p>
          <a:p>
            <a:pPr lvl="1"/>
            <a:r>
              <a:rPr lang="en-US" dirty="0">
                <a:latin typeface="Amasis MT Pro" panose="02040504050005020304" pitchFamily="18" charset="0"/>
              </a:rPr>
              <a:t>Update room price </a:t>
            </a:r>
          </a:p>
          <a:p>
            <a:pPr lvl="1"/>
            <a:r>
              <a:rPr lang="en-US" dirty="0">
                <a:latin typeface="Amasis MT Pro" panose="02040504050005020304" pitchFamily="18" charset="0"/>
              </a:rPr>
              <a:t>Add a new member with reservation details </a:t>
            </a:r>
          </a:p>
          <a:p>
            <a:pPr lvl="1"/>
            <a:r>
              <a:rPr lang="en-US" dirty="0">
                <a:latin typeface="Amasis MT Pro" panose="02040504050005020304" pitchFamily="18" charset="0"/>
              </a:rPr>
              <a:t>Cancel reservation for a member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EB2EF9-A1E1-4F06-85B0-960D8E9394C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142288" y="179507"/>
            <a:ext cx="7264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48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1B1003-4725-47D0-8215-577813BA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6E47A-2258-4C71-9BD0-EA37103DFA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5098" y="1151827"/>
            <a:ext cx="7553803" cy="4680695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sz="2000" dirty="0">
                <a:latin typeface="Amasis MT Pro" panose="02040504050005020304" pitchFamily="18" charset="0"/>
              </a:rPr>
              <a:t>Create a new project </a:t>
            </a:r>
            <a:r>
              <a:rPr lang="en-US" sz="2000" b="1" dirty="0">
                <a:latin typeface="Amasis MT Pro" panose="02040504050005020304" pitchFamily="18" charset="0"/>
              </a:rPr>
              <a:t>File &gt; New &gt; Other &gt; Spring Starter Project </a:t>
            </a:r>
            <a:r>
              <a:rPr lang="en-US" sz="2000" dirty="0">
                <a:latin typeface="Amasis MT Pro" panose="02040504050005020304" pitchFamily="18" charset="0"/>
              </a:rPr>
              <a:t>and name it as </a:t>
            </a:r>
            <a:r>
              <a:rPr lang="en-US" sz="2000" dirty="0" err="1">
                <a:latin typeface="Amasis MT Pro" panose="02040504050005020304" pitchFamily="18" charset="0"/>
              </a:rPr>
              <a:t>HotelManagement</a:t>
            </a:r>
            <a:endParaRPr lang="en-US" sz="2000" dirty="0">
              <a:latin typeface="Amasis MT Pro" panose="020405040500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Amasis MT Pro" panose="020405040500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latin typeface="Amasis MT Pro" panose="02040504050005020304" pitchFamily="18" charset="0"/>
              </a:rPr>
              <a:t>Create a Java class named </a:t>
            </a:r>
            <a:r>
              <a:rPr lang="en-US" sz="2000" b="1" dirty="0" err="1">
                <a:latin typeface="Amasis MT Pro" panose="02040504050005020304" pitchFamily="18" charset="0"/>
              </a:rPr>
              <a:t>HotelMgmtController</a:t>
            </a:r>
            <a:r>
              <a:rPr lang="en-US" sz="2000" dirty="0">
                <a:latin typeface="Amasis MT Pro" panose="02040504050005020304" pitchFamily="18" charset="0"/>
              </a:rPr>
              <a:t> class in </a:t>
            </a:r>
            <a:r>
              <a:rPr lang="en-US" sz="2000" b="1" i="1" dirty="0" err="1">
                <a:highlight>
                  <a:srgbClr val="FFFF00"/>
                </a:highlight>
                <a:latin typeface="Amasis MT Pro" panose="02040504050005020304" pitchFamily="18" charset="0"/>
              </a:rPr>
              <a:t>studentClass.studentname.hotelmgmt</a:t>
            </a:r>
            <a:r>
              <a:rPr lang="en-US" sz="2000" b="1" dirty="0">
                <a:highlight>
                  <a:srgbClr val="FFFF00"/>
                </a:highlight>
                <a:latin typeface="Amasis MT Pro" panose="02040504050005020304" pitchFamily="18" charset="0"/>
              </a:rPr>
              <a:t> </a:t>
            </a:r>
            <a:r>
              <a:rPr lang="en-US" sz="2000" dirty="0">
                <a:latin typeface="Amasis MT Pro" panose="02040504050005020304" pitchFamily="18" charset="0"/>
              </a:rPr>
              <a:t>package. </a:t>
            </a:r>
          </a:p>
          <a:p>
            <a:pPr marL="457200" indent="-457200">
              <a:buFont typeface="+mj-lt"/>
              <a:buAutoNum type="arabicParenR"/>
            </a:pPr>
            <a:endParaRPr lang="en-US" sz="2000" dirty="0">
              <a:latin typeface="Amasis MT Pro" panose="020405040500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latin typeface="Amasis MT Pro" panose="02040504050005020304" pitchFamily="18" charset="0"/>
              </a:rPr>
              <a:t>Annotate the class with </a:t>
            </a:r>
            <a:r>
              <a:rPr lang="en-US" sz="2000" b="1" dirty="0">
                <a:latin typeface="Amasis MT Pro" panose="02040504050005020304" pitchFamily="18" charset="0"/>
              </a:rPr>
              <a:t>@Controller</a:t>
            </a:r>
            <a:r>
              <a:rPr lang="en-US" sz="2000" dirty="0">
                <a:latin typeface="Amasis MT Pro" panose="02040504050005020304" pitchFamily="18" charset="0"/>
              </a:rPr>
              <a:t>.</a:t>
            </a:r>
          </a:p>
          <a:p>
            <a:pPr marL="457200" indent="-457200">
              <a:buFont typeface="+mj-lt"/>
              <a:buAutoNum type="arabicParenR"/>
            </a:pPr>
            <a:endParaRPr lang="en-US" sz="2000" dirty="0">
              <a:latin typeface="Amasis MT Pro" panose="020405040500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latin typeface="Amasis MT Pro" panose="02040504050005020304" pitchFamily="18" charset="0"/>
              </a:rPr>
              <a:t>Create a public method named </a:t>
            </a:r>
            <a:r>
              <a:rPr lang="en-US" sz="2000" b="1" dirty="0" err="1">
                <a:latin typeface="Amasis MT Pro" panose="02040504050005020304" pitchFamily="18" charset="0"/>
              </a:rPr>
              <a:t>viewRooms</a:t>
            </a:r>
            <a:r>
              <a:rPr lang="en-US" sz="2000" dirty="0">
                <a:latin typeface="Amasis MT Pro" panose="02040504050005020304" pitchFamily="18" charset="0"/>
              </a:rPr>
              <a:t> that returns a String “</a:t>
            </a:r>
            <a:r>
              <a:rPr lang="en-US" sz="2000" b="1" dirty="0" err="1">
                <a:latin typeface="Amasis MT Pro" panose="02040504050005020304" pitchFamily="18" charset="0"/>
              </a:rPr>
              <a:t>view_rooms</a:t>
            </a:r>
            <a:r>
              <a:rPr lang="en-US" sz="2000" dirty="0">
                <a:latin typeface="Amasis MT Pro" panose="02040504050005020304" pitchFamily="18" charset="0"/>
              </a:rPr>
              <a:t>”. </a:t>
            </a:r>
          </a:p>
          <a:p>
            <a:pPr marL="457200" indent="-457200">
              <a:buFont typeface="+mj-lt"/>
              <a:buAutoNum type="arabicParenR"/>
            </a:pPr>
            <a:endParaRPr lang="en-US" sz="2000" dirty="0">
              <a:latin typeface="Amasis MT Pro" panose="020405040500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latin typeface="Amasis MT Pro" panose="02040504050005020304" pitchFamily="18" charset="0"/>
              </a:rPr>
              <a:t>Annotate the </a:t>
            </a:r>
            <a:r>
              <a:rPr lang="en-US" sz="2000" dirty="0" err="1">
                <a:latin typeface="Amasis MT Pro" panose="02040504050005020304" pitchFamily="18" charset="0"/>
              </a:rPr>
              <a:t>viewAll</a:t>
            </a:r>
            <a:r>
              <a:rPr lang="en-US" sz="2000" dirty="0">
                <a:latin typeface="Amasis MT Pro" panose="02040504050005020304" pitchFamily="18" charset="0"/>
              </a:rPr>
              <a:t> method with @</a:t>
            </a:r>
            <a:r>
              <a:rPr lang="en-US" sz="2000" b="1" dirty="0">
                <a:latin typeface="Amasis MT Pro" panose="02040504050005020304" pitchFamily="18" charset="0"/>
              </a:rPr>
              <a:t>GetMapping(“/rooms”)</a:t>
            </a:r>
            <a:endParaRPr lang="en-SG" sz="2000" b="1" dirty="0">
              <a:latin typeface="Amasis MT Pro" panose="020405040500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73DD56-F554-4EAE-AA4D-FB1EC57F08C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142288" y="179507"/>
            <a:ext cx="726450" cy="685800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1E65A0EB-3CFD-4797-9982-BB7B18C89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6810"/>
            <a:ext cx="8771860" cy="99491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masis MT Pro Black" panose="02040A04050005020304" pitchFamily="18" charset="0"/>
              </a:rPr>
              <a:t>Create a Hotel Management Controller</a:t>
            </a:r>
            <a:endParaRPr lang="en-SG" b="1" dirty="0">
              <a:solidFill>
                <a:schemeClr val="tx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65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1B1003-4725-47D0-8215-577813BA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73DD56-F554-4EAE-AA4D-FB1EC57F08C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142288" y="179507"/>
            <a:ext cx="726450" cy="685800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1E65A0EB-3CFD-4797-9982-BB7B18C89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6809"/>
            <a:ext cx="8771860" cy="99491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masis MT Pro Black" panose="02040A04050005020304" pitchFamily="18" charset="0"/>
              </a:rPr>
              <a:t>Create a Hotel Management Website</a:t>
            </a:r>
            <a:endParaRPr lang="en-SG" b="1" dirty="0">
              <a:solidFill>
                <a:schemeClr val="tx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1769A3-BB00-E0B7-A790-A7C08E90C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2" y="809106"/>
            <a:ext cx="8247355" cy="28318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DB8F82-7343-497D-4919-7D61F5562F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747" y="3665356"/>
            <a:ext cx="8114190" cy="250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8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1B1003-4725-47D0-8215-577813BA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73DD56-F554-4EAE-AA4D-FB1EC57F08C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142288" y="179507"/>
            <a:ext cx="726450" cy="685800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1E65A0EB-3CFD-4797-9982-BB7B18C89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6809"/>
            <a:ext cx="8771860" cy="99491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masis MT Pro Black" panose="02040A04050005020304" pitchFamily="18" charset="0"/>
              </a:rPr>
              <a:t>Create a Hotel Management Website</a:t>
            </a:r>
            <a:endParaRPr lang="en-SG" b="1" dirty="0">
              <a:solidFill>
                <a:schemeClr val="tx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3D10B6-2AB6-DE41-F75F-F2FB5ED0D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09" y="1447059"/>
            <a:ext cx="8654703" cy="32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06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1B1003-4725-47D0-8215-577813BA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73DD56-F554-4EAE-AA4D-FB1EC57F08C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142288" y="179507"/>
            <a:ext cx="726450" cy="685800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1E65A0EB-3CFD-4797-9982-BB7B18C89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6809"/>
            <a:ext cx="8771860" cy="99491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masis MT Pro Black" panose="02040A04050005020304" pitchFamily="18" charset="0"/>
              </a:rPr>
              <a:t>Create a Hotel Management Website</a:t>
            </a:r>
            <a:endParaRPr lang="en-SG" b="1" dirty="0">
              <a:solidFill>
                <a:schemeClr val="tx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B0933F-E948-21C0-20BE-3D5C4F763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161" y="1151722"/>
            <a:ext cx="5493525" cy="48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4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415" y="2540256"/>
            <a:ext cx="7627426" cy="201871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SG" dirty="0">
                <a:solidFill>
                  <a:schemeClr val="tx1"/>
                </a:solidFill>
                <a:latin typeface="Amasis MT Pro Black" panose="02040A04050005020304" pitchFamily="18" charset="0"/>
              </a:rPr>
              <a:t>Thank You</a:t>
            </a:r>
            <a:br>
              <a:rPr lang="en-SG" dirty="0">
                <a:solidFill>
                  <a:schemeClr val="tx1"/>
                </a:solidFill>
                <a:latin typeface="Amasis MT Pro Black" panose="02040A04050005020304" pitchFamily="18" charset="0"/>
              </a:rPr>
            </a:br>
            <a:r>
              <a:rPr lang="en-SG" dirty="0">
                <a:solidFill>
                  <a:schemeClr val="tx1"/>
                </a:solidFill>
                <a:latin typeface="Amasis MT Pro Black" panose="02040A04050005020304" pitchFamily="18" charset="0"/>
              </a:rPr>
              <a:t>Q&amp;A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DB1CF652-3D37-4DA4-B791-1A9E309650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3405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B185EAE5C4B24999F64AF816DDB529" ma:contentTypeVersion="17" ma:contentTypeDescription="Create a new document." ma:contentTypeScope="" ma:versionID="f2aebd5d5002920bfc2b4d31be87c640">
  <xsd:schema xmlns:xsd="http://www.w3.org/2001/XMLSchema" xmlns:xs="http://www.w3.org/2001/XMLSchema" xmlns:p="http://schemas.microsoft.com/office/2006/metadata/properties" xmlns:ns1="http://schemas.microsoft.com/sharepoint/v3" xmlns:ns2="802e93c6-f87a-4558-8da6-f509a09420d4" xmlns:ns3="dcf6e893-e20c-40e6-ba02-1fef41a8159d" targetNamespace="http://schemas.microsoft.com/office/2006/metadata/properties" ma:root="true" ma:fieldsID="da9d474fe441384720708f7728306596" ns1:_="" ns2:_="" ns3:_="">
    <xsd:import namespace="http://schemas.microsoft.com/sharepoint/v3"/>
    <xsd:import namespace="802e93c6-f87a-4558-8da6-f509a09420d4"/>
    <xsd:import namespace="dcf6e893-e20c-40e6-ba02-1fef41a8159d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2e93c6-f87a-4558-8da6-f509a09420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f6e893-e20c-40e6-ba02-1fef41a8159d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/>
</file>

<file path=customXml/item3.xml><?xml version="1.0" encoding="utf-8"?>
<p:properties xmlns:p="http://schemas.microsoft.com/office/2006/metadata/properties" xmlns:xsi="http://www.w3.org/2001/XMLSchema-instance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E4ABE32-148C-4D3F-856B-40298B70A3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2e93c6-f87a-4558-8da6-f509a09420d4"/>
    <ds:schemaRef ds:uri="dcf6e893-e20c-40e6-ba02-1fef41a815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6F58642-DCA4-4B9E-93C2-6AE1B7B5BD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C1F916-8138-43C8-8AF9-7993F3E3DCCA}">
  <ds:schemaRefs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c13a296c-d2c5-4ce8-9328-996c56804050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b70f6a2e-9a0b-44bc-9fcb-55781401e2f0}" enabled="1" method="Standard" siteId="{f688b0d0-79f0-40a4-8644-35fcdee9d0f3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23101</TotalTime>
  <Words>276</Words>
  <Application>Microsoft Office PowerPoint</Application>
  <PresentationFormat>On-screen Show (4:3)</PresentationFormat>
  <Paragraphs>46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Amasis MT Pro</vt:lpstr>
      <vt:lpstr>Amasis MT Pro Black</vt:lpstr>
      <vt:lpstr>Arial</vt:lpstr>
      <vt:lpstr>Calibri</vt:lpstr>
      <vt:lpstr>Calibri Light</vt:lpstr>
      <vt:lpstr>Trebuchet MS</vt:lpstr>
      <vt:lpstr>Verdana</vt:lpstr>
      <vt:lpstr>Office Theme</vt:lpstr>
      <vt:lpstr>1_Office Theme</vt:lpstr>
      <vt:lpstr>Building Enterprise Java Applications with Spring  </vt:lpstr>
      <vt:lpstr>Create a Hotel Management website</vt:lpstr>
      <vt:lpstr>Create a Hotel Management Controller</vt:lpstr>
      <vt:lpstr>Create a Hotel Management Website</vt:lpstr>
      <vt:lpstr>Create a Hotel Management Website</vt:lpstr>
      <vt:lpstr>Create a Hotel Management Website</vt:lpstr>
      <vt:lpstr>Thank You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 Muniraj (RP); Magdalene Lim (RP)</dc:creator>
  <cp:lastModifiedBy>Kavitha Muniraj (RP)</cp:lastModifiedBy>
  <cp:revision>14</cp:revision>
  <dcterms:created xsi:type="dcterms:W3CDTF">2011-06-07T03:26:48Z</dcterms:created>
  <dcterms:modified xsi:type="dcterms:W3CDTF">2022-09-13T05:18:11Z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0x0101002BB185EAE5C4B24999F64AF816DDB529</vt:lpwstr>
  </property>
  <property fmtid="{D5CDD505-2E9C-101B-9397-08002B2CF9AE}" pid="3" name="MSIP_Label_b70f6a2e-9a0b-44bc-9fcb-55781401e2f0_Enabled">
    <vt:lpwstr>true</vt:lpwstr>
  </property>
  <property fmtid="{D5CDD505-2E9C-101B-9397-08002B2CF9AE}" pid="4" name="MSIP_Label_b70f6a2e-9a0b-44bc-9fcb-55781401e2f0_SetDate">
    <vt:lpwstr>2022-04-04T00:39:59Z</vt:lpwstr>
  </property>
  <property fmtid="{D5CDD505-2E9C-101B-9397-08002B2CF9AE}" pid="5" name="MSIP_Label_b70f6a2e-9a0b-44bc-9fcb-55781401e2f0_Method">
    <vt:lpwstr>Standard</vt:lpwstr>
  </property>
  <property fmtid="{D5CDD505-2E9C-101B-9397-08002B2CF9AE}" pid="6" name="MSIP_Label_b70f6a2e-9a0b-44bc-9fcb-55781401e2f0_Name">
    <vt:lpwstr>NON-SENSITIVE</vt:lpwstr>
  </property>
  <property fmtid="{D5CDD505-2E9C-101B-9397-08002B2CF9AE}" pid="7" name="MSIP_Label_b70f6a2e-9a0b-44bc-9fcb-55781401e2f0_SiteId">
    <vt:lpwstr>f688b0d0-79f0-40a4-8644-35fcdee9d0f3</vt:lpwstr>
  </property>
  <property fmtid="{D5CDD505-2E9C-101B-9397-08002B2CF9AE}" pid="8" name="MSIP_Label_b70f6a2e-9a0b-44bc-9fcb-55781401e2f0_ActionId">
    <vt:lpwstr>72612d2c-f7ab-487d-b5ea-91b032e61b8b</vt:lpwstr>
  </property>
  <property fmtid="{D5CDD505-2E9C-101B-9397-08002B2CF9AE}" pid="9" name="MSIP_Label_b70f6a2e-9a0b-44bc-9fcb-55781401e2f0_ContentBits">
    <vt:lpwstr>1</vt:lpwstr>
  </property>
</Properties>
</file>