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6" r:id="rId5"/>
  </p:sldMasterIdLst>
  <p:notesMasterIdLst>
    <p:notesMasterId r:id="rId92"/>
  </p:notesMasterIdLst>
  <p:handoutMasterIdLst>
    <p:handoutMasterId r:id="rId93"/>
  </p:handoutMasterIdLst>
  <p:sldIdLst>
    <p:sldId id="504" r:id="rId6"/>
    <p:sldId id="699" r:id="rId7"/>
    <p:sldId id="737" r:id="rId8"/>
    <p:sldId id="738" r:id="rId9"/>
    <p:sldId id="750" r:id="rId10"/>
    <p:sldId id="736" r:id="rId11"/>
    <p:sldId id="645" r:id="rId12"/>
    <p:sldId id="867" r:id="rId13"/>
    <p:sldId id="866" r:id="rId14"/>
    <p:sldId id="863" r:id="rId15"/>
    <p:sldId id="862" r:id="rId16"/>
    <p:sldId id="864" r:id="rId17"/>
    <p:sldId id="865" r:id="rId18"/>
    <p:sldId id="713" r:id="rId19"/>
    <p:sldId id="762" r:id="rId20"/>
    <p:sldId id="637" r:id="rId21"/>
    <p:sldId id="763" r:id="rId22"/>
    <p:sldId id="642" r:id="rId23"/>
    <p:sldId id="639" r:id="rId24"/>
    <p:sldId id="764" r:id="rId25"/>
    <p:sldId id="765" r:id="rId26"/>
    <p:sldId id="643" r:id="rId27"/>
    <p:sldId id="647" r:id="rId28"/>
    <p:sldId id="634" r:id="rId29"/>
    <p:sldId id="644" r:id="rId30"/>
    <p:sldId id="770" r:id="rId31"/>
    <p:sldId id="771" r:id="rId32"/>
    <p:sldId id="772" r:id="rId33"/>
    <p:sldId id="646" r:id="rId34"/>
    <p:sldId id="773" r:id="rId35"/>
    <p:sldId id="716" r:id="rId36"/>
    <p:sldId id="846" r:id="rId37"/>
    <p:sldId id="718" r:id="rId38"/>
    <p:sldId id="774" r:id="rId39"/>
    <p:sldId id="775" r:id="rId40"/>
    <p:sldId id="868" r:id="rId41"/>
    <p:sldId id="776" r:id="rId42"/>
    <p:sldId id="847" r:id="rId43"/>
    <p:sldId id="848" r:id="rId44"/>
    <p:sldId id="849" r:id="rId45"/>
    <p:sldId id="766" r:id="rId46"/>
    <p:sldId id="721" r:id="rId47"/>
    <p:sldId id="777" r:id="rId48"/>
    <p:sldId id="778" r:id="rId49"/>
    <p:sldId id="869" r:id="rId50"/>
    <p:sldId id="743" r:id="rId51"/>
    <p:sldId id="636" r:id="rId52"/>
    <p:sldId id="779" r:id="rId53"/>
    <p:sldId id="780" r:id="rId54"/>
    <p:sldId id="781" r:id="rId55"/>
    <p:sldId id="782" r:id="rId56"/>
    <p:sldId id="783" r:id="rId57"/>
    <p:sldId id="784" r:id="rId58"/>
    <p:sldId id="785" r:id="rId59"/>
    <p:sldId id="788" r:id="rId60"/>
    <p:sldId id="789" r:id="rId61"/>
    <p:sldId id="790" r:id="rId62"/>
    <p:sldId id="791" r:id="rId63"/>
    <p:sldId id="850" r:id="rId64"/>
    <p:sldId id="792" r:id="rId65"/>
    <p:sldId id="793" r:id="rId66"/>
    <p:sldId id="767" r:id="rId67"/>
    <p:sldId id="786" r:id="rId68"/>
    <p:sldId id="870" r:id="rId69"/>
    <p:sldId id="871" r:id="rId70"/>
    <p:sldId id="794" r:id="rId71"/>
    <p:sldId id="795" r:id="rId72"/>
    <p:sldId id="796" r:id="rId73"/>
    <p:sldId id="769" r:id="rId74"/>
    <p:sldId id="797" r:id="rId75"/>
    <p:sldId id="798" r:id="rId76"/>
    <p:sldId id="799" r:id="rId77"/>
    <p:sldId id="852" r:id="rId78"/>
    <p:sldId id="801" r:id="rId79"/>
    <p:sldId id="760" r:id="rId80"/>
    <p:sldId id="802" r:id="rId81"/>
    <p:sldId id="853" r:id="rId82"/>
    <p:sldId id="854" r:id="rId83"/>
    <p:sldId id="855" r:id="rId84"/>
    <p:sldId id="856" r:id="rId85"/>
    <p:sldId id="857" r:id="rId86"/>
    <p:sldId id="803" r:id="rId87"/>
    <p:sldId id="804" r:id="rId88"/>
    <p:sldId id="805" r:id="rId89"/>
    <p:sldId id="503" r:id="rId90"/>
    <p:sldId id="761" r:id="rId9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3B182F2-67AA-46DD-944B-2A5B334F72DD}">
          <p14:sldIdLst/>
        </p14:section>
        <p14:section name="Default Section" id="{904F3976-FB2C-418A-9B35-45C4C1E720C0}">
          <p14:sldIdLst>
            <p14:sldId id="504"/>
            <p14:sldId id="699"/>
            <p14:sldId id="737"/>
            <p14:sldId id="738"/>
            <p14:sldId id="750"/>
            <p14:sldId id="736"/>
            <p14:sldId id="645"/>
            <p14:sldId id="867"/>
            <p14:sldId id="866"/>
            <p14:sldId id="863"/>
            <p14:sldId id="862"/>
            <p14:sldId id="864"/>
            <p14:sldId id="865"/>
            <p14:sldId id="713"/>
            <p14:sldId id="762"/>
            <p14:sldId id="637"/>
            <p14:sldId id="763"/>
            <p14:sldId id="642"/>
            <p14:sldId id="639"/>
            <p14:sldId id="764"/>
            <p14:sldId id="765"/>
            <p14:sldId id="643"/>
            <p14:sldId id="647"/>
            <p14:sldId id="634"/>
            <p14:sldId id="644"/>
            <p14:sldId id="770"/>
            <p14:sldId id="771"/>
            <p14:sldId id="772"/>
            <p14:sldId id="646"/>
            <p14:sldId id="773"/>
            <p14:sldId id="716"/>
            <p14:sldId id="846"/>
            <p14:sldId id="718"/>
            <p14:sldId id="774"/>
            <p14:sldId id="775"/>
            <p14:sldId id="868"/>
            <p14:sldId id="776"/>
            <p14:sldId id="847"/>
            <p14:sldId id="848"/>
            <p14:sldId id="849"/>
            <p14:sldId id="766"/>
            <p14:sldId id="721"/>
            <p14:sldId id="777"/>
            <p14:sldId id="778"/>
            <p14:sldId id="869"/>
            <p14:sldId id="743"/>
            <p14:sldId id="636"/>
            <p14:sldId id="779"/>
            <p14:sldId id="780"/>
            <p14:sldId id="781"/>
            <p14:sldId id="782"/>
            <p14:sldId id="783"/>
            <p14:sldId id="784"/>
            <p14:sldId id="785"/>
            <p14:sldId id="788"/>
            <p14:sldId id="789"/>
            <p14:sldId id="790"/>
            <p14:sldId id="791"/>
            <p14:sldId id="850"/>
            <p14:sldId id="792"/>
            <p14:sldId id="793"/>
            <p14:sldId id="767"/>
            <p14:sldId id="786"/>
            <p14:sldId id="870"/>
            <p14:sldId id="871"/>
            <p14:sldId id="794"/>
            <p14:sldId id="795"/>
            <p14:sldId id="796"/>
            <p14:sldId id="769"/>
            <p14:sldId id="797"/>
            <p14:sldId id="798"/>
            <p14:sldId id="799"/>
            <p14:sldId id="852"/>
            <p14:sldId id="801"/>
            <p14:sldId id="760"/>
            <p14:sldId id="802"/>
            <p14:sldId id="853"/>
            <p14:sldId id="854"/>
            <p14:sldId id="855"/>
            <p14:sldId id="856"/>
            <p14:sldId id="857"/>
            <p14:sldId id="803"/>
            <p14:sldId id="804"/>
            <p14:sldId id="805"/>
            <p14:sldId id="503"/>
            <p14:sldId id="7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550B"/>
    <a:srgbClr val="F68C22"/>
    <a:srgbClr val="000000"/>
    <a:srgbClr val="FF3300"/>
    <a:srgbClr val="008000"/>
    <a:srgbClr val="EEECE1"/>
    <a:srgbClr val="00CC00"/>
    <a:srgbClr val="FFFFFF"/>
    <a:srgbClr val="00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83626" autoAdjust="0"/>
  </p:normalViewPr>
  <p:slideViewPr>
    <p:cSldViewPr snapToGrid="0">
      <p:cViewPr varScale="1">
        <p:scale>
          <a:sx n="72" d="100"/>
          <a:sy n="72" d="100"/>
        </p:scale>
        <p:origin x="984" y="56"/>
      </p:cViewPr>
      <p:guideLst>
        <p:guide orient="horz" pos="2160"/>
        <p:guide pos="2880"/>
      </p:guideLst>
    </p:cSldViewPr>
  </p:slideViewPr>
  <p:notesTextViewPr>
    <p:cViewPr>
      <p:scale>
        <a:sx n="1" d="1"/>
        <a:sy n="1" d="1"/>
      </p:scale>
      <p:origin x="0" y="0"/>
    </p:cViewPr>
  </p:notesTextViewPr>
  <p:sorterViewPr>
    <p:cViewPr>
      <p:scale>
        <a:sx n="200" d="100"/>
        <a:sy n="200" d="100"/>
      </p:scale>
      <p:origin x="0" y="-495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D93482-9870-4B83-8682-D5465ABFF955}" type="datetimeFigureOut">
              <a:rPr lang="en-GB" smtClean="0"/>
              <a:t>29/08/2022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ED786D-039F-4B6F-987F-3811BA5D3497}" type="slidenum">
              <a:rPr lang="en-GB" smtClean="0"/>
              <a:t>‹#›</a:t>
            </a:fld>
            <a:endParaRPr lang="en-GB"/>
          </a:p>
        </p:txBody>
      </p:sp>
    </p:spTree>
    <p:extLst>
      <p:ext uri="{BB962C8B-B14F-4D97-AF65-F5344CB8AC3E}">
        <p14:creationId xmlns:p14="http://schemas.microsoft.com/office/powerpoint/2010/main" val="28654732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3075EF-0CED-44C8-AD17-1F7C32062854}" type="datetimeFigureOut">
              <a:rPr lang="en-US" smtClean="0"/>
              <a:t>8/29/2022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C9FC32-54EF-4535-8EE5-84A4CBDBC030}" type="slidenum">
              <a:rPr lang="en-US" smtClean="0"/>
              <a:t>‹#›</a:t>
            </a:fld>
            <a:endParaRPr lang="en-US"/>
          </a:p>
        </p:txBody>
      </p:sp>
    </p:spTree>
    <p:extLst>
      <p:ext uri="{BB962C8B-B14F-4D97-AF65-F5344CB8AC3E}">
        <p14:creationId xmlns:p14="http://schemas.microsoft.com/office/powerpoint/2010/main" val="972462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69217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081611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lesson 02 instructions</a:t>
            </a:r>
          </a:p>
        </p:txBody>
      </p:sp>
    </p:spTree>
    <p:extLst>
      <p:ext uri="{BB962C8B-B14F-4D97-AF65-F5344CB8AC3E}">
        <p14:creationId xmlns:p14="http://schemas.microsoft.com/office/powerpoint/2010/main" val="3526012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https://commons.wikimedia.org/wiki/File:Sample_web_form.png</a:t>
            </a:r>
          </a:p>
        </p:txBody>
      </p:sp>
    </p:spTree>
    <p:extLst>
      <p:ext uri="{BB962C8B-B14F-4D97-AF65-F5344CB8AC3E}">
        <p14:creationId xmlns:p14="http://schemas.microsoft.com/office/powerpoint/2010/main" val="3434528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842900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3626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493412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34195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may need to click away on white space first to see the effect of clicking on the label.</a:t>
            </a:r>
            <a:endParaRPr lang="en-SG" dirty="0"/>
          </a:p>
        </p:txBody>
      </p:sp>
    </p:spTree>
    <p:extLst>
      <p:ext uri="{BB962C8B-B14F-4D97-AF65-F5344CB8AC3E}">
        <p14:creationId xmlns:p14="http://schemas.microsoft.com/office/powerpoint/2010/main" val="545910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time to work on this part on their own. Remind students that the layout for the form can be done later, they should make sure the add feature works first.</a:t>
            </a:r>
            <a:endParaRPr lang="en-SG" dirty="0"/>
          </a:p>
        </p:txBody>
      </p:sp>
    </p:spTree>
    <p:extLst>
      <p:ext uri="{BB962C8B-B14F-4D97-AF65-F5344CB8AC3E}">
        <p14:creationId xmlns:p14="http://schemas.microsoft.com/office/powerpoint/2010/main" val="2640318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time to work on this part on their own. Remind students that the layout for the form can be done later, they should make sure the add feature works first.</a:t>
            </a:r>
            <a:endParaRPr lang="en-SG" dirty="0"/>
          </a:p>
        </p:txBody>
      </p:sp>
    </p:spTree>
    <p:extLst>
      <p:ext uri="{BB962C8B-B14F-4D97-AF65-F5344CB8AC3E}">
        <p14:creationId xmlns:p14="http://schemas.microsoft.com/office/powerpoint/2010/main" val="2445297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https://en.wikipedia.org/wiki/QR_code_payment</a:t>
            </a:r>
          </a:p>
        </p:txBody>
      </p:sp>
    </p:spTree>
    <p:extLst>
      <p:ext uri="{BB962C8B-B14F-4D97-AF65-F5344CB8AC3E}">
        <p14:creationId xmlns:p14="http://schemas.microsoft.com/office/powerpoint/2010/main" val="3661791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475524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8343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students may notice the empty diamonds, they can ignore that for now, in future we will discuss how to improve on this.</a:t>
            </a:r>
            <a:endParaRPr lang="en-SG" dirty="0"/>
          </a:p>
        </p:txBody>
      </p:sp>
    </p:spTree>
    <p:extLst>
      <p:ext uri="{BB962C8B-B14F-4D97-AF65-F5344CB8AC3E}">
        <p14:creationId xmlns:p14="http://schemas.microsoft.com/office/powerpoint/2010/main" val="586849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9949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510356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9010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may reuse their header/footer </a:t>
            </a:r>
            <a:r>
              <a:rPr lang="en-US"/>
              <a:t>design from LP01 if they wish to.</a:t>
            </a:r>
            <a:endParaRPr lang="en-SG"/>
          </a:p>
        </p:txBody>
      </p:sp>
    </p:spTree>
    <p:extLst>
      <p:ext uri="{BB962C8B-B14F-4D97-AF65-F5344CB8AC3E}">
        <p14:creationId xmlns:p14="http://schemas.microsoft.com/office/powerpoint/2010/main" val="2259804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2895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5598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https://en.wikipedia.org/wiki/QR_code_payment</a:t>
            </a:r>
          </a:p>
        </p:txBody>
      </p:sp>
    </p:spTree>
    <p:extLst>
      <p:ext uri="{BB962C8B-B14F-4D97-AF65-F5344CB8AC3E}">
        <p14:creationId xmlns:p14="http://schemas.microsoft.com/office/powerpoint/2010/main" val="251843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https://en.wikipedia.org/wiki/QR_code_payment</a:t>
            </a:r>
          </a:p>
        </p:txBody>
      </p:sp>
    </p:spTree>
    <p:extLst>
      <p:ext uri="{BB962C8B-B14F-4D97-AF65-F5344CB8AC3E}">
        <p14:creationId xmlns:p14="http://schemas.microsoft.com/office/powerpoint/2010/main" val="363054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https://en.wikipedia.org/wiki/QR_code_payment</a:t>
            </a:r>
          </a:p>
        </p:txBody>
      </p:sp>
    </p:spTree>
    <p:extLst>
      <p:ext uri="{BB962C8B-B14F-4D97-AF65-F5344CB8AC3E}">
        <p14:creationId xmlns:p14="http://schemas.microsoft.com/office/powerpoint/2010/main" val="1953017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https://en.wikipedia.org/wiki/QR_code_payment</a:t>
            </a:r>
          </a:p>
        </p:txBody>
      </p:sp>
    </p:spTree>
    <p:extLst>
      <p:ext uri="{BB962C8B-B14F-4D97-AF65-F5344CB8AC3E}">
        <p14:creationId xmlns:p14="http://schemas.microsoft.com/office/powerpoint/2010/main" val="237428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web server are we using?</a:t>
            </a:r>
            <a:endParaRPr lang="en-SG" dirty="0"/>
          </a:p>
        </p:txBody>
      </p:sp>
    </p:spTree>
    <p:extLst>
      <p:ext uri="{BB962C8B-B14F-4D97-AF65-F5344CB8AC3E}">
        <p14:creationId xmlns:p14="http://schemas.microsoft.com/office/powerpoint/2010/main" val="3707705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https://hibernate.org/orm/what-is-an-orm/</a:t>
            </a:r>
          </a:p>
        </p:txBody>
      </p:sp>
    </p:spTree>
    <p:extLst>
      <p:ext uri="{BB962C8B-B14F-4D97-AF65-F5344CB8AC3E}">
        <p14:creationId xmlns:p14="http://schemas.microsoft.com/office/powerpoint/2010/main" val="3397154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227229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766"/>
            <a:ext cx="9144000" cy="6858000"/>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chemeClr val="bg1">
                    <a:lumMod val="50000"/>
                  </a:schemeClr>
                </a:solidFill>
                <a:latin typeface="Arial"/>
                <a:cs typeface="Arial"/>
              </a:defRPr>
            </a:lvl1pPr>
          </a:lstStyle>
          <a:p>
            <a:r>
              <a:rPr lang="en-US"/>
              <a:t>COVER PAGE</a:t>
            </a:r>
            <a:br>
              <a:rPr lang="en-US"/>
            </a:br>
            <a:r>
              <a:rPr lang="en-US"/>
              <a:t>TEMPLATE</a:t>
            </a:r>
          </a:p>
        </p:txBody>
      </p:sp>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Sub header</a:t>
            </a:r>
          </a:p>
        </p:txBody>
      </p:sp>
      <p:pic>
        <p:nvPicPr>
          <p:cNvPr id="10242" name="Picture 2" descr="C:\Documents and Settings\xinjie\Desktop\RPSG Stuffs\Letterheads_hires\letterhead_logos.png"/>
          <p:cNvPicPr>
            <a:picLocks noChangeAspect="1" noChangeArrowheads="1"/>
          </p:cNvPicPr>
          <p:nvPr userDrawn="1"/>
        </p:nvPicPr>
        <p:blipFill>
          <a:blip r:embed="rId3"/>
          <a:srcRect/>
          <a:stretch>
            <a:fillRect/>
          </a:stretch>
        </p:blipFill>
        <p:spPr bwMode="auto">
          <a:xfrm>
            <a:off x="162560" y="6207760"/>
            <a:ext cx="4715969" cy="505426"/>
          </a:xfrm>
          <a:prstGeom prst="rect">
            <a:avLst/>
          </a:prstGeom>
          <a:noFill/>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51944" y="163765"/>
            <a:ext cx="2318661" cy="940415"/>
          </a:xfrm>
          <a:prstGeom prst="rect">
            <a:avLst/>
          </a:prstGeom>
        </p:spPr>
      </p:pic>
    </p:spTree>
    <p:extLst>
      <p:ext uri="{BB962C8B-B14F-4D97-AF65-F5344CB8AC3E}">
        <p14:creationId xmlns:p14="http://schemas.microsoft.com/office/powerpoint/2010/main" val="197535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Rectangle 2"/>
          <p:cNvSpPr/>
          <p:nvPr userDrawn="1"/>
        </p:nvSpPr>
        <p:spPr>
          <a:xfrm>
            <a:off x="0" y="0"/>
            <a:ext cx="9144000" cy="5786651"/>
          </a:xfrm>
          <a:prstGeom prst="rect">
            <a:avLst/>
          </a:prstGeom>
          <a:gradFill>
            <a:gsLst>
              <a:gs pos="100000">
                <a:schemeClr val="bg1">
                  <a:lumMod val="65000"/>
                </a:schemeClr>
              </a:gs>
              <a:gs pos="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a:xfrm>
            <a:off x="7380328" y="6440969"/>
            <a:ext cx="21336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a:p>
        </p:txBody>
      </p:sp>
      <p:pic>
        <p:nvPicPr>
          <p:cNvPr id="6" name="Picture 5"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2638" y="6410232"/>
            <a:ext cx="1248980" cy="404131"/>
          </a:xfrm>
          <a:prstGeom prst="rect">
            <a:avLst/>
          </a:prstGeom>
        </p:spPr>
      </p:pic>
    </p:spTree>
    <p:extLst>
      <p:ext uri="{BB962C8B-B14F-4D97-AF65-F5344CB8AC3E}">
        <p14:creationId xmlns:p14="http://schemas.microsoft.com/office/powerpoint/2010/main" val="114763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 Placeholder 9"/>
          <p:cNvSpPr>
            <a:spLocks noGrp="1"/>
          </p:cNvSpPr>
          <p:nvPr>
            <p:ph type="body" sz="quarter" idx="13" hasCustomPrompt="1"/>
          </p:nvPr>
        </p:nvSpPr>
        <p:spPr>
          <a:xfrm>
            <a:off x="914400" y="2697163"/>
            <a:ext cx="7571806" cy="3025262"/>
          </a:xfrm>
          <a:prstGeom prst="rect">
            <a:avLst/>
          </a:prstGeom>
        </p:spPr>
        <p:txBody>
          <a:bodyPr/>
          <a:lstStyle>
            <a:lvl1pPr marL="0" indent="0">
              <a:buFontTx/>
              <a:buNone/>
              <a:defRPr sz="4000">
                <a:solidFill>
                  <a:schemeClr val="bg1">
                    <a:lumMod val="50000"/>
                  </a:schemeClr>
                </a:solidFill>
              </a:defRPr>
            </a:lvl1pPr>
            <a:lvl2pPr marL="0" indent="0">
              <a:buFontTx/>
              <a:buNone/>
              <a:defRPr sz="2400" b="0">
                <a:solidFill>
                  <a:srgbClr val="E6550B"/>
                </a:solidFill>
              </a:defRPr>
            </a:lvl2pPr>
            <a:lvl3pPr marL="914400" indent="0">
              <a:buNone/>
              <a:defRPr>
                <a:solidFill>
                  <a:schemeClr val="bg1">
                    <a:lumMod val="50000"/>
                  </a:schemeClr>
                </a:solidFill>
              </a:defRPr>
            </a:lvl3pPr>
            <a:lvl4pPr marL="1371600" indent="0">
              <a:buNone/>
              <a:defRPr>
                <a:solidFill>
                  <a:schemeClr val="bg1">
                    <a:lumMod val="50000"/>
                  </a:schemeClr>
                </a:solidFill>
              </a:defRPr>
            </a:lvl4pPr>
            <a:lvl5pPr marL="1828800" indent="0">
              <a:buNone/>
              <a:defRPr>
                <a:solidFill>
                  <a:schemeClr val="bg1">
                    <a:lumMod val="50000"/>
                  </a:schemeClr>
                </a:solidFill>
              </a:defRPr>
            </a:lvl5pPr>
          </a:lstStyle>
          <a:p>
            <a:pPr lvl="0"/>
            <a:r>
              <a:rPr lang="en-US"/>
              <a:t>THANK YOU!</a:t>
            </a:r>
          </a:p>
          <a:p>
            <a:pPr lvl="1"/>
            <a:r>
              <a:rPr lang="en-US"/>
              <a:t>Second level (speaker name)</a:t>
            </a:r>
            <a:endParaRPr lang="en-GB"/>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1944" y="163765"/>
            <a:ext cx="2318661" cy="940415"/>
          </a:xfrm>
          <a:prstGeom prst="rect">
            <a:avLst/>
          </a:prstGeom>
        </p:spPr>
      </p:pic>
    </p:spTree>
    <p:extLst>
      <p:ext uri="{BB962C8B-B14F-4D97-AF65-F5344CB8AC3E}">
        <p14:creationId xmlns:p14="http://schemas.microsoft.com/office/powerpoint/2010/main" val="1746266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593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97900">
            <a:off x="-371954" y="-479031"/>
            <a:ext cx="4518775" cy="2717836"/>
          </a:xfrm>
          <a:prstGeom prst="rect">
            <a:avLst/>
          </a:prstGeom>
        </p:spPr>
      </p:pic>
      <p:sp>
        <p:nvSpPr>
          <p:cNvPr id="5" name="Right Triangle 4"/>
          <p:cNvSpPr/>
          <p:nvPr userDrawn="1"/>
        </p:nvSpPr>
        <p:spPr>
          <a:xfrm rot="5400000" flipV="1">
            <a:off x="7451609" y="926791"/>
            <a:ext cx="2602162" cy="768952"/>
          </a:xfrm>
          <a:prstGeom prst="rtTriangle">
            <a:avLst/>
          </a:prstGeom>
          <a:solidFill>
            <a:srgbClr val="F09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457"/>
          </a:p>
        </p:txBody>
      </p:sp>
      <p:sp>
        <p:nvSpPr>
          <p:cNvPr id="6" name="Right Triangle 5"/>
          <p:cNvSpPr/>
          <p:nvPr userDrawn="1"/>
        </p:nvSpPr>
        <p:spPr>
          <a:xfrm rot="10800000">
            <a:off x="6630884" y="0"/>
            <a:ext cx="2506282" cy="768952"/>
          </a:xfrm>
          <a:prstGeom prst="rtTriangle">
            <a:avLst/>
          </a:prstGeom>
          <a:solidFill>
            <a:srgbClr val="DC440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457"/>
          </a:p>
        </p:txBody>
      </p:sp>
      <p:sp>
        <p:nvSpPr>
          <p:cNvPr id="15" name="Slide Number Placeholder 4"/>
          <p:cNvSpPr>
            <a:spLocks noGrp="1"/>
          </p:cNvSpPr>
          <p:nvPr>
            <p:ph type="sldNum" sz="quarter" idx="12"/>
          </p:nvPr>
        </p:nvSpPr>
        <p:spPr>
          <a:xfrm>
            <a:off x="7380328" y="6440969"/>
            <a:ext cx="21336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a:p>
        </p:txBody>
      </p:sp>
      <p:pic>
        <p:nvPicPr>
          <p:cNvPr id="16" name="Picture 15" descr="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2638" y="6410232"/>
            <a:ext cx="1248980" cy="404131"/>
          </a:xfrm>
          <a:prstGeom prst="rect">
            <a:avLst/>
          </a:prstGeom>
        </p:spPr>
      </p:pic>
    </p:spTree>
    <p:extLst>
      <p:ext uri="{BB962C8B-B14F-4D97-AF65-F5344CB8AC3E}">
        <p14:creationId xmlns:p14="http://schemas.microsoft.com/office/powerpoint/2010/main" val="4042534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ight Triangle 5"/>
          <p:cNvSpPr/>
          <p:nvPr userDrawn="1"/>
        </p:nvSpPr>
        <p:spPr>
          <a:xfrm rot="10800000">
            <a:off x="6630884" y="0"/>
            <a:ext cx="2506282" cy="768952"/>
          </a:xfrm>
          <a:prstGeom prst="rtTriangle">
            <a:avLst/>
          </a:prstGeom>
          <a:solidFill>
            <a:srgbClr val="DC440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457"/>
          </a:p>
        </p:txBody>
      </p:sp>
      <p:sp>
        <p:nvSpPr>
          <p:cNvPr id="12" name="Slide Number Placeholder 4"/>
          <p:cNvSpPr>
            <a:spLocks noGrp="1"/>
          </p:cNvSpPr>
          <p:nvPr>
            <p:ph type="sldNum" sz="quarter" idx="12"/>
          </p:nvPr>
        </p:nvSpPr>
        <p:spPr>
          <a:xfrm>
            <a:off x="7380328" y="6440969"/>
            <a:ext cx="21336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a:p>
        </p:txBody>
      </p:sp>
      <p:pic>
        <p:nvPicPr>
          <p:cNvPr id="13" name="Picture 1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2638" y="6410232"/>
            <a:ext cx="1248980" cy="404131"/>
          </a:xfrm>
          <a:prstGeom prst="rect">
            <a:avLst/>
          </a:prstGeom>
        </p:spPr>
      </p:pic>
      <p:sp>
        <p:nvSpPr>
          <p:cNvPr id="5" name="Right Triangle 4"/>
          <p:cNvSpPr/>
          <p:nvPr userDrawn="1"/>
        </p:nvSpPr>
        <p:spPr>
          <a:xfrm rot="5400000" flipV="1">
            <a:off x="7451609" y="926791"/>
            <a:ext cx="2602162" cy="768952"/>
          </a:xfrm>
          <a:prstGeom prst="rtTriangle">
            <a:avLst/>
          </a:prstGeom>
          <a:solidFill>
            <a:srgbClr val="F09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457"/>
          </a:p>
        </p:txBody>
      </p:sp>
      <p:sp>
        <p:nvSpPr>
          <p:cNvPr id="16" name="Title 1"/>
          <p:cNvSpPr>
            <a:spLocks noGrp="1"/>
          </p:cNvSpPr>
          <p:nvPr>
            <p:ph type="title" hasCustomPrompt="1"/>
          </p:nvPr>
        </p:nvSpPr>
        <p:spPr>
          <a:xfrm>
            <a:off x="665610" y="260714"/>
            <a:ext cx="6211928" cy="604593"/>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dirty="0"/>
              <a:t>Header Copy</a:t>
            </a:r>
          </a:p>
        </p:txBody>
      </p:sp>
      <p:sp>
        <p:nvSpPr>
          <p:cNvPr id="17" name="Content Placeholder 5"/>
          <p:cNvSpPr>
            <a:spLocks noGrp="1"/>
          </p:cNvSpPr>
          <p:nvPr>
            <p:ph sz="quarter" idx="13"/>
          </p:nvPr>
        </p:nvSpPr>
        <p:spPr>
          <a:xfrm>
            <a:off x="665163" y="1651000"/>
            <a:ext cx="7477125" cy="37592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6367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ight Triangle 5"/>
          <p:cNvSpPr/>
          <p:nvPr userDrawn="1"/>
        </p:nvSpPr>
        <p:spPr>
          <a:xfrm rot="10800000">
            <a:off x="6630884" y="0"/>
            <a:ext cx="2506282" cy="768952"/>
          </a:xfrm>
          <a:prstGeom prst="rtTriangle">
            <a:avLst/>
          </a:prstGeom>
          <a:solidFill>
            <a:srgbClr val="DC440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457"/>
          </a:p>
        </p:txBody>
      </p:sp>
      <p:sp>
        <p:nvSpPr>
          <p:cNvPr id="11" name="Title 1"/>
          <p:cNvSpPr txBox="1">
            <a:spLocks/>
          </p:cNvSpPr>
          <p:nvPr userDrawn="1"/>
        </p:nvSpPr>
        <p:spPr>
          <a:xfrm>
            <a:off x="1504335" y="175316"/>
            <a:ext cx="6046839" cy="311041"/>
          </a:xfrm>
          <a:prstGeom prst="rect">
            <a:avLst/>
          </a:prstGeom>
        </p:spPr>
        <p:txBody>
          <a:bodyPr vert="horz" lIns="89155" tIns="44577" rIns="89155" bIns="44577" rtlCol="0" anchor="ctr">
            <a:noAutofit/>
          </a:bodyPr>
          <a:lstStyle>
            <a:lvl1pPr algn="ctr" defTabSz="2952323" rtl="0" eaLnBrk="1" latinLnBrk="0" hangingPunct="1">
              <a:spcBef>
                <a:spcPct val="0"/>
              </a:spcBef>
              <a:buNone/>
              <a:defRPr sz="9800" b="1" kern="1200">
                <a:solidFill>
                  <a:schemeClr val="tx1"/>
                </a:solidFill>
                <a:latin typeface="Arial" pitchFamily="34" charset="0"/>
                <a:ea typeface="+mj-ea"/>
                <a:cs typeface="Arial" pitchFamily="34" charset="0"/>
              </a:defRPr>
            </a:lvl1pPr>
          </a:lstStyle>
          <a:p>
            <a:r>
              <a:rPr lang="en-US" sz="2000" baseline="0">
                <a:solidFill>
                  <a:srgbClr val="DC4405"/>
                </a:solidFill>
                <a:latin typeface="Verdana" panose="020B0604030504040204" pitchFamily="34" charset="0"/>
              </a:rPr>
              <a:t>Diploma in Financial Technology ( DFT ) </a:t>
            </a:r>
          </a:p>
        </p:txBody>
      </p:sp>
      <p:sp>
        <p:nvSpPr>
          <p:cNvPr id="12" name="Slide Number Placeholder 4"/>
          <p:cNvSpPr>
            <a:spLocks noGrp="1"/>
          </p:cNvSpPr>
          <p:nvPr>
            <p:ph type="sldNum" sz="quarter" idx="12"/>
          </p:nvPr>
        </p:nvSpPr>
        <p:spPr>
          <a:xfrm>
            <a:off x="7380328" y="6440969"/>
            <a:ext cx="21336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a:p>
        </p:txBody>
      </p:sp>
      <p:pic>
        <p:nvPicPr>
          <p:cNvPr id="13" name="Picture 1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2638" y="6410232"/>
            <a:ext cx="1248980" cy="404131"/>
          </a:xfrm>
          <a:prstGeom prst="rect">
            <a:avLst/>
          </a:prstGeom>
        </p:spPr>
      </p:pic>
      <p:sp>
        <p:nvSpPr>
          <p:cNvPr id="5" name="Right Triangle 4"/>
          <p:cNvSpPr/>
          <p:nvPr userDrawn="1"/>
        </p:nvSpPr>
        <p:spPr>
          <a:xfrm rot="5400000" flipV="1">
            <a:off x="7451609" y="926791"/>
            <a:ext cx="2602162" cy="768952"/>
          </a:xfrm>
          <a:prstGeom prst="rtTriangle">
            <a:avLst/>
          </a:prstGeom>
          <a:solidFill>
            <a:srgbClr val="F09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457"/>
          </a:p>
        </p:txBody>
      </p:sp>
      <p:sp>
        <p:nvSpPr>
          <p:cNvPr id="14" name="Title 1"/>
          <p:cNvSpPr>
            <a:spLocks noGrp="1"/>
          </p:cNvSpPr>
          <p:nvPr>
            <p:ph type="title"/>
          </p:nvPr>
        </p:nvSpPr>
        <p:spPr>
          <a:xfrm>
            <a:off x="593655" y="661673"/>
            <a:ext cx="8229600" cy="1143000"/>
          </a:xfrm>
          <a:prstGeom prst="rect">
            <a:avLst/>
          </a:prstGeom>
        </p:spPr>
        <p:txBody>
          <a:bodyPr/>
          <a:lstStyle>
            <a:lvl1pPr algn="ctr">
              <a:defRPr sz="3200"/>
            </a:lvl1pPr>
          </a:lstStyle>
          <a:p>
            <a:r>
              <a:rPr lang="en-US"/>
              <a:t>Click to edit Master title style</a:t>
            </a:r>
            <a:endParaRPr lang="en-GB"/>
          </a:p>
        </p:txBody>
      </p:sp>
    </p:spTree>
    <p:extLst>
      <p:ext uri="{BB962C8B-B14F-4D97-AF65-F5344CB8AC3E}">
        <p14:creationId xmlns:p14="http://schemas.microsoft.com/office/powerpoint/2010/main" val="2391605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3178"/>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271"/>
            </a:lvl1pPr>
            <a:lvl2pPr marL="242207" indent="0" algn="ctr">
              <a:buNone/>
              <a:defRPr sz="1060"/>
            </a:lvl2pPr>
            <a:lvl3pPr marL="484413" indent="0" algn="ctr">
              <a:buNone/>
              <a:defRPr sz="954"/>
            </a:lvl3pPr>
            <a:lvl4pPr marL="726620" indent="0" algn="ctr">
              <a:buNone/>
              <a:defRPr sz="848"/>
            </a:lvl4pPr>
            <a:lvl5pPr marL="968827" indent="0" algn="ctr">
              <a:buNone/>
              <a:defRPr sz="848"/>
            </a:lvl5pPr>
            <a:lvl6pPr marL="1211033" indent="0" algn="ctr">
              <a:buNone/>
              <a:defRPr sz="848"/>
            </a:lvl6pPr>
            <a:lvl7pPr marL="1453240" indent="0" algn="ctr">
              <a:buNone/>
              <a:defRPr sz="848"/>
            </a:lvl7pPr>
            <a:lvl8pPr marL="1695447" indent="0" algn="ctr">
              <a:buNone/>
              <a:defRPr sz="848"/>
            </a:lvl8pPr>
            <a:lvl9pPr marL="1937653" indent="0" algn="ctr">
              <a:buNone/>
              <a:defRPr sz="848"/>
            </a:lvl9pPr>
          </a:lstStyle>
          <a:p>
            <a:r>
              <a:rPr lang="en-US"/>
              <a:t>Click to edit Master subtitle style</a:t>
            </a:r>
          </a:p>
        </p:txBody>
      </p:sp>
      <p:sp>
        <p:nvSpPr>
          <p:cNvPr id="4" name="Date Placeholder 3"/>
          <p:cNvSpPr>
            <a:spLocks noGrp="1"/>
          </p:cNvSpPr>
          <p:nvPr>
            <p:ph type="dt" sz="half" idx="10"/>
          </p:nvPr>
        </p:nvSpPr>
        <p:spPr/>
        <p:txBody>
          <a:bodyPr/>
          <a:lstStyle/>
          <a:p>
            <a:endParaRPr lang="en-SG"/>
          </a:p>
        </p:txBody>
      </p:sp>
      <p:sp>
        <p:nvSpPr>
          <p:cNvPr id="5" name="Footer Placeholder 4"/>
          <p:cNvSpPr>
            <a:spLocks noGrp="1"/>
          </p:cNvSpPr>
          <p:nvPr>
            <p:ph type="ftr" sz="quarter" idx="11"/>
          </p:nvPr>
        </p:nvSpPr>
        <p:spPr/>
        <p:txBody>
          <a:bodyPr/>
          <a:lstStyle/>
          <a:p>
            <a:r>
              <a:rPr lang="en-SG"/>
              <a:t>C369 Financial Technologies</a:t>
            </a:r>
          </a:p>
        </p:txBody>
      </p:sp>
      <p:sp>
        <p:nvSpPr>
          <p:cNvPr id="6" name="Slide Number Placeholder 5"/>
          <p:cNvSpPr>
            <a:spLocks noGrp="1"/>
          </p:cNvSpPr>
          <p:nvPr>
            <p:ph type="sldNum" sz="quarter" idx="12"/>
          </p:nvPr>
        </p:nvSpPr>
        <p:spPr/>
        <p:txBody>
          <a:bodyPr/>
          <a:lstStyle/>
          <a:p>
            <a:fld id="{D826FE17-A15F-4069-8D1C-BFCDAB13D842}" type="slidenum">
              <a:rPr lang="en-SG" smtClean="0"/>
              <a:t>‹#›</a:t>
            </a:fld>
            <a:endParaRPr lang="en-SG"/>
          </a:p>
        </p:txBody>
      </p:sp>
    </p:spTree>
    <p:extLst>
      <p:ext uri="{BB962C8B-B14F-4D97-AF65-F5344CB8AC3E}">
        <p14:creationId xmlns:p14="http://schemas.microsoft.com/office/powerpoint/2010/main" val="2015764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SG"/>
          </a:p>
        </p:txBody>
      </p:sp>
      <p:sp>
        <p:nvSpPr>
          <p:cNvPr id="5" name="Footer Placeholder 4"/>
          <p:cNvSpPr>
            <a:spLocks noGrp="1"/>
          </p:cNvSpPr>
          <p:nvPr>
            <p:ph type="ftr" sz="quarter" idx="11"/>
          </p:nvPr>
        </p:nvSpPr>
        <p:spPr/>
        <p:txBody>
          <a:bodyPr/>
          <a:lstStyle/>
          <a:p>
            <a:r>
              <a:rPr lang="en-SG"/>
              <a:t>C369 Financial Technologies</a:t>
            </a:r>
          </a:p>
        </p:txBody>
      </p:sp>
      <p:sp>
        <p:nvSpPr>
          <p:cNvPr id="6" name="Slide Number Placeholder 5"/>
          <p:cNvSpPr>
            <a:spLocks noGrp="1"/>
          </p:cNvSpPr>
          <p:nvPr>
            <p:ph type="sldNum" sz="quarter" idx="12"/>
          </p:nvPr>
        </p:nvSpPr>
        <p:spPr/>
        <p:txBody>
          <a:bodyPr/>
          <a:lstStyle/>
          <a:p>
            <a:fld id="{D826FE17-A15F-4069-8D1C-BFCDAB13D842}" type="slidenum">
              <a:rPr lang="en-SG" smtClean="0"/>
              <a:t>‹#›</a:t>
            </a:fld>
            <a:endParaRPr lang="en-SG"/>
          </a:p>
        </p:txBody>
      </p:sp>
    </p:spTree>
    <p:extLst>
      <p:ext uri="{BB962C8B-B14F-4D97-AF65-F5344CB8AC3E}">
        <p14:creationId xmlns:p14="http://schemas.microsoft.com/office/powerpoint/2010/main" val="1300031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3178"/>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1271">
                <a:solidFill>
                  <a:schemeClr val="tx1"/>
                </a:solidFill>
              </a:defRPr>
            </a:lvl1pPr>
            <a:lvl2pPr marL="242207" indent="0">
              <a:buNone/>
              <a:defRPr sz="1060">
                <a:solidFill>
                  <a:schemeClr val="tx1">
                    <a:tint val="75000"/>
                  </a:schemeClr>
                </a:solidFill>
              </a:defRPr>
            </a:lvl2pPr>
            <a:lvl3pPr marL="484413" indent="0">
              <a:buNone/>
              <a:defRPr sz="954">
                <a:solidFill>
                  <a:schemeClr val="tx1">
                    <a:tint val="75000"/>
                  </a:schemeClr>
                </a:solidFill>
              </a:defRPr>
            </a:lvl3pPr>
            <a:lvl4pPr marL="726620" indent="0">
              <a:buNone/>
              <a:defRPr sz="848">
                <a:solidFill>
                  <a:schemeClr val="tx1">
                    <a:tint val="75000"/>
                  </a:schemeClr>
                </a:solidFill>
              </a:defRPr>
            </a:lvl4pPr>
            <a:lvl5pPr marL="968827" indent="0">
              <a:buNone/>
              <a:defRPr sz="848">
                <a:solidFill>
                  <a:schemeClr val="tx1">
                    <a:tint val="75000"/>
                  </a:schemeClr>
                </a:solidFill>
              </a:defRPr>
            </a:lvl5pPr>
            <a:lvl6pPr marL="1211033" indent="0">
              <a:buNone/>
              <a:defRPr sz="848">
                <a:solidFill>
                  <a:schemeClr val="tx1">
                    <a:tint val="75000"/>
                  </a:schemeClr>
                </a:solidFill>
              </a:defRPr>
            </a:lvl6pPr>
            <a:lvl7pPr marL="1453240" indent="0">
              <a:buNone/>
              <a:defRPr sz="848">
                <a:solidFill>
                  <a:schemeClr val="tx1">
                    <a:tint val="75000"/>
                  </a:schemeClr>
                </a:solidFill>
              </a:defRPr>
            </a:lvl7pPr>
            <a:lvl8pPr marL="1695447" indent="0">
              <a:buNone/>
              <a:defRPr sz="848">
                <a:solidFill>
                  <a:schemeClr val="tx1">
                    <a:tint val="75000"/>
                  </a:schemeClr>
                </a:solidFill>
              </a:defRPr>
            </a:lvl8pPr>
            <a:lvl9pPr marL="1937653" indent="0">
              <a:buNone/>
              <a:defRPr sz="84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SG"/>
          </a:p>
        </p:txBody>
      </p:sp>
      <p:sp>
        <p:nvSpPr>
          <p:cNvPr id="5" name="Footer Placeholder 4"/>
          <p:cNvSpPr>
            <a:spLocks noGrp="1"/>
          </p:cNvSpPr>
          <p:nvPr>
            <p:ph type="ftr" sz="quarter" idx="11"/>
          </p:nvPr>
        </p:nvSpPr>
        <p:spPr/>
        <p:txBody>
          <a:bodyPr/>
          <a:lstStyle/>
          <a:p>
            <a:r>
              <a:rPr lang="en-SG"/>
              <a:t>C369 Financial Technologies</a:t>
            </a:r>
          </a:p>
        </p:txBody>
      </p:sp>
      <p:sp>
        <p:nvSpPr>
          <p:cNvPr id="6" name="Slide Number Placeholder 5"/>
          <p:cNvSpPr>
            <a:spLocks noGrp="1"/>
          </p:cNvSpPr>
          <p:nvPr>
            <p:ph type="sldNum" sz="quarter" idx="12"/>
          </p:nvPr>
        </p:nvSpPr>
        <p:spPr/>
        <p:txBody>
          <a:bodyPr/>
          <a:lstStyle/>
          <a:p>
            <a:fld id="{D826FE17-A15F-4069-8D1C-BFCDAB13D842}" type="slidenum">
              <a:rPr lang="en-SG" smtClean="0"/>
              <a:t>‹#›</a:t>
            </a:fld>
            <a:endParaRPr lang="en-SG"/>
          </a:p>
        </p:txBody>
      </p:sp>
    </p:spTree>
    <p:extLst>
      <p:ext uri="{BB962C8B-B14F-4D97-AF65-F5344CB8AC3E}">
        <p14:creationId xmlns:p14="http://schemas.microsoft.com/office/powerpoint/2010/main" val="691131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SG"/>
          </a:p>
        </p:txBody>
      </p:sp>
      <p:sp>
        <p:nvSpPr>
          <p:cNvPr id="6" name="Footer Placeholder 5"/>
          <p:cNvSpPr>
            <a:spLocks noGrp="1"/>
          </p:cNvSpPr>
          <p:nvPr>
            <p:ph type="ftr" sz="quarter" idx="11"/>
          </p:nvPr>
        </p:nvSpPr>
        <p:spPr/>
        <p:txBody>
          <a:bodyPr/>
          <a:lstStyle/>
          <a:p>
            <a:r>
              <a:rPr lang="en-SG"/>
              <a:t>C369 Financial Technologies</a:t>
            </a:r>
          </a:p>
        </p:txBody>
      </p:sp>
      <p:sp>
        <p:nvSpPr>
          <p:cNvPr id="7" name="Slide Number Placeholder 6"/>
          <p:cNvSpPr>
            <a:spLocks noGrp="1"/>
          </p:cNvSpPr>
          <p:nvPr>
            <p:ph type="sldNum" sz="quarter" idx="12"/>
          </p:nvPr>
        </p:nvSpPr>
        <p:spPr/>
        <p:txBody>
          <a:bodyPr/>
          <a:lstStyle/>
          <a:p>
            <a:fld id="{D826FE17-A15F-4069-8D1C-BFCDAB13D842}" type="slidenum">
              <a:rPr lang="en-SG" smtClean="0"/>
              <a:t>‹#›</a:t>
            </a:fld>
            <a:endParaRPr lang="en-SG"/>
          </a:p>
        </p:txBody>
      </p:sp>
    </p:spTree>
    <p:extLst>
      <p:ext uri="{BB962C8B-B14F-4D97-AF65-F5344CB8AC3E}">
        <p14:creationId xmlns:p14="http://schemas.microsoft.com/office/powerpoint/2010/main" val="2986824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itle 1"/>
          <p:cNvSpPr>
            <a:spLocks noGrp="1"/>
          </p:cNvSpPr>
          <p:nvPr>
            <p:ph type="ctrTitle" hasCustomPrompt="1"/>
          </p:nvPr>
        </p:nvSpPr>
        <p:spPr>
          <a:xfrm>
            <a:off x="929704" y="2542980"/>
            <a:ext cx="5104098" cy="1236768"/>
          </a:xfrm>
          <a:prstGeom prst="rect">
            <a:avLst/>
          </a:prstGeom>
        </p:spPr>
        <p:txBody>
          <a:bodyPr anchor="t" anchorCtr="0">
            <a:normAutofit/>
          </a:bodyPr>
          <a:lstStyle>
            <a:lvl1pPr marL="0" algn="l">
              <a:lnSpc>
                <a:spcPts val="5000"/>
              </a:lnSpc>
              <a:spcBef>
                <a:spcPts val="0"/>
              </a:spcBef>
              <a:defRPr sz="5500" baseline="0">
                <a:solidFill>
                  <a:schemeClr val="bg1">
                    <a:lumMod val="50000"/>
                  </a:schemeClr>
                </a:solidFill>
                <a:latin typeface="Arial"/>
                <a:cs typeface="Arial"/>
              </a:defRPr>
            </a:lvl1pPr>
          </a:lstStyle>
          <a:p>
            <a:r>
              <a:rPr lang="en-US"/>
              <a:t>COVER PAGE</a:t>
            </a:r>
            <a:br>
              <a:rPr lang="en-US"/>
            </a:br>
            <a:r>
              <a:rPr lang="en-US"/>
              <a:t>TEMPLATE</a:t>
            </a:r>
          </a:p>
        </p:txBody>
      </p:sp>
      <p:sp>
        <p:nvSpPr>
          <p:cNvPr id="12" name="Text Placeholder 5"/>
          <p:cNvSpPr>
            <a:spLocks noGrp="1"/>
          </p:cNvSpPr>
          <p:nvPr>
            <p:ph type="body" sz="quarter" idx="10" hasCustomPrompt="1"/>
          </p:nvPr>
        </p:nvSpPr>
        <p:spPr>
          <a:xfrm>
            <a:off x="929704" y="3813445"/>
            <a:ext cx="5104098" cy="453159"/>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Sub header</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1944" y="163765"/>
            <a:ext cx="2318661" cy="940415"/>
          </a:xfrm>
          <a:prstGeom prst="rect">
            <a:avLst/>
          </a:prstGeom>
        </p:spPr>
      </p:pic>
    </p:spTree>
    <p:extLst>
      <p:ext uri="{BB962C8B-B14F-4D97-AF65-F5344CB8AC3E}">
        <p14:creationId xmlns:p14="http://schemas.microsoft.com/office/powerpoint/2010/main" val="2662864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271" b="1"/>
            </a:lvl1pPr>
            <a:lvl2pPr marL="242207" indent="0">
              <a:buNone/>
              <a:defRPr sz="1060" b="1"/>
            </a:lvl2pPr>
            <a:lvl3pPr marL="484413" indent="0">
              <a:buNone/>
              <a:defRPr sz="954" b="1"/>
            </a:lvl3pPr>
            <a:lvl4pPr marL="726620" indent="0">
              <a:buNone/>
              <a:defRPr sz="848" b="1"/>
            </a:lvl4pPr>
            <a:lvl5pPr marL="968827" indent="0">
              <a:buNone/>
              <a:defRPr sz="848" b="1"/>
            </a:lvl5pPr>
            <a:lvl6pPr marL="1211033" indent="0">
              <a:buNone/>
              <a:defRPr sz="848" b="1"/>
            </a:lvl6pPr>
            <a:lvl7pPr marL="1453240" indent="0">
              <a:buNone/>
              <a:defRPr sz="848" b="1"/>
            </a:lvl7pPr>
            <a:lvl8pPr marL="1695447" indent="0">
              <a:buNone/>
              <a:defRPr sz="848" b="1"/>
            </a:lvl8pPr>
            <a:lvl9pPr marL="1937653" indent="0">
              <a:buNone/>
              <a:defRPr sz="848"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271" b="1"/>
            </a:lvl1pPr>
            <a:lvl2pPr marL="242207" indent="0">
              <a:buNone/>
              <a:defRPr sz="1060" b="1"/>
            </a:lvl2pPr>
            <a:lvl3pPr marL="484413" indent="0">
              <a:buNone/>
              <a:defRPr sz="954" b="1"/>
            </a:lvl3pPr>
            <a:lvl4pPr marL="726620" indent="0">
              <a:buNone/>
              <a:defRPr sz="848" b="1"/>
            </a:lvl4pPr>
            <a:lvl5pPr marL="968827" indent="0">
              <a:buNone/>
              <a:defRPr sz="848" b="1"/>
            </a:lvl5pPr>
            <a:lvl6pPr marL="1211033" indent="0">
              <a:buNone/>
              <a:defRPr sz="848" b="1"/>
            </a:lvl6pPr>
            <a:lvl7pPr marL="1453240" indent="0">
              <a:buNone/>
              <a:defRPr sz="848" b="1"/>
            </a:lvl7pPr>
            <a:lvl8pPr marL="1695447" indent="0">
              <a:buNone/>
              <a:defRPr sz="848" b="1"/>
            </a:lvl8pPr>
            <a:lvl9pPr marL="1937653" indent="0">
              <a:buNone/>
              <a:defRPr sz="848"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SG"/>
          </a:p>
        </p:txBody>
      </p:sp>
      <p:sp>
        <p:nvSpPr>
          <p:cNvPr id="8" name="Footer Placeholder 7"/>
          <p:cNvSpPr>
            <a:spLocks noGrp="1"/>
          </p:cNvSpPr>
          <p:nvPr>
            <p:ph type="ftr" sz="quarter" idx="11"/>
          </p:nvPr>
        </p:nvSpPr>
        <p:spPr/>
        <p:txBody>
          <a:bodyPr/>
          <a:lstStyle/>
          <a:p>
            <a:r>
              <a:rPr lang="en-SG"/>
              <a:t>C369 Financial Technologies</a:t>
            </a:r>
          </a:p>
        </p:txBody>
      </p:sp>
      <p:sp>
        <p:nvSpPr>
          <p:cNvPr id="9" name="Slide Number Placeholder 8"/>
          <p:cNvSpPr>
            <a:spLocks noGrp="1"/>
          </p:cNvSpPr>
          <p:nvPr>
            <p:ph type="sldNum" sz="quarter" idx="12"/>
          </p:nvPr>
        </p:nvSpPr>
        <p:spPr/>
        <p:txBody>
          <a:bodyPr/>
          <a:lstStyle/>
          <a:p>
            <a:fld id="{D826FE17-A15F-4069-8D1C-BFCDAB13D842}" type="slidenum">
              <a:rPr lang="en-SG" smtClean="0"/>
              <a:t>‹#›</a:t>
            </a:fld>
            <a:endParaRPr lang="en-SG"/>
          </a:p>
        </p:txBody>
      </p:sp>
    </p:spTree>
    <p:extLst>
      <p:ext uri="{BB962C8B-B14F-4D97-AF65-F5344CB8AC3E}">
        <p14:creationId xmlns:p14="http://schemas.microsoft.com/office/powerpoint/2010/main" val="220710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SG"/>
          </a:p>
        </p:txBody>
      </p:sp>
      <p:sp>
        <p:nvSpPr>
          <p:cNvPr id="4" name="Footer Placeholder 3"/>
          <p:cNvSpPr>
            <a:spLocks noGrp="1"/>
          </p:cNvSpPr>
          <p:nvPr>
            <p:ph type="ftr" sz="quarter" idx="11"/>
          </p:nvPr>
        </p:nvSpPr>
        <p:spPr/>
        <p:txBody>
          <a:bodyPr/>
          <a:lstStyle/>
          <a:p>
            <a:r>
              <a:rPr lang="en-SG"/>
              <a:t>C369 Financial Technologies</a:t>
            </a:r>
          </a:p>
        </p:txBody>
      </p:sp>
      <p:sp>
        <p:nvSpPr>
          <p:cNvPr id="5" name="Slide Number Placeholder 4"/>
          <p:cNvSpPr>
            <a:spLocks noGrp="1"/>
          </p:cNvSpPr>
          <p:nvPr>
            <p:ph type="sldNum" sz="quarter" idx="12"/>
          </p:nvPr>
        </p:nvSpPr>
        <p:spPr/>
        <p:txBody>
          <a:bodyPr/>
          <a:lstStyle/>
          <a:p>
            <a:fld id="{D826FE17-A15F-4069-8D1C-BFCDAB13D842}" type="slidenum">
              <a:rPr lang="en-SG" smtClean="0"/>
              <a:t>‹#›</a:t>
            </a:fld>
            <a:endParaRPr lang="en-SG"/>
          </a:p>
        </p:txBody>
      </p:sp>
    </p:spTree>
    <p:extLst>
      <p:ext uri="{BB962C8B-B14F-4D97-AF65-F5344CB8AC3E}">
        <p14:creationId xmlns:p14="http://schemas.microsoft.com/office/powerpoint/2010/main" val="3496275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SG"/>
          </a:p>
        </p:txBody>
      </p:sp>
      <p:sp>
        <p:nvSpPr>
          <p:cNvPr id="3" name="Footer Placeholder 2"/>
          <p:cNvSpPr>
            <a:spLocks noGrp="1"/>
          </p:cNvSpPr>
          <p:nvPr>
            <p:ph type="ftr" sz="quarter" idx="11"/>
          </p:nvPr>
        </p:nvSpPr>
        <p:spPr/>
        <p:txBody>
          <a:bodyPr/>
          <a:lstStyle/>
          <a:p>
            <a:r>
              <a:rPr lang="en-SG"/>
              <a:t>C369 Financial Technologies</a:t>
            </a:r>
          </a:p>
        </p:txBody>
      </p:sp>
      <p:sp>
        <p:nvSpPr>
          <p:cNvPr id="4" name="Slide Number Placeholder 3"/>
          <p:cNvSpPr>
            <a:spLocks noGrp="1"/>
          </p:cNvSpPr>
          <p:nvPr>
            <p:ph type="sldNum" sz="quarter" idx="12"/>
          </p:nvPr>
        </p:nvSpPr>
        <p:spPr/>
        <p:txBody>
          <a:bodyPr/>
          <a:lstStyle/>
          <a:p>
            <a:fld id="{D826FE17-A15F-4069-8D1C-BFCDAB13D842}" type="slidenum">
              <a:rPr lang="en-SG" smtClean="0"/>
              <a:t>‹#›</a:t>
            </a:fld>
            <a:endParaRPr lang="en-SG"/>
          </a:p>
        </p:txBody>
      </p:sp>
    </p:spTree>
    <p:extLst>
      <p:ext uri="{BB962C8B-B14F-4D97-AF65-F5344CB8AC3E}">
        <p14:creationId xmlns:p14="http://schemas.microsoft.com/office/powerpoint/2010/main" val="2402407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1695"/>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1695"/>
            </a:lvl1pPr>
            <a:lvl2pPr>
              <a:defRPr sz="1483"/>
            </a:lvl2pPr>
            <a:lvl3pPr>
              <a:defRPr sz="1271"/>
            </a:lvl3pPr>
            <a:lvl4pPr>
              <a:defRPr sz="1060"/>
            </a:lvl4pPr>
            <a:lvl5pPr>
              <a:defRPr sz="1060"/>
            </a:lvl5pPr>
            <a:lvl6pPr>
              <a:defRPr sz="1060"/>
            </a:lvl6pPr>
            <a:lvl7pPr>
              <a:defRPr sz="1060"/>
            </a:lvl7pPr>
            <a:lvl8pPr>
              <a:defRPr sz="1060"/>
            </a:lvl8pPr>
            <a:lvl9pPr>
              <a:defRPr sz="10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848"/>
            </a:lvl1pPr>
            <a:lvl2pPr marL="242207" indent="0">
              <a:buNone/>
              <a:defRPr sz="742"/>
            </a:lvl2pPr>
            <a:lvl3pPr marL="484413" indent="0">
              <a:buNone/>
              <a:defRPr sz="636"/>
            </a:lvl3pPr>
            <a:lvl4pPr marL="726620" indent="0">
              <a:buNone/>
              <a:defRPr sz="530"/>
            </a:lvl4pPr>
            <a:lvl5pPr marL="968827" indent="0">
              <a:buNone/>
              <a:defRPr sz="530"/>
            </a:lvl5pPr>
            <a:lvl6pPr marL="1211033" indent="0">
              <a:buNone/>
              <a:defRPr sz="530"/>
            </a:lvl6pPr>
            <a:lvl7pPr marL="1453240" indent="0">
              <a:buNone/>
              <a:defRPr sz="530"/>
            </a:lvl7pPr>
            <a:lvl8pPr marL="1695447" indent="0">
              <a:buNone/>
              <a:defRPr sz="530"/>
            </a:lvl8pPr>
            <a:lvl9pPr marL="1937653" indent="0">
              <a:buNone/>
              <a:defRPr sz="53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SG"/>
          </a:p>
        </p:txBody>
      </p:sp>
      <p:sp>
        <p:nvSpPr>
          <p:cNvPr id="6" name="Footer Placeholder 5"/>
          <p:cNvSpPr>
            <a:spLocks noGrp="1"/>
          </p:cNvSpPr>
          <p:nvPr>
            <p:ph type="ftr" sz="quarter" idx="11"/>
          </p:nvPr>
        </p:nvSpPr>
        <p:spPr/>
        <p:txBody>
          <a:bodyPr/>
          <a:lstStyle/>
          <a:p>
            <a:r>
              <a:rPr lang="en-SG"/>
              <a:t>C369 Financial Technologies</a:t>
            </a:r>
          </a:p>
        </p:txBody>
      </p:sp>
      <p:sp>
        <p:nvSpPr>
          <p:cNvPr id="7" name="Slide Number Placeholder 6"/>
          <p:cNvSpPr>
            <a:spLocks noGrp="1"/>
          </p:cNvSpPr>
          <p:nvPr>
            <p:ph type="sldNum" sz="quarter" idx="12"/>
          </p:nvPr>
        </p:nvSpPr>
        <p:spPr/>
        <p:txBody>
          <a:bodyPr/>
          <a:lstStyle/>
          <a:p>
            <a:fld id="{D826FE17-A15F-4069-8D1C-BFCDAB13D842}" type="slidenum">
              <a:rPr lang="en-SG" smtClean="0"/>
              <a:t>‹#›</a:t>
            </a:fld>
            <a:endParaRPr lang="en-SG"/>
          </a:p>
        </p:txBody>
      </p:sp>
    </p:spTree>
    <p:extLst>
      <p:ext uri="{BB962C8B-B14F-4D97-AF65-F5344CB8AC3E}">
        <p14:creationId xmlns:p14="http://schemas.microsoft.com/office/powerpoint/2010/main" val="1509518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1695"/>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1695"/>
            </a:lvl1pPr>
            <a:lvl2pPr marL="242207" indent="0">
              <a:buNone/>
              <a:defRPr sz="1483"/>
            </a:lvl2pPr>
            <a:lvl3pPr marL="484413" indent="0">
              <a:buNone/>
              <a:defRPr sz="1271"/>
            </a:lvl3pPr>
            <a:lvl4pPr marL="726620" indent="0">
              <a:buNone/>
              <a:defRPr sz="1060"/>
            </a:lvl4pPr>
            <a:lvl5pPr marL="968827" indent="0">
              <a:buNone/>
              <a:defRPr sz="1060"/>
            </a:lvl5pPr>
            <a:lvl6pPr marL="1211033" indent="0">
              <a:buNone/>
              <a:defRPr sz="1060"/>
            </a:lvl6pPr>
            <a:lvl7pPr marL="1453240" indent="0">
              <a:buNone/>
              <a:defRPr sz="1060"/>
            </a:lvl7pPr>
            <a:lvl8pPr marL="1695447" indent="0">
              <a:buNone/>
              <a:defRPr sz="1060"/>
            </a:lvl8pPr>
            <a:lvl9pPr marL="1937653" indent="0">
              <a:buNone/>
              <a:defRPr sz="106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848"/>
            </a:lvl1pPr>
            <a:lvl2pPr marL="242207" indent="0">
              <a:buNone/>
              <a:defRPr sz="742"/>
            </a:lvl2pPr>
            <a:lvl3pPr marL="484413" indent="0">
              <a:buNone/>
              <a:defRPr sz="636"/>
            </a:lvl3pPr>
            <a:lvl4pPr marL="726620" indent="0">
              <a:buNone/>
              <a:defRPr sz="530"/>
            </a:lvl4pPr>
            <a:lvl5pPr marL="968827" indent="0">
              <a:buNone/>
              <a:defRPr sz="530"/>
            </a:lvl5pPr>
            <a:lvl6pPr marL="1211033" indent="0">
              <a:buNone/>
              <a:defRPr sz="530"/>
            </a:lvl6pPr>
            <a:lvl7pPr marL="1453240" indent="0">
              <a:buNone/>
              <a:defRPr sz="530"/>
            </a:lvl7pPr>
            <a:lvl8pPr marL="1695447" indent="0">
              <a:buNone/>
              <a:defRPr sz="530"/>
            </a:lvl8pPr>
            <a:lvl9pPr marL="1937653" indent="0">
              <a:buNone/>
              <a:defRPr sz="53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SG"/>
          </a:p>
        </p:txBody>
      </p:sp>
      <p:sp>
        <p:nvSpPr>
          <p:cNvPr id="6" name="Footer Placeholder 5"/>
          <p:cNvSpPr>
            <a:spLocks noGrp="1"/>
          </p:cNvSpPr>
          <p:nvPr>
            <p:ph type="ftr" sz="quarter" idx="11"/>
          </p:nvPr>
        </p:nvSpPr>
        <p:spPr/>
        <p:txBody>
          <a:bodyPr/>
          <a:lstStyle/>
          <a:p>
            <a:r>
              <a:rPr lang="en-SG"/>
              <a:t>C369 Financial Technologies</a:t>
            </a:r>
          </a:p>
        </p:txBody>
      </p:sp>
      <p:sp>
        <p:nvSpPr>
          <p:cNvPr id="7" name="Slide Number Placeholder 6"/>
          <p:cNvSpPr>
            <a:spLocks noGrp="1"/>
          </p:cNvSpPr>
          <p:nvPr>
            <p:ph type="sldNum" sz="quarter" idx="12"/>
          </p:nvPr>
        </p:nvSpPr>
        <p:spPr/>
        <p:txBody>
          <a:bodyPr/>
          <a:lstStyle/>
          <a:p>
            <a:fld id="{D826FE17-A15F-4069-8D1C-BFCDAB13D842}" type="slidenum">
              <a:rPr lang="en-SG" smtClean="0"/>
              <a:t>‹#›</a:t>
            </a:fld>
            <a:endParaRPr lang="en-SG"/>
          </a:p>
        </p:txBody>
      </p:sp>
    </p:spTree>
    <p:extLst>
      <p:ext uri="{BB962C8B-B14F-4D97-AF65-F5344CB8AC3E}">
        <p14:creationId xmlns:p14="http://schemas.microsoft.com/office/powerpoint/2010/main" val="1466407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SG"/>
          </a:p>
        </p:txBody>
      </p:sp>
      <p:sp>
        <p:nvSpPr>
          <p:cNvPr id="5" name="Footer Placeholder 4"/>
          <p:cNvSpPr>
            <a:spLocks noGrp="1"/>
          </p:cNvSpPr>
          <p:nvPr>
            <p:ph type="ftr" sz="quarter" idx="11"/>
          </p:nvPr>
        </p:nvSpPr>
        <p:spPr/>
        <p:txBody>
          <a:bodyPr/>
          <a:lstStyle/>
          <a:p>
            <a:r>
              <a:rPr lang="en-SG"/>
              <a:t>C369 Financial Technologies</a:t>
            </a:r>
          </a:p>
        </p:txBody>
      </p:sp>
      <p:sp>
        <p:nvSpPr>
          <p:cNvPr id="6" name="Slide Number Placeholder 5"/>
          <p:cNvSpPr>
            <a:spLocks noGrp="1"/>
          </p:cNvSpPr>
          <p:nvPr>
            <p:ph type="sldNum" sz="quarter" idx="12"/>
          </p:nvPr>
        </p:nvSpPr>
        <p:spPr/>
        <p:txBody>
          <a:bodyPr/>
          <a:lstStyle/>
          <a:p>
            <a:fld id="{D826FE17-A15F-4069-8D1C-BFCDAB13D842}" type="slidenum">
              <a:rPr lang="en-SG" smtClean="0"/>
              <a:t>‹#›</a:t>
            </a:fld>
            <a:endParaRPr lang="en-SG"/>
          </a:p>
        </p:txBody>
      </p:sp>
    </p:spTree>
    <p:extLst>
      <p:ext uri="{BB962C8B-B14F-4D97-AF65-F5344CB8AC3E}">
        <p14:creationId xmlns:p14="http://schemas.microsoft.com/office/powerpoint/2010/main" val="2999346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SG"/>
          </a:p>
        </p:txBody>
      </p:sp>
      <p:sp>
        <p:nvSpPr>
          <p:cNvPr id="5" name="Footer Placeholder 4"/>
          <p:cNvSpPr>
            <a:spLocks noGrp="1"/>
          </p:cNvSpPr>
          <p:nvPr>
            <p:ph type="ftr" sz="quarter" idx="11"/>
          </p:nvPr>
        </p:nvSpPr>
        <p:spPr/>
        <p:txBody>
          <a:bodyPr/>
          <a:lstStyle/>
          <a:p>
            <a:r>
              <a:rPr lang="en-SG"/>
              <a:t>C369 Financial Technologies</a:t>
            </a:r>
          </a:p>
        </p:txBody>
      </p:sp>
      <p:sp>
        <p:nvSpPr>
          <p:cNvPr id="6" name="Slide Number Placeholder 5"/>
          <p:cNvSpPr>
            <a:spLocks noGrp="1"/>
          </p:cNvSpPr>
          <p:nvPr>
            <p:ph type="sldNum" sz="quarter" idx="12"/>
          </p:nvPr>
        </p:nvSpPr>
        <p:spPr/>
        <p:txBody>
          <a:bodyPr/>
          <a:lstStyle/>
          <a:p>
            <a:fld id="{D826FE17-A15F-4069-8D1C-BFCDAB13D842}" type="slidenum">
              <a:rPr lang="en-SG" smtClean="0"/>
              <a:t>‹#›</a:t>
            </a:fld>
            <a:endParaRPr lang="en-SG"/>
          </a:p>
        </p:txBody>
      </p:sp>
    </p:spTree>
    <p:extLst>
      <p:ext uri="{BB962C8B-B14F-4D97-AF65-F5344CB8AC3E}">
        <p14:creationId xmlns:p14="http://schemas.microsoft.com/office/powerpoint/2010/main" val="376056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chemeClr val="bg1">
                    <a:lumMod val="50000"/>
                  </a:schemeClr>
                </a:solidFill>
                <a:latin typeface="Arial"/>
                <a:cs typeface="Arial"/>
              </a:defRPr>
            </a:lvl1pPr>
          </a:lstStyle>
          <a:p>
            <a:r>
              <a:rPr lang="en-US"/>
              <a:t>CHAPTER DIVIDER</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1944" y="163765"/>
            <a:ext cx="2318661" cy="940415"/>
          </a:xfrm>
          <a:prstGeom prst="rect">
            <a:avLst/>
          </a:prstGeom>
        </p:spPr>
      </p:pic>
    </p:spTree>
    <p:extLst>
      <p:ext uri="{BB962C8B-B14F-4D97-AF65-F5344CB8AC3E}">
        <p14:creationId xmlns:p14="http://schemas.microsoft.com/office/powerpoint/2010/main" val="68150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665610" y="260714"/>
            <a:ext cx="6211928" cy="604593"/>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dirty="0"/>
              <a:t>Header Copy</a:t>
            </a:r>
          </a:p>
        </p:txBody>
      </p:sp>
      <p:cxnSp>
        <p:nvCxnSpPr>
          <p:cNvPr id="7" name="Straight Connector 6"/>
          <p:cNvCxnSpPr/>
          <p:nvPr userDrawn="1"/>
        </p:nvCxnSpPr>
        <p:spPr>
          <a:xfrm flipV="1">
            <a:off x="665610" y="865307"/>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5"/>
          <p:cNvSpPr>
            <a:spLocks noGrp="1"/>
          </p:cNvSpPr>
          <p:nvPr>
            <p:ph sz="quarter" idx="13"/>
          </p:nvPr>
        </p:nvSpPr>
        <p:spPr>
          <a:xfrm>
            <a:off x="665163" y="1651000"/>
            <a:ext cx="7477125" cy="37592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Slide Number Placeholder 4"/>
          <p:cNvSpPr>
            <a:spLocks noGrp="1"/>
          </p:cNvSpPr>
          <p:nvPr>
            <p:ph type="sldNum" sz="quarter" idx="12"/>
          </p:nvPr>
        </p:nvSpPr>
        <p:spPr>
          <a:xfrm>
            <a:off x="7380328" y="6440969"/>
            <a:ext cx="21336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a:p>
        </p:txBody>
      </p:sp>
      <p:pic>
        <p:nvPicPr>
          <p:cNvPr id="8" name="Picture 7"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2638" y="6410232"/>
            <a:ext cx="1248980" cy="404131"/>
          </a:xfrm>
          <a:prstGeom prst="rect">
            <a:avLst/>
          </a:prstGeom>
        </p:spPr>
      </p:pic>
    </p:spTree>
    <p:extLst>
      <p:ext uri="{BB962C8B-B14F-4D97-AF65-F5344CB8AC3E}">
        <p14:creationId xmlns:p14="http://schemas.microsoft.com/office/powerpoint/2010/main" val="149584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title" hasCustomPrompt="1"/>
          </p:nvPr>
        </p:nvSpPr>
        <p:spPr>
          <a:xfrm>
            <a:off x="665610" y="893354"/>
            <a:ext cx="6211928" cy="604593"/>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a:t>Header Copy</a:t>
            </a:r>
          </a:p>
        </p:txBody>
      </p:sp>
      <p:cxnSp>
        <p:nvCxnSpPr>
          <p:cNvPr id="6" name="Straight Connector 5"/>
          <p:cNvCxnSpPr/>
          <p:nvPr userDrawn="1"/>
        </p:nvCxnSpPr>
        <p:spPr>
          <a:xfrm flipV="1">
            <a:off x="665610" y="1496850"/>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sz="quarter" idx="13"/>
          </p:nvPr>
        </p:nvSpPr>
        <p:spPr>
          <a:xfrm>
            <a:off x="665163" y="1651000"/>
            <a:ext cx="4071937" cy="37592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hart Placeholder 9"/>
          <p:cNvSpPr>
            <a:spLocks noGrp="1"/>
          </p:cNvSpPr>
          <p:nvPr>
            <p:ph type="chart" sz="quarter" idx="14"/>
          </p:nvPr>
        </p:nvSpPr>
        <p:spPr>
          <a:xfrm>
            <a:off x="4927600" y="1651000"/>
            <a:ext cx="3558606" cy="3759200"/>
          </a:xfrm>
          <a:prstGeom prst="rect">
            <a:avLst/>
          </a:prstGeom>
        </p:spPr>
        <p:txBody>
          <a:bodyPr/>
          <a:lstStyle>
            <a:lvl1pPr>
              <a:defRPr sz="2400"/>
            </a:lvl1pPr>
          </a:lstStyle>
          <a:p>
            <a:endParaRPr lang="en-GB"/>
          </a:p>
        </p:txBody>
      </p:sp>
      <p:pic>
        <p:nvPicPr>
          <p:cNvPr id="9" name="Picture 8"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2638" y="49050"/>
            <a:ext cx="1248980" cy="404131"/>
          </a:xfrm>
          <a:prstGeom prst="rect">
            <a:avLst/>
          </a:pr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lide Number Placeholder 4"/>
          <p:cNvSpPr>
            <a:spLocks noGrp="1"/>
          </p:cNvSpPr>
          <p:nvPr>
            <p:ph type="sldNum" sz="quarter" idx="12"/>
          </p:nvPr>
        </p:nvSpPr>
        <p:spPr>
          <a:xfrm>
            <a:off x="7380328" y="6440969"/>
            <a:ext cx="21336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a:p>
        </p:txBody>
      </p:sp>
      <p:pic>
        <p:nvPicPr>
          <p:cNvPr id="17" name="Picture 16"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2638" y="6410232"/>
            <a:ext cx="1248980" cy="404131"/>
          </a:xfrm>
          <a:prstGeom prst="rect">
            <a:avLst/>
          </a:prstGeom>
        </p:spPr>
      </p:pic>
    </p:spTree>
    <p:extLst>
      <p:ext uri="{BB962C8B-B14F-4D97-AF65-F5344CB8AC3E}">
        <p14:creationId xmlns:p14="http://schemas.microsoft.com/office/powerpoint/2010/main" val="274249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title" hasCustomPrompt="1"/>
          </p:nvPr>
        </p:nvSpPr>
        <p:spPr>
          <a:xfrm>
            <a:off x="665610" y="893354"/>
            <a:ext cx="6211928" cy="604593"/>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a:t>Header Copy</a:t>
            </a:r>
          </a:p>
        </p:txBody>
      </p:sp>
      <p:cxnSp>
        <p:nvCxnSpPr>
          <p:cNvPr id="6" name="Straight Connector 5"/>
          <p:cNvCxnSpPr/>
          <p:nvPr userDrawn="1"/>
        </p:nvCxnSpPr>
        <p:spPr>
          <a:xfrm flipV="1">
            <a:off x="665610" y="1496850"/>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sz="quarter" idx="13"/>
          </p:nvPr>
        </p:nvSpPr>
        <p:spPr>
          <a:xfrm>
            <a:off x="665163" y="1651000"/>
            <a:ext cx="4071937" cy="37592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0"/>
          <p:cNvSpPr>
            <a:spLocks noGrp="1"/>
          </p:cNvSpPr>
          <p:nvPr>
            <p:ph type="pic" sz="quarter" idx="14"/>
          </p:nvPr>
        </p:nvSpPr>
        <p:spPr>
          <a:xfrm>
            <a:off x="4876800" y="1651000"/>
            <a:ext cx="3609975" cy="3759200"/>
          </a:xfrm>
          <a:prstGeom prst="rect">
            <a:avLst/>
          </a:prstGeom>
        </p:spPr>
        <p:txBody>
          <a:bodyPr/>
          <a:lstStyle>
            <a:lvl1pPr>
              <a:defRPr sz="2400"/>
            </a:lvl1pPr>
          </a:lstStyle>
          <a:p>
            <a:endParaRPr lang="en-GB"/>
          </a:p>
        </p:txBody>
      </p:sp>
      <p:sp>
        <p:nvSpPr>
          <p:cNvPr id="10" name="Slide Number Placeholder 4"/>
          <p:cNvSpPr>
            <a:spLocks noGrp="1"/>
          </p:cNvSpPr>
          <p:nvPr>
            <p:ph type="sldNum" sz="quarter" idx="12"/>
          </p:nvPr>
        </p:nvSpPr>
        <p:spPr>
          <a:xfrm>
            <a:off x="7380328" y="6440969"/>
            <a:ext cx="21336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a:p>
        </p:txBody>
      </p:sp>
      <p:pic>
        <p:nvPicPr>
          <p:cNvPr id="14" name="Picture 13"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2638" y="6410232"/>
            <a:ext cx="1248980" cy="404131"/>
          </a:xfrm>
          <a:prstGeom prst="rect">
            <a:avLst/>
          </a:prstGeom>
        </p:spPr>
      </p:pic>
    </p:spTree>
    <p:extLst>
      <p:ext uri="{BB962C8B-B14F-4D97-AF65-F5344CB8AC3E}">
        <p14:creationId xmlns:p14="http://schemas.microsoft.com/office/powerpoint/2010/main" val="368106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title" hasCustomPrompt="1"/>
          </p:nvPr>
        </p:nvSpPr>
        <p:spPr>
          <a:xfrm>
            <a:off x="665610" y="893354"/>
            <a:ext cx="6211928" cy="604593"/>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a:t>Header Copy</a:t>
            </a:r>
          </a:p>
        </p:txBody>
      </p:sp>
      <p:cxnSp>
        <p:nvCxnSpPr>
          <p:cNvPr id="6" name="Straight Connector 5"/>
          <p:cNvCxnSpPr/>
          <p:nvPr userDrawn="1"/>
        </p:nvCxnSpPr>
        <p:spPr>
          <a:xfrm flipV="1">
            <a:off x="665610" y="1496850"/>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sz="quarter" idx="13"/>
          </p:nvPr>
        </p:nvSpPr>
        <p:spPr>
          <a:xfrm>
            <a:off x="665163" y="1651000"/>
            <a:ext cx="4071937" cy="37592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able Placeholder 8"/>
          <p:cNvSpPr>
            <a:spLocks noGrp="1"/>
          </p:cNvSpPr>
          <p:nvPr>
            <p:ph type="tbl" sz="quarter" idx="14"/>
          </p:nvPr>
        </p:nvSpPr>
        <p:spPr>
          <a:xfrm>
            <a:off x="4851400" y="1651000"/>
            <a:ext cx="3635375" cy="3759200"/>
          </a:xfrm>
          <a:prstGeom prst="rect">
            <a:avLst/>
          </a:prstGeom>
        </p:spPr>
        <p:txBody>
          <a:bodyPr/>
          <a:lstStyle>
            <a:lvl1pPr>
              <a:defRPr sz="2400"/>
            </a:lvl1pPr>
          </a:lstStyle>
          <a:p>
            <a:endParaRPr lang="en-GB"/>
          </a:p>
        </p:txBody>
      </p:sp>
      <p:sp>
        <p:nvSpPr>
          <p:cNvPr id="13" name="Slide Number Placeholder 4"/>
          <p:cNvSpPr>
            <a:spLocks noGrp="1"/>
          </p:cNvSpPr>
          <p:nvPr>
            <p:ph type="sldNum" sz="quarter" idx="12"/>
          </p:nvPr>
        </p:nvSpPr>
        <p:spPr>
          <a:xfrm>
            <a:off x="7380328" y="6440969"/>
            <a:ext cx="21336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a:p>
        </p:txBody>
      </p:sp>
      <p:pic>
        <p:nvPicPr>
          <p:cNvPr id="14" name="Picture 13"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2638" y="6410232"/>
            <a:ext cx="1248980" cy="404131"/>
          </a:xfrm>
          <a:prstGeom prst="rect">
            <a:avLst/>
          </a:prstGeom>
        </p:spPr>
      </p:pic>
    </p:spTree>
    <p:extLst>
      <p:ext uri="{BB962C8B-B14F-4D97-AF65-F5344CB8AC3E}">
        <p14:creationId xmlns:p14="http://schemas.microsoft.com/office/powerpoint/2010/main" val="398213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title" hasCustomPrompt="1"/>
          </p:nvPr>
        </p:nvSpPr>
        <p:spPr>
          <a:xfrm>
            <a:off x="665610" y="893354"/>
            <a:ext cx="6211928" cy="604593"/>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a:t>Header Copy</a:t>
            </a:r>
          </a:p>
        </p:txBody>
      </p:sp>
      <p:cxnSp>
        <p:nvCxnSpPr>
          <p:cNvPr id="6" name="Straight Connector 5"/>
          <p:cNvCxnSpPr/>
          <p:nvPr userDrawn="1"/>
        </p:nvCxnSpPr>
        <p:spPr>
          <a:xfrm flipV="1">
            <a:off x="665610" y="1496850"/>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3"/>
          </p:nvPr>
        </p:nvSpPr>
        <p:spPr>
          <a:xfrm>
            <a:off x="914400" y="1884363"/>
            <a:ext cx="7571806" cy="30252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Slide Number Placeholder 4"/>
          <p:cNvSpPr>
            <a:spLocks noGrp="1"/>
          </p:cNvSpPr>
          <p:nvPr>
            <p:ph type="sldNum" sz="quarter" idx="12"/>
          </p:nvPr>
        </p:nvSpPr>
        <p:spPr>
          <a:xfrm>
            <a:off x="7380328" y="6440969"/>
            <a:ext cx="21336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a:p>
        </p:txBody>
      </p:sp>
      <p:pic>
        <p:nvPicPr>
          <p:cNvPr id="12" name="Picture 11"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2638" y="6410232"/>
            <a:ext cx="1248980" cy="404131"/>
          </a:xfrm>
          <a:prstGeom prst="rect">
            <a:avLst/>
          </a:prstGeom>
        </p:spPr>
      </p:pic>
    </p:spTree>
    <p:extLst>
      <p:ext uri="{BB962C8B-B14F-4D97-AF65-F5344CB8AC3E}">
        <p14:creationId xmlns:p14="http://schemas.microsoft.com/office/powerpoint/2010/main" val="334968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Slide Number Placeholder 4"/>
          <p:cNvSpPr>
            <a:spLocks noGrp="1"/>
          </p:cNvSpPr>
          <p:nvPr>
            <p:ph type="sldNum" sz="quarter" idx="12"/>
          </p:nvPr>
        </p:nvSpPr>
        <p:spPr>
          <a:xfrm>
            <a:off x="7380328" y="6440969"/>
            <a:ext cx="21336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a:p>
        </p:txBody>
      </p:sp>
      <p:pic>
        <p:nvPicPr>
          <p:cNvPr id="5" name="Picture 4"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2638" y="6410232"/>
            <a:ext cx="1248980" cy="404131"/>
          </a:xfrm>
          <a:prstGeom prst="rect">
            <a:avLst/>
          </a:prstGeom>
        </p:spPr>
      </p:pic>
    </p:spTree>
    <p:extLst>
      <p:ext uri="{BB962C8B-B14F-4D97-AF65-F5344CB8AC3E}">
        <p14:creationId xmlns:p14="http://schemas.microsoft.com/office/powerpoint/2010/main" val="177422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SIPCMContentMarking" descr="{&quot;HashCode&quot;:-574504238,&quot;Placement&quot;:&quot;Header&quot;,&quot;Top&quot;:0.0,&quot;Left&quot;:273.375916,&quot;SlideWidth&quot;:720,&quot;SlideHeight&quot;:540}">
            <a:extLst>
              <a:ext uri="{FF2B5EF4-FFF2-40B4-BE49-F238E27FC236}">
                <a16:creationId xmlns:a16="http://schemas.microsoft.com/office/drawing/2014/main" id="{5DD05BB7-4DF6-42E6-80DD-81A8D34B47FB}"/>
              </a:ext>
            </a:extLst>
          </p:cNvPr>
          <p:cNvSpPr txBox="1"/>
          <p:nvPr userDrawn="1"/>
        </p:nvSpPr>
        <p:spPr>
          <a:xfrm>
            <a:off x="3471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57" r:id="rId2"/>
    <p:sldLayoutId id="2147483649" r:id="rId3"/>
    <p:sldLayoutId id="2147483651" r:id="rId4"/>
    <p:sldLayoutId id="2147483652" r:id="rId5"/>
    <p:sldLayoutId id="2147483653" r:id="rId6"/>
    <p:sldLayoutId id="2147483654" r:id="rId7"/>
    <p:sldLayoutId id="2147483655" r:id="rId8"/>
    <p:sldLayoutId id="2147483659" r:id="rId9"/>
    <p:sldLayoutId id="2147483662" r:id="rId10"/>
    <p:sldLayoutId id="2147483656" r:id="rId11"/>
    <p:sldLayoutId id="2147483678" r:id="rId12"/>
    <p:sldLayoutId id="2147483679" r:id="rId13"/>
    <p:sldLayoutId id="2147483681" r:id="rId14"/>
    <p:sldLayoutId id="2147483680" r:id="rId15"/>
  </p:sldLayoutIdLst>
  <p:hf hd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636">
                <a:solidFill>
                  <a:schemeClr val="tx1">
                    <a:tint val="75000"/>
                  </a:schemeClr>
                </a:solidFill>
              </a:defRPr>
            </a:lvl1pPr>
          </a:lstStyle>
          <a:p>
            <a:endParaRPr lang="en-SG"/>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636">
                <a:solidFill>
                  <a:schemeClr val="tx1">
                    <a:tint val="75000"/>
                  </a:schemeClr>
                </a:solidFill>
              </a:defRPr>
            </a:lvl1pPr>
          </a:lstStyle>
          <a:p>
            <a:r>
              <a:rPr lang="en-SG"/>
              <a:t>C369 Financial Technologies</a:t>
            </a:r>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636">
                <a:solidFill>
                  <a:schemeClr val="tx1">
                    <a:tint val="75000"/>
                  </a:schemeClr>
                </a:solidFill>
              </a:defRPr>
            </a:lvl1pPr>
          </a:lstStyle>
          <a:p>
            <a:fld id="{D826FE17-A15F-4069-8D1C-BFCDAB13D842}" type="slidenum">
              <a:rPr lang="en-SG" smtClean="0"/>
              <a:t>‹#›</a:t>
            </a:fld>
            <a:endParaRPr lang="en-SG"/>
          </a:p>
        </p:txBody>
      </p:sp>
      <p:sp>
        <p:nvSpPr>
          <p:cNvPr id="7" name="MSIPCMContentMarking" descr="{&quot;HashCode&quot;:-574504238,&quot;Placement&quot;:&quot;Header&quot;,&quot;Top&quot;:0.0,&quot;Left&quot;:273.375916,&quot;SlideWidth&quot;:720,&quot;SlideHeight&quot;:540}">
            <a:extLst>
              <a:ext uri="{FF2B5EF4-FFF2-40B4-BE49-F238E27FC236}">
                <a16:creationId xmlns:a16="http://schemas.microsoft.com/office/drawing/2014/main" id="{BE915BE3-5C08-4677-8D33-86705266B515}"/>
              </a:ext>
            </a:extLst>
          </p:cNvPr>
          <p:cNvSpPr txBox="1"/>
          <p:nvPr userDrawn="1"/>
        </p:nvSpPr>
        <p:spPr>
          <a:xfrm>
            <a:off x="3471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42691098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dt="0"/>
  <p:txStyles>
    <p:titleStyle>
      <a:lvl1pPr algn="l" defTabSz="484413" rtl="0" eaLnBrk="1" latinLnBrk="0" hangingPunct="1">
        <a:lnSpc>
          <a:spcPct val="90000"/>
        </a:lnSpc>
        <a:spcBef>
          <a:spcPct val="0"/>
        </a:spcBef>
        <a:buNone/>
        <a:defRPr sz="2331" kern="1200">
          <a:solidFill>
            <a:schemeClr val="tx1"/>
          </a:solidFill>
          <a:latin typeface="+mj-lt"/>
          <a:ea typeface="+mj-ea"/>
          <a:cs typeface="+mj-cs"/>
        </a:defRPr>
      </a:lvl1pPr>
    </p:titleStyle>
    <p:bodyStyle>
      <a:lvl1pPr marL="121103" indent="-121103" algn="l" defTabSz="484413" rtl="0" eaLnBrk="1" latinLnBrk="0" hangingPunct="1">
        <a:lnSpc>
          <a:spcPct val="90000"/>
        </a:lnSpc>
        <a:spcBef>
          <a:spcPts val="530"/>
        </a:spcBef>
        <a:buFont typeface="Arial" panose="020B0604020202020204" pitchFamily="34" charset="0"/>
        <a:buChar char="•"/>
        <a:defRPr sz="1483" kern="1200">
          <a:solidFill>
            <a:schemeClr val="tx1"/>
          </a:solidFill>
          <a:latin typeface="+mn-lt"/>
          <a:ea typeface="+mn-ea"/>
          <a:cs typeface="+mn-cs"/>
        </a:defRPr>
      </a:lvl1pPr>
      <a:lvl2pPr marL="363310" indent="-121103" algn="l" defTabSz="484413" rtl="0" eaLnBrk="1" latinLnBrk="0" hangingPunct="1">
        <a:lnSpc>
          <a:spcPct val="90000"/>
        </a:lnSpc>
        <a:spcBef>
          <a:spcPts val="265"/>
        </a:spcBef>
        <a:buFont typeface="Arial" panose="020B0604020202020204" pitchFamily="34" charset="0"/>
        <a:buChar char="•"/>
        <a:defRPr sz="1271" kern="1200">
          <a:solidFill>
            <a:schemeClr val="tx1"/>
          </a:solidFill>
          <a:latin typeface="+mn-lt"/>
          <a:ea typeface="+mn-ea"/>
          <a:cs typeface="+mn-cs"/>
        </a:defRPr>
      </a:lvl2pPr>
      <a:lvl3pPr marL="605517" indent="-121103" algn="l" defTabSz="484413" rtl="0" eaLnBrk="1" latinLnBrk="0" hangingPunct="1">
        <a:lnSpc>
          <a:spcPct val="90000"/>
        </a:lnSpc>
        <a:spcBef>
          <a:spcPts val="265"/>
        </a:spcBef>
        <a:buFont typeface="Arial" panose="020B0604020202020204" pitchFamily="34" charset="0"/>
        <a:buChar char="•"/>
        <a:defRPr sz="1060" kern="1200">
          <a:solidFill>
            <a:schemeClr val="tx1"/>
          </a:solidFill>
          <a:latin typeface="+mn-lt"/>
          <a:ea typeface="+mn-ea"/>
          <a:cs typeface="+mn-cs"/>
        </a:defRPr>
      </a:lvl3pPr>
      <a:lvl4pPr marL="847723" indent="-121103" algn="l" defTabSz="484413" rtl="0" eaLnBrk="1" latinLnBrk="0" hangingPunct="1">
        <a:lnSpc>
          <a:spcPct val="90000"/>
        </a:lnSpc>
        <a:spcBef>
          <a:spcPts val="265"/>
        </a:spcBef>
        <a:buFont typeface="Arial" panose="020B0604020202020204" pitchFamily="34" charset="0"/>
        <a:buChar char="•"/>
        <a:defRPr sz="954" kern="1200">
          <a:solidFill>
            <a:schemeClr val="tx1"/>
          </a:solidFill>
          <a:latin typeface="+mn-lt"/>
          <a:ea typeface="+mn-ea"/>
          <a:cs typeface="+mn-cs"/>
        </a:defRPr>
      </a:lvl4pPr>
      <a:lvl5pPr marL="1089930" indent="-121103" algn="l" defTabSz="484413" rtl="0" eaLnBrk="1" latinLnBrk="0" hangingPunct="1">
        <a:lnSpc>
          <a:spcPct val="90000"/>
        </a:lnSpc>
        <a:spcBef>
          <a:spcPts val="265"/>
        </a:spcBef>
        <a:buFont typeface="Arial" panose="020B0604020202020204" pitchFamily="34" charset="0"/>
        <a:buChar char="•"/>
        <a:defRPr sz="954" kern="1200">
          <a:solidFill>
            <a:schemeClr val="tx1"/>
          </a:solidFill>
          <a:latin typeface="+mn-lt"/>
          <a:ea typeface="+mn-ea"/>
          <a:cs typeface="+mn-cs"/>
        </a:defRPr>
      </a:lvl5pPr>
      <a:lvl6pPr marL="1332137" indent="-121103" algn="l" defTabSz="484413" rtl="0" eaLnBrk="1" latinLnBrk="0" hangingPunct="1">
        <a:lnSpc>
          <a:spcPct val="90000"/>
        </a:lnSpc>
        <a:spcBef>
          <a:spcPts val="265"/>
        </a:spcBef>
        <a:buFont typeface="Arial" panose="020B0604020202020204" pitchFamily="34" charset="0"/>
        <a:buChar char="•"/>
        <a:defRPr sz="954" kern="1200">
          <a:solidFill>
            <a:schemeClr val="tx1"/>
          </a:solidFill>
          <a:latin typeface="+mn-lt"/>
          <a:ea typeface="+mn-ea"/>
          <a:cs typeface="+mn-cs"/>
        </a:defRPr>
      </a:lvl6pPr>
      <a:lvl7pPr marL="1574343" indent="-121103" algn="l" defTabSz="484413" rtl="0" eaLnBrk="1" latinLnBrk="0" hangingPunct="1">
        <a:lnSpc>
          <a:spcPct val="90000"/>
        </a:lnSpc>
        <a:spcBef>
          <a:spcPts val="265"/>
        </a:spcBef>
        <a:buFont typeface="Arial" panose="020B0604020202020204" pitchFamily="34" charset="0"/>
        <a:buChar char="•"/>
        <a:defRPr sz="954" kern="1200">
          <a:solidFill>
            <a:schemeClr val="tx1"/>
          </a:solidFill>
          <a:latin typeface="+mn-lt"/>
          <a:ea typeface="+mn-ea"/>
          <a:cs typeface="+mn-cs"/>
        </a:defRPr>
      </a:lvl7pPr>
      <a:lvl8pPr marL="1816550" indent="-121103" algn="l" defTabSz="484413" rtl="0" eaLnBrk="1" latinLnBrk="0" hangingPunct="1">
        <a:lnSpc>
          <a:spcPct val="90000"/>
        </a:lnSpc>
        <a:spcBef>
          <a:spcPts val="265"/>
        </a:spcBef>
        <a:buFont typeface="Arial" panose="020B0604020202020204" pitchFamily="34" charset="0"/>
        <a:buChar char="•"/>
        <a:defRPr sz="954" kern="1200">
          <a:solidFill>
            <a:schemeClr val="tx1"/>
          </a:solidFill>
          <a:latin typeface="+mn-lt"/>
          <a:ea typeface="+mn-ea"/>
          <a:cs typeface="+mn-cs"/>
        </a:defRPr>
      </a:lvl8pPr>
      <a:lvl9pPr marL="2058757" indent="-121103" algn="l" defTabSz="484413" rtl="0" eaLnBrk="1" latinLnBrk="0" hangingPunct="1">
        <a:lnSpc>
          <a:spcPct val="90000"/>
        </a:lnSpc>
        <a:spcBef>
          <a:spcPts val="265"/>
        </a:spcBef>
        <a:buFont typeface="Arial" panose="020B0604020202020204" pitchFamily="34" charset="0"/>
        <a:buChar char="•"/>
        <a:defRPr sz="954" kern="1200">
          <a:solidFill>
            <a:schemeClr val="tx1"/>
          </a:solidFill>
          <a:latin typeface="+mn-lt"/>
          <a:ea typeface="+mn-ea"/>
          <a:cs typeface="+mn-cs"/>
        </a:defRPr>
      </a:lvl9pPr>
    </p:bodyStyle>
    <p:otherStyle>
      <a:defPPr>
        <a:defRPr lang="en-US"/>
      </a:defPPr>
      <a:lvl1pPr marL="0" algn="l" defTabSz="484413" rtl="0" eaLnBrk="1" latinLnBrk="0" hangingPunct="1">
        <a:defRPr sz="954" kern="1200">
          <a:solidFill>
            <a:schemeClr val="tx1"/>
          </a:solidFill>
          <a:latin typeface="+mn-lt"/>
          <a:ea typeface="+mn-ea"/>
          <a:cs typeface="+mn-cs"/>
        </a:defRPr>
      </a:lvl1pPr>
      <a:lvl2pPr marL="242207" algn="l" defTabSz="484413" rtl="0" eaLnBrk="1" latinLnBrk="0" hangingPunct="1">
        <a:defRPr sz="954" kern="1200">
          <a:solidFill>
            <a:schemeClr val="tx1"/>
          </a:solidFill>
          <a:latin typeface="+mn-lt"/>
          <a:ea typeface="+mn-ea"/>
          <a:cs typeface="+mn-cs"/>
        </a:defRPr>
      </a:lvl2pPr>
      <a:lvl3pPr marL="484413" algn="l" defTabSz="484413" rtl="0" eaLnBrk="1" latinLnBrk="0" hangingPunct="1">
        <a:defRPr sz="954" kern="1200">
          <a:solidFill>
            <a:schemeClr val="tx1"/>
          </a:solidFill>
          <a:latin typeface="+mn-lt"/>
          <a:ea typeface="+mn-ea"/>
          <a:cs typeface="+mn-cs"/>
        </a:defRPr>
      </a:lvl3pPr>
      <a:lvl4pPr marL="726620" algn="l" defTabSz="484413" rtl="0" eaLnBrk="1" latinLnBrk="0" hangingPunct="1">
        <a:defRPr sz="954" kern="1200">
          <a:solidFill>
            <a:schemeClr val="tx1"/>
          </a:solidFill>
          <a:latin typeface="+mn-lt"/>
          <a:ea typeface="+mn-ea"/>
          <a:cs typeface="+mn-cs"/>
        </a:defRPr>
      </a:lvl4pPr>
      <a:lvl5pPr marL="968827" algn="l" defTabSz="484413" rtl="0" eaLnBrk="1" latinLnBrk="0" hangingPunct="1">
        <a:defRPr sz="954" kern="1200">
          <a:solidFill>
            <a:schemeClr val="tx1"/>
          </a:solidFill>
          <a:latin typeface="+mn-lt"/>
          <a:ea typeface="+mn-ea"/>
          <a:cs typeface="+mn-cs"/>
        </a:defRPr>
      </a:lvl5pPr>
      <a:lvl6pPr marL="1211033" algn="l" defTabSz="484413" rtl="0" eaLnBrk="1" latinLnBrk="0" hangingPunct="1">
        <a:defRPr sz="954" kern="1200">
          <a:solidFill>
            <a:schemeClr val="tx1"/>
          </a:solidFill>
          <a:latin typeface="+mn-lt"/>
          <a:ea typeface="+mn-ea"/>
          <a:cs typeface="+mn-cs"/>
        </a:defRPr>
      </a:lvl6pPr>
      <a:lvl7pPr marL="1453240" algn="l" defTabSz="484413" rtl="0" eaLnBrk="1" latinLnBrk="0" hangingPunct="1">
        <a:defRPr sz="954" kern="1200">
          <a:solidFill>
            <a:schemeClr val="tx1"/>
          </a:solidFill>
          <a:latin typeface="+mn-lt"/>
          <a:ea typeface="+mn-ea"/>
          <a:cs typeface="+mn-cs"/>
        </a:defRPr>
      </a:lvl7pPr>
      <a:lvl8pPr marL="1695447" algn="l" defTabSz="484413" rtl="0" eaLnBrk="1" latinLnBrk="0" hangingPunct="1">
        <a:defRPr sz="954" kern="1200">
          <a:solidFill>
            <a:schemeClr val="tx1"/>
          </a:solidFill>
          <a:latin typeface="+mn-lt"/>
          <a:ea typeface="+mn-ea"/>
          <a:cs typeface="+mn-cs"/>
        </a:defRPr>
      </a:lvl8pPr>
      <a:lvl9pPr marL="1937653" algn="l" defTabSz="484413" rtl="0" eaLnBrk="1" latinLnBrk="0" hangingPunct="1">
        <a:defRPr sz="9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www.thymeleaf.org/doc/tutorials/3.0/usingthymeleaf.html#setting-attribute-values"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avithamuniraj/CETSpringBootAY2022"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hyperlink" Target="http://localhost:8080/categories/" TargetMode="External"/><Relationship Id="rId2" Type="http://schemas.openxmlformats.org/officeDocument/2006/relationships/hyperlink" Target="http://localhost:8080/categories/add" TargetMode="Externa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6.png"/><Relationship Id="rId1" Type="http://schemas.openxmlformats.org/officeDocument/2006/relationships/slideLayout" Target="../slideLayouts/slideLayout14.xml"/><Relationship Id="rId5" Type="http://schemas.openxmlformats.org/officeDocument/2006/relationships/hyperlink" Target="http://localhost:8080/categories/add" TargetMode="Externa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6.png"/><Relationship Id="rId1" Type="http://schemas.openxmlformats.org/officeDocument/2006/relationships/slideLayout" Target="../slideLayouts/slideLayout14.xml"/><Relationship Id="rId5" Type="http://schemas.openxmlformats.org/officeDocument/2006/relationships/hyperlink" Target="http://localhost:8080/categories/" TargetMode="Externa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14.xml"/><Relationship Id="rId4" Type="http://schemas.openxmlformats.org/officeDocument/2006/relationships/hyperlink" Target="https://getbootstrap.com/docs/5.1/forms/overview/"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2.jpeg"/><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8080/categories/add"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hyperlink" Target="http://localhost:8080/categories/add" TargetMode="Externa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hyperlink" Target="http://localhost:8080/items/add" TargetMode="Externa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javaee.github.io/javaee-spec/javadocs/javax/persistence/package-summary.html" TargetMode="External"/><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hyperlink" Target="http://localhost:8080/items/add" TargetMode="Externa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4.png"/><Relationship Id="rId1" Type="http://schemas.openxmlformats.org/officeDocument/2006/relationships/slideLayout" Target="../slideLayouts/slideLayout14.xml"/><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4.xml"/><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04" y="1935042"/>
            <a:ext cx="7770212" cy="1360445"/>
          </a:xfrm>
        </p:spPr>
        <p:txBody>
          <a:bodyPr>
            <a:noAutofit/>
          </a:bodyPr>
          <a:lstStyle/>
          <a:p>
            <a:pPr algn="ctr"/>
            <a:r>
              <a:rPr lang="en-US" sz="4400" dirty="0">
                <a:solidFill>
                  <a:schemeClr val="tx1"/>
                </a:solidFill>
                <a:latin typeface="Amasis MT Pro Black" panose="02040A04050005020304" pitchFamily="18" charset="0"/>
              </a:rPr>
              <a:t>Building Enterprise Java Applications with Spring</a:t>
            </a:r>
            <a:br>
              <a:rPr lang="en-US" sz="4400" dirty="0"/>
            </a:br>
            <a:br>
              <a:rPr lang="en-US" sz="4800" dirty="0"/>
            </a:br>
            <a:endParaRPr lang="en-SG" sz="4800" dirty="0"/>
          </a:p>
        </p:txBody>
      </p:sp>
      <p:sp>
        <p:nvSpPr>
          <p:cNvPr id="7" name="Text Placeholder 6">
            <a:extLst>
              <a:ext uri="{FF2B5EF4-FFF2-40B4-BE49-F238E27FC236}">
                <a16:creationId xmlns:a16="http://schemas.microsoft.com/office/drawing/2014/main" id="{C5E733B8-AC2C-4ACF-B53E-C7CA4AD6922E}"/>
              </a:ext>
            </a:extLst>
          </p:cNvPr>
          <p:cNvSpPr>
            <a:spLocks noGrp="1"/>
          </p:cNvSpPr>
          <p:nvPr>
            <p:ph type="body" sz="quarter" idx="10"/>
          </p:nvPr>
        </p:nvSpPr>
        <p:spPr>
          <a:xfrm>
            <a:off x="1570264" y="4163627"/>
            <a:ext cx="5104098" cy="1862459"/>
          </a:xfrm>
        </p:spPr>
        <p:txBody>
          <a:bodyPr/>
          <a:lstStyle/>
          <a:p>
            <a:pPr algn="ctr"/>
            <a:r>
              <a:rPr lang="en-SG" b="1" dirty="0">
                <a:latin typeface="Amasis MT Pro Black" panose="02040A04050005020304" pitchFamily="18" charset="0"/>
              </a:rPr>
              <a:t>Day 3  </a:t>
            </a:r>
          </a:p>
          <a:p>
            <a:pPr algn="ctr"/>
            <a:r>
              <a:rPr lang="en-US" dirty="0">
                <a:latin typeface="Amasis MT Pro" panose="02040504050005020304" pitchFamily="18" charset="0"/>
              </a:rPr>
              <a:t>Magdalene Lim,</a:t>
            </a:r>
          </a:p>
          <a:p>
            <a:pPr algn="ctr"/>
            <a:r>
              <a:rPr lang="en-US" dirty="0">
                <a:latin typeface="Amasis MT Pro" panose="02040504050005020304" pitchFamily="18" charset="0"/>
              </a:rPr>
              <a:t> Desmond Lee, </a:t>
            </a:r>
          </a:p>
          <a:p>
            <a:pPr algn="ctr"/>
            <a:r>
              <a:rPr lang="en-US" dirty="0">
                <a:latin typeface="Amasis MT Pro" panose="02040504050005020304" pitchFamily="18" charset="0"/>
              </a:rPr>
              <a:t>Kavitha Muniraj</a:t>
            </a:r>
          </a:p>
          <a:p>
            <a:pPr algn="ctr"/>
            <a:r>
              <a:rPr lang="en-US" dirty="0">
                <a:latin typeface="Amasis MT Pro" panose="02040504050005020304" pitchFamily="18" charset="0"/>
              </a:rPr>
              <a:t> Republic Polytechnic </a:t>
            </a:r>
            <a:endParaRPr lang="en-SG" b="1" dirty="0">
              <a:latin typeface="Amasis MT Pro" panose="02040504050005020304" pitchFamily="18" charset="0"/>
            </a:endParaRPr>
          </a:p>
        </p:txBody>
      </p:sp>
    </p:spTree>
    <p:extLst>
      <p:ext uri="{BB962C8B-B14F-4D97-AF65-F5344CB8AC3E}">
        <p14:creationId xmlns:p14="http://schemas.microsoft.com/office/powerpoint/2010/main" val="1372294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37609-EBB0-4DA6-A6E4-F2968A9FFF6A}"/>
              </a:ext>
            </a:extLst>
          </p:cNvPr>
          <p:cNvSpPr>
            <a:spLocks noGrp="1"/>
          </p:cNvSpPr>
          <p:nvPr>
            <p:ph type="sldNum" sz="quarter" idx="12"/>
          </p:nvPr>
        </p:nvSpPr>
        <p:spPr/>
        <p:txBody>
          <a:bodyPr/>
          <a:lstStyle/>
          <a:p>
            <a:fld id="{6767FADE-2612-3649-B495-F644A23F288B}" type="slidenum">
              <a:rPr lang="en-US" smtClean="0"/>
              <a:pPr/>
              <a:t>10</a:t>
            </a:fld>
            <a:endParaRPr lang="en-US"/>
          </a:p>
        </p:txBody>
      </p:sp>
      <p:sp>
        <p:nvSpPr>
          <p:cNvPr id="3" name="Title 2">
            <a:extLst>
              <a:ext uri="{FF2B5EF4-FFF2-40B4-BE49-F238E27FC236}">
                <a16:creationId xmlns:a16="http://schemas.microsoft.com/office/drawing/2014/main" id="{5E403B56-6B63-483F-9178-2947F2467AFA}"/>
              </a:ext>
            </a:extLst>
          </p:cNvPr>
          <p:cNvSpPr>
            <a:spLocks noGrp="1"/>
          </p:cNvSpPr>
          <p:nvPr>
            <p:ph type="title"/>
          </p:nvPr>
        </p:nvSpPr>
        <p:spPr>
          <a:xfrm>
            <a:off x="106316" y="312987"/>
            <a:ext cx="7430826" cy="604593"/>
          </a:xfrm>
        </p:spPr>
        <p:txBody>
          <a:bodyPr>
            <a:normAutofit fontScale="90000"/>
          </a:bodyPr>
          <a:lstStyle/>
          <a:p>
            <a:r>
              <a:rPr lang="en-US" dirty="0">
                <a:solidFill>
                  <a:schemeClr val="tx1"/>
                </a:solidFill>
                <a:latin typeface="Amasis MT Pro Black" panose="02040A04050005020304" pitchFamily="18" charset="0"/>
              </a:rPr>
              <a:t>RECALL - Viewing a list of categories</a:t>
            </a:r>
            <a:endParaRPr lang="en-SG" dirty="0">
              <a:solidFill>
                <a:schemeClr val="tx1"/>
              </a:solidFill>
              <a:latin typeface="Amasis MT Pro Black" panose="02040A04050005020304" pitchFamily="18" charset="0"/>
            </a:endParaRPr>
          </a:p>
        </p:txBody>
      </p:sp>
      <p:grpSp>
        <p:nvGrpSpPr>
          <p:cNvPr id="9" name="Group 8">
            <a:extLst>
              <a:ext uri="{FF2B5EF4-FFF2-40B4-BE49-F238E27FC236}">
                <a16:creationId xmlns:a16="http://schemas.microsoft.com/office/drawing/2014/main" id="{74F66003-6A70-4258-AC4E-CF69603AA525}"/>
              </a:ext>
            </a:extLst>
          </p:cNvPr>
          <p:cNvGrpSpPr/>
          <p:nvPr/>
        </p:nvGrpSpPr>
        <p:grpSpPr>
          <a:xfrm>
            <a:off x="795004" y="1352448"/>
            <a:ext cx="7652124" cy="4289607"/>
            <a:chOff x="1224232" y="3319139"/>
            <a:chExt cx="6386382" cy="3658596"/>
          </a:xfrm>
        </p:grpSpPr>
        <p:pic>
          <p:nvPicPr>
            <p:cNvPr id="11" name="Picture 10">
              <a:extLst>
                <a:ext uri="{FF2B5EF4-FFF2-40B4-BE49-F238E27FC236}">
                  <a16:creationId xmlns:a16="http://schemas.microsoft.com/office/drawing/2014/main" id="{A6461766-63CA-4754-A3B0-E9F73235540B}"/>
                </a:ext>
              </a:extLst>
            </p:cNvPr>
            <p:cNvPicPr>
              <a:picLocks noChangeAspect="1"/>
            </p:cNvPicPr>
            <p:nvPr/>
          </p:nvPicPr>
          <p:blipFill>
            <a:blip r:embed="rId2"/>
            <a:stretch>
              <a:fillRect/>
            </a:stretch>
          </p:blipFill>
          <p:spPr>
            <a:xfrm>
              <a:off x="3205946" y="5297988"/>
              <a:ext cx="2601560" cy="167974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B8097754-9E12-4090-9060-4A9E0773EED7}"/>
                </a:ext>
              </a:extLst>
            </p:cNvPr>
            <p:cNvPicPr>
              <a:picLocks noChangeAspect="1"/>
            </p:cNvPicPr>
            <p:nvPr/>
          </p:nvPicPr>
          <p:blipFill>
            <a:blip r:embed="rId3"/>
            <a:stretch>
              <a:fillRect/>
            </a:stretch>
          </p:blipFill>
          <p:spPr>
            <a:xfrm>
              <a:off x="1224232" y="3319139"/>
              <a:ext cx="6386382" cy="1489760"/>
            </a:xfrm>
            <a:prstGeom prst="rect">
              <a:avLst/>
            </a:prstGeom>
          </p:spPr>
        </p:pic>
        <p:cxnSp>
          <p:nvCxnSpPr>
            <p:cNvPr id="13" name="Straight Arrow Connector 12">
              <a:extLst>
                <a:ext uri="{FF2B5EF4-FFF2-40B4-BE49-F238E27FC236}">
                  <a16:creationId xmlns:a16="http://schemas.microsoft.com/office/drawing/2014/main" id="{98CDBE19-079C-49FC-B170-82F2AF3D5670}"/>
                </a:ext>
              </a:extLst>
            </p:cNvPr>
            <p:cNvCxnSpPr>
              <a:cxnSpLocks/>
            </p:cNvCxnSpPr>
            <p:nvPr/>
          </p:nvCxnSpPr>
          <p:spPr>
            <a:xfrm flipH="1">
              <a:off x="5009047" y="4576591"/>
              <a:ext cx="380246" cy="7140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8685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37609-EBB0-4DA6-A6E4-F2968A9FFF6A}"/>
              </a:ext>
            </a:extLst>
          </p:cNvPr>
          <p:cNvSpPr>
            <a:spLocks noGrp="1"/>
          </p:cNvSpPr>
          <p:nvPr>
            <p:ph type="sldNum" sz="quarter" idx="12"/>
          </p:nvPr>
        </p:nvSpPr>
        <p:spPr/>
        <p:txBody>
          <a:bodyPr/>
          <a:lstStyle/>
          <a:p>
            <a:fld id="{6767FADE-2612-3649-B495-F644A23F288B}" type="slidenum">
              <a:rPr lang="en-US" smtClean="0"/>
              <a:pPr/>
              <a:t>11</a:t>
            </a:fld>
            <a:endParaRPr lang="en-US"/>
          </a:p>
        </p:txBody>
      </p:sp>
      <p:sp>
        <p:nvSpPr>
          <p:cNvPr id="3" name="Title 2">
            <a:extLst>
              <a:ext uri="{FF2B5EF4-FFF2-40B4-BE49-F238E27FC236}">
                <a16:creationId xmlns:a16="http://schemas.microsoft.com/office/drawing/2014/main" id="{5E403B56-6B63-483F-9178-2947F2467AFA}"/>
              </a:ext>
            </a:extLst>
          </p:cNvPr>
          <p:cNvSpPr>
            <a:spLocks noGrp="1"/>
          </p:cNvSpPr>
          <p:nvPr>
            <p:ph type="title"/>
          </p:nvPr>
        </p:nvSpPr>
        <p:spPr>
          <a:xfrm>
            <a:off x="282517" y="247035"/>
            <a:ext cx="7277232" cy="853387"/>
          </a:xfrm>
        </p:spPr>
        <p:txBody>
          <a:bodyPr>
            <a:noAutofit/>
          </a:bodyPr>
          <a:lstStyle/>
          <a:p>
            <a:r>
              <a:rPr lang="en-US" dirty="0">
                <a:solidFill>
                  <a:schemeClr val="tx1"/>
                </a:solidFill>
                <a:latin typeface="Amasis MT Pro Black" panose="02040A04050005020304" pitchFamily="18" charset="0"/>
              </a:rPr>
              <a:t>RECALL - Viewing a list of items</a:t>
            </a:r>
            <a:endParaRPr lang="en-SG" dirty="0">
              <a:solidFill>
                <a:schemeClr val="tx1"/>
              </a:solidFill>
              <a:latin typeface="Amasis MT Pro Black" panose="02040A04050005020304" pitchFamily="18" charset="0"/>
            </a:endParaRPr>
          </a:p>
        </p:txBody>
      </p:sp>
      <p:grpSp>
        <p:nvGrpSpPr>
          <p:cNvPr id="6" name="Group 5">
            <a:extLst>
              <a:ext uri="{FF2B5EF4-FFF2-40B4-BE49-F238E27FC236}">
                <a16:creationId xmlns:a16="http://schemas.microsoft.com/office/drawing/2014/main" id="{D80E858E-7D89-4C58-88BE-44B1919B59C2}"/>
              </a:ext>
            </a:extLst>
          </p:cNvPr>
          <p:cNvGrpSpPr/>
          <p:nvPr/>
        </p:nvGrpSpPr>
        <p:grpSpPr>
          <a:xfrm>
            <a:off x="574170" y="1370799"/>
            <a:ext cx="7781518" cy="4373100"/>
            <a:chOff x="574170" y="1370799"/>
            <a:chExt cx="7781518" cy="4373100"/>
          </a:xfrm>
        </p:grpSpPr>
        <p:pic>
          <p:nvPicPr>
            <p:cNvPr id="8" name="Picture 7">
              <a:extLst>
                <a:ext uri="{FF2B5EF4-FFF2-40B4-BE49-F238E27FC236}">
                  <a16:creationId xmlns:a16="http://schemas.microsoft.com/office/drawing/2014/main" id="{0D63F0DE-74D5-4C41-B60F-C9AB5CE3D4A1}"/>
                </a:ext>
              </a:extLst>
            </p:cNvPr>
            <p:cNvPicPr>
              <a:picLocks noChangeAspect="1"/>
            </p:cNvPicPr>
            <p:nvPr/>
          </p:nvPicPr>
          <p:blipFill>
            <a:blip r:embed="rId2"/>
            <a:stretch>
              <a:fillRect/>
            </a:stretch>
          </p:blipFill>
          <p:spPr>
            <a:xfrm>
              <a:off x="574170" y="1370799"/>
              <a:ext cx="6427960" cy="2939226"/>
            </a:xfrm>
            <a:prstGeom prst="rect">
              <a:avLst/>
            </a:prstGeom>
          </p:spPr>
        </p:pic>
        <p:cxnSp>
          <p:nvCxnSpPr>
            <p:cNvPr id="13" name="Straight Arrow Connector 12">
              <a:extLst>
                <a:ext uri="{FF2B5EF4-FFF2-40B4-BE49-F238E27FC236}">
                  <a16:creationId xmlns:a16="http://schemas.microsoft.com/office/drawing/2014/main" id="{98CDBE19-079C-49FC-B170-82F2AF3D5670}"/>
                </a:ext>
              </a:extLst>
            </p:cNvPr>
            <p:cNvCxnSpPr>
              <a:cxnSpLocks/>
              <a:endCxn id="10" idx="0"/>
            </p:cNvCxnSpPr>
            <p:nvPr/>
          </p:nvCxnSpPr>
          <p:spPr>
            <a:xfrm>
              <a:off x="5786846" y="3024052"/>
              <a:ext cx="721083" cy="9031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47D58B1A-A793-458B-9D0F-3C1FE4DC7F3D}"/>
                </a:ext>
              </a:extLst>
            </p:cNvPr>
            <p:cNvPicPr>
              <a:picLocks noChangeAspect="1"/>
            </p:cNvPicPr>
            <p:nvPr/>
          </p:nvPicPr>
          <p:blipFill>
            <a:blip r:embed="rId3"/>
            <a:stretch>
              <a:fillRect/>
            </a:stretch>
          </p:blipFill>
          <p:spPr>
            <a:xfrm>
              <a:off x="4660170" y="3927181"/>
              <a:ext cx="3695518" cy="1816718"/>
            </a:xfrm>
            <a:prstGeom prst="rect">
              <a:avLst/>
            </a:prstGeom>
            <a:ln>
              <a:solidFill>
                <a:schemeClr val="tx1"/>
              </a:solidFill>
            </a:ln>
          </p:spPr>
        </p:pic>
      </p:grpSp>
    </p:spTree>
    <p:extLst>
      <p:ext uri="{BB962C8B-B14F-4D97-AF65-F5344CB8AC3E}">
        <p14:creationId xmlns:p14="http://schemas.microsoft.com/office/powerpoint/2010/main" val="177796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4DC20E-EA00-4E69-B373-A13B6273BF93}"/>
              </a:ext>
            </a:extLst>
          </p:cNvPr>
          <p:cNvSpPr>
            <a:spLocks noGrp="1"/>
          </p:cNvSpPr>
          <p:nvPr>
            <p:ph type="sldNum" sz="quarter" idx="12"/>
          </p:nvPr>
        </p:nvSpPr>
        <p:spPr/>
        <p:txBody>
          <a:bodyPr/>
          <a:lstStyle/>
          <a:p>
            <a:fld id="{6767FADE-2612-3649-B495-F644A23F288B}" type="slidenum">
              <a:rPr lang="en-US" smtClean="0"/>
              <a:pPr/>
              <a:t>12</a:t>
            </a:fld>
            <a:endParaRPr lang="en-US"/>
          </a:p>
        </p:txBody>
      </p:sp>
      <p:sp>
        <p:nvSpPr>
          <p:cNvPr id="3" name="Title 2">
            <a:extLst>
              <a:ext uri="{FF2B5EF4-FFF2-40B4-BE49-F238E27FC236}">
                <a16:creationId xmlns:a16="http://schemas.microsoft.com/office/drawing/2014/main" id="{42FB8319-E339-47F4-B1BD-00A214DA3ECC}"/>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RECALL - </a:t>
            </a:r>
            <a:r>
              <a:rPr lang="en-US" dirty="0" err="1">
                <a:solidFill>
                  <a:schemeClr val="tx1"/>
                </a:solidFill>
                <a:latin typeface="Amasis MT Pro Black" panose="02040A04050005020304" pitchFamily="18" charset="0"/>
              </a:rPr>
              <a:t>Thymeleaf</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310546FD-1D4A-4895-9089-E06AC2514098}"/>
              </a:ext>
            </a:extLst>
          </p:cNvPr>
          <p:cNvSpPr>
            <a:spLocks noGrp="1"/>
          </p:cNvSpPr>
          <p:nvPr>
            <p:ph sz="quarter" idx="13"/>
          </p:nvPr>
        </p:nvSpPr>
        <p:spPr>
          <a:xfrm>
            <a:off x="500102" y="865306"/>
            <a:ext cx="4582261" cy="5386637"/>
          </a:xfrm>
        </p:spPr>
        <p:txBody>
          <a:bodyPr/>
          <a:lstStyle/>
          <a:p>
            <a:r>
              <a:rPr lang="en-US" sz="2000" dirty="0">
                <a:latin typeface="Amasis MT Pro" panose="02040504050005020304" pitchFamily="18" charset="0"/>
              </a:rPr>
              <a:t>Recall that in our </a:t>
            </a:r>
            <a:r>
              <a:rPr lang="en-US" sz="2000" dirty="0" err="1">
                <a:latin typeface="Amasis MT Pro" panose="02040504050005020304" pitchFamily="18" charset="0"/>
              </a:rPr>
              <a:t>Springboot</a:t>
            </a:r>
            <a:r>
              <a:rPr lang="en-US" sz="2000" dirty="0">
                <a:latin typeface="Amasis MT Pro" panose="02040504050005020304" pitchFamily="18" charset="0"/>
              </a:rPr>
              <a:t> projects, we included a dependency, </a:t>
            </a:r>
            <a:r>
              <a:rPr lang="en-US" sz="2000" b="1" dirty="0" err="1">
                <a:latin typeface="Amasis MT Pro" panose="02040504050005020304" pitchFamily="18" charset="0"/>
              </a:rPr>
              <a:t>Thymeleaf</a:t>
            </a:r>
            <a:r>
              <a:rPr lang="en-US" sz="2000" b="1" dirty="0">
                <a:latin typeface="Amasis MT Pro" panose="02040504050005020304" pitchFamily="18" charset="0"/>
              </a:rPr>
              <a:t>.</a:t>
            </a:r>
            <a:endParaRPr lang="en-US" sz="2000" dirty="0">
              <a:latin typeface="Amasis MT Pro" panose="02040504050005020304" pitchFamily="18" charset="0"/>
            </a:endParaRPr>
          </a:p>
          <a:p>
            <a:endParaRPr lang="en-US" sz="2000" dirty="0">
              <a:latin typeface="Amasis MT Pro" panose="02040504050005020304" pitchFamily="18" charset="0"/>
            </a:endParaRPr>
          </a:p>
          <a:p>
            <a:r>
              <a:rPr lang="en-US" sz="2000" b="1" dirty="0" err="1">
                <a:latin typeface="Amasis MT Pro" panose="02040504050005020304" pitchFamily="18" charset="0"/>
              </a:rPr>
              <a:t>Thymeleaf</a:t>
            </a:r>
            <a:r>
              <a:rPr lang="en-US" sz="2000" dirty="0">
                <a:latin typeface="Amasis MT Pro" panose="02040504050005020304" pitchFamily="18" charset="0"/>
              </a:rPr>
              <a:t> is a server-side Java template engine for both web and standalone environments.</a:t>
            </a:r>
          </a:p>
          <a:p>
            <a:endParaRPr lang="en-US" sz="2000" dirty="0">
              <a:latin typeface="Amasis MT Pro" panose="02040504050005020304" pitchFamily="18" charset="0"/>
            </a:endParaRPr>
          </a:p>
          <a:p>
            <a:r>
              <a:rPr lang="en-US" sz="2000" dirty="0">
                <a:latin typeface="Amasis MT Pro" panose="02040504050005020304" pitchFamily="18" charset="0"/>
              </a:rPr>
              <a:t>It is a </a:t>
            </a:r>
            <a:r>
              <a:rPr lang="en-US" sz="2000" b="1" dirty="0">
                <a:latin typeface="Amasis MT Pro" panose="02040504050005020304" pitchFamily="18" charset="0"/>
              </a:rPr>
              <a:t>view</a:t>
            </a:r>
            <a:r>
              <a:rPr lang="en-US" sz="2000" dirty="0">
                <a:latin typeface="Amasis MT Pro" panose="02040504050005020304" pitchFamily="18" charset="0"/>
              </a:rPr>
              <a:t> technology that performs server-side rendering of HTML.</a:t>
            </a:r>
          </a:p>
          <a:p>
            <a:endParaRPr lang="en-US" sz="2000" dirty="0">
              <a:latin typeface="Amasis MT Pro" panose="02040504050005020304" pitchFamily="18" charset="0"/>
            </a:endParaRPr>
          </a:p>
          <a:p>
            <a:r>
              <a:rPr lang="en-US" sz="2000" dirty="0">
                <a:latin typeface="Amasis MT Pro" panose="02040504050005020304" pitchFamily="18" charset="0"/>
              </a:rPr>
              <a:t>We use </a:t>
            </a:r>
            <a:r>
              <a:rPr lang="en-US" sz="2000" b="1" dirty="0">
                <a:latin typeface="Amasis MT Pro" panose="02040504050005020304" pitchFamily="18" charset="0"/>
              </a:rPr>
              <a:t>variable expressions ${…}</a:t>
            </a:r>
            <a:r>
              <a:rPr lang="en-US" sz="2000" dirty="0">
                <a:latin typeface="Amasis MT Pro" panose="02040504050005020304" pitchFamily="18" charset="0"/>
              </a:rPr>
              <a:t> bind the data from the template context(model) into the resulting html(view).</a:t>
            </a:r>
          </a:p>
        </p:txBody>
      </p:sp>
      <p:pic>
        <p:nvPicPr>
          <p:cNvPr id="6" name="Picture 5">
            <a:extLst>
              <a:ext uri="{FF2B5EF4-FFF2-40B4-BE49-F238E27FC236}">
                <a16:creationId xmlns:a16="http://schemas.microsoft.com/office/drawing/2014/main" id="{340A3432-0AA2-46B1-A644-C2062EB67865}"/>
              </a:ext>
            </a:extLst>
          </p:cNvPr>
          <p:cNvPicPr/>
          <p:nvPr/>
        </p:nvPicPr>
        <p:blipFill>
          <a:blip r:embed="rId3"/>
          <a:stretch>
            <a:fillRect/>
          </a:stretch>
        </p:blipFill>
        <p:spPr>
          <a:xfrm>
            <a:off x="5401340" y="1703130"/>
            <a:ext cx="3242558" cy="3485558"/>
          </a:xfrm>
          <a:prstGeom prst="rect">
            <a:avLst/>
          </a:prstGeom>
        </p:spPr>
      </p:pic>
    </p:spTree>
    <p:extLst>
      <p:ext uri="{BB962C8B-B14F-4D97-AF65-F5344CB8AC3E}">
        <p14:creationId xmlns:p14="http://schemas.microsoft.com/office/powerpoint/2010/main" val="357652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0567EE-E0FC-4A9B-A6AF-7D80942DB996}"/>
              </a:ext>
            </a:extLst>
          </p:cNvPr>
          <p:cNvSpPr>
            <a:spLocks noGrp="1"/>
          </p:cNvSpPr>
          <p:nvPr>
            <p:ph type="sldNum" sz="quarter" idx="12"/>
          </p:nvPr>
        </p:nvSpPr>
        <p:spPr/>
        <p:txBody>
          <a:bodyPr/>
          <a:lstStyle/>
          <a:p>
            <a:fld id="{6767FADE-2612-3649-B495-F644A23F288B}" type="slidenum">
              <a:rPr lang="en-US" smtClean="0"/>
              <a:pPr/>
              <a:t>13</a:t>
            </a:fld>
            <a:endParaRPr lang="en-US"/>
          </a:p>
        </p:txBody>
      </p:sp>
      <p:sp>
        <p:nvSpPr>
          <p:cNvPr id="3" name="Title 2">
            <a:extLst>
              <a:ext uri="{FF2B5EF4-FFF2-40B4-BE49-F238E27FC236}">
                <a16:creationId xmlns:a16="http://schemas.microsoft.com/office/drawing/2014/main" id="{155427C1-170C-4290-B43E-75EB993E717F}"/>
              </a:ext>
            </a:extLst>
          </p:cNvPr>
          <p:cNvSpPr>
            <a:spLocks noGrp="1"/>
          </p:cNvSpPr>
          <p:nvPr>
            <p:ph type="title"/>
          </p:nvPr>
        </p:nvSpPr>
        <p:spPr/>
        <p:txBody>
          <a:bodyPr>
            <a:normAutofit fontScale="90000"/>
          </a:bodyPr>
          <a:lstStyle/>
          <a:p>
            <a:r>
              <a:rPr lang="en-US" dirty="0">
                <a:solidFill>
                  <a:schemeClr val="tx1"/>
                </a:solidFill>
                <a:latin typeface="Amasis MT Pro Black" panose="02040A04050005020304" pitchFamily="18" charset="0"/>
              </a:rPr>
              <a:t>RECALL: </a:t>
            </a:r>
            <a:r>
              <a:rPr lang="en-US" dirty="0" err="1">
                <a:solidFill>
                  <a:schemeClr val="tx1"/>
                </a:solidFill>
                <a:latin typeface="Amasis MT Pro Black" panose="02040A04050005020304" pitchFamily="18" charset="0"/>
              </a:rPr>
              <a:t>Thymeleaf</a:t>
            </a:r>
            <a:r>
              <a:rPr lang="en-US" dirty="0">
                <a:solidFill>
                  <a:schemeClr val="tx1"/>
                </a:solidFill>
                <a:latin typeface="Amasis MT Pro Black" panose="02040A04050005020304" pitchFamily="18" charset="0"/>
              </a:rPr>
              <a:t> attributes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1D301BBA-DD35-499B-A312-AE32FF22AF69}"/>
              </a:ext>
            </a:extLst>
          </p:cNvPr>
          <p:cNvSpPr>
            <a:spLocks noGrp="1"/>
          </p:cNvSpPr>
          <p:nvPr>
            <p:ph sz="quarter" idx="13"/>
          </p:nvPr>
        </p:nvSpPr>
        <p:spPr>
          <a:xfrm>
            <a:off x="665610" y="1411303"/>
            <a:ext cx="7477125" cy="3759200"/>
          </a:xfrm>
        </p:spPr>
        <p:txBody>
          <a:bodyPr/>
          <a:lstStyle/>
          <a:p>
            <a:r>
              <a:rPr lang="en-US" b="1" dirty="0" err="1">
                <a:latin typeface="Amasis MT Pro" panose="02040504050005020304" pitchFamily="18" charset="0"/>
              </a:rPr>
              <a:t>th:each</a:t>
            </a:r>
            <a:r>
              <a:rPr lang="en-US" b="1" dirty="0">
                <a:latin typeface="Amasis MT Pro" panose="02040504050005020304" pitchFamily="18" charset="0"/>
              </a:rPr>
              <a:t> </a:t>
            </a:r>
            <a:r>
              <a:rPr lang="en-US" dirty="0">
                <a:latin typeface="Amasis MT Pro" panose="02040504050005020304" pitchFamily="18" charset="0"/>
              </a:rPr>
              <a:t>- used for iteration</a:t>
            </a:r>
          </a:p>
          <a:p>
            <a:endParaRPr lang="en-US" dirty="0">
              <a:latin typeface="Amasis MT Pro" panose="02040504050005020304" pitchFamily="18" charset="0"/>
            </a:endParaRPr>
          </a:p>
          <a:p>
            <a:r>
              <a:rPr lang="en-US" b="1" dirty="0" err="1">
                <a:latin typeface="Amasis MT Pro" panose="02040504050005020304" pitchFamily="18" charset="0"/>
              </a:rPr>
              <a:t>th:text</a:t>
            </a:r>
            <a:r>
              <a:rPr lang="en-US" b="1" dirty="0">
                <a:latin typeface="Amasis MT Pro" panose="02040504050005020304" pitchFamily="18" charset="0"/>
              </a:rPr>
              <a:t> </a:t>
            </a:r>
            <a:r>
              <a:rPr lang="en-US" dirty="0">
                <a:latin typeface="Amasis MT Pro" panose="02040504050005020304" pitchFamily="18" charset="0"/>
              </a:rPr>
              <a:t>- evaluates its variable expression and sets the result of this as the body of the tag it is in</a:t>
            </a:r>
          </a:p>
          <a:p>
            <a:endParaRPr lang="en-US" dirty="0">
              <a:latin typeface="Amasis MT Pro" panose="02040504050005020304" pitchFamily="18" charset="0"/>
            </a:endParaRPr>
          </a:p>
          <a:p>
            <a:r>
              <a:rPr lang="en-US" dirty="0">
                <a:latin typeface="Amasis MT Pro" panose="02040504050005020304" pitchFamily="18" charset="0"/>
              </a:rPr>
              <a:t>As we progress in the lessons, we will be using more types of attributes. You can find the full list here:</a:t>
            </a:r>
          </a:p>
          <a:p>
            <a:pPr lvl="1"/>
            <a:r>
              <a:rPr lang="en-US" dirty="0">
                <a:latin typeface="Amasis MT Pro" panose="02040504050005020304" pitchFamily="18" charset="0"/>
                <a:hlinkClick r:id="rId2"/>
              </a:rPr>
              <a:t>https://www.thymeleaf.org/doc/tutorials/3.0/usingthymeleaf.html#setting-attribute-values</a:t>
            </a:r>
            <a:r>
              <a:rPr lang="en-US" dirty="0">
                <a:latin typeface="Amasis MT Pro" panose="02040504050005020304" pitchFamily="18" charset="0"/>
              </a:rPr>
              <a:t> </a:t>
            </a:r>
          </a:p>
          <a:p>
            <a:endParaRPr lang="en-SG" dirty="0">
              <a:latin typeface="Amasis MT Pro" panose="02040504050005020304" pitchFamily="18" charset="0"/>
            </a:endParaRPr>
          </a:p>
        </p:txBody>
      </p:sp>
    </p:spTree>
    <p:extLst>
      <p:ext uri="{BB962C8B-B14F-4D97-AF65-F5344CB8AC3E}">
        <p14:creationId xmlns:p14="http://schemas.microsoft.com/office/powerpoint/2010/main" val="137890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4DC20E-EA00-4E69-B373-A13B6273BF93}"/>
              </a:ext>
            </a:extLst>
          </p:cNvPr>
          <p:cNvSpPr>
            <a:spLocks noGrp="1"/>
          </p:cNvSpPr>
          <p:nvPr>
            <p:ph type="sldNum" sz="quarter" idx="12"/>
          </p:nvPr>
        </p:nvSpPr>
        <p:spPr/>
        <p:txBody>
          <a:bodyPr/>
          <a:lstStyle/>
          <a:p>
            <a:fld id="{6767FADE-2612-3649-B495-F644A23F288B}" type="slidenum">
              <a:rPr lang="en-US" smtClean="0"/>
              <a:pPr/>
              <a:t>14</a:t>
            </a:fld>
            <a:endParaRPr lang="en-US"/>
          </a:p>
        </p:txBody>
      </p:sp>
      <p:sp>
        <p:nvSpPr>
          <p:cNvPr id="3" name="Title 2">
            <a:extLst>
              <a:ext uri="{FF2B5EF4-FFF2-40B4-BE49-F238E27FC236}">
                <a16:creationId xmlns:a16="http://schemas.microsoft.com/office/drawing/2014/main" id="{42FB8319-E339-47F4-B1BD-00A214DA3ECC}"/>
              </a:ext>
            </a:extLst>
          </p:cNvPr>
          <p:cNvSpPr>
            <a:spLocks noGrp="1"/>
          </p:cNvSpPr>
          <p:nvPr>
            <p:ph type="title"/>
          </p:nvPr>
        </p:nvSpPr>
        <p:spPr>
          <a:xfrm>
            <a:off x="665163" y="309715"/>
            <a:ext cx="6211928" cy="604593"/>
          </a:xfrm>
        </p:spPr>
        <p:txBody>
          <a:bodyPr/>
          <a:lstStyle/>
          <a:p>
            <a:r>
              <a:rPr lang="en-US" dirty="0">
                <a:solidFill>
                  <a:schemeClr val="tx1"/>
                </a:solidFill>
                <a:latin typeface="Amasis MT Pro Black" panose="02040A04050005020304" pitchFamily="18" charset="0"/>
              </a:rPr>
              <a:t>RECALL -How it works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310546FD-1D4A-4895-9089-E06AC2514098}"/>
              </a:ext>
            </a:extLst>
          </p:cNvPr>
          <p:cNvSpPr>
            <a:spLocks noGrp="1"/>
          </p:cNvSpPr>
          <p:nvPr>
            <p:ph sz="quarter" idx="13"/>
          </p:nvPr>
        </p:nvSpPr>
        <p:spPr>
          <a:xfrm>
            <a:off x="512666" y="1049768"/>
            <a:ext cx="3884743" cy="3759200"/>
          </a:xfrm>
        </p:spPr>
        <p:txBody>
          <a:bodyPr/>
          <a:lstStyle/>
          <a:p>
            <a:r>
              <a:rPr lang="en-US" sz="1800" dirty="0">
                <a:latin typeface="Amasis MT Pro" panose="02040504050005020304" pitchFamily="18" charset="0"/>
              </a:rPr>
              <a:t>We used the variable expression </a:t>
            </a:r>
            <a:r>
              <a:rPr lang="en-US" sz="1800" b="1" dirty="0">
                <a:latin typeface="Amasis MT Pro" panose="02040504050005020304" pitchFamily="18" charset="0"/>
              </a:rPr>
              <a:t>${…}</a:t>
            </a:r>
            <a:r>
              <a:rPr lang="en-US" sz="1800" dirty="0">
                <a:latin typeface="Amasis MT Pro" panose="02040504050005020304" pitchFamily="18" charset="0"/>
              </a:rPr>
              <a:t> to retrieve the information stored in the model attributes.</a:t>
            </a:r>
            <a:endParaRPr lang="en-SG" sz="1800" dirty="0">
              <a:latin typeface="Amasis MT Pro" panose="02040504050005020304" pitchFamily="18" charset="0"/>
            </a:endParaRPr>
          </a:p>
        </p:txBody>
      </p:sp>
      <p:pic>
        <p:nvPicPr>
          <p:cNvPr id="8" name="Picture 7">
            <a:extLst>
              <a:ext uri="{FF2B5EF4-FFF2-40B4-BE49-F238E27FC236}">
                <a16:creationId xmlns:a16="http://schemas.microsoft.com/office/drawing/2014/main" id="{5D5B92C5-710F-4DAA-B670-D57ABC776B24}"/>
              </a:ext>
            </a:extLst>
          </p:cNvPr>
          <p:cNvPicPr>
            <a:picLocks noChangeAspect="1"/>
          </p:cNvPicPr>
          <p:nvPr/>
        </p:nvPicPr>
        <p:blipFill>
          <a:blip r:embed="rId3"/>
          <a:stretch>
            <a:fillRect/>
          </a:stretch>
        </p:blipFill>
        <p:spPr>
          <a:xfrm>
            <a:off x="1558526" y="3789423"/>
            <a:ext cx="3565167" cy="2540397"/>
          </a:xfrm>
          <a:prstGeom prst="rect">
            <a:avLst/>
          </a:prstGeom>
          <a:ln>
            <a:solidFill>
              <a:prstClr val="ltGray"/>
            </a:solidFill>
          </a:ln>
        </p:spPr>
      </p:pic>
      <p:pic>
        <p:nvPicPr>
          <p:cNvPr id="9" name="Picture 8">
            <a:extLst>
              <a:ext uri="{FF2B5EF4-FFF2-40B4-BE49-F238E27FC236}">
                <a16:creationId xmlns:a16="http://schemas.microsoft.com/office/drawing/2014/main" id="{94653C5C-22D5-41FD-8D4D-C54DBB453185}"/>
              </a:ext>
            </a:extLst>
          </p:cNvPr>
          <p:cNvPicPr>
            <a:picLocks noChangeAspect="1"/>
          </p:cNvPicPr>
          <p:nvPr/>
        </p:nvPicPr>
        <p:blipFill>
          <a:blip r:embed="rId4"/>
          <a:stretch>
            <a:fillRect/>
          </a:stretch>
        </p:blipFill>
        <p:spPr>
          <a:xfrm>
            <a:off x="4949259" y="462160"/>
            <a:ext cx="2189163" cy="2419782"/>
          </a:xfrm>
          <a:prstGeom prst="rect">
            <a:avLst/>
          </a:prstGeom>
          <a:ln>
            <a:solidFill>
              <a:schemeClr val="tx1"/>
            </a:solidFill>
          </a:ln>
        </p:spPr>
      </p:pic>
      <p:sp>
        <p:nvSpPr>
          <p:cNvPr id="12" name="Rectangle 11">
            <a:extLst>
              <a:ext uri="{FF2B5EF4-FFF2-40B4-BE49-F238E27FC236}">
                <a16:creationId xmlns:a16="http://schemas.microsoft.com/office/drawing/2014/main" id="{36304C70-9CE4-4B62-823A-9A7677619650}"/>
              </a:ext>
            </a:extLst>
          </p:cNvPr>
          <p:cNvSpPr/>
          <p:nvPr/>
        </p:nvSpPr>
        <p:spPr>
          <a:xfrm>
            <a:off x="6647068" y="5224121"/>
            <a:ext cx="836653" cy="152400"/>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pic>
        <p:nvPicPr>
          <p:cNvPr id="13" name="Picture 12">
            <a:extLst>
              <a:ext uri="{FF2B5EF4-FFF2-40B4-BE49-F238E27FC236}">
                <a16:creationId xmlns:a16="http://schemas.microsoft.com/office/drawing/2014/main" id="{85B40722-E3AC-438B-B449-E2E44FF9B440}"/>
              </a:ext>
            </a:extLst>
          </p:cNvPr>
          <p:cNvPicPr>
            <a:picLocks noChangeAspect="1"/>
          </p:cNvPicPr>
          <p:nvPr/>
        </p:nvPicPr>
        <p:blipFill>
          <a:blip r:embed="rId5"/>
          <a:stretch>
            <a:fillRect/>
          </a:stretch>
        </p:blipFill>
        <p:spPr>
          <a:xfrm>
            <a:off x="282979" y="2079096"/>
            <a:ext cx="2691040" cy="1737522"/>
          </a:xfrm>
          <a:prstGeom prst="rect">
            <a:avLst/>
          </a:prstGeom>
          <a:ln>
            <a:noFill/>
          </a:ln>
          <a:effectLst>
            <a:outerShdw blurRad="292100" dist="139700" dir="2700000" algn="tl" rotWithShape="0">
              <a:srgbClr val="333333">
                <a:alpha val="65000"/>
              </a:srgbClr>
            </a:outerShdw>
          </a:effectLst>
        </p:spPr>
      </p:pic>
      <p:sp>
        <p:nvSpPr>
          <p:cNvPr id="14" name="Rectangle 13">
            <a:extLst>
              <a:ext uri="{FF2B5EF4-FFF2-40B4-BE49-F238E27FC236}">
                <a16:creationId xmlns:a16="http://schemas.microsoft.com/office/drawing/2014/main" id="{4968ACFB-C44D-4541-B2DF-90DFC5568E2E}"/>
              </a:ext>
            </a:extLst>
          </p:cNvPr>
          <p:cNvSpPr/>
          <p:nvPr/>
        </p:nvSpPr>
        <p:spPr>
          <a:xfrm>
            <a:off x="5183940" y="1462302"/>
            <a:ext cx="836653" cy="246002"/>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95B3E250-CE8E-4261-AEDA-5706FCDC30A0}"/>
              </a:ext>
            </a:extLst>
          </p:cNvPr>
          <p:cNvPicPr>
            <a:picLocks noChangeAspect="1"/>
          </p:cNvPicPr>
          <p:nvPr/>
        </p:nvPicPr>
        <p:blipFill>
          <a:blip r:embed="rId6"/>
          <a:stretch>
            <a:fillRect/>
          </a:stretch>
        </p:blipFill>
        <p:spPr>
          <a:xfrm>
            <a:off x="5617526" y="3382029"/>
            <a:ext cx="3318764" cy="2927832"/>
          </a:xfrm>
          <a:prstGeom prst="rect">
            <a:avLst/>
          </a:prstGeom>
          <a:ln>
            <a:solidFill>
              <a:schemeClr val="tx1"/>
            </a:solidFill>
          </a:ln>
        </p:spPr>
      </p:pic>
      <p:cxnSp>
        <p:nvCxnSpPr>
          <p:cNvPr id="5" name="Straight Arrow Connector 4">
            <a:extLst>
              <a:ext uri="{FF2B5EF4-FFF2-40B4-BE49-F238E27FC236}">
                <a16:creationId xmlns:a16="http://schemas.microsoft.com/office/drawing/2014/main" id="{5CA9CFE7-FAD9-A891-B640-0896D93DFD09}"/>
              </a:ext>
            </a:extLst>
          </p:cNvPr>
          <p:cNvCxnSpPr>
            <a:cxnSpLocks/>
          </p:cNvCxnSpPr>
          <p:nvPr/>
        </p:nvCxnSpPr>
        <p:spPr>
          <a:xfrm>
            <a:off x="1490054" y="2178904"/>
            <a:ext cx="956616" cy="31214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63281EE-B7AE-E634-F6FE-7052485E040D}"/>
              </a:ext>
            </a:extLst>
          </p:cNvPr>
          <p:cNvCxnSpPr>
            <a:cxnSpLocks/>
          </p:cNvCxnSpPr>
          <p:nvPr/>
        </p:nvCxnSpPr>
        <p:spPr>
          <a:xfrm flipV="1">
            <a:off x="3050044" y="3533313"/>
            <a:ext cx="2800340" cy="2456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5CE6E8A-2B46-F1C5-642D-70F28B9F9339}"/>
              </a:ext>
            </a:extLst>
          </p:cNvPr>
          <p:cNvCxnSpPr>
            <a:cxnSpLocks/>
            <a:endCxn id="10" idx="1"/>
          </p:cNvCxnSpPr>
          <p:nvPr/>
        </p:nvCxnSpPr>
        <p:spPr>
          <a:xfrm>
            <a:off x="5727067" y="1585303"/>
            <a:ext cx="1733399" cy="3938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05B70AD1-A65F-4B3A-B3B9-B568C534D19F}"/>
              </a:ext>
            </a:extLst>
          </p:cNvPr>
          <p:cNvSpPr/>
          <p:nvPr/>
        </p:nvSpPr>
        <p:spPr>
          <a:xfrm>
            <a:off x="7460466" y="5389982"/>
            <a:ext cx="836653" cy="268113"/>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39ACC61D-8D7E-4F53-953F-2470133EF1FC}"/>
              </a:ext>
            </a:extLst>
          </p:cNvPr>
          <p:cNvSpPr/>
          <p:nvPr/>
        </p:nvSpPr>
        <p:spPr>
          <a:xfrm>
            <a:off x="8003593" y="5182674"/>
            <a:ext cx="836653" cy="152400"/>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19" name="Straight Arrow Connector 18">
            <a:extLst>
              <a:ext uri="{FF2B5EF4-FFF2-40B4-BE49-F238E27FC236}">
                <a16:creationId xmlns:a16="http://schemas.microsoft.com/office/drawing/2014/main" id="{70E16C67-4C67-4860-BE49-5D2A67D4F7F4}"/>
              </a:ext>
            </a:extLst>
          </p:cNvPr>
          <p:cNvCxnSpPr>
            <a:cxnSpLocks/>
            <a:endCxn id="11" idx="1"/>
          </p:cNvCxnSpPr>
          <p:nvPr/>
        </p:nvCxnSpPr>
        <p:spPr>
          <a:xfrm flipV="1">
            <a:off x="3589117" y="5258874"/>
            <a:ext cx="4414476" cy="6536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73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415" y="2540255"/>
            <a:ext cx="7694580" cy="2790027"/>
          </a:xfrm>
        </p:spPr>
        <p:txBody>
          <a:bodyPr>
            <a:normAutofit fontScale="90000"/>
          </a:bodyPr>
          <a:lstStyle/>
          <a:p>
            <a:pPr>
              <a:lnSpc>
                <a:spcPct val="150000"/>
              </a:lnSpc>
            </a:pPr>
            <a:r>
              <a:rPr lang="en-SG" dirty="0">
                <a:solidFill>
                  <a:schemeClr val="tx1"/>
                </a:solidFill>
                <a:latin typeface="Amasis MT Pro Black" panose="02040A04050005020304" pitchFamily="18" charset="0"/>
              </a:rPr>
              <a:t>Spring Boot Application Working with Forms</a:t>
            </a:r>
            <a:br>
              <a:rPr lang="en-SG" dirty="0">
                <a:solidFill>
                  <a:schemeClr val="tx1"/>
                </a:solidFill>
                <a:latin typeface="Amasis MT Pro Black" panose="02040A04050005020304" pitchFamily="18" charset="0"/>
              </a:rPr>
            </a:br>
            <a:r>
              <a:rPr lang="en-SG" dirty="0">
                <a:solidFill>
                  <a:schemeClr val="tx1"/>
                </a:solidFill>
                <a:latin typeface="Amasis MT Pro Black" panose="02040A04050005020304" pitchFamily="18" charset="0"/>
              </a:rPr>
              <a:t>Understanding </a:t>
            </a:r>
            <a:r>
              <a:rPr lang="en-SG" dirty="0" err="1">
                <a:solidFill>
                  <a:schemeClr val="tx1"/>
                </a:solidFill>
                <a:latin typeface="Amasis MT Pro Black" panose="02040A04050005020304" pitchFamily="18" charset="0"/>
              </a:rPr>
              <a:t>Thymeleaf</a:t>
            </a:r>
            <a:endParaRPr lang="en-SG"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75007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C5A2FA-F356-4F2E-8743-3BBDBB48E7F9}"/>
              </a:ext>
            </a:extLst>
          </p:cNvPr>
          <p:cNvSpPr>
            <a:spLocks noGrp="1"/>
          </p:cNvSpPr>
          <p:nvPr>
            <p:ph type="sldNum" sz="quarter" idx="12"/>
          </p:nvPr>
        </p:nvSpPr>
        <p:spPr/>
        <p:txBody>
          <a:bodyPr/>
          <a:lstStyle/>
          <a:p>
            <a:fld id="{6767FADE-2612-3649-B495-F644A23F288B}" type="slidenum">
              <a:rPr lang="en-US" smtClean="0"/>
              <a:pPr/>
              <a:t>16</a:t>
            </a:fld>
            <a:endParaRPr lang="en-US"/>
          </a:p>
        </p:txBody>
      </p:sp>
      <p:sp>
        <p:nvSpPr>
          <p:cNvPr id="3" name="Title 2">
            <a:extLst>
              <a:ext uri="{FF2B5EF4-FFF2-40B4-BE49-F238E27FC236}">
                <a16:creationId xmlns:a16="http://schemas.microsoft.com/office/drawing/2014/main" id="{9B5CFC5F-B7B7-47DB-8930-838F675F5069}"/>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Web forms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9CEDD8E6-0570-41BA-B176-8B99D3AEB21F}"/>
              </a:ext>
            </a:extLst>
          </p:cNvPr>
          <p:cNvSpPr>
            <a:spLocks noGrp="1"/>
          </p:cNvSpPr>
          <p:nvPr>
            <p:ph sz="quarter" idx="13"/>
          </p:nvPr>
        </p:nvSpPr>
        <p:spPr>
          <a:xfrm>
            <a:off x="665610" y="1464340"/>
            <a:ext cx="7477125" cy="3759200"/>
          </a:xfrm>
        </p:spPr>
        <p:txBody>
          <a:bodyPr/>
          <a:lstStyle/>
          <a:p>
            <a:r>
              <a:rPr lang="en-US" b="1" dirty="0">
                <a:latin typeface="Amasis MT Pro" panose="02040504050005020304" pitchFamily="18" charset="0"/>
              </a:rPr>
              <a:t>Web forms</a:t>
            </a:r>
            <a:r>
              <a:rPr lang="en-US" dirty="0">
                <a:latin typeface="Amasis MT Pro" panose="02040504050005020304" pitchFamily="18" charset="0"/>
              </a:rPr>
              <a:t> are one of the main points of interaction between a user and a web site or application. </a:t>
            </a:r>
          </a:p>
          <a:p>
            <a:endParaRPr lang="en-US" dirty="0">
              <a:latin typeface="Amasis MT Pro" panose="02040504050005020304" pitchFamily="18" charset="0"/>
            </a:endParaRPr>
          </a:p>
          <a:p>
            <a:r>
              <a:rPr lang="en-US" dirty="0">
                <a:latin typeface="Amasis MT Pro" panose="02040504050005020304" pitchFamily="18" charset="0"/>
              </a:rPr>
              <a:t>Forms allow users to enter data, which is generally sent to a web server for processing and storage, or used on the client-side to immediately update the interface in some way</a:t>
            </a:r>
          </a:p>
          <a:p>
            <a:endParaRPr lang="en-US" dirty="0">
              <a:latin typeface="Amasis MT Pro" panose="02040504050005020304" pitchFamily="18" charset="0"/>
            </a:endParaRPr>
          </a:p>
        </p:txBody>
      </p:sp>
    </p:spTree>
    <p:extLst>
      <p:ext uri="{BB962C8B-B14F-4D97-AF65-F5344CB8AC3E}">
        <p14:creationId xmlns:p14="http://schemas.microsoft.com/office/powerpoint/2010/main" val="9093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C5A2FA-F356-4F2E-8743-3BBDBB48E7F9}"/>
              </a:ext>
            </a:extLst>
          </p:cNvPr>
          <p:cNvSpPr>
            <a:spLocks noGrp="1"/>
          </p:cNvSpPr>
          <p:nvPr>
            <p:ph type="sldNum" sz="quarter" idx="12"/>
          </p:nvPr>
        </p:nvSpPr>
        <p:spPr/>
        <p:txBody>
          <a:bodyPr/>
          <a:lstStyle/>
          <a:p>
            <a:fld id="{6767FADE-2612-3649-B495-F644A23F288B}" type="slidenum">
              <a:rPr lang="en-US" smtClean="0"/>
              <a:pPr/>
              <a:t>17</a:t>
            </a:fld>
            <a:endParaRPr lang="en-US"/>
          </a:p>
        </p:txBody>
      </p:sp>
      <p:sp>
        <p:nvSpPr>
          <p:cNvPr id="3" name="Title 2">
            <a:extLst>
              <a:ext uri="{FF2B5EF4-FFF2-40B4-BE49-F238E27FC236}">
                <a16:creationId xmlns:a16="http://schemas.microsoft.com/office/drawing/2014/main" id="{9B5CFC5F-B7B7-47DB-8930-838F675F5069}"/>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Web form controls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9CEDD8E6-0570-41BA-B176-8B99D3AEB21F}"/>
              </a:ext>
            </a:extLst>
          </p:cNvPr>
          <p:cNvSpPr>
            <a:spLocks noGrp="1"/>
          </p:cNvSpPr>
          <p:nvPr>
            <p:ph sz="quarter" idx="13"/>
          </p:nvPr>
        </p:nvSpPr>
        <p:spPr/>
        <p:txBody>
          <a:bodyPr/>
          <a:lstStyle/>
          <a:p>
            <a:r>
              <a:rPr lang="en-US" dirty="0">
                <a:latin typeface="Amasis MT Pro" panose="02040504050005020304" pitchFamily="18" charset="0"/>
              </a:rPr>
              <a:t>A web form is made up of one or more form controls.</a:t>
            </a:r>
          </a:p>
          <a:p>
            <a:endParaRPr lang="en-US" dirty="0">
              <a:latin typeface="Amasis MT Pro" panose="02040504050005020304" pitchFamily="18" charset="0"/>
            </a:endParaRPr>
          </a:p>
          <a:p>
            <a:r>
              <a:rPr lang="en-US" dirty="0">
                <a:latin typeface="Amasis MT Pro" panose="02040504050005020304" pitchFamily="18" charset="0"/>
              </a:rPr>
              <a:t>Some examples of controls are: single or multi-line text fields, dropdown boxes, buttons, checkboxes, or radio buttons.</a:t>
            </a:r>
            <a:endParaRPr lang="en-SG" dirty="0">
              <a:latin typeface="Amasis MT Pro" panose="02040504050005020304" pitchFamily="18" charset="0"/>
            </a:endParaRPr>
          </a:p>
        </p:txBody>
      </p:sp>
      <p:pic>
        <p:nvPicPr>
          <p:cNvPr id="2050" name="Picture 2" descr="test">
            <a:extLst>
              <a:ext uri="{FF2B5EF4-FFF2-40B4-BE49-F238E27FC236}">
                <a16:creationId xmlns:a16="http://schemas.microsoft.com/office/drawing/2014/main" id="{295C642E-A41D-4216-A4C2-5BD1CF765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846" y="3917803"/>
            <a:ext cx="2465807" cy="2007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338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D42380-9DCC-4951-9C46-0D9B9425BB74}"/>
              </a:ext>
            </a:extLst>
          </p:cNvPr>
          <p:cNvSpPr>
            <a:spLocks noGrp="1"/>
          </p:cNvSpPr>
          <p:nvPr>
            <p:ph type="sldNum" sz="quarter" idx="12"/>
          </p:nvPr>
        </p:nvSpPr>
        <p:spPr/>
        <p:txBody>
          <a:bodyPr/>
          <a:lstStyle/>
          <a:p>
            <a:fld id="{6767FADE-2612-3649-B495-F644A23F288B}" type="slidenum">
              <a:rPr lang="en-US" smtClean="0"/>
              <a:pPr/>
              <a:t>18</a:t>
            </a:fld>
            <a:endParaRPr lang="en-US"/>
          </a:p>
        </p:txBody>
      </p:sp>
      <p:sp>
        <p:nvSpPr>
          <p:cNvPr id="3" name="Title 2">
            <a:extLst>
              <a:ext uri="{FF2B5EF4-FFF2-40B4-BE49-F238E27FC236}">
                <a16:creationId xmlns:a16="http://schemas.microsoft.com/office/drawing/2014/main" id="{2F31EBE2-637A-438F-B62D-35E80B9B10C1}"/>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Web form controls</a:t>
            </a:r>
            <a:endParaRPr lang="en-SG" dirty="0">
              <a:solidFill>
                <a:schemeClr val="tx1"/>
              </a:solidFill>
              <a:latin typeface="Amasis MT Pro Black" panose="02040A04050005020304" pitchFamily="18" charset="0"/>
            </a:endParaRPr>
          </a:p>
        </p:txBody>
      </p:sp>
      <p:pic>
        <p:nvPicPr>
          <p:cNvPr id="7" name="Picture 2" descr="test">
            <a:extLst>
              <a:ext uri="{FF2B5EF4-FFF2-40B4-BE49-F238E27FC236}">
                <a16:creationId xmlns:a16="http://schemas.microsoft.com/office/drawing/2014/main" id="{29D2AFCF-C6CB-4E23-A567-61B94E558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490" y="1209675"/>
            <a:ext cx="6153088" cy="501014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3D1A4EF7-1877-4153-91C7-1552C385B58C}"/>
              </a:ext>
            </a:extLst>
          </p:cNvPr>
          <p:cNvSpPr txBox="1"/>
          <p:nvPr/>
        </p:nvSpPr>
        <p:spPr>
          <a:xfrm>
            <a:off x="6941103" y="1720981"/>
            <a:ext cx="692947" cy="369332"/>
          </a:xfrm>
          <a:prstGeom prst="rect">
            <a:avLst/>
          </a:prstGeom>
          <a:solidFill>
            <a:schemeClr val="bg1"/>
          </a:solidFill>
          <a:ln>
            <a:solidFill>
              <a:srgbClr val="FF0000"/>
            </a:solidFill>
          </a:ln>
        </p:spPr>
        <p:txBody>
          <a:bodyPr wrap="square" rtlCol="0">
            <a:spAutoFit/>
          </a:bodyPr>
          <a:lstStyle/>
          <a:p>
            <a:pPr algn="ctr"/>
            <a:r>
              <a:rPr lang="en-US" dirty="0">
                <a:solidFill>
                  <a:srgbClr val="0070C0"/>
                </a:solidFill>
              </a:rPr>
              <a:t>Text</a:t>
            </a:r>
            <a:endParaRPr lang="en-SG" dirty="0">
              <a:solidFill>
                <a:srgbClr val="0070C0"/>
              </a:solidFill>
            </a:endParaRPr>
          </a:p>
        </p:txBody>
      </p:sp>
      <p:sp>
        <p:nvSpPr>
          <p:cNvPr id="33" name="TextBox 32">
            <a:extLst>
              <a:ext uri="{FF2B5EF4-FFF2-40B4-BE49-F238E27FC236}">
                <a16:creationId xmlns:a16="http://schemas.microsoft.com/office/drawing/2014/main" id="{BFE415B7-014C-4751-ACF4-8FE6B96E4A60}"/>
              </a:ext>
            </a:extLst>
          </p:cNvPr>
          <p:cNvSpPr txBox="1"/>
          <p:nvPr/>
        </p:nvSpPr>
        <p:spPr>
          <a:xfrm>
            <a:off x="6600172" y="2341754"/>
            <a:ext cx="1608133" cy="369332"/>
          </a:xfrm>
          <a:prstGeom prst="rect">
            <a:avLst/>
          </a:prstGeom>
          <a:solidFill>
            <a:schemeClr val="bg1"/>
          </a:solidFill>
          <a:ln>
            <a:solidFill>
              <a:srgbClr val="FF0000"/>
            </a:solidFill>
          </a:ln>
        </p:spPr>
        <p:txBody>
          <a:bodyPr wrap="none" rtlCol="0">
            <a:spAutoFit/>
          </a:bodyPr>
          <a:lstStyle/>
          <a:p>
            <a:pPr algn="ctr"/>
            <a:r>
              <a:rPr lang="en-US" dirty="0">
                <a:solidFill>
                  <a:srgbClr val="0070C0"/>
                </a:solidFill>
              </a:rPr>
              <a:t>Radio buttons</a:t>
            </a:r>
            <a:endParaRPr lang="en-SG" dirty="0">
              <a:solidFill>
                <a:srgbClr val="0070C0"/>
              </a:solidFill>
            </a:endParaRPr>
          </a:p>
        </p:txBody>
      </p:sp>
      <p:sp>
        <p:nvSpPr>
          <p:cNvPr id="34" name="TextBox 33">
            <a:extLst>
              <a:ext uri="{FF2B5EF4-FFF2-40B4-BE49-F238E27FC236}">
                <a16:creationId xmlns:a16="http://schemas.microsoft.com/office/drawing/2014/main" id="{4011CEC1-20F2-4068-8B21-48F052F840D3}"/>
              </a:ext>
            </a:extLst>
          </p:cNvPr>
          <p:cNvSpPr txBox="1"/>
          <p:nvPr/>
        </p:nvSpPr>
        <p:spPr>
          <a:xfrm>
            <a:off x="6795739" y="2883270"/>
            <a:ext cx="1217000" cy="369332"/>
          </a:xfrm>
          <a:prstGeom prst="rect">
            <a:avLst/>
          </a:prstGeom>
          <a:solidFill>
            <a:schemeClr val="bg1"/>
          </a:solidFill>
          <a:ln>
            <a:solidFill>
              <a:srgbClr val="FF0000"/>
            </a:solidFill>
          </a:ln>
        </p:spPr>
        <p:txBody>
          <a:bodyPr wrap="none" rtlCol="0">
            <a:spAutoFit/>
          </a:bodyPr>
          <a:lstStyle/>
          <a:p>
            <a:pPr algn="ctr"/>
            <a:r>
              <a:rPr lang="en-US" dirty="0">
                <a:solidFill>
                  <a:srgbClr val="0070C0"/>
                </a:solidFill>
              </a:rPr>
              <a:t>Dropdown</a:t>
            </a:r>
            <a:endParaRPr lang="en-SG" dirty="0">
              <a:solidFill>
                <a:srgbClr val="0070C0"/>
              </a:solidFill>
            </a:endParaRPr>
          </a:p>
        </p:txBody>
      </p:sp>
      <p:sp>
        <p:nvSpPr>
          <p:cNvPr id="35" name="TextBox 34">
            <a:extLst>
              <a:ext uri="{FF2B5EF4-FFF2-40B4-BE49-F238E27FC236}">
                <a16:creationId xmlns:a16="http://schemas.microsoft.com/office/drawing/2014/main" id="{56F25A8E-5F27-4DC0-91A3-9E081E0A6BDF}"/>
              </a:ext>
            </a:extLst>
          </p:cNvPr>
          <p:cNvSpPr txBox="1"/>
          <p:nvPr/>
        </p:nvSpPr>
        <p:spPr>
          <a:xfrm>
            <a:off x="6707574" y="3456185"/>
            <a:ext cx="1393330" cy="369332"/>
          </a:xfrm>
          <a:prstGeom prst="rect">
            <a:avLst/>
          </a:prstGeom>
          <a:solidFill>
            <a:schemeClr val="bg1"/>
          </a:solidFill>
          <a:ln>
            <a:solidFill>
              <a:srgbClr val="FF0000"/>
            </a:solidFill>
          </a:ln>
        </p:spPr>
        <p:txBody>
          <a:bodyPr wrap="none" rtlCol="0">
            <a:spAutoFit/>
          </a:bodyPr>
          <a:lstStyle/>
          <a:p>
            <a:pPr algn="ctr"/>
            <a:r>
              <a:rPr lang="en-US" dirty="0">
                <a:solidFill>
                  <a:srgbClr val="0070C0"/>
                </a:solidFill>
              </a:rPr>
              <a:t>Checkboxes</a:t>
            </a:r>
            <a:endParaRPr lang="en-SG" dirty="0">
              <a:solidFill>
                <a:srgbClr val="0070C0"/>
              </a:solidFill>
            </a:endParaRPr>
          </a:p>
        </p:txBody>
      </p:sp>
      <p:sp>
        <p:nvSpPr>
          <p:cNvPr id="36" name="TextBox 35">
            <a:extLst>
              <a:ext uri="{FF2B5EF4-FFF2-40B4-BE49-F238E27FC236}">
                <a16:creationId xmlns:a16="http://schemas.microsoft.com/office/drawing/2014/main" id="{8F05AB2D-F7AA-4B78-BA57-43AA3304C227}"/>
              </a:ext>
            </a:extLst>
          </p:cNvPr>
          <p:cNvSpPr txBox="1"/>
          <p:nvPr/>
        </p:nvSpPr>
        <p:spPr>
          <a:xfrm>
            <a:off x="6745538" y="4830414"/>
            <a:ext cx="1084079" cy="369332"/>
          </a:xfrm>
          <a:prstGeom prst="rect">
            <a:avLst/>
          </a:prstGeom>
          <a:solidFill>
            <a:schemeClr val="bg1"/>
          </a:solidFill>
          <a:ln>
            <a:solidFill>
              <a:srgbClr val="FF0000"/>
            </a:solidFill>
          </a:ln>
        </p:spPr>
        <p:txBody>
          <a:bodyPr wrap="none" rtlCol="0">
            <a:spAutoFit/>
          </a:bodyPr>
          <a:lstStyle/>
          <a:p>
            <a:pPr algn="ctr"/>
            <a:r>
              <a:rPr lang="en-US" dirty="0" err="1">
                <a:solidFill>
                  <a:srgbClr val="0070C0"/>
                </a:solidFill>
              </a:rPr>
              <a:t>Textarea</a:t>
            </a:r>
            <a:endParaRPr lang="en-SG" dirty="0">
              <a:solidFill>
                <a:srgbClr val="0070C0"/>
              </a:solidFill>
            </a:endParaRPr>
          </a:p>
        </p:txBody>
      </p:sp>
      <p:sp>
        <p:nvSpPr>
          <p:cNvPr id="37" name="TextBox 36">
            <a:extLst>
              <a:ext uri="{FF2B5EF4-FFF2-40B4-BE49-F238E27FC236}">
                <a16:creationId xmlns:a16="http://schemas.microsoft.com/office/drawing/2014/main" id="{6C1E95EB-2072-4629-9613-F5A7ECE91E16}"/>
              </a:ext>
            </a:extLst>
          </p:cNvPr>
          <p:cNvSpPr txBox="1"/>
          <p:nvPr/>
        </p:nvSpPr>
        <p:spPr>
          <a:xfrm>
            <a:off x="6967261" y="5691575"/>
            <a:ext cx="873957" cy="369332"/>
          </a:xfrm>
          <a:prstGeom prst="rect">
            <a:avLst/>
          </a:prstGeom>
          <a:solidFill>
            <a:schemeClr val="bg1"/>
          </a:solidFill>
          <a:ln>
            <a:solidFill>
              <a:srgbClr val="FF0000"/>
            </a:solidFill>
          </a:ln>
        </p:spPr>
        <p:txBody>
          <a:bodyPr wrap="none" rtlCol="0">
            <a:spAutoFit/>
          </a:bodyPr>
          <a:lstStyle/>
          <a:p>
            <a:pPr algn="ctr"/>
            <a:r>
              <a:rPr lang="en-US" dirty="0">
                <a:solidFill>
                  <a:srgbClr val="0070C0"/>
                </a:solidFill>
              </a:rPr>
              <a:t>Button</a:t>
            </a:r>
            <a:endParaRPr lang="en-SG" dirty="0">
              <a:solidFill>
                <a:srgbClr val="0070C0"/>
              </a:solidFill>
            </a:endParaRPr>
          </a:p>
        </p:txBody>
      </p:sp>
    </p:spTree>
    <p:extLst>
      <p:ext uri="{BB962C8B-B14F-4D97-AF65-F5344CB8AC3E}">
        <p14:creationId xmlns:p14="http://schemas.microsoft.com/office/powerpoint/2010/main" val="1740484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563426-3AFD-453C-8CCD-22B9123A405D}"/>
              </a:ext>
            </a:extLst>
          </p:cNvPr>
          <p:cNvSpPr>
            <a:spLocks noGrp="1"/>
          </p:cNvSpPr>
          <p:nvPr>
            <p:ph type="sldNum" sz="quarter" idx="12"/>
          </p:nvPr>
        </p:nvSpPr>
        <p:spPr/>
        <p:txBody>
          <a:bodyPr/>
          <a:lstStyle/>
          <a:p>
            <a:fld id="{6767FADE-2612-3649-B495-F644A23F288B}" type="slidenum">
              <a:rPr lang="en-US" smtClean="0"/>
              <a:pPr/>
              <a:t>19</a:t>
            </a:fld>
            <a:endParaRPr lang="en-US"/>
          </a:p>
        </p:txBody>
      </p:sp>
      <p:sp>
        <p:nvSpPr>
          <p:cNvPr id="3" name="Title 2">
            <a:extLst>
              <a:ext uri="{FF2B5EF4-FFF2-40B4-BE49-F238E27FC236}">
                <a16:creationId xmlns:a16="http://schemas.microsoft.com/office/drawing/2014/main" id="{AF6559AC-E05C-4E2D-8E7C-2E7E5F3566B4}"/>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Web form attributes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B5209FEB-A7A4-4533-951C-44BFC19C7931}"/>
              </a:ext>
            </a:extLst>
          </p:cNvPr>
          <p:cNvSpPr>
            <a:spLocks noGrp="1"/>
          </p:cNvSpPr>
          <p:nvPr>
            <p:ph sz="quarter" idx="13"/>
          </p:nvPr>
        </p:nvSpPr>
        <p:spPr/>
        <p:txBody>
          <a:bodyPr/>
          <a:lstStyle/>
          <a:p>
            <a:r>
              <a:rPr lang="en-US" dirty="0">
                <a:latin typeface="Amasis MT Pro" panose="02040504050005020304" pitchFamily="18" charset="0"/>
              </a:rPr>
              <a:t>A form will typically have the </a:t>
            </a:r>
            <a:r>
              <a:rPr lang="en-US" b="1" dirty="0">
                <a:latin typeface="Amasis MT Pro" panose="02040504050005020304" pitchFamily="18" charset="0"/>
              </a:rPr>
              <a:t>action</a:t>
            </a:r>
            <a:r>
              <a:rPr lang="en-US" dirty="0">
                <a:latin typeface="Amasis MT Pro" panose="02040504050005020304" pitchFamily="18" charset="0"/>
              </a:rPr>
              <a:t> and </a:t>
            </a:r>
            <a:r>
              <a:rPr lang="en-US" b="1" dirty="0">
                <a:latin typeface="Amasis MT Pro" panose="02040504050005020304" pitchFamily="18" charset="0"/>
              </a:rPr>
              <a:t>method</a:t>
            </a:r>
            <a:r>
              <a:rPr lang="en-US" dirty="0">
                <a:latin typeface="Amasis MT Pro" panose="02040504050005020304" pitchFamily="18" charset="0"/>
              </a:rPr>
              <a:t> attribute</a:t>
            </a:r>
            <a:endParaRPr lang="en-SG" dirty="0">
              <a:latin typeface="Amasis MT Pro" panose="02040504050005020304" pitchFamily="18" charset="0"/>
            </a:endParaRPr>
          </a:p>
        </p:txBody>
      </p:sp>
      <p:pic>
        <p:nvPicPr>
          <p:cNvPr id="6" name="Picture 5">
            <a:extLst>
              <a:ext uri="{FF2B5EF4-FFF2-40B4-BE49-F238E27FC236}">
                <a16:creationId xmlns:a16="http://schemas.microsoft.com/office/drawing/2014/main" id="{E47F3B21-E610-4D75-99EA-2258BDCAD155}"/>
              </a:ext>
            </a:extLst>
          </p:cNvPr>
          <p:cNvPicPr>
            <a:picLocks noChangeAspect="1"/>
          </p:cNvPicPr>
          <p:nvPr/>
        </p:nvPicPr>
        <p:blipFill>
          <a:blip r:embed="rId2"/>
          <a:stretch>
            <a:fillRect/>
          </a:stretch>
        </p:blipFill>
        <p:spPr>
          <a:xfrm>
            <a:off x="1028700" y="4412727"/>
            <a:ext cx="3543300" cy="1028700"/>
          </a:xfrm>
          <a:prstGeom prst="rect">
            <a:avLst/>
          </a:prstGeom>
          <a:ln>
            <a:solidFill>
              <a:schemeClr val="tx1"/>
            </a:solidFill>
          </a:ln>
        </p:spPr>
      </p:pic>
      <p:sp>
        <p:nvSpPr>
          <p:cNvPr id="7" name="TextBox 6">
            <a:extLst>
              <a:ext uri="{FF2B5EF4-FFF2-40B4-BE49-F238E27FC236}">
                <a16:creationId xmlns:a16="http://schemas.microsoft.com/office/drawing/2014/main" id="{C9C17DE3-F8AA-4A16-9E44-96E2AC6E1526}"/>
              </a:ext>
            </a:extLst>
          </p:cNvPr>
          <p:cNvSpPr txBox="1"/>
          <p:nvPr/>
        </p:nvSpPr>
        <p:spPr>
          <a:xfrm>
            <a:off x="1001712" y="2748633"/>
            <a:ext cx="5346335" cy="1354217"/>
          </a:xfrm>
          <a:prstGeom prst="rect">
            <a:avLst/>
          </a:prstGeom>
          <a:noFill/>
        </p:spPr>
        <p:txBody>
          <a:bodyPr wrap="none" rtlCol="0">
            <a:spAutoFit/>
          </a:bodyPr>
          <a:lstStyle/>
          <a:p>
            <a:r>
              <a:rPr lang="en-US" sz="1600" dirty="0">
                <a:solidFill>
                  <a:srgbClr val="0070C0"/>
                </a:solidFill>
                <a:latin typeface="Consolas" panose="020B0609020204030204" pitchFamily="49" charset="0"/>
              </a:rPr>
              <a:t>&lt;h1&gt;Add new Category&lt;/h1&gt;</a:t>
            </a:r>
          </a:p>
          <a:p>
            <a:r>
              <a:rPr lang="en-US" sz="1600" dirty="0">
                <a:solidFill>
                  <a:srgbClr val="0070C0"/>
                </a:solidFill>
                <a:latin typeface="Consolas" panose="020B0609020204030204" pitchFamily="49" charset="0"/>
              </a:rPr>
              <a:t>&lt;form </a:t>
            </a:r>
            <a:r>
              <a:rPr lang="en-US" sz="1600" b="1" dirty="0">
                <a:solidFill>
                  <a:srgbClr val="0070C0"/>
                </a:solidFill>
                <a:latin typeface="Consolas" panose="020B0609020204030204" pitchFamily="49" charset="0"/>
              </a:rPr>
              <a:t>action</a:t>
            </a:r>
            <a:r>
              <a:rPr lang="en-US" sz="1600" dirty="0">
                <a:solidFill>
                  <a:srgbClr val="0070C0"/>
                </a:solidFill>
                <a:latin typeface="Consolas" panose="020B0609020204030204" pitchFamily="49" charset="0"/>
              </a:rPr>
              <a:t>=</a:t>
            </a:r>
            <a:r>
              <a:rPr lang="en-US" sz="1600" i="1" dirty="0">
                <a:solidFill>
                  <a:srgbClr val="0070C0"/>
                </a:solidFill>
                <a:latin typeface="Consolas" panose="020B0609020204030204" pitchFamily="49" charset="0"/>
              </a:rPr>
              <a:t>"/categories/save" </a:t>
            </a:r>
            <a:r>
              <a:rPr lang="en-US" sz="1600" b="1" i="1" dirty="0">
                <a:solidFill>
                  <a:srgbClr val="0070C0"/>
                </a:solidFill>
                <a:latin typeface="Consolas" panose="020B0609020204030204" pitchFamily="49" charset="0"/>
              </a:rPr>
              <a:t>method</a:t>
            </a:r>
            <a:r>
              <a:rPr lang="en-US" sz="1600" i="1" dirty="0">
                <a:solidFill>
                  <a:srgbClr val="0070C0"/>
                </a:solidFill>
                <a:latin typeface="Consolas" panose="020B0609020204030204" pitchFamily="49" charset="0"/>
              </a:rPr>
              <a:t>="post"&gt;</a:t>
            </a:r>
          </a:p>
          <a:p>
            <a:pPr lvl="1"/>
            <a:r>
              <a:rPr lang="en-SG" sz="1600" dirty="0">
                <a:solidFill>
                  <a:srgbClr val="0070C0"/>
                </a:solidFill>
                <a:latin typeface="Consolas" panose="020B0609020204030204" pitchFamily="49" charset="0"/>
              </a:rPr>
              <a:t>Category: &lt;input type=</a:t>
            </a:r>
            <a:r>
              <a:rPr lang="en-SG" sz="1600" i="1" dirty="0">
                <a:solidFill>
                  <a:srgbClr val="0070C0"/>
                </a:solidFill>
                <a:latin typeface="Consolas" panose="020B0609020204030204" pitchFamily="49" charset="0"/>
              </a:rPr>
              <a:t>"text" /&gt;</a:t>
            </a:r>
          </a:p>
          <a:p>
            <a:pPr lvl="1"/>
            <a:r>
              <a:rPr lang="en-US" sz="1600" dirty="0">
                <a:solidFill>
                  <a:srgbClr val="0070C0"/>
                </a:solidFill>
                <a:latin typeface="Consolas" panose="020B0609020204030204" pitchFamily="49" charset="0"/>
              </a:rPr>
              <a:t>&lt;button type=</a:t>
            </a:r>
            <a:r>
              <a:rPr lang="en-US" sz="1600" i="1" dirty="0">
                <a:solidFill>
                  <a:srgbClr val="0070C0"/>
                </a:solidFill>
                <a:latin typeface="Consolas" panose="020B0609020204030204" pitchFamily="49" charset="0"/>
              </a:rPr>
              <a:t>"submit"&gt;Save&lt;/button&gt;</a:t>
            </a:r>
          </a:p>
          <a:p>
            <a:r>
              <a:rPr lang="en-SG" sz="1600" dirty="0">
                <a:solidFill>
                  <a:srgbClr val="0070C0"/>
                </a:solidFill>
                <a:latin typeface="Consolas" panose="020B0609020204030204" pitchFamily="49" charset="0"/>
              </a:rPr>
              <a:t>&lt;/form&gt;</a:t>
            </a:r>
          </a:p>
        </p:txBody>
      </p:sp>
      <p:sp>
        <p:nvSpPr>
          <p:cNvPr id="5" name="Rectangle 4">
            <a:extLst>
              <a:ext uri="{FF2B5EF4-FFF2-40B4-BE49-F238E27FC236}">
                <a16:creationId xmlns:a16="http://schemas.microsoft.com/office/drawing/2014/main" id="{497A4E6D-7F8F-B3F8-0A6C-F0FACD717090}"/>
              </a:ext>
            </a:extLst>
          </p:cNvPr>
          <p:cNvSpPr/>
          <p:nvPr/>
        </p:nvSpPr>
        <p:spPr>
          <a:xfrm>
            <a:off x="1725492" y="3098307"/>
            <a:ext cx="2846508" cy="19832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E20923E-A48C-D841-0776-B8E62507BEE9}"/>
              </a:ext>
            </a:extLst>
          </p:cNvPr>
          <p:cNvSpPr/>
          <p:nvPr/>
        </p:nvSpPr>
        <p:spPr>
          <a:xfrm>
            <a:off x="4632467" y="3027286"/>
            <a:ext cx="1484248" cy="304242"/>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7243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1F4E8F-6751-44E6-9E10-339139D5D4F2}"/>
              </a:ext>
            </a:extLst>
          </p:cNvPr>
          <p:cNvSpPr>
            <a:spLocks noGrp="1"/>
          </p:cNvSpPr>
          <p:nvPr>
            <p:ph type="sldNum" sz="quarter" idx="12"/>
          </p:nvPr>
        </p:nvSpPr>
        <p:spPr/>
        <p:txBody>
          <a:bodyPr/>
          <a:lstStyle/>
          <a:p>
            <a:fld id="{6767FADE-2612-3649-B495-F644A23F288B}" type="slidenum">
              <a:rPr lang="en-US" smtClean="0"/>
              <a:pPr/>
              <a:t>2</a:t>
            </a:fld>
            <a:endParaRPr lang="en-US"/>
          </a:p>
        </p:txBody>
      </p:sp>
      <p:sp>
        <p:nvSpPr>
          <p:cNvPr id="3" name="Title 2">
            <a:extLst>
              <a:ext uri="{FF2B5EF4-FFF2-40B4-BE49-F238E27FC236}">
                <a16:creationId xmlns:a16="http://schemas.microsoft.com/office/drawing/2014/main" id="{E1F51A24-73EF-48D4-86F9-6A5661063C4A}"/>
              </a:ext>
            </a:extLst>
          </p:cNvPr>
          <p:cNvSpPr>
            <a:spLocks noGrp="1"/>
          </p:cNvSpPr>
          <p:nvPr>
            <p:ph type="title"/>
          </p:nvPr>
        </p:nvSpPr>
        <p:spPr/>
        <p:txBody>
          <a:bodyPr>
            <a:normAutofit/>
          </a:bodyPr>
          <a:lstStyle/>
          <a:p>
            <a:r>
              <a:rPr lang="en-US" dirty="0">
                <a:solidFill>
                  <a:schemeClr val="tx1"/>
                </a:solidFill>
                <a:latin typeface="Amasis MT Pro Black" panose="02040A04050005020304" pitchFamily="18" charset="0"/>
              </a:rPr>
              <a:t>Welcome and admin matters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73537D78-188C-4244-BB76-6E2B677BA6E1}"/>
              </a:ext>
            </a:extLst>
          </p:cNvPr>
          <p:cNvSpPr>
            <a:spLocks noGrp="1"/>
          </p:cNvSpPr>
          <p:nvPr>
            <p:ph sz="quarter" idx="13"/>
          </p:nvPr>
        </p:nvSpPr>
        <p:spPr>
          <a:xfrm>
            <a:off x="665163" y="1650999"/>
            <a:ext cx="7477125" cy="4569047"/>
          </a:xfrm>
        </p:spPr>
        <p:txBody>
          <a:bodyPr/>
          <a:lstStyle/>
          <a:p>
            <a:pPr marL="0" indent="0">
              <a:buNone/>
            </a:pPr>
            <a:r>
              <a:rPr lang="en-US" sz="2400" dirty="0">
                <a:latin typeface="Amasis MT Pro" panose="02040504050005020304" pitchFamily="18" charset="0"/>
              </a:rPr>
              <a:t>Please ensure that:</a:t>
            </a:r>
          </a:p>
          <a:p>
            <a:r>
              <a:rPr lang="en-US" sz="2400" dirty="0">
                <a:latin typeface="Amasis MT Pro" panose="02040504050005020304" pitchFamily="18" charset="0"/>
              </a:rPr>
              <a:t>Attendance has been captured (via QR code scanning)</a:t>
            </a:r>
          </a:p>
          <a:p>
            <a:endParaRPr lang="en-US" sz="2400" dirty="0">
              <a:latin typeface="Amasis MT Pro" panose="02040504050005020304" pitchFamily="18" charset="0"/>
            </a:endParaRPr>
          </a:p>
          <a:p>
            <a:r>
              <a:rPr lang="en-US" sz="2400" dirty="0">
                <a:latin typeface="Amasis MT Pro" panose="02040504050005020304" pitchFamily="18" charset="0"/>
              </a:rPr>
              <a:t>A learning laptop is with you</a:t>
            </a:r>
          </a:p>
          <a:p>
            <a:endParaRPr lang="en-US" sz="2400" dirty="0">
              <a:latin typeface="Amasis MT Pro" panose="02040504050005020304" pitchFamily="18" charset="0"/>
            </a:endParaRPr>
          </a:p>
          <a:p>
            <a:r>
              <a:rPr lang="en-US" sz="2400" dirty="0">
                <a:latin typeface="Amasis MT Pro" panose="02040504050005020304" pitchFamily="18" charset="0"/>
              </a:rPr>
              <a:t>Good view on the display</a:t>
            </a:r>
          </a:p>
          <a:p>
            <a:endParaRPr lang="en-US" sz="2400" dirty="0">
              <a:latin typeface="Amasis MT Pro" panose="02040504050005020304" pitchFamily="18" charset="0"/>
            </a:endParaRPr>
          </a:p>
          <a:p>
            <a:r>
              <a:rPr lang="en-US" sz="2400" dirty="0">
                <a:latin typeface="Amasis MT Pro" panose="02040504050005020304" pitchFamily="18" charset="0"/>
              </a:rPr>
              <a:t>Course materials are also available at: </a:t>
            </a:r>
            <a:r>
              <a:rPr lang="en-US" sz="1400" dirty="0">
                <a:latin typeface="Amasis MT Pro" panose="02040504050005020304" pitchFamily="18" charset="0"/>
                <a:hlinkClick r:id="rId3"/>
              </a:rPr>
              <a:t>https://github.com/kavithamuniraj/CETSpringBootAY2022</a:t>
            </a:r>
            <a:endParaRPr lang="en-US" sz="1400" dirty="0">
              <a:latin typeface="Amasis MT Pro" panose="02040504050005020304" pitchFamily="18" charset="0"/>
            </a:endParaRPr>
          </a:p>
          <a:p>
            <a:endParaRPr lang="en-US" sz="2400" dirty="0">
              <a:latin typeface="Amasis MT Pro" panose="02040504050005020304" pitchFamily="18" charset="0"/>
            </a:endParaRPr>
          </a:p>
        </p:txBody>
      </p:sp>
    </p:spTree>
    <p:extLst>
      <p:ext uri="{BB962C8B-B14F-4D97-AF65-F5344CB8AC3E}">
        <p14:creationId xmlns:p14="http://schemas.microsoft.com/office/powerpoint/2010/main" val="4003521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46A07E-543D-4C94-B2E9-F5F70E821E8A}"/>
              </a:ext>
            </a:extLst>
          </p:cNvPr>
          <p:cNvSpPr>
            <a:spLocks noGrp="1"/>
          </p:cNvSpPr>
          <p:nvPr>
            <p:ph type="sldNum" sz="quarter" idx="12"/>
          </p:nvPr>
        </p:nvSpPr>
        <p:spPr/>
        <p:txBody>
          <a:bodyPr/>
          <a:lstStyle/>
          <a:p>
            <a:fld id="{6767FADE-2612-3649-B495-F644A23F288B}" type="slidenum">
              <a:rPr lang="en-US" smtClean="0"/>
              <a:pPr/>
              <a:t>20</a:t>
            </a:fld>
            <a:endParaRPr lang="en-US"/>
          </a:p>
        </p:txBody>
      </p:sp>
      <p:sp>
        <p:nvSpPr>
          <p:cNvPr id="3" name="Title 2">
            <a:extLst>
              <a:ext uri="{FF2B5EF4-FFF2-40B4-BE49-F238E27FC236}">
                <a16:creationId xmlns:a16="http://schemas.microsoft.com/office/drawing/2014/main" id="{46354600-5EA1-43E1-9070-9EFBF1B072F7}"/>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Web form attributes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B11F4E53-2D0C-483C-82A3-5571D8CA4582}"/>
              </a:ext>
            </a:extLst>
          </p:cNvPr>
          <p:cNvSpPr>
            <a:spLocks noGrp="1"/>
          </p:cNvSpPr>
          <p:nvPr>
            <p:ph sz="quarter" idx="13"/>
          </p:nvPr>
        </p:nvSpPr>
        <p:spPr/>
        <p:txBody>
          <a:bodyPr/>
          <a:lstStyle/>
          <a:p>
            <a:r>
              <a:rPr lang="en-US" dirty="0">
                <a:latin typeface="Amasis MT Pro" panose="02040504050005020304" pitchFamily="18" charset="0"/>
              </a:rPr>
              <a:t>The </a:t>
            </a:r>
            <a:r>
              <a:rPr lang="en-US" b="1" dirty="0">
                <a:latin typeface="Amasis MT Pro" panose="02040504050005020304" pitchFamily="18" charset="0"/>
              </a:rPr>
              <a:t>action</a:t>
            </a:r>
            <a:r>
              <a:rPr lang="en-US" dirty="0">
                <a:latin typeface="Amasis MT Pro" panose="02040504050005020304" pitchFamily="18" charset="0"/>
              </a:rPr>
              <a:t> attribute defines the location (URL) where the form's collected data should be sent when it is submitted.</a:t>
            </a:r>
          </a:p>
          <a:p>
            <a:endParaRPr lang="en-US" dirty="0">
              <a:latin typeface="Amasis MT Pro" panose="02040504050005020304" pitchFamily="18" charset="0"/>
            </a:endParaRPr>
          </a:p>
          <a:p>
            <a:r>
              <a:rPr lang="en-US" dirty="0">
                <a:latin typeface="Amasis MT Pro" panose="02040504050005020304" pitchFamily="18" charset="0"/>
              </a:rPr>
              <a:t>The </a:t>
            </a:r>
            <a:r>
              <a:rPr lang="en-US" b="1" dirty="0">
                <a:latin typeface="Amasis MT Pro" panose="02040504050005020304" pitchFamily="18" charset="0"/>
              </a:rPr>
              <a:t>method</a:t>
            </a:r>
            <a:r>
              <a:rPr lang="en-US" dirty="0">
                <a:latin typeface="Amasis MT Pro" panose="02040504050005020304" pitchFamily="18" charset="0"/>
              </a:rPr>
              <a:t> attribute defines which HTTP* method to send the data with (usually get or post).</a:t>
            </a:r>
            <a:endParaRPr lang="en-SG" dirty="0">
              <a:latin typeface="Amasis MT Pro" panose="02040504050005020304" pitchFamily="18" charset="0"/>
            </a:endParaRPr>
          </a:p>
        </p:txBody>
      </p:sp>
      <p:sp>
        <p:nvSpPr>
          <p:cNvPr id="5" name="TextBox 4">
            <a:extLst>
              <a:ext uri="{FF2B5EF4-FFF2-40B4-BE49-F238E27FC236}">
                <a16:creationId xmlns:a16="http://schemas.microsoft.com/office/drawing/2014/main" id="{9D7E43DB-9065-4E1B-9A94-F1245F1572DD}"/>
              </a:ext>
            </a:extLst>
          </p:cNvPr>
          <p:cNvSpPr txBox="1"/>
          <p:nvPr/>
        </p:nvSpPr>
        <p:spPr>
          <a:xfrm>
            <a:off x="1001712" y="4417945"/>
            <a:ext cx="5346335" cy="1354217"/>
          </a:xfrm>
          <a:prstGeom prst="rect">
            <a:avLst/>
          </a:prstGeom>
          <a:noFill/>
        </p:spPr>
        <p:txBody>
          <a:bodyPr wrap="none" rtlCol="0">
            <a:spAutoFit/>
          </a:bodyPr>
          <a:lstStyle/>
          <a:p>
            <a:r>
              <a:rPr lang="en-US" sz="1600" dirty="0">
                <a:solidFill>
                  <a:srgbClr val="0070C0"/>
                </a:solidFill>
                <a:latin typeface="Consolas" panose="020B0609020204030204" pitchFamily="49" charset="0"/>
              </a:rPr>
              <a:t>&lt;h1&gt;Add new Category&lt;/h1&gt;</a:t>
            </a:r>
          </a:p>
          <a:p>
            <a:r>
              <a:rPr lang="en-US" sz="1600" dirty="0">
                <a:solidFill>
                  <a:srgbClr val="0070C0"/>
                </a:solidFill>
                <a:latin typeface="Consolas" panose="020B0609020204030204" pitchFamily="49" charset="0"/>
              </a:rPr>
              <a:t>&lt;form </a:t>
            </a:r>
            <a:r>
              <a:rPr lang="en-US" sz="1600" b="1" dirty="0">
                <a:solidFill>
                  <a:srgbClr val="0070C0"/>
                </a:solidFill>
                <a:latin typeface="Consolas" panose="020B0609020204030204" pitchFamily="49" charset="0"/>
              </a:rPr>
              <a:t>action</a:t>
            </a:r>
            <a:r>
              <a:rPr lang="en-US" sz="1600" dirty="0">
                <a:solidFill>
                  <a:srgbClr val="0070C0"/>
                </a:solidFill>
                <a:latin typeface="Consolas" panose="020B0609020204030204" pitchFamily="49" charset="0"/>
              </a:rPr>
              <a:t>=</a:t>
            </a:r>
            <a:r>
              <a:rPr lang="en-US" sz="1600" i="1" dirty="0">
                <a:solidFill>
                  <a:srgbClr val="0070C0"/>
                </a:solidFill>
                <a:latin typeface="Consolas" panose="020B0609020204030204" pitchFamily="49" charset="0"/>
              </a:rPr>
              <a:t>"/categories/save" </a:t>
            </a:r>
            <a:r>
              <a:rPr lang="en-US" sz="1600" b="1" i="1" dirty="0">
                <a:solidFill>
                  <a:srgbClr val="0070C0"/>
                </a:solidFill>
                <a:latin typeface="Consolas" panose="020B0609020204030204" pitchFamily="49" charset="0"/>
              </a:rPr>
              <a:t>method</a:t>
            </a:r>
            <a:r>
              <a:rPr lang="en-US" sz="1600" i="1" dirty="0">
                <a:solidFill>
                  <a:srgbClr val="0070C0"/>
                </a:solidFill>
                <a:latin typeface="Consolas" panose="020B0609020204030204" pitchFamily="49" charset="0"/>
              </a:rPr>
              <a:t>="post"&gt;</a:t>
            </a:r>
          </a:p>
          <a:p>
            <a:pPr lvl="1"/>
            <a:r>
              <a:rPr lang="en-SG" sz="1600" dirty="0">
                <a:solidFill>
                  <a:srgbClr val="0070C0"/>
                </a:solidFill>
                <a:latin typeface="Consolas" panose="020B0609020204030204" pitchFamily="49" charset="0"/>
              </a:rPr>
              <a:t>Category: &lt;input type=</a:t>
            </a:r>
            <a:r>
              <a:rPr lang="en-SG" sz="1600" i="1" dirty="0">
                <a:solidFill>
                  <a:srgbClr val="0070C0"/>
                </a:solidFill>
                <a:latin typeface="Consolas" panose="020B0609020204030204" pitchFamily="49" charset="0"/>
              </a:rPr>
              <a:t>"text" /&gt;</a:t>
            </a:r>
          </a:p>
          <a:p>
            <a:pPr lvl="1"/>
            <a:r>
              <a:rPr lang="en-US" sz="1600" dirty="0">
                <a:solidFill>
                  <a:srgbClr val="0070C0"/>
                </a:solidFill>
                <a:latin typeface="Consolas" panose="020B0609020204030204" pitchFamily="49" charset="0"/>
              </a:rPr>
              <a:t>&lt;button type=</a:t>
            </a:r>
            <a:r>
              <a:rPr lang="en-US" sz="1600" i="1" dirty="0">
                <a:solidFill>
                  <a:srgbClr val="0070C0"/>
                </a:solidFill>
                <a:latin typeface="Consolas" panose="020B0609020204030204" pitchFamily="49" charset="0"/>
              </a:rPr>
              <a:t>"submit"&gt;Save&lt;/button&gt;</a:t>
            </a:r>
          </a:p>
          <a:p>
            <a:r>
              <a:rPr lang="en-SG" sz="1600" dirty="0">
                <a:solidFill>
                  <a:srgbClr val="0070C0"/>
                </a:solidFill>
                <a:latin typeface="Consolas" panose="020B0609020204030204" pitchFamily="49" charset="0"/>
              </a:rPr>
              <a:t>&lt;/form&gt;</a:t>
            </a:r>
          </a:p>
        </p:txBody>
      </p:sp>
      <p:sp>
        <p:nvSpPr>
          <p:cNvPr id="6" name="TextBox 5">
            <a:extLst>
              <a:ext uri="{FF2B5EF4-FFF2-40B4-BE49-F238E27FC236}">
                <a16:creationId xmlns:a16="http://schemas.microsoft.com/office/drawing/2014/main" id="{0B43DB48-5B43-4F48-9591-2E1AA7BBB78A}"/>
              </a:ext>
            </a:extLst>
          </p:cNvPr>
          <p:cNvSpPr txBox="1"/>
          <p:nvPr/>
        </p:nvSpPr>
        <p:spPr>
          <a:xfrm>
            <a:off x="4432050" y="5772162"/>
            <a:ext cx="4711950" cy="523220"/>
          </a:xfrm>
          <a:prstGeom prst="rect">
            <a:avLst/>
          </a:prstGeom>
          <a:noFill/>
        </p:spPr>
        <p:txBody>
          <a:bodyPr wrap="square" rtlCol="0">
            <a:spAutoFit/>
          </a:bodyPr>
          <a:lstStyle/>
          <a:p>
            <a:r>
              <a:rPr lang="en-US" sz="1400" dirty="0">
                <a:solidFill>
                  <a:srgbClr val="FF0000"/>
                </a:solidFill>
              </a:rPr>
              <a:t>*The Hypertext Transfer Protocol (HTTP) is designed to enable communications between clients and servers.</a:t>
            </a:r>
            <a:endParaRPr lang="en-SG" sz="1400" dirty="0">
              <a:solidFill>
                <a:srgbClr val="FF0000"/>
              </a:solidFill>
            </a:endParaRPr>
          </a:p>
        </p:txBody>
      </p:sp>
    </p:spTree>
    <p:extLst>
      <p:ext uri="{BB962C8B-B14F-4D97-AF65-F5344CB8AC3E}">
        <p14:creationId xmlns:p14="http://schemas.microsoft.com/office/powerpoint/2010/main" val="3821857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59F084-5F8C-4632-8EA0-C785498FC96E}"/>
              </a:ext>
            </a:extLst>
          </p:cNvPr>
          <p:cNvSpPr>
            <a:spLocks noGrp="1"/>
          </p:cNvSpPr>
          <p:nvPr>
            <p:ph type="sldNum" sz="quarter" idx="12"/>
          </p:nvPr>
        </p:nvSpPr>
        <p:spPr/>
        <p:txBody>
          <a:bodyPr/>
          <a:lstStyle/>
          <a:p>
            <a:fld id="{6767FADE-2612-3649-B495-F644A23F288B}" type="slidenum">
              <a:rPr lang="en-US" smtClean="0"/>
              <a:pPr/>
              <a:t>21</a:t>
            </a:fld>
            <a:endParaRPr lang="en-US"/>
          </a:p>
        </p:txBody>
      </p:sp>
      <p:sp>
        <p:nvSpPr>
          <p:cNvPr id="3" name="Title 2">
            <a:extLst>
              <a:ext uri="{FF2B5EF4-FFF2-40B4-BE49-F238E27FC236}">
                <a16:creationId xmlns:a16="http://schemas.microsoft.com/office/drawing/2014/main" id="{E0BC529A-6202-4FBC-8E2D-411924F78251}"/>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Web form methods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A1F23A38-F800-493A-AE49-7414B33F7C69}"/>
              </a:ext>
            </a:extLst>
          </p:cNvPr>
          <p:cNvSpPr>
            <a:spLocks noGrp="1"/>
          </p:cNvSpPr>
          <p:nvPr>
            <p:ph sz="quarter" idx="13"/>
          </p:nvPr>
        </p:nvSpPr>
        <p:spPr/>
        <p:txBody>
          <a:bodyPr/>
          <a:lstStyle/>
          <a:p>
            <a:r>
              <a:rPr lang="en-US" dirty="0">
                <a:latin typeface="Amasis MT Pro" panose="02040504050005020304" pitchFamily="18" charset="0"/>
              </a:rPr>
              <a:t>POST</a:t>
            </a:r>
          </a:p>
          <a:p>
            <a:pPr lvl="1"/>
            <a:r>
              <a:rPr lang="en-US" dirty="0">
                <a:latin typeface="Amasis MT Pro" panose="02040504050005020304" pitchFamily="18" charset="0"/>
              </a:rPr>
              <a:t>Data submitted is not visible in URL</a:t>
            </a:r>
          </a:p>
          <a:p>
            <a:pPr lvl="1"/>
            <a:r>
              <a:rPr lang="en-US" dirty="0">
                <a:latin typeface="Amasis MT Pro" panose="02040504050005020304" pitchFamily="18" charset="0"/>
              </a:rPr>
              <a:t>Has no size limitations</a:t>
            </a:r>
          </a:p>
          <a:p>
            <a:pPr lvl="1"/>
            <a:r>
              <a:rPr lang="en-US" dirty="0">
                <a:latin typeface="Amasis MT Pro" panose="02040504050005020304" pitchFamily="18" charset="0"/>
              </a:rPr>
              <a:t>Usually used for form submissions</a:t>
            </a:r>
          </a:p>
          <a:p>
            <a:pPr lvl="1"/>
            <a:endParaRPr lang="en-US" dirty="0">
              <a:latin typeface="Amasis MT Pro" panose="02040504050005020304" pitchFamily="18" charset="0"/>
            </a:endParaRPr>
          </a:p>
          <a:p>
            <a:r>
              <a:rPr lang="en-US" dirty="0">
                <a:latin typeface="Amasis MT Pro" panose="02040504050005020304" pitchFamily="18" charset="0"/>
              </a:rPr>
              <a:t>GET</a:t>
            </a:r>
          </a:p>
          <a:p>
            <a:pPr lvl="1"/>
            <a:r>
              <a:rPr lang="en-US" dirty="0">
                <a:latin typeface="Amasis MT Pro" panose="02040504050005020304" pitchFamily="18" charset="0"/>
              </a:rPr>
              <a:t>Data is appended in the URL in name/value pairs</a:t>
            </a:r>
          </a:p>
          <a:p>
            <a:pPr lvl="1"/>
            <a:r>
              <a:rPr lang="en-US" dirty="0">
                <a:latin typeface="Amasis MT Pro" panose="02040504050005020304" pitchFamily="18" charset="0"/>
              </a:rPr>
              <a:t>The length of a URL is limited </a:t>
            </a:r>
          </a:p>
          <a:p>
            <a:pPr lvl="1"/>
            <a:r>
              <a:rPr lang="en-US" dirty="0">
                <a:latin typeface="Amasis MT Pro" panose="02040504050005020304" pitchFamily="18" charset="0"/>
              </a:rPr>
              <a:t>Data is visible in the URL</a:t>
            </a:r>
          </a:p>
        </p:txBody>
      </p:sp>
    </p:spTree>
    <p:extLst>
      <p:ext uri="{BB962C8B-B14F-4D97-AF65-F5344CB8AC3E}">
        <p14:creationId xmlns:p14="http://schemas.microsoft.com/office/powerpoint/2010/main" val="4084142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F29712-7FEF-4BAB-8357-01B728980CA1}"/>
              </a:ext>
            </a:extLst>
          </p:cNvPr>
          <p:cNvSpPr>
            <a:spLocks noGrp="1"/>
          </p:cNvSpPr>
          <p:nvPr>
            <p:ph type="sldNum" sz="quarter" idx="12"/>
          </p:nvPr>
        </p:nvSpPr>
        <p:spPr/>
        <p:txBody>
          <a:bodyPr/>
          <a:lstStyle/>
          <a:p>
            <a:fld id="{6767FADE-2612-3649-B495-F644A23F288B}" type="slidenum">
              <a:rPr lang="en-US" smtClean="0"/>
              <a:pPr/>
              <a:t>22</a:t>
            </a:fld>
            <a:endParaRPr lang="en-US"/>
          </a:p>
        </p:txBody>
      </p:sp>
      <p:sp>
        <p:nvSpPr>
          <p:cNvPr id="3" name="Title 2">
            <a:extLst>
              <a:ext uri="{FF2B5EF4-FFF2-40B4-BE49-F238E27FC236}">
                <a16:creationId xmlns:a16="http://schemas.microsoft.com/office/drawing/2014/main" id="{5190E925-0121-44F1-B08F-6A065144E824}"/>
              </a:ext>
            </a:extLst>
          </p:cNvPr>
          <p:cNvSpPr>
            <a:spLocks noGrp="1"/>
          </p:cNvSpPr>
          <p:nvPr>
            <p:ph type="title"/>
          </p:nvPr>
        </p:nvSpPr>
        <p:spPr/>
        <p:txBody>
          <a:bodyPr/>
          <a:lstStyle/>
          <a:p>
            <a:r>
              <a:rPr lang="en-US" dirty="0" err="1">
                <a:solidFill>
                  <a:schemeClr val="tx1"/>
                </a:solidFill>
                <a:latin typeface="Amasis MT Pro Black" panose="02040A04050005020304" pitchFamily="18" charset="0"/>
              </a:rPr>
              <a:t>Springboot</a:t>
            </a:r>
            <a:r>
              <a:rPr lang="en-US" dirty="0">
                <a:solidFill>
                  <a:schemeClr val="tx1"/>
                </a:solidFill>
                <a:latin typeface="Amasis MT Pro Black" panose="02040A04050005020304" pitchFamily="18" charset="0"/>
              </a:rPr>
              <a:t> form methods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F1849971-FFA9-444D-A296-98A07B626B1D}"/>
              </a:ext>
            </a:extLst>
          </p:cNvPr>
          <p:cNvSpPr>
            <a:spLocks noGrp="1"/>
          </p:cNvSpPr>
          <p:nvPr>
            <p:ph sz="quarter" idx="13"/>
          </p:nvPr>
        </p:nvSpPr>
        <p:spPr/>
        <p:txBody>
          <a:bodyPr/>
          <a:lstStyle/>
          <a:p>
            <a:r>
              <a:rPr lang="en-US" dirty="0">
                <a:latin typeface="Amasis MT Pro" panose="02040504050005020304" pitchFamily="18" charset="0"/>
              </a:rPr>
              <a:t>In </a:t>
            </a:r>
            <a:r>
              <a:rPr lang="en-US" dirty="0" err="1">
                <a:latin typeface="Amasis MT Pro" panose="02040504050005020304" pitchFamily="18" charset="0"/>
              </a:rPr>
              <a:t>Springboot</a:t>
            </a:r>
            <a:r>
              <a:rPr lang="en-US" dirty="0">
                <a:latin typeface="Amasis MT Pro" panose="02040504050005020304" pitchFamily="18" charset="0"/>
              </a:rPr>
              <a:t>, we have the corresponding annotations for the POST and GET methods.</a:t>
            </a:r>
          </a:p>
          <a:p>
            <a:endParaRPr lang="en-US" dirty="0">
              <a:latin typeface="Amasis MT Pro" panose="02040504050005020304" pitchFamily="18" charset="0"/>
            </a:endParaRPr>
          </a:p>
          <a:p>
            <a:pPr lvl="1"/>
            <a:r>
              <a:rPr lang="en-US" dirty="0">
                <a:latin typeface="Amasis MT Pro" panose="02040504050005020304" pitchFamily="18" charset="0"/>
              </a:rPr>
              <a:t>GET - @</a:t>
            </a:r>
            <a:r>
              <a:rPr lang="en-US" dirty="0" err="1">
                <a:latin typeface="Amasis MT Pro" panose="02040504050005020304" pitchFamily="18" charset="0"/>
              </a:rPr>
              <a:t>GetMapping</a:t>
            </a:r>
            <a:endParaRPr lang="en-US" dirty="0">
              <a:latin typeface="Amasis MT Pro" panose="02040504050005020304" pitchFamily="18" charset="0"/>
            </a:endParaRPr>
          </a:p>
          <a:p>
            <a:pPr lvl="1"/>
            <a:endParaRPr lang="en-US" dirty="0">
              <a:latin typeface="Amasis MT Pro" panose="02040504050005020304" pitchFamily="18" charset="0"/>
            </a:endParaRPr>
          </a:p>
          <a:p>
            <a:pPr lvl="1"/>
            <a:r>
              <a:rPr lang="en-US" dirty="0">
                <a:latin typeface="Amasis MT Pro" panose="02040504050005020304" pitchFamily="18" charset="0"/>
              </a:rPr>
              <a:t>POST - @</a:t>
            </a:r>
            <a:r>
              <a:rPr lang="en-US" dirty="0" err="1">
                <a:latin typeface="Amasis MT Pro" panose="02040504050005020304" pitchFamily="18" charset="0"/>
              </a:rPr>
              <a:t>PostMapping</a:t>
            </a:r>
            <a:endParaRPr lang="en-US" dirty="0">
              <a:latin typeface="Amasis MT Pro" panose="02040504050005020304" pitchFamily="18" charset="0"/>
            </a:endParaRPr>
          </a:p>
          <a:p>
            <a:pPr lvl="1"/>
            <a:endParaRPr lang="en-US" dirty="0">
              <a:latin typeface="Amasis MT Pro" panose="02040504050005020304" pitchFamily="18" charset="0"/>
            </a:endParaRPr>
          </a:p>
        </p:txBody>
      </p:sp>
    </p:spTree>
    <p:extLst>
      <p:ext uri="{BB962C8B-B14F-4D97-AF65-F5344CB8AC3E}">
        <p14:creationId xmlns:p14="http://schemas.microsoft.com/office/powerpoint/2010/main" val="811389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F29712-7FEF-4BAB-8357-01B728980CA1}"/>
              </a:ext>
            </a:extLst>
          </p:cNvPr>
          <p:cNvSpPr>
            <a:spLocks noGrp="1"/>
          </p:cNvSpPr>
          <p:nvPr>
            <p:ph type="sldNum" sz="quarter" idx="12"/>
          </p:nvPr>
        </p:nvSpPr>
        <p:spPr/>
        <p:txBody>
          <a:bodyPr/>
          <a:lstStyle/>
          <a:p>
            <a:fld id="{6767FADE-2612-3649-B495-F644A23F288B}" type="slidenum">
              <a:rPr lang="en-US" smtClean="0"/>
              <a:pPr/>
              <a:t>23</a:t>
            </a:fld>
            <a:endParaRPr lang="en-US"/>
          </a:p>
        </p:txBody>
      </p:sp>
      <p:sp>
        <p:nvSpPr>
          <p:cNvPr id="3" name="Title 2">
            <a:extLst>
              <a:ext uri="{FF2B5EF4-FFF2-40B4-BE49-F238E27FC236}">
                <a16:creationId xmlns:a16="http://schemas.microsoft.com/office/drawing/2014/main" id="{5190E925-0121-44F1-B08F-6A065144E824}"/>
              </a:ext>
            </a:extLst>
          </p:cNvPr>
          <p:cNvSpPr>
            <a:spLocks noGrp="1"/>
          </p:cNvSpPr>
          <p:nvPr>
            <p:ph type="title"/>
          </p:nvPr>
        </p:nvSpPr>
        <p:spPr/>
        <p:txBody>
          <a:bodyPr/>
          <a:lstStyle/>
          <a:p>
            <a:r>
              <a:rPr lang="en-US" dirty="0" err="1">
                <a:solidFill>
                  <a:schemeClr val="tx1"/>
                </a:solidFill>
                <a:latin typeface="Amasis MT Pro Black" panose="02040A04050005020304" pitchFamily="18" charset="0"/>
              </a:rPr>
              <a:t>Springboot</a:t>
            </a:r>
            <a:r>
              <a:rPr lang="en-US" dirty="0">
                <a:solidFill>
                  <a:schemeClr val="tx1"/>
                </a:solidFill>
                <a:latin typeface="Amasis MT Pro Black" panose="02040A04050005020304" pitchFamily="18" charset="0"/>
              </a:rPr>
              <a:t> form methods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F1849971-FFA9-444D-A296-98A07B626B1D}"/>
              </a:ext>
            </a:extLst>
          </p:cNvPr>
          <p:cNvSpPr>
            <a:spLocks noGrp="1"/>
          </p:cNvSpPr>
          <p:nvPr>
            <p:ph sz="quarter" idx="13"/>
          </p:nvPr>
        </p:nvSpPr>
        <p:spPr>
          <a:xfrm>
            <a:off x="619660" y="1394341"/>
            <a:ext cx="7904679" cy="4069316"/>
          </a:xfrm>
        </p:spPr>
        <p:txBody>
          <a:bodyPr/>
          <a:lstStyle/>
          <a:p>
            <a:r>
              <a:rPr lang="en-US" dirty="0">
                <a:latin typeface="Amasis MT Pro" panose="02040504050005020304" pitchFamily="18" charset="0"/>
              </a:rPr>
              <a:t>We have used </a:t>
            </a:r>
            <a:r>
              <a:rPr lang="en-US" b="1" dirty="0">
                <a:latin typeface="Amasis MT Pro" panose="02040504050005020304" pitchFamily="18" charset="0"/>
              </a:rPr>
              <a:t>@</a:t>
            </a:r>
            <a:r>
              <a:rPr lang="en-US" b="1" dirty="0" err="1">
                <a:latin typeface="Amasis MT Pro" panose="02040504050005020304" pitchFamily="18" charset="0"/>
              </a:rPr>
              <a:t>GetMapping</a:t>
            </a:r>
            <a:r>
              <a:rPr lang="en-US" b="1" dirty="0">
                <a:latin typeface="Amasis MT Pro" panose="02040504050005020304" pitchFamily="18" charset="0"/>
              </a:rPr>
              <a:t> </a:t>
            </a:r>
            <a:r>
              <a:rPr lang="en-US" dirty="0">
                <a:latin typeface="Amasis MT Pro" panose="02040504050005020304" pitchFamily="18" charset="0"/>
              </a:rPr>
              <a:t>previously. </a:t>
            </a:r>
          </a:p>
          <a:p>
            <a:endParaRPr lang="en-US" dirty="0">
              <a:latin typeface="Amasis MT Pro" panose="02040504050005020304" pitchFamily="18" charset="0"/>
            </a:endParaRPr>
          </a:p>
          <a:p>
            <a:endParaRPr lang="en-US" dirty="0">
              <a:latin typeface="Amasis MT Pro" panose="02040504050005020304" pitchFamily="18" charset="0"/>
            </a:endParaRPr>
          </a:p>
          <a:p>
            <a:endParaRPr lang="en-US" dirty="0">
              <a:latin typeface="Amasis MT Pro" panose="02040504050005020304" pitchFamily="18" charset="0"/>
            </a:endParaRPr>
          </a:p>
          <a:p>
            <a:endParaRPr lang="en-US" dirty="0">
              <a:latin typeface="Amasis MT Pro" panose="02040504050005020304" pitchFamily="18" charset="0"/>
            </a:endParaRPr>
          </a:p>
          <a:p>
            <a:endParaRPr lang="en-US" dirty="0">
              <a:latin typeface="Amasis MT Pro" panose="020405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Today, we will use </a:t>
            </a:r>
            <a:r>
              <a:rPr lang="en-US" b="1" dirty="0">
                <a:highlight>
                  <a:srgbClr val="FFFF00"/>
                </a:highlight>
                <a:latin typeface="Amasis MT Pro" panose="02040504050005020304" pitchFamily="18" charset="0"/>
              </a:rPr>
              <a:t>@</a:t>
            </a:r>
            <a:r>
              <a:rPr lang="en-US" b="1" dirty="0" err="1">
                <a:highlight>
                  <a:srgbClr val="FFFF00"/>
                </a:highlight>
                <a:latin typeface="Amasis MT Pro" panose="02040504050005020304" pitchFamily="18" charset="0"/>
              </a:rPr>
              <a:t>PostMapping</a:t>
            </a:r>
            <a:r>
              <a:rPr lang="en-US" b="1" dirty="0">
                <a:highlight>
                  <a:srgbClr val="FFFF00"/>
                </a:highlight>
                <a:latin typeface="Amasis MT Pro" panose="02040504050005020304" pitchFamily="18" charset="0"/>
              </a:rPr>
              <a:t> </a:t>
            </a:r>
            <a:r>
              <a:rPr lang="en-US" dirty="0">
                <a:latin typeface="Amasis MT Pro" panose="02040504050005020304" pitchFamily="18" charset="0"/>
              </a:rPr>
              <a:t>as well when creating a form for add more categories.</a:t>
            </a:r>
          </a:p>
          <a:p>
            <a:endParaRPr lang="en-SG" dirty="0">
              <a:latin typeface="Amasis MT Pro" panose="02040504050005020304" pitchFamily="18" charset="0"/>
            </a:endParaRPr>
          </a:p>
        </p:txBody>
      </p:sp>
      <p:pic>
        <p:nvPicPr>
          <p:cNvPr id="5" name="Picture 4">
            <a:extLst>
              <a:ext uri="{FF2B5EF4-FFF2-40B4-BE49-F238E27FC236}">
                <a16:creationId xmlns:a16="http://schemas.microsoft.com/office/drawing/2014/main" id="{D3B7B40D-7A41-4F96-9839-BEB24D178F78}"/>
              </a:ext>
            </a:extLst>
          </p:cNvPr>
          <p:cNvPicPr>
            <a:picLocks noChangeAspect="1"/>
          </p:cNvPicPr>
          <p:nvPr/>
        </p:nvPicPr>
        <p:blipFill>
          <a:blip r:embed="rId2"/>
          <a:stretch>
            <a:fillRect/>
          </a:stretch>
        </p:blipFill>
        <p:spPr>
          <a:xfrm>
            <a:off x="893762" y="2509837"/>
            <a:ext cx="7019925" cy="1838325"/>
          </a:xfrm>
          <a:prstGeom prst="rect">
            <a:avLst/>
          </a:prstGeom>
        </p:spPr>
      </p:pic>
    </p:spTree>
    <p:extLst>
      <p:ext uri="{BB962C8B-B14F-4D97-AF65-F5344CB8AC3E}">
        <p14:creationId xmlns:p14="http://schemas.microsoft.com/office/powerpoint/2010/main" val="2479351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791DE0-2CD0-4A6B-8AE5-623CC46BD862}"/>
              </a:ext>
            </a:extLst>
          </p:cNvPr>
          <p:cNvSpPr>
            <a:spLocks noGrp="1"/>
          </p:cNvSpPr>
          <p:nvPr>
            <p:ph type="sldNum" sz="quarter" idx="12"/>
          </p:nvPr>
        </p:nvSpPr>
        <p:spPr/>
        <p:txBody>
          <a:bodyPr/>
          <a:lstStyle/>
          <a:p>
            <a:fld id="{6767FADE-2612-3649-B495-F644A23F288B}" type="slidenum">
              <a:rPr lang="en-US" smtClean="0"/>
              <a:pPr/>
              <a:t>24</a:t>
            </a:fld>
            <a:endParaRPr lang="en-US"/>
          </a:p>
        </p:txBody>
      </p:sp>
      <p:sp>
        <p:nvSpPr>
          <p:cNvPr id="3" name="Title 2">
            <a:extLst>
              <a:ext uri="{FF2B5EF4-FFF2-40B4-BE49-F238E27FC236}">
                <a16:creationId xmlns:a16="http://schemas.microsoft.com/office/drawing/2014/main" id="{8907D7C1-1A56-4725-B363-21A1C46B2DDD}"/>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Exercise 1 – Web forms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9DD2B696-A6D5-4FB8-AF21-467DCA121CE4}"/>
              </a:ext>
            </a:extLst>
          </p:cNvPr>
          <p:cNvSpPr>
            <a:spLocks noGrp="1"/>
          </p:cNvSpPr>
          <p:nvPr>
            <p:ph sz="quarter" idx="13"/>
          </p:nvPr>
        </p:nvSpPr>
        <p:spPr>
          <a:xfrm>
            <a:off x="665163" y="1704163"/>
            <a:ext cx="7477125" cy="3759200"/>
          </a:xfrm>
        </p:spPr>
        <p:txBody>
          <a:bodyPr/>
          <a:lstStyle/>
          <a:p>
            <a:pPr marL="0" indent="0">
              <a:buNone/>
            </a:pPr>
            <a:r>
              <a:rPr lang="en-US" dirty="0">
                <a:latin typeface="Amasis MT Pro" panose="02040504050005020304" pitchFamily="18" charset="0"/>
              </a:rPr>
              <a:t>In the previous lesson, we were able to view a list of categories. </a:t>
            </a:r>
            <a:endParaRPr lang="en-SG" dirty="0">
              <a:latin typeface="Amasis MT Pro" panose="02040504050005020304" pitchFamily="18" charset="0"/>
            </a:endParaRPr>
          </a:p>
        </p:txBody>
      </p:sp>
      <p:pic>
        <p:nvPicPr>
          <p:cNvPr id="5" name="Picture 4">
            <a:extLst>
              <a:ext uri="{FF2B5EF4-FFF2-40B4-BE49-F238E27FC236}">
                <a16:creationId xmlns:a16="http://schemas.microsoft.com/office/drawing/2014/main" id="{21912400-F55F-431B-A18F-EF7856DC90E3}"/>
              </a:ext>
            </a:extLst>
          </p:cNvPr>
          <p:cNvPicPr>
            <a:picLocks noChangeAspect="1"/>
          </p:cNvPicPr>
          <p:nvPr/>
        </p:nvPicPr>
        <p:blipFill>
          <a:blip r:embed="rId2"/>
          <a:stretch>
            <a:fillRect/>
          </a:stretch>
        </p:blipFill>
        <p:spPr>
          <a:xfrm>
            <a:off x="2193673" y="2901538"/>
            <a:ext cx="4420104" cy="285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583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EC1998-ED7C-465A-A939-25B79BDC5F96}"/>
              </a:ext>
            </a:extLst>
          </p:cNvPr>
          <p:cNvSpPr>
            <a:spLocks noGrp="1"/>
          </p:cNvSpPr>
          <p:nvPr>
            <p:ph type="sldNum" sz="quarter" idx="12"/>
          </p:nvPr>
        </p:nvSpPr>
        <p:spPr/>
        <p:txBody>
          <a:bodyPr/>
          <a:lstStyle/>
          <a:p>
            <a:fld id="{6767FADE-2612-3649-B495-F644A23F288B}" type="slidenum">
              <a:rPr lang="en-US" smtClean="0"/>
              <a:pPr/>
              <a:t>25</a:t>
            </a:fld>
            <a:endParaRPr lang="en-US"/>
          </a:p>
        </p:txBody>
      </p:sp>
      <p:sp>
        <p:nvSpPr>
          <p:cNvPr id="3" name="Title 2">
            <a:extLst>
              <a:ext uri="{FF2B5EF4-FFF2-40B4-BE49-F238E27FC236}">
                <a16:creationId xmlns:a16="http://schemas.microsoft.com/office/drawing/2014/main" id="{AC69B6D9-1730-4DA9-B62B-B511C8BB1A97}"/>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Exercise 1 – Web forms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0AE78028-3EF8-4F9C-BA59-FFB6D920E435}"/>
              </a:ext>
            </a:extLst>
          </p:cNvPr>
          <p:cNvSpPr>
            <a:spLocks noGrp="1"/>
          </p:cNvSpPr>
          <p:nvPr>
            <p:ph sz="quarter" idx="13"/>
          </p:nvPr>
        </p:nvSpPr>
        <p:spPr/>
        <p:txBody>
          <a:bodyPr/>
          <a:lstStyle/>
          <a:p>
            <a:pPr marL="0" indent="0">
              <a:buNone/>
            </a:pPr>
            <a:r>
              <a:rPr lang="en-US" dirty="0">
                <a:latin typeface="Amasis MT Pro" panose="02040504050005020304" pitchFamily="18" charset="0"/>
              </a:rPr>
              <a:t>To add more categories into the database, why is it better to have a form to allow adding of new categories, as compared to adding it directly in the database?</a:t>
            </a:r>
          </a:p>
        </p:txBody>
      </p:sp>
    </p:spTree>
    <p:extLst>
      <p:ext uri="{BB962C8B-B14F-4D97-AF65-F5344CB8AC3E}">
        <p14:creationId xmlns:p14="http://schemas.microsoft.com/office/powerpoint/2010/main" val="2913119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EC1998-ED7C-465A-A939-25B79BDC5F96}"/>
              </a:ext>
            </a:extLst>
          </p:cNvPr>
          <p:cNvSpPr>
            <a:spLocks noGrp="1"/>
          </p:cNvSpPr>
          <p:nvPr>
            <p:ph type="sldNum" sz="quarter" idx="12"/>
          </p:nvPr>
        </p:nvSpPr>
        <p:spPr/>
        <p:txBody>
          <a:bodyPr/>
          <a:lstStyle/>
          <a:p>
            <a:fld id="{6767FADE-2612-3649-B495-F644A23F288B}" type="slidenum">
              <a:rPr lang="en-US" smtClean="0"/>
              <a:pPr/>
              <a:t>26</a:t>
            </a:fld>
            <a:endParaRPr lang="en-US"/>
          </a:p>
        </p:txBody>
      </p:sp>
      <p:sp>
        <p:nvSpPr>
          <p:cNvPr id="3" name="Title 2">
            <a:extLst>
              <a:ext uri="{FF2B5EF4-FFF2-40B4-BE49-F238E27FC236}">
                <a16:creationId xmlns:a16="http://schemas.microsoft.com/office/drawing/2014/main" id="{AC69B6D9-1730-4DA9-B62B-B511C8BB1A97}"/>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Exercise 1 – Web forms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0AE78028-3EF8-4F9C-BA59-FFB6D920E435}"/>
              </a:ext>
            </a:extLst>
          </p:cNvPr>
          <p:cNvSpPr>
            <a:spLocks noGrp="1"/>
          </p:cNvSpPr>
          <p:nvPr>
            <p:ph sz="quarter" idx="13"/>
          </p:nvPr>
        </p:nvSpPr>
        <p:spPr/>
        <p:txBody>
          <a:bodyPr/>
          <a:lstStyle/>
          <a:p>
            <a:pPr marL="0" indent="0">
              <a:buNone/>
            </a:pPr>
            <a:r>
              <a:rPr lang="en-US" dirty="0">
                <a:latin typeface="Amasis MT Pro" panose="02040504050005020304" pitchFamily="18" charset="0"/>
              </a:rPr>
              <a:t>To add more categories into the database, why is it better to have a form to allow adding of new categories, as compared to adding it directly in the database?</a:t>
            </a:r>
          </a:p>
          <a:p>
            <a:pPr lvl="1"/>
            <a:r>
              <a:rPr lang="en-US" dirty="0">
                <a:solidFill>
                  <a:srgbClr val="0070C0"/>
                </a:solidFill>
                <a:latin typeface="Amasis MT Pro" panose="02040504050005020304" pitchFamily="18" charset="0"/>
              </a:rPr>
              <a:t>The database is not user friendly for people  to use. Also, using forms help to prevent users from entering invalid data as we can implement validation on the input.</a:t>
            </a:r>
          </a:p>
        </p:txBody>
      </p:sp>
    </p:spTree>
    <p:extLst>
      <p:ext uri="{BB962C8B-B14F-4D97-AF65-F5344CB8AC3E}">
        <p14:creationId xmlns:p14="http://schemas.microsoft.com/office/powerpoint/2010/main" val="1380871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415" y="2540256"/>
            <a:ext cx="7627426" cy="2018718"/>
          </a:xfrm>
        </p:spPr>
        <p:txBody>
          <a:bodyPr>
            <a:normAutofit/>
          </a:bodyPr>
          <a:lstStyle/>
          <a:p>
            <a:pPr>
              <a:lnSpc>
                <a:spcPct val="150000"/>
              </a:lnSpc>
            </a:pPr>
            <a:r>
              <a:rPr lang="en-US" dirty="0">
                <a:solidFill>
                  <a:schemeClr val="tx1"/>
                </a:solidFill>
                <a:latin typeface="Amasis MT Pro Black" panose="02040A04050005020304" pitchFamily="18" charset="0"/>
              </a:rPr>
              <a:t>Adding new data</a:t>
            </a:r>
            <a:endParaRPr lang="en-SG"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415017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13A5E9-1C8F-4022-AD56-7EBBBAFCBF11}"/>
              </a:ext>
            </a:extLst>
          </p:cNvPr>
          <p:cNvPicPr>
            <a:picLocks noChangeAspect="1"/>
          </p:cNvPicPr>
          <p:nvPr/>
        </p:nvPicPr>
        <p:blipFill>
          <a:blip r:embed="rId3"/>
          <a:stretch>
            <a:fillRect/>
          </a:stretch>
        </p:blipFill>
        <p:spPr>
          <a:xfrm>
            <a:off x="5028142" y="2734284"/>
            <a:ext cx="3083562" cy="2833687"/>
          </a:xfrm>
          <a:prstGeom prst="rect">
            <a:avLst/>
          </a:prstGeom>
          <a:ln>
            <a:solidFill>
              <a:schemeClr val="tx1"/>
            </a:solidFill>
          </a:ln>
        </p:spPr>
      </p:pic>
      <p:sp>
        <p:nvSpPr>
          <p:cNvPr id="2" name="Slide Number Placeholder 1">
            <a:extLst>
              <a:ext uri="{FF2B5EF4-FFF2-40B4-BE49-F238E27FC236}">
                <a16:creationId xmlns:a16="http://schemas.microsoft.com/office/drawing/2014/main" id="{B954155B-01A4-470A-B8DD-6230C6A0AD83}"/>
              </a:ext>
            </a:extLst>
          </p:cNvPr>
          <p:cNvSpPr>
            <a:spLocks noGrp="1"/>
          </p:cNvSpPr>
          <p:nvPr>
            <p:ph type="sldNum" sz="quarter" idx="12"/>
          </p:nvPr>
        </p:nvSpPr>
        <p:spPr/>
        <p:txBody>
          <a:bodyPr/>
          <a:lstStyle/>
          <a:p>
            <a:fld id="{6767FADE-2612-3649-B495-F644A23F288B}" type="slidenum">
              <a:rPr lang="en-US" smtClean="0"/>
              <a:pPr/>
              <a:t>28</a:t>
            </a:fld>
            <a:endParaRPr lang="en-US"/>
          </a:p>
        </p:txBody>
      </p:sp>
      <p:sp>
        <p:nvSpPr>
          <p:cNvPr id="3" name="Title 2">
            <a:extLst>
              <a:ext uri="{FF2B5EF4-FFF2-40B4-BE49-F238E27FC236}">
                <a16:creationId xmlns:a16="http://schemas.microsoft.com/office/drawing/2014/main" id="{4C1597AC-705D-489B-BF3E-A93EFC87DB1E}"/>
              </a:ext>
            </a:extLst>
          </p:cNvPr>
          <p:cNvSpPr>
            <a:spLocks noGrp="1"/>
          </p:cNvSpPr>
          <p:nvPr>
            <p:ph type="title"/>
          </p:nvPr>
        </p:nvSpPr>
        <p:spPr/>
        <p:txBody>
          <a:bodyPr>
            <a:normAutofit fontScale="90000"/>
          </a:bodyPr>
          <a:lstStyle/>
          <a:p>
            <a:r>
              <a:rPr lang="en-US" dirty="0">
                <a:solidFill>
                  <a:schemeClr val="tx1"/>
                </a:solidFill>
                <a:latin typeface="Amasis MT Pro Black" panose="02040A04050005020304" pitchFamily="18" charset="0"/>
              </a:rPr>
              <a:t>Exercise 2 – Add a new category</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522E3B44-B742-4F5C-8415-80534E4EF4FB}"/>
              </a:ext>
            </a:extLst>
          </p:cNvPr>
          <p:cNvSpPr>
            <a:spLocks noGrp="1"/>
          </p:cNvSpPr>
          <p:nvPr>
            <p:ph sz="quarter" idx="13"/>
          </p:nvPr>
        </p:nvSpPr>
        <p:spPr/>
        <p:txBody>
          <a:bodyPr/>
          <a:lstStyle/>
          <a:p>
            <a:pPr marL="0" indent="0">
              <a:buNone/>
            </a:pPr>
            <a:r>
              <a:rPr lang="en-US" dirty="0">
                <a:latin typeface="Amasis MT Pro" panose="02040504050005020304" pitchFamily="18" charset="0"/>
              </a:rPr>
              <a:t>Below shows a sample of how the add form and result of adding a new category will look like.</a:t>
            </a:r>
            <a:endParaRPr lang="en-SG" dirty="0">
              <a:latin typeface="Amasis MT Pro" panose="02040504050005020304" pitchFamily="18" charset="0"/>
            </a:endParaRPr>
          </a:p>
        </p:txBody>
      </p:sp>
      <p:pic>
        <p:nvPicPr>
          <p:cNvPr id="6" name="Picture 5">
            <a:extLst>
              <a:ext uri="{FF2B5EF4-FFF2-40B4-BE49-F238E27FC236}">
                <a16:creationId xmlns:a16="http://schemas.microsoft.com/office/drawing/2014/main" id="{7C59E39A-A8A7-49B6-931C-25DDF5082FBF}"/>
              </a:ext>
            </a:extLst>
          </p:cNvPr>
          <p:cNvPicPr>
            <a:picLocks noChangeAspect="1"/>
          </p:cNvPicPr>
          <p:nvPr/>
        </p:nvPicPr>
        <p:blipFill rotWithShape="1">
          <a:blip r:embed="rId4"/>
          <a:srcRect r="9582"/>
          <a:stretch/>
        </p:blipFill>
        <p:spPr>
          <a:xfrm>
            <a:off x="476672" y="3433226"/>
            <a:ext cx="3864719" cy="1934018"/>
          </a:xfrm>
          <a:prstGeom prst="rect">
            <a:avLst/>
          </a:prstGeom>
          <a:ln>
            <a:solidFill>
              <a:schemeClr val="tx1"/>
            </a:solidFill>
          </a:ln>
        </p:spPr>
      </p:pic>
      <p:cxnSp>
        <p:nvCxnSpPr>
          <p:cNvPr id="15" name="Straight Arrow Connector 14">
            <a:extLst>
              <a:ext uri="{FF2B5EF4-FFF2-40B4-BE49-F238E27FC236}">
                <a16:creationId xmlns:a16="http://schemas.microsoft.com/office/drawing/2014/main" id="{254C5DD2-2330-4D98-B6C6-F6755F1D0E39}"/>
              </a:ext>
            </a:extLst>
          </p:cNvPr>
          <p:cNvCxnSpPr>
            <a:cxnSpLocks/>
          </p:cNvCxnSpPr>
          <p:nvPr/>
        </p:nvCxnSpPr>
        <p:spPr>
          <a:xfrm>
            <a:off x="4162425" y="4671477"/>
            <a:ext cx="2476500" cy="55081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ED93709-79C1-4905-8B8C-361CF3D80444}"/>
              </a:ext>
            </a:extLst>
          </p:cNvPr>
          <p:cNvSpPr txBox="1"/>
          <p:nvPr/>
        </p:nvSpPr>
        <p:spPr>
          <a:xfrm>
            <a:off x="2600325" y="5725743"/>
            <a:ext cx="4246675" cy="307777"/>
          </a:xfrm>
          <a:prstGeom prst="rect">
            <a:avLst/>
          </a:prstGeom>
          <a:noFill/>
        </p:spPr>
        <p:txBody>
          <a:bodyPr wrap="none" rtlCol="0">
            <a:spAutoFit/>
          </a:bodyPr>
          <a:lstStyle/>
          <a:p>
            <a:r>
              <a:rPr lang="en-US" sz="1400" dirty="0">
                <a:solidFill>
                  <a:srgbClr val="0070C0"/>
                </a:solidFill>
              </a:rPr>
              <a:t>Once saved, the new category is added to the list.</a:t>
            </a:r>
            <a:endParaRPr lang="en-SG" sz="1400" dirty="0">
              <a:solidFill>
                <a:srgbClr val="0070C0"/>
              </a:solidFill>
            </a:endParaRPr>
          </a:p>
        </p:txBody>
      </p:sp>
    </p:spTree>
    <p:extLst>
      <p:ext uri="{BB962C8B-B14F-4D97-AF65-F5344CB8AC3E}">
        <p14:creationId xmlns:p14="http://schemas.microsoft.com/office/powerpoint/2010/main" val="1267287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4EDF2F-4EAE-4F8D-A16A-C09B35B22811}"/>
              </a:ext>
            </a:extLst>
          </p:cNvPr>
          <p:cNvSpPr>
            <a:spLocks noGrp="1"/>
          </p:cNvSpPr>
          <p:nvPr>
            <p:ph type="sldNum" sz="quarter" idx="12"/>
          </p:nvPr>
        </p:nvSpPr>
        <p:spPr/>
        <p:txBody>
          <a:bodyPr/>
          <a:lstStyle/>
          <a:p>
            <a:fld id="{6767FADE-2612-3649-B495-F644A23F288B}" type="slidenum">
              <a:rPr lang="en-US" smtClean="0"/>
              <a:pPr/>
              <a:t>29</a:t>
            </a:fld>
            <a:endParaRPr lang="en-US"/>
          </a:p>
        </p:txBody>
      </p:sp>
      <p:sp>
        <p:nvSpPr>
          <p:cNvPr id="3" name="Title 2">
            <a:extLst>
              <a:ext uri="{FF2B5EF4-FFF2-40B4-BE49-F238E27FC236}">
                <a16:creationId xmlns:a16="http://schemas.microsoft.com/office/drawing/2014/main" id="{6207CA1F-6A73-4A56-9F93-2A334D80702F}"/>
              </a:ext>
            </a:extLst>
          </p:cNvPr>
          <p:cNvSpPr>
            <a:spLocks noGrp="1"/>
          </p:cNvSpPr>
          <p:nvPr>
            <p:ph type="title"/>
          </p:nvPr>
        </p:nvSpPr>
        <p:spPr/>
        <p:txBody>
          <a:bodyPr>
            <a:normAutofit fontScale="90000"/>
          </a:bodyPr>
          <a:lstStyle/>
          <a:p>
            <a:r>
              <a:rPr lang="en-US" dirty="0">
                <a:solidFill>
                  <a:schemeClr val="tx1"/>
                </a:solidFill>
                <a:latin typeface="Amasis MT Pro Black" panose="02040A04050005020304" pitchFamily="18" charset="0"/>
              </a:rPr>
              <a:t>Exercise 2 – Add a new category</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0937FD39-54E0-4768-8217-874B0999DE1B}"/>
              </a:ext>
            </a:extLst>
          </p:cNvPr>
          <p:cNvSpPr>
            <a:spLocks noGrp="1"/>
          </p:cNvSpPr>
          <p:nvPr>
            <p:ph sz="quarter" idx="13"/>
          </p:nvPr>
        </p:nvSpPr>
        <p:spPr>
          <a:xfrm>
            <a:off x="665161" y="1300126"/>
            <a:ext cx="7477125" cy="4772200"/>
          </a:xfrm>
        </p:spPr>
        <p:txBody>
          <a:bodyPr/>
          <a:lstStyle/>
          <a:p>
            <a:pPr lvl="1"/>
            <a:r>
              <a:rPr lang="en-US" dirty="0">
                <a:latin typeface="Amasis MT Pro" panose="02040504050005020304" pitchFamily="18" charset="0"/>
              </a:rPr>
              <a:t>Updating the </a:t>
            </a:r>
            <a:r>
              <a:rPr lang="en-US" b="1" dirty="0">
                <a:latin typeface="Amasis MT Pro" panose="02040504050005020304" pitchFamily="18" charset="0"/>
              </a:rPr>
              <a:t>CategoryController.java </a:t>
            </a:r>
            <a:r>
              <a:rPr lang="en-US" dirty="0">
                <a:latin typeface="Amasis MT Pro" panose="02040504050005020304" pitchFamily="18" charset="0"/>
              </a:rPr>
              <a:t>with </a:t>
            </a:r>
          </a:p>
          <a:p>
            <a:pPr lvl="2"/>
            <a:r>
              <a:rPr lang="en-US" b="1" dirty="0">
                <a:latin typeface="Amasis MT Pro" panose="02040504050005020304" pitchFamily="18" charset="0"/>
              </a:rPr>
              <a:t>@</a:t>
            </a:r>
            <a:r>
              <a:rPr lang="en-US" b="1" dirty="0" err="1">
                <a:latin typeface="Amasis MT Pro" panose="02040504050005020304" pitchFamily="18" charset="0"/>
              </a:rPr>
              <a:t>GetMapping</a:t>
            </a:r>
            <a:endParaRPr lang="en-US" b="1" dirty="0">
              <a:latin typeface="Amasis MT Pro" panose="02040504050005020304" pitchFamily="18" charset="0"/>
            </a:endParaRPr>
          </a:p>
          <a:p>
            <a:pPr lvl="2"/>
            <a:r>
              <a:rPr lang="en-US" b="1" dirty="0">
                <a:latin typeface="Amasis MT Pro" panose="02040504050005020304" pitchFamily="18" charset="0"/>
              </a:rPr>
              <a:t>@PostMapping</a:t>
            </a:r>
          </a:p>
        </p:txBody>
      </p:sp>
      <p:pic>
        <p:nvPicPr>
          <p:cNvPr id="6" name="Picture 5">
            <a:extLst>
              <a:ext uri="{FF2B5EF4-FFF2-40B4-BE49-F238E27FC236}">
                <a16:creationId xmlns:a16="http://schemas.microsoft.com/office/drawing/2014/main" id="{99F2CE07-B6DC-4BB6-A4AE-8029772C380D}"/>
              </a:ext>
            </a:extLst>
          </p:cNvPr>
          <p:cNvPicPr>
            <a:picLocks noChangeAspect="1"/>
          </p:cNvPicPr>
          <p:nvPr/>
        </p:nvPicPr>
        <p:blipFill>
          <a:blip r:embed="rId2"/>
          <a:stretch>
            <a:fillRect/>
          </a:stretch>
        </p:blipFill>
        <p:spPr>
          <a:xfrm>
            <a:off x="1478974" y="2857947"/>
            <a:ext cx="5849497" cy="2685015"/>
          </a:xfrm>
          <a:prstGeom prst="rect">
            <a:avLst/>
          </a:prstGeom>
          <a:ln>
            <a:solidFill>
              <a:schemeClr val="tx1"/>
            </a:solidFill>
          </a:ln>
        </p:spPr>
      </p:pic>
      <p:sp>
        <p:nvSpPr>
          <p:cNvPr id="5" name="Rectangle 4">
            <a:extLst>
              <a:ext uri="{FF2B5EF4-FFF2-40B4-BE49-F238E27FC236}">
                <a16:creationId xmlns:a16="http://schemas.microsoft.com/office/drawing/2014/main" id="{4CCAE2E0-9E2B-3429-E092-A962F22CE611}"/>
              </a:ext>
            </a:extLst>
          </p:cNvPr>
          <p:cNvSpPr/>
          <p:nvPr/>
        </p:nvSpPr>
        <p:spPr>
          <a:xfrm>
            <a:off x="2000292" y="4709036"/>
            <a:ext cx="4053254" cy="281354"/>
          </a:xfrm>
          <a:prstGeom prst="rect">
            <a:avLst/>
          </a:prstGeom>
          <a:solidFill>
            <a:srgbClr val="FFFF00">
              <a:alpha val="2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E38087A5-1CCE-5CF4-E578-DF4A3991057B}"/>
              </a:ext>
            </a:extLst>
          </p:cNvPr>
          <p:cNvSpPr/>
          <p:nvPr/>
        </p:nvSpPr>
        <p:spPr>
          <a:xfrm>
            <a:off x="2000292" y="3361461"/>
            <a:ext cx="5163988" cy="281354"/>
          </a:xfrm>
          <a:prstGeom prst="rect">
            <a:avLst/>
          </a:prstGeom>
          <a:solidFill>
            <a:srgbClr val="FFFF00">
              <a:alpha val="2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3997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1F4E8F-6751-44E6-9E10-339139D5D4F2}"/>
              </a:ext>
            </a:extLst>
          </p:cNvPr>
          <p:cNvSpPr>
            <a:spLocks noGrp="1"/>
          </p:cNvSpPr>
          <p:nvPr>
            <p:ph type="sldNum" sz="quarter" idx="12"/>
          </p:nvPr>
        </p:nvSpPr>
        <p:spPr/>
        <p:txBody>
          <a:bodyPr/>
          <a:lstStyle/>
          <a:p>
            <a:fld id="{6767FADE-2612-3649-B495-F644A23F288B}" type="slidenum">
              <a:rPr lang="en-US" smtClean="0"/>
              <a:pPr/>
              <a:t>3</a:t>
            </a:fld>
            <a:endParaRPr lang="en-US"/>
          </a:p>
        </p:txBody>
      </p:sp>
      <p:sp>
        <p:nvSpPr>
          <p:cNvPr id="3" name="Title 2">
            <a:extLst>
              <a:ext uri="{FF2B5EF4-FFF2-40B4-BE49-F238E27FC236}">
                <a16:creationId xmlns:a16="http://schemas.microsoft.com/office/drawing/2014/main" id="{E1F51A24-73EF-48D4-86F9-6A5661063C4A}"/>
              </a:ext>
            </a:extLst>
          </p:cNvPr>
          <p:cNvSpPr>
            <a:spLocks noGrp="1"/>
          </p:cNvSpPr>
          <p:nvPr>
            <p:ph type="title"/>
          </p:nvPr>
        </p:nvSpPr>
        <p:spPr/>
        <p:txBody>
          <a:bodyPr>
            <a:normAutofit/>
          </a:bodyPr>
          <a:lstStyle/>
          <a:p>
            <a:r>
              <a:rPr lang="en-US" dirty="0">
                <a:solidFill>
                  <a:schemeClr val="tx1"/>
                </a:solidFill>
                <a:latin typeface="Amasis MT Pro Black" panose="02040A04050005020304" pitchFamily="18" charset="0"/>
              </a:rPr>
              <a:t>Admin matters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73537D78-188C-4244-BB76-6E2B677BA6E1}"/>
              </a:ext>
            </a:extLst>
          </p:cNvPr>
          <p:cNvSpPr>
            <a:spLocks noGrp="1"/>
          </p:cNvSpPr>
          <p:nvPr>
            <p:ph sz="quarter" idx="13"/>
          </p:nvPr>
        </p:nvSpPr>
        <p:spPr>
          <a:xfrm>
            <a:off x="665610" y="1353288"/>
            <a:ext cx="7477125" cy="4941186"/>
          </a:xfrm>
        </p:spPr>
        <p:txBody>
          <a:bodyPr/>
          <a:lstStyle/>
          <a:p>
            <a:pPr marL="0" indent="0">
              <a:buNone/>
            </a:pPr>
            <a:r>
              <a:rPr lang="en-US" sz="2400" dirty="0">
                <a:latin typeface="Amasis MT Pro" panose="02040504050005020304" pitchFamily="18" charset="0"/>
              </a:rPr>
              <a:t>A tidy/clean laptop is a good laptop for learning</a:t>
            </a:r>
          </a:p>
          <a:p>
            <a:pPr marL="0" indent="0">
              <a:buNone/>
            </a:pPr>
            <a:endParaRPr lang="en-US" sz="2400" dirty="0">
              <a:latin typeface="Amasis MT Pro" panose="02040504050005020304" pitchFamily="18" charset="0"/>
            </a:endParaRPr>
          </a:p>
          <a:p>
            <a:pPr marL="0" indent="0">
              <a:buNone/>
            </a:pPr>
            <a:r>
              <a:rPr lang="en-US" dirty="0">
                <a:latin typeface="Amasis MT Pro" panose="02040504050005020304" pitchFamily="18" charset="0"/>
              </a:rPr>
              <a:t>Files c</a:t>
            </a:r>
            <a:r>
              <a:rPr lang="en-US" sz="2400" dirty="0">
                <a:latin typeface="Amasis MT Pro" panose="02040504050005020304" pitchFamily="18" charset="0"/>
              </a:rPr>
              <a:t>reated on the laptop will linger on. To prevent this:</a:t>
            </a:r>
          </a:p>
          <a:p>
            <a:endParaRPr lang="en-US" sz="2400" dirty="0">
              <a:latin typeface="Amasis MT Pro" panose="02040504050005020304" pitchFamily="18" charset="0"/>
            </a:endParaRPr>
          </a:p>
          <a:p>
            <a:pPr lvl="1"/>
            <a:r>
              <a:rPr lang="en-US" dirty="0">
                <a:latin typeface="Amasis MT Pro" panose="02040504050005020304" pitchFamily="18" charset="0"/>
              </a:rPr>
              <a:t>Create a folder in the "Documents" location for this workshop</a:t>
            </a:r>
          </a:p>
          <a:p>
            <a:pPr marL="914400" lvl="2" indent="0">
              <a:buNone/>
            </a:pPr>
            <a:r>
              <a:rPr lang="en-US" dirty="0">
                <a:latin typeface="Amasis MT Pro" panose="02040504050005020304" pitchFamily="18" charset="0"/>
              </a:rPr>
              <a:t>E.g. “</a:t>
            </a:r>
            <a:r>
              <a:rPr lang="en-US" dirty="0" err="1">
                <a:latin typeface="Amasis MT Pro" panose="02040504050005020304" pitchFamily="18" charset="0"/>
              </a:rPr>
              <a:t>SpringBoot</a:t>
            </a:r>
            <a:r>
              <a:rPr lang="en-US" dirty="0">
                <a:latin typeface="Amasis MT Pro" panose="02040504050005020304" pitchFamily="18" charset="0"/>
              </a:rPr>
              <a:t>-Alan" or “</a:t>
            </a:r>
            <a:r>
              <a:rPr lang="en-US" dirty="0" err="1">
                <a:latin typeface="Amasis MT Pro" panose="02040504050005020304" pitchFamily="18" charset="0"/>
              </a:rPr>
              <a:t>SpringBoot-PeterPan</a:t>
            </a:r>
            <a:r>
              <a:rPr lang="en-US" dirty="0">
                <a:latin typeface="Amasis MT Pro" panose="02040504050005020304" pitchFamily="18" charset="0"/>
              </a:rPr>
              <a:t>“</a:t>
            </a:r>
          </a:p>
          <a:p>
            <a:pPr marL="914400" lvl="2" indent="0">
              <a:buNone/>
            </a:pPr>
            <a:endParaRPr lang="en-US" dirty="0">
              <a:latin typeface="Amasis MT Pro" panose="02040504050005020304" pitchFamily="18" charset="0"/>
            </a:endParaRPr>
          </a:p>
          <a:p>
            <a:pPr lvl="1"/>
            <a:r>
              <a:rPr lang="en-US" dirty="0">
                <a:latin typeface="Amasis MT Pro" panose="02040504050005020304" pitchFamily="18" charset="0"/>
              </a:rPr>
              <a:t>All user created files to be placed in this folder</a:t>
            </a:r>
          </a:p>
          <a:p>
            <a:pPr lvl="1"/>
            <a:endParaRPr lang="en-US" dirty="0">
              <a:latin typeface="Amasis MT Pro" panose="02040504050005020304" pitchFamily="18" charset="0"/>
            </a:endParaRPr>
          </a:p>
          <a:p>
            <a:pPr lvl="1"/>
            <a:r>
              <a:rPr lang="en-US" dirty="0">
                <a:latin typeface="Amasis MT Pro" panose="02040504050005020304" pitchFamily="18" charset="0"/>
              </a:rPr>
              <a:t>Delete that folder after the course</a:t>
            </a:r>
          </a:p>
        </p:txBody>
      </p:sp>
    </p:spTree>
    <p:extLst>
      <p:ext uri="{BB962C8B-B14F-4D97-AF65-F5344CB8AC3E}">
        <p14:creationId xmlns:p14="http://schemas.microsoft.com/office/powerpoint/2010/main" val="3488485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1CB806-C132-4568-ACC4-79D2171ACC26}"/>
              </a:ext>
            </a:extLst>
          </p:cNvPr>
          <p:cNvSpPr>
            <a:spLocks noGrp="1"/>
          </p:cNvSpPr>
          <p:nvPr>
            <p:ph type="sldNum" sz="quarter" idx="12"/>
          </p:nvPr>
        </p:nvSpPr>
        <p:spPr/>
        <p:txBody>
          <a:bodyPr/>
          <a:lstStyle/>
          <a:p>
            <a:fld id="{6767FADE-2612-3649-B495-F644A23F288B}" type="slidenum">
              <a:rPr lang="en-US" smtClean="0"/>
              <a:pPr/>
              <a:t>30</a:t>
            </a:fld>
            <a:endParaRPr lang="en-US"/>
          </a:p>
        </p:txBody>
      </p:sp>
      <p:sp>
        <p:nvSpPr>
          <p:cNvPr id="3" name="Title 2">
            <a:extLst>
              <a:ext uri="{FF2B5EF4-FFF2-40B4-BE49-F238E27FC236}">
                <a16:creationId xmlns:a16="http://schemas.microsoft.com/office/drawing/2014/main" id="{7AF934BD-9503-40AC-ABDF-F4D11DBD6CEE}"/>
              </a:ext>
            </a:extLst>
          </p:cNvPr>
          <p:cNvSpPr>
            <a:spLocks noGrp="1"/>
          </p:cNvSpPr>
          <p:nvPr>
            <p:ph type="title"/>
          </p:nvPr>
        </p:nvSpPr>
        <p:spPr/>
        <p:txBody>
          <a:bodyPr>
            <a:normAutofit fontScale="90000"/>
          </a:bodyPr>
          <a:lstStyle/>
          <a:p>
            <a:r>
              <a:rPr lang="en-US" dirty="0">
                <a:solidFill>
                  <a:schemeClr val="tx1"/>
                </a:solidFill>
                <a:latin typeface="Amasis MT Pro Black" panose="02040A04050005020304" pitchFamily="18" charset="0"/>
              </a:rPr>
              <a:t>Exercise 2 – Add a new category</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D6AE5537-A507-4859-99EC-B63C33A26FB1}"/>
              </a:ext>
            </a:extLst>
          </p:cNvPr>
          <p:cNvSpPr>
            <a:spLocks noGrp="1"/>
          </p:cNvSpPr>
          <p:nvPr>
            <p:ph sz="quarter" idx="13"/>
          </p:nvPr>
        </p:nvSpPr>
        <p:spPr>
          <a:xfrm>
            <a:off x="665162" y="1380691"/>
            <a:ext cx="7477125" cy="3759200"/>
          </a:xfrm>
        </p:spPr>
        <p:txBody>
          <a:bodyPr/>
          <a:lstStyle/>
          <a:p>
            <a:r>
              <a:rPr lang="en-US" dirty="0">
                <a:latin typeface="Amasis MT Pro" panose="02040504050005020304" pitchFamily="18" charset="0"/>
              </a:rPr>
              <a:t>Create a new view named </a:t>
            </a:r>
            <a:r>
              <a:rPr lang="en-US" b="1" dirty="0">
                <a:latin typeface="Amasis MT Pro" panose="02040504050005020304" pitchFamily="18" charset="0"/>
              </a:rPr>
              <a:t>add_category.html</a:t>
            </a:r>
            <a:r>
              <a:rPr lang="en-US" dirty="0">
                <a:latin typeface="Amasis MT Pro" panose="02040504050005020304" pitchFamily="18" charset="0"/>
              </a:rPr>
              <a:t>.</a:t>
            </a:r>
          </a:p>
          <a:p>
            <a:r>
              <a:rPr lang="en-US" dirty="0">
                <a:latin typeface="Amasis MT Pro" panose="02040504050005020304" pitchFamily="18" charset="0"/>
              </a:rPr>
              <a:t>Add the code shown below to </a:t>
            </a:r>
            <a:r>
              <a:rPr lang="en-US" b="1" dirty="0">
                <a:latin typeface="Amasis MT Pro" panose="02040504050005020304" pitchFamily="18" charset="0"/>
              </a:rPr>
              <a:t>add_category.html</a:t>
            </a:r>
            <a:r>
              <a:rPr lang="en-US" dirty="0">
                <a:latin typeface="Amasis MT Pro" panose="02040504050005020304" pitchFamily="18" charset="0"/>
              </a:rPr>
              <a:t>.</a:t>
            </a:r>
            <a:endParaRPr lang="en-SG" dirty="0">
              <a:latin typeface="Amasis MT Pro" panose="02040504050005020304" pitchFamily="18" charset="0"/>
            </a:endParaRPr>
          </a:p>
        </p:txBody>
      </p:sp>
      <p:pic>
        <p:nvPicPr>
          <p:cNvPr id="6" name="Picture 5">
            <a:extLst>
              <a:ext uri="{FF2B5EF4-FFF2-40B4-BE49-F238E27FC236}">
                <a16:creationId xmlns:a16="http://schemas.microsoft.com/office/drawing/2014/main" id="{11CC2037-CB36-41D6-B97A-48D58C07A96F}"/>
              </a:ext>
            </a:extLst>
          </p:cNvPr>
          <p:cNvPicPr>
            <a:picLocks noChangeAspect="1"/>
          </p:cNvPicPr>
          <p:nvPr/>
        </p:nvPicPr>
        <p:blipFill>
          <a:blip r:embed="rId2"/>
          <a:stretch>
            <a:fillRect/>
          </a:stretch>
        </p:blipFill>
        <p:spPr>
          <a:xfrm>
            <a:off x="1328971" y="2591835"/>
            <a:ext cx="6149508" cy="3333750"/>
          </a:xfrm>
          <a:prstGeom prst="rect">
            <a:avLst/>
          </a:prstGeom>
          <a:ln>
            <a:solidFill>
              <a:schemeClr val="tx1"/>
            </a:solidFill>
          </a:ln>
        </p:spPr>
      </p:pic>
    </p:spTree>
    <p:extLst>
      <p:ext uri="{BB962C8B-B14F-4D97-AF65-F5344CB8AC3E}">
        <p14:creationId xmlns:p14="http://schemas.microsoft.com/office/powerpoint/2010/main" val="1107667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3809C6-2D83-4301-BFC9-68FE2A717296}"/>
              </a:ext>
            </a:extLst>
          </p:cNvPr>
          <p:cNvSpPr>
            <a:spLocks noGrp="1"/>
          </p:cNvSpPr>
          <p:nvPr>
            <p:ph type="sldNum" sz="quarter" idx="12"/>
          </p:nvPr>
        </p:nvSpPr>
        <p:spPr/>
        <p:txBody>
          <a:bodyPr/>
          <a:lstStyle/>
          <a:p>
            <a:fld id="{6767FADE-2612-3649-B495-F644A23F288B}" type="slidenum">
              <a:rPr lang="en-US" smtClean="0"/>
              <a:pPr/>
              <a:t>31</a:t>
            </a:fld>
            <a:endParaRPr lang="en-US"/>
          </a:p>
        </p:txBody>
      </p:sp>
      <p:sp>
        <p:nvSpPr>
          <p:cNvPr id="3" name="Title 2">
            <a:extLst>
              <a:ext uri="{FF2B5EF4-FFF2-40B4-BE49-F238E27FC236}">
                <a16:creationId xmlns:a16="http://schemas.microsoft.com/office/drawing/2014/main" id="{86F5A6E3-FACC-4736-8599-7925F6DEF458}"/>
              </a:ext>
            </a:extLst>
          </p:cNvPr>
          <p:cNvSpPr>
            <a:spLocks noGrp="1"/>
          </p:cNvSpPr>
          <p:nvPr>
            <p:ph type="title"/>
          </p:nvPr>
        </p:nvSpPr>
        <p:spPr/>
        <p:txBody>
          <a:bodyPr>
            <a:normAutofit/>
          </a:bodyPr>
          <a:lstStyle/>
          <a:p>
            <a:r>
              <a:rPr lang="en-US" dirty="0">
                <a:solidFill>
                  <a:schemeClr val="tx1"/>
                </a:solidFill>
                <a:latin typeface="Amasis MT Pro Black" panose="02040A04050005020304" pitchFamily="18" charset="0"/>
              </a:rPr>
              <a:t>Exercise 2 – @GetMapping</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9CAEDAA3-3D3F-426E-B2FF-2C7AEAB34BA5}"/>
              </a:ext>
            </a:extLst>
          </p:cNvPr>
          <p:cNvSpPr>
            <a:spLocks noGrp="1"/>
          </p:cNvSpPr>
          <p:nvPr>
            <p:ph sz="quarter" idx="13"/>
          </p:nvPr>
        </p:nvSpPr>
        <p:spPr>
          <a:xfrm>
            <a:off x="665610" y="930895"/>
            <a:ext cx="7477125" cy="3759200"/>
          </a:xfrm>
        </p:spPr>
        <p:txBody>
          <a:bodyPr/>
          <a:lstStyle/>
          <a:p>
            <a:r>
              <a:rPr lang="en-US" dirty="0" err="1">
                <a:latin typeface="Amasis MT Pro" panose="02040504050005020304" pitchFamily="18" charset="0"/>
              </a:rPr>
              <a:t>GetMapping</a:t>
            </a:r>
            <a:r>
              <a:rPr lang="en-US" dirty="0">
                <a:latin typeface="Amasis MT Pro" panose="02040504050005020304" pitchFamily="18" charset="0"/>
              </a:rPr>
              <a:t> will get the form to be displayed with the category text box and object to store the data entered by the user.</a:t>
            </a:r>
            <a:endParaRPr lang="en-SG" dirty="0">
              <a:latin typeface="Amasis MT Pro" panose="02040504050005020304" pitchFamily="18" charset="0"/>
            </a:endParaRPr>
          </a:p>
        </p:txBody>
      </p:sp>
      <p:pic>
        <p:nvPicPr>
          <p:cNvPr id="8" name="Picture 7">
            <a:extLst>
              <a:ext uri="{FF2B5EF4-FFF2-40B4-BE49-F238E27FC236}">
                <a16:creationId xmlns:a16="http://schemas.microsoft.com/office/drawing/2014/main" id="{B8589866-B1A0-4561-8E06-FB12C7B22E0E}"/>
              </a:ext>
            </a:extLst>
          </p:cNvPr>
          <p:cNvPicPr>
            <a:picLocks noChangeAspect="1"/>
          </p:cNvPicPr>
          <p:nvPr/>
        </p:nvPicPr>
        <p:blipFill>
          <a:blip r:embed="rId2"/>
          <a:stretch>
            <a:fillRect/>
          </a:stretch>
        </p:blipFill>
        <p:spPr>
          <a:xfrm>
            <a:off x="356819" y="4944717"/>
            <a:ext cx="4215181" cy="931698"/>
          </a:xfrm>
          <a:prstGeom prst="rect">
            <a:avLst/>
          </a:prstGeom>
        </p:spPr>
      </p:pic>
      <p:pic>
        <p:nvPicPr>
          <p:cNvPr id="12" name="Picture 11">
            <a:extLst>
              <a:ext uri="{FF2B5EF4-FFF2-40B4-BE49-F238E27FC236}">
                <a16:creationId xmlns:a16="http://schemas.microsoft.com/office/drawing/2014/main" id="{4B2AF1AA-0D12-434B-817C-A62DCE57D1DB}"/>
              </a:ext>
            </a:extLst>
          </p:cNvPr>
          <p:cNvPicPr>
            <a:picLocks noChangeAspect="1"/>
          </p:cNvPicPr>
          <p:nvPr/>
        </p:nvPicPr>
        <p:blipFill>
          <a:blip r:embed="rId3"/>
          <a:stretch>
            <a:fillRect/>
          </a:stretch>
        </p:blipFill>
        <p:spPr>
          <a:xfrm>
            <a:off x="4055565" y="2153596"/>
            <a:ext cx="5088436" cy="2737381"/>
          </a:xfrm>
          <a:prstGeom prst="rect">
            <a:avLst/>
          </a:prstGeom>
          <a:ln>
            <a:solidFill>
              <a:schemeClr val="tx1"/>
            </a:solidFill>
          </a:ln>
        </p:spPr>
      </p:pic>
      <p:pic>
        <p:nvPicPr>
          <p:cNvPr id="19" name="Picture 18">
            <a:extLst>
              <a:ext uri="{FF2B5EF4-FFF2-40B4-BE49-F238E27FC236}">
                <a16:creationId xmlns:a16="http://schemas.microsoft.com/office/drawing/2014/main" id="{897E643A-6216-4D8A-9708-3D3A3AFD38E3}"/>
              </a:ext>
            </a:extLst>
          </p:cNvPr>
          <p:cNvPicPr>
            <a:picLocks noChangeAspect="1"/>
          </p:cNvPicPr>
          <p:nvPr/>
        </p:nvPicPr>
        <p:blipFill>
          <a:blip r:embed="rId4"/>
          <a:stretch>
            <a:fillRect/>
          </a:stretch>
        </p:blipFill>
        <p:spPr>
          <a:xfrm>
            <a:off x="236339" y="2524278"/>
            <a:ext cx="2978573" cy="1358128"/>
          </a:xfrm>
          <a:prstGeom prst="rect">
            <a:avLst/>
          </a:prstGeom>
          <a:ln>
            <a:solidFill>
              <a:schemeClr val="tx1"/>
            </a:solidFill>
          </a:ln>
        </p:spPr>
      </p:pic>
      <p:sp>
        <p:nvSpPr>
          <p:cNvPr id="20" name="Oval 19">
            <a:extLst>
              <a:ext uri="{FF2B5EF4-FFF2-40B4-BE49-F238E27FC236}">
                <a16:creationId xmlns:a16="http://schemas.microsoft.com/office/drawing/2014/main" id="{79818539-1DC6-4275-B87A-6D8AE6A9E1D8}"/>
              </a:ext>
            </a:extLst>
          </p:cNvPr>
          <p:cNvSpPr/>
          <p:nvPr/>
        </p:nvSpPr>
        <p:spPr>
          <a:xfrm>
            <a:off x="2250669" y="5237724"/>
            <a:ext cx="1380505" cy="320629"/>
          </a:xfrm>
          <a:prstGeom prst="ellipse">
            <a:avLst/>
          </a:prstGeom>
          <a:gradFill>
            <a:gsLst>
              <a:gs pos="1000">
                <a:schemeClr val="accent5">
                  <a:lumMod val="40000"/>
                  <a:lumOff val="60000"/>
                </a:schemeClr>
              </a:gs>
              <a:gs pos="1000">
                <a:schemeClr val="accent1">
                  <a:tint val="100000"/>
                  <a:shade val="100000"/>
                  <a:satMod val="130000"/>
                </a:schemeClr>
              </a:gs>
              <a:gs pos="6000">
                <a:srgbClr val="FFFF00">
                  <a:alpha val="27000"/>
                </a:srgb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p>
        </p:txBody>
      </p:sp>
      <p:sp>
        <p:nvSpPr>
          <p:cNvPr id="26" name="Oval 25">
            <a:extLst>
              <a:ext uri="{FF2B5EF4-FFF2-40B4-BE49-F238E27FC236}">
                <a16:creationId xmlns:a16="http://schemas.microsoft.com/office/drawing/2014/main" id="{C7EEA729-6D78-455B-8678-06000DDECD6E}"/>
              </a:ext>
            </a:extLst>
          </p:cNvPr>
          <p:cNvSpPr/>
          <p:nvPr/>
        </p:nvSpPr>
        <p:spPr>
          <a:xfrm>
            <a:off x="7763495" y="3902108"/>
            <a:ext cx="1380505" cy="274884"/>
          </a:xfrm>
          <a:prstGeom prst="ellipse">
            <a:avLst/>
          </a:prstGeom>
          <a:gradFill>
            <a:gsLst>
              <a:gs pos="1000">
                <a:srgbClr val="00CC00">
                  <a:alpha val="78000"/>
                </a:srgbClr>
              </a:gs>
              <a:gs pos="1000">
                <a:schemeClr val="accent1">
                  <a:tint val="100000"/>
                  <a:shade val="100000"/>
                  <a:satMod val="130000"/>
                </a:schemeClr>
              </a:gs>
              <a:gs pos="4000">
                <a:schemeClr val="accent6">
                  <a:lumMod val="75000"/>
                  <a:alpha val="9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p>
        </p:txBody>
      </p:sp>
      <p:sp>
        <p:nvSpPr>
          <p:cNvPr id="27" name="Oval 26">
            <a:extLst>
              <a:ext uri="{FF2B5EF4-FFF2-40B4-BE49-F238E27FC236}">
                <a16:creationId xmlns:a16="http://schemas.microsoft.com/office/drawing/2014/main" id="{7B6073D1-9B86-4964-A5D0-61C9B3B0AA46}"/>
              </a:ext>
            </a:extLst>
          </p:cNvPr>
          <p:cNvSpPr/>
          <p:nvPr/>
        </p:nvSpPr>
        <p:spPr>
          <a:xfrm>
            <a:off x="3881747" y="2099856"/>
            <a:ext cx="1380505" cy="320629"/>
          </a:xfrm>
          <a:prstGeom prst="ellipse">
            <a:avLst/>
          </a:prstGeom>
          <a:gradFill>
            <a:gsLst>
              <a:gs pos="1000">
                <a:schemeClr val="accent5">
                  <a:lumMod val="40000"/>
                  <a:lumOff val="60000"/>
                </a:schemeClr>
              </a:gs>
              <a:gs pos="1000">
                <a:schemeClr val="accent1">
                  <a:tint val="100000"/>
                  <a:shade val="100000"/>
                  <a:satMod val="130000"/>
                </a:schemeClr>
              </a:gs>
              <a:gs pos="6000">
                <a:srgbClr val="FFFF00">
                  <a:alpha val="27000"/>
                </a:srgb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p>
        </p:txBody>
      </p:sp>
      <p:cxnSp>
        <p:nvCxnSpPr>
          <p:cNvPr id="9" name="Straight Arrow Connector 8">
            <a:extLst>
              <a:ext uri="{FF2B5EF4-FFF2-40B4-BE49-F238E27FC236}">
                <a16:creationId xmlns:a16="http://schemas.microsoft.com/office/drawing/2014/main" id="{925B3A72-4A0C-441E-9B73-678D39AC053B}"/>
              </a:ext>
            </a:extLst>
          </p:cNvPr>
          <p:cNvCxnSpPr>
            <a:cxnSpLocks/>
          </p:cNvCxnSpPr>
          <p:nvPr/>
        </p:nvCxnSpPr>
        <p:spPr>
          <a:xfrm flipV="1">
            <a:off x="1834096" y="2420485"/>
            <a:ext cx="2416804" cy="31071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61ED73C6-CE1C-050E-221C-0CD95144A6F8}"/>
              </a:ext>
            </a:extLst>
          </p:cNvPr>
          <p:cNvCxnSpPr>
            <a:cxnSpLocks/>
            <a:endCxn id="26" idx="4"/>
          </p:cNvCxnSpPr>
          <p:nvPr/>
        </p:nvCxnSpPr>
        <p:spPr>
          <a:xfrm flipV="1">
            <a:off x="2775143" y="4176992"/>
            <a:ext cx="5678605" cy="116274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BC2ADB9A-4D2E-5E7F-26AB-C745FB7C6904}"/>
              </a:ext>
            </a:extLst>
          </p:cNvPr>
          <p:cNvSpPr/>
          <p:nvPr/>
        </p:nvSpPr>
        <p:spPr>
          <a:xfrm>
            <a:off x="1035372" y="2650180"/>
            <a:ext cx="1380505" cy="320629"/>
          </a:xfrm>
          <a:prstGeom prst="ellipse">
            <a:avLst/>
          </a:prstGeom>
          <a:gradFill>
            <a:gsLst>
              <a:gs pos="1000">
                <a:schemeClr val="accent5">
                  <a:lumMod val="40000"/>
                  <a:lumOff val="60000"/>
                </a:schemeClr>
              </a:gs>
              <a:gs pos="1000">
                <a:schemeClr val="accent1">
                  <a:tint val="100000"/>
                  <a:shade val="100000"/>
                  <a:satMod val="130000"/>
                </a:schemeClr>
              </a:gs>
              <a:gs pos="6000">
                <a:srgbClr val="FFFF00">
                  <a:alpha val="27000"/>
                </a:srgb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p>
        </p:txBody>
      </p:sp>
      <p:cxnSp>
        <p:nvCxnSpPr>
          <p:cNvPr id="16" name="Straight Arrow Connector 15">
            <a:extLst>
              <a:ext uri="{FF2B5EF4-FFF2-40B4-BE49-F238E27FC236}">
                <a16:creationId xmlns:a16="http://schemas.microsoft.com/office/drawing/2014/main" id="{909C6A96-DE1F-4F9C-81CF-C01B87214297}"/>
              </a:ext>
            </a:extLst>
          </p:cNvPr>
          <p:cNvCxnSpPr>
            <a:cxnSpLocks/>
          </p:cNvCxnSpPr>
          <p:nvPr/>
        </p:nvCxnSpPr>
        <p:spPr>
          <a:xfrm>
            <a:off x="1725625" y="2929631"/>
            <a:ext cx="108471" cy="208109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21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B2AF1AA-0D12-434B-817C-A62DCE57D1DB}"/>
              </a:ext>
            </a:extLst>
          </p:cNvPr>
          <p:cNvPicPr>
            <a:picLocks noChangeAspect="1"/>
          </p:cNvPicPr>
          <p:nvPr/>
        </p:nvPicPr>
        <p:blipFill>
          <a:blip r:embed="rId2"/>
          <a:stretch>
            <a:fillRect/>
          </a:stretch>
        </p:blipFill>
        <p:spPr>
          <a:xfrm>
            <a:off x="3879367" y="1718712"/>
            <a:ext cx="5088436" cy="2737381"/>
          </a:xfrm>
          <a:prstGeom prst="rect">
            <a:avLst/>
          </a:prstGeom>
          <a:ln>
            <a:solidFill>
              <a:schemeClr val="tx1"/>
            </a:solidFill>
          </a:ln>
        </p:spPr>
      </p:pic>
      <p:sp>
        <p:nvSpPr>
          <p:cNvPr id="2" name="Slide Number Placeholder 1">
            <a:extLst>
              <a:ext uri="{FF2B5EF4-FFF2-40B4-BE49-F238E27FC236}">
                <a16:creationId xmlns:a16="http://schemas.microsoft.com/office/drawing/2014/main" id="{353809C6-2D83-4301-BFC9-68FE2A717296}"/>
              </a:ext>
            </a:extLst>
          </p:cNvPr>
          <p:cNvSpPr>
            <a:spLocks noGrp="1"/>
          </p:cNvSpPr>
          <p:nvPr>
            <p:ph type="sldNum" sz="quarter" idx="12"/>
          </p:nvPr>
        </p:nvSpPr>
        <p:spPr/>
        <p:txBody>
          <a:bodyPr/>
          <a:lstStyle/>
          <a:p>
            <a:fld id="{6767FADE-2612-3649-B495-F644A23F288B}" type="slidenum">
              <a:rPr lang="en-US" smtClean="0"/>
              <a:pPr/>
              <a:t>32</a:t>
            </a:fld>
            <a:endParaRPr lang="en-US"/>
          </a:p>
        </p:txBody>
      </p:sp>
      <p:sp>
        <p:nvSpPr>
          <p:cNvPr id="3" name="Title 2">
            <a:extLst>
              <a:ext uri="{FF2B5EF4-FFF2-40B4-BE49-F238E27FC236}">
                <a16:creationId xmlns:a16="http://schemas.microsoft.com/office/drawing/2014/main" id="{86F5A6E3-FACC-4736-8599-7925F6DEF458}"/>
              </a:ext>
            </a:extLst>
          </p:cNvPr>
          <p:cNvSpPr>
            <a:spLocks noGrp="1"/>
          </p:cNvSpPr>
          <p:nvPr>
            <p:ph type="title"/>
          </p:nvPr>
        </p:nvSpPr>
        <p:spPr>
          <a:xfrm>
            <a:off x="665610" y="260714"/>
            <a:ext cx="7266278" cy="1077658"/>
          </a:xfrm>
        </p:spPr>
        <p:txBody>
          <a:bodyPr>
            <a:normAutofit/>
          </a:bodyPr>
          <a:lstStyle/>
          <a:p>
            <a:r>
              <a:rPr lang="en-US" dirty="0">
                <a:solidFill>
                  <a:schemeClr val="tx1"/>
                </a:solidFill>
                <a:latin typeface="Amasis MT Pro Black" panose="02040A04050005020304" pitchFamily="18" charset="0"/>
              </a:rPr>
              <a:t>Exercise 2 – @PostMapping </a:t>
            </a:r>
            <a:br>
              <a:rPr lang="en-US" dirty="0">
                <a:solidFill>
                  <a:schemeClr val="tx1"/>
                </a:solidFill>
                <a:latin typeface="Amasis MT Pro Black" panose="02040A04050005020304" pitchFamily="18" charset="0"/>
              </a:rPr>
            </a:br>
            <a:r>
              <a:rPr lang="en-US" dirty="0">
                <a:solidFill>
                  <a:schemeClr val="tx1"/>
                </a:solidFill>
                <a:latin typeface="Amasis MT Pro Black" panose="02040A04050005020304" pitchFamily="18" charset="0"/>
              </a:rPr>
              <a:t>Insert Data into DB [save(*)]</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9CAEDAA3-3D3F-426E-B2FF-2C7AEAB34BA5}"/>
              </a:ext>
            </a:extLst>
          </p:cNvPr>
          <p:cNvSpPr>
            <a:spLocks noGrp="1"/>
          </p:cNvSpPr>
          <p:nvPr>
            <p:ph sz="quarter" idx="13"/>
          </p:nvPr>
        </p:nvSpPr>
        <p:spPr>
          <a:xfrm>
            <a:off x="590735" y="1304719"/>
            <a:ext cx="7477125" cy="3759200"/>
          </a:xfrm>
        </p:spPr>
        <p:txBody>
          <a:bodyPr/>
          <a:lstStyle/>
          <a:p>
            <a:r>
              <a:rPr lang="en-US" dirty="0" err="1">
                <a:latin typeface="Amasis MT Pro" panose="02040504050005020304" pitchFamily="18" charset="0"/>
              </a:rPr>
              <a:t>PutMapping</a:t>
            </a:r>
            <a:r>
              <a:rPr lang="en-US" dirty="0">
                <a:latin typeface="Amasis MT Pro" panose="02040504050005020304" pitchFamily="18" charset="0"/>
              </a:rPr>
              <a:t> will save the category</a:t>
            </a:r>
            <a:endParaRPr lang="en-SG" dirty="0">
              <a:latin typeface="Amasis MT Pro" panose="02040504050005020304" pitchFamily="18" charset="0"/>
            </a:endParaRPr>
          </a:p>
        </p:txBody>
      </p:sp>
      <p:pic>
        <p:nvPicPr>
          <p:cNvPr id="6" name="Picture 5">
            <a:extLst>
              <a:ext uri="{FF2B5EF4-FFF2-40B4-BE49-F238E27FC236}">
                <a16:creationId xmlns:a16="http://schemas.microsoft.com/office/drawing/2014/main" id="{B69ED527-D477-41B0-8AA0-08DF25F3D826}"/>
              </a:ext>
            </a:extLst>
          </p:cNvPr>
          <p:cNvPicPr>
            <a:picLocks noChangeAspect="1"/>
          </p:cNvPicPr>
          <p:nvPr/>
        </p:nvPicPr>
        <p:blipFill rotWithShape="1">
          <a:blip r:embed="rId3"/>
          <a:srcRect r="9582"/>
          <a:stretch/>
        </p:blipFill>
        <p:spPr>
          <a:xfrm>
            <a:off x="398271" y="2092621"/>
            <a:ext cx="2830942" cy="1416686"/>
          </a:xfrm>
          <a:prstGeom prst="rect">
            <a:avLst/>
          </a:prstGeom>
          <a:ln>
            <a:solidFill>
              <a:schemeClr val="tx1"/>
            </a:solidFill>
          </a:ln>
        </p:spPr>
      </p:pic>
      <p:cxnSp>
        <p:nvCxnSpPr>
          <p:cNvPr id="9" name="Straight Arrow Connector 8">
            <a:extLst>
              <a:ext uri="{FF2B5EF4-FFF2-40B4-BE49-F238E27FC236}">
                <a16:creationId xmlns:a16="http://schemas.microsoft.com/office/drawing/2014/main" id="{925B3A72-4A0C-441E-9B73-678D39AC053B}"/>
              </a:ext>
            </a:extLst>
          </p:cNvPr>
          <p:cNvCxnSpPr>
            <a:cxnSpLocks/>
            <a:endCxn id="10" idx="1"/>
          </p:cNvCxnSpPr>
          <p:nvPr/>
        </p:nvCxnSpPr>
        <p:spPr>
          <a:xfrm>
            <a:off x="3145327" y="3014277"/>
            <a:ext cx="1982790" cy="5234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4BE964E-BE1E-4DFC-9826-15C1F2316522}"/>
              </a:ext>
            </a:extLst>
          </p:cNvPr>
          <p:cNvSpPr/>
          <p:nvPr/>
        </p:nvSpPr>
        <p:spPr>
          <a:xfrm>
            <a:off x="4899699" y="3499347"/>
            <a:ext cx="1559739" cy="261987"/>
          </a:xfrm>
          <a:prstGeom prst="ellipse">
            <a:avLst/>
          </a:prstGeom>
          <a:gradFill>
            <a:gsLst>
              <a:gs pos="1000">
                <a:schemeClr val="accent5">
                  <a:lumMod val="40000"/>
                  <a:lumOff val="60000"/>
                </a:schemeClr>
              </a:gs>
              <a:gs pos="1000">
                <a:schemeClr val="accent1">
                  <a:tint val="100000"/>
                  <a:shade val="100000"/>
                  <a:satMod val="130000"/>
                </a:schemeClr>
              </a:gs>
              <a:gs pos="6000">
                <a:srgbClr val="FFFF00">
                  <a:alpha val="27000"/>
                </a:srgb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p>
        </p:txBody>
      </p:sp>
      <p:pic>
        <p:nvPicPr>
          <p:cNvPr id="20" name="Picture 19">
            <a:extLst>
              <a:ext uri="{FF2B5EF4-FFF2-40B4-BE49-F238E27FC236}">
                <a16:creationId xmlns:a16="http://schemas.microsoft.com/office/drawing/2014/main" id="{DD80CCED-EA03-417D-A9C0-A8A1B35C7234}"/>
              </a:ext>
            </a:extLst>
          </p:cNvPr>
          <p:cNvPicPr>
            <a:picLocks noChangeAspect="1"/>
          </p:cNvPicPr>
          <p:nvPr/>
        </p:nvPicPr>
        <p:blipFill>
          <a:blip r:embed="rId4"/>
          <a:stretch>
            <a:fillRect/>
          </a:stretch>
        </p:blipFill>
        <p:spPr>
          <a:xfrm>
            <a:off x="132685" y="5034655"/>
            <a:ext cx="5438775" cy="1362075"/>
          </a:xfrm>
          <a:prstGeom prst="rect">
            <a:avLst/>
          </a:prstGeom>
        </p:spPr>
      </p:pic>
      <p:cxnSp>
        <p:nvCxnSpPr>
          <p:cNvPr id="15" name="Straight Arrow Connector 14">
            <a:extLst>
              <a:ext uri="{FF2B5EF4-FFF2-40B4-BE49-F238E27FC236}">
                <a16:creationId xmlns:a16="http://schemas.microsoft.com/office/drawing/2014/main" id="{E2CA5904-8958-481E-B60D-7DBADEFF6CCC}"/>
              </a:ext>
            </a:extLst>
          </p:cNvPr>
          <p:cNvCxnSpPr>
            <a:cxnSpLocks/>
            <a:stCxn id="10" idx="4"/>
          </p:cNvCxnSpPr>
          <p:nvPr/>
        </p:nvCxnSpPr>
        <p:spPr>
          <a:xfrm flipH="1">
            <a:off x="3036749" y="3761334"/>
            <a:ext cx="2642820" cy="136207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7A60C6D6-2434-4550-FA62-E908F147CF6B}"/>
              </a:ext>
            </a:extLst>
          </p:cNvPr>
          <p:cNvSpPr/>
          <p:nvPr/>
        </p:nvSpPr>
        <p:spPr>
          <a:xfrm>
            <a:off x="665610" y="5462376"/>
            <a:ext cx="5163988" cy="281354"/>
          </a:xfrm>
          <a:prstGeom prst="rect">
            <a:avLst/>
          </a:prstGeom>
          <a:solidFill>
            <a:srgbClr val="FFFF00">
              <a:alpha val="2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65128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3D1E5F-598B-457C-A6AF-A92839A08526}"/>
              </a:ext>
            </a:extLst>
          </p:cNvPr>
          <p:cNvSpPr>
            <a:spLocks noGrp="1"/>
          </p:cNvSpPr>
          <p:nvPr>
            <p:ph type="sldNum" sz="quarter" idx="12"/>
          </p:nvPr>
        </p:nvSpPr>
        <p:spPr/>
        <p:txBody>
          <a:bodyPr/>
          <a:lstStyle/>
          <a:p>
            <a:fld id="{6767FADE-2612-3649-B495-F644A23F288B}" type="slidenum">
              <a:rPr lang="en-US" smtClean="0"/>
              <a:pPr/>
              <a:t>33</a:t>
            </a:fld>
            <a:endParaRPr lang="en-US"/>
          </a:p>
        </p:txBody>
      </p:sp>
      <p:sp>
        <p:nvSpPr>
          <p:cNvPr id="3" name="Title 2">
            <a:extLst>
              <a:ext uri="{FF2B5EF4-FFF2-40B4-BE49-F238E27FC236}">
                <a16:creationId xmlns:a16="http://schemas.microsoft.com/office/drawing/2014/main" id="{CDCFC5BC-D122-4349-B8AA-199ABDC187E5}"/>
              </a:ext>
            </a:extLst>
          </p:cNvPr>
          <p:cNvSpPr>
            <a:spLocks noGrp="1"/>
          </p:cNvSpPr>
          <p:nvPr>
            <p:ph type="title"/>
          </p:nvPr>
        </p:nvSpPr>
        <p:spPr>
          <a:xfrm>
            <a:off x="665610" y="207551"/>
            <a:ext cx="6211928" cy="604593"/>
          </a:xfrm>
        </p:spPr>
        <p:txBody>
          <a:bodyPr>
            <a:normAutofit fontScale="90000"/>
          </a:bodyPr>
          <a:lstStyle/>
          <a:p>
            <a:r>
              <a:rPr lang="en-US" dirty="0">
                <a:solidFill>
                  <a:schemeClr val="tx1"/>
                </a:solidFill>
                <a:latin typeface="Amasis MT Pro Black" panose="02040A04050005020304" pitchFamily="18" charset="0"/>
              </a:rPr>
              <a:t>Exercise 2 – Add a new category</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C74B6D25-226D-481E-B7EB-77144BF59E5E}"/>
              </a:ext>
            </a:extLst>
          </p:cNvPr>
          <p:cNvSpPr>
            <a:spLocks noGrp="1"/>
          </p:cNvSpPr>
          <p:nvPr>
            <p:ph sz="quarter" idx="13"/>
          </p:nvPr>
        </p:nvSpPr>
        <p:spPr>
          <a:xfrm>
            <a:off x="665610" y="1285875"/>
            <a:ext cx="7872781" cy="4643474"/>
          </a:xfrm>
        </p:spPr>
        <p:txBody>
          <a:bodyPr/>
          <a:lstStyle/>
          <a:p>
            <a:pPr marL="0" indent="0">
              <a:buNone/>
            </a:pPr>
            <a:r>
              <a:rPr lang="en-US" sz="2000" dirty="0">
                <a:latin typeface="Amasis MT Pro" panose="02040504050005020304" pitchFamily="18" charset="0"/>
              </a:rPr>
              <a:t>Browse to </a:t>
            </a:r>
            <a:r>
              <a:rPr lang="en-US" sz="2000" dirty="0">
                <a:latin typeface="Amasis MT Pro" panose="02040504050005020304" pitchFamily="18" charset="0"/>
                <a:hlinkClick r:id="rId2">
                  <a:extLst>
                    <a:ext uri="{A12FA001-AC4F-418D-AE19-62706E023703}">
                      <ahyp:hlinkClr xmlns:ahyp="http://schemas.microsoft.com/office/drawing/2018/hyperlinkcolor" val="tx"/>
                    </a:ext>
                  </a:extLst>
                </a:hlinkClick>
              </a:rPr>
              <a:t>http://localhost:8080/categories/add</a:t>
            </a:r>
            <a:r>
              <a:rPr lang="en-US" sz="2000" dirty="0">
                <a:latin typeface="Amasis MT Pro" panose="02040504050005020304" pitchFamily="18" charset="0"/>
              </a:rPr>
              <a:t> and try adding a new category. </a:t>
            </a:r>
          </a:p>
          <a:p>
            <a:pPr marL="0" indent="0">
              <a:buNone/>
            </a:pPr>
            <a:endParaRPr lang="en-US" sz="2000" dirty="0">
              <a:latin typeface="Amasis MT Pro" panose="02040504050005020304" pitchFamily="18" charset="0"/>
            </a:endParaRPr>
          </a:p>
          <a:p>
            <a:pPr marL="457200" indent="-457200">
              <a:buFont typeface="+mj-lt"/>
              <a:buAutoNum type="alphaLcParenR"/>
            </a:pPr>
            <a:r>
              <a:rPr lang="en-US" sz="2000" dirty="0">
                <a:latin typeface="Amasis MT Pro" panose="02040504050005020304" pitchFamily="18" charset="0"/>
              </a:rPr>
              <a:t>What page is displayed after adding a new category?</a:t>
            </a:r>
          </a:p>
          <a:p>
            <a:pPr marL="400050" lvl="1" indent="0">
              <a:buNone/>
            </a:pPr>
            <a:r>
              <a:rPr lang="en-US" sz="1800" dirty="0">
                <a:latin typeface="Amasis MT Pro" panose="02040504050005020304" pitchFamily="18" charset="0"/>
                <a:hlinkClick r:id="rId3">
                  <a:extLst>
                    <a:ext uri="{A12FA001-AC4F-418D-AE19-62706E023703}">
                      <ahyp:hlinkClr xmlns:ahyp="http://schemas.microsoft.com/office/drawing/2018/hyperlinkcolor" val="tx"/>
                    </a:ext>
                  </a:extLst>
                </a:hlinkClick>
              </a:rPr>
              <a:t>http://localhost:8080/categories/</a:t>
            </a:r>
            <a:r>
              <a:rPr lang="en-US" sz="1800" dirty="0">
                <a:latin typeface="Amasis MT Pro" panose="02040504050005020304" pitchFamily="18" charset="0"/>
              </a:rPr>
              <a:t> or the view_categories.html page is displayed. </a:t>
            </a:r>
          </a:p>
          <a:p>
            <a:pPr marL="457200" indent="-457200">
              <a:buFont typeface="+mj-lt"/>
              <a:buAutoNum type="alphaLcParenR"/>
            </a:pPr>
            <a:endParaRPr lang="en-US" sz="2000" dirty="0">
              <a:latin typeface="Amasis MT Pro" panose="02040504050005020304" pitchFamily="18" charset="0"/>
            </a:endParaRPr>
          </a:p>
          <a:p>
            <a:pPr marL="457200" indent="-457200">
              <a:buFont typeface="+mj-lt"/>
              <a:buAutoNum type="alphaLcParenR"/>
            </a:pPr>
            <a:r>
              <a:rPr lang="en-US" sz="2000" dirty="0">
                <a:latin typeface="Amasis MT Pro" panose="02040504050005020304" pitchFamily="18" charset="0"/>
              </a:rPr>
              <a:t>Explain why the page in a) is displayed.</a:t>
            </a:r>
          </a:p>
          <a:p>
            <a:pPr marL="400050" lvl="1" indent="0">
              <a:buNone/>
            </a:pPr>
            <a:r>
              <a:rPr lang="en-US" sz="1800" dirty="0">
                <a:latin typeface="Amasis MT Pro" panose="02040504050005020304" pitchFamily="18" charset="0"/>
              </a:rPr>
              <a:t>The page in a) is displayed because in the method </a:t>
            </a:r>
            <a:r>
              <a:rPr lang="en-US" sz="1800" b="1" dirty="0" err="1">
                <a:latin typeface="Amasis MT Pro" panose="02040504050005020304" pitchFamily="18" charset="0"/>
              </a:rPr>
              <a:t>saveCategory</a:t>
            </a:r>
            <a:r>
              <a:rPr lang="en-US" sz="1800" dirty="0">
                <a:latin typeface="Amasis MT Pro" panose="02040504050005020304" pitchFamily="18" charset="0"/>
              </a:rPr>
              <a:t>, the response returned is a </a:t>
            </a:r>
            <a:r>
              <a:rPr lang="en-US" sz="1800" dirty="0">
                <a:highlight>
                  <a:srgbClr val="FFFF00"/>
                </a:highlight>
                <a:latin typeface="Amasis MT Pro" panose="02040504050005020304" pitchFamily="18" charset="0"/>
              </a:rPr>
              <a:t>redirect</a:t>
            </a:r>
            <a:r>
              <a:rPr lang="en-US" sz="1800" dirty="0">
                <a:latin typeface="Amasis MT Pro" panose="02040504050005020304" pitchFamily="18" charset="0"/>
              </a:rPr>
              <a:t> to </a:t>
            </a:r>
            <a:r>
              <a:rPr lang="en-US" sz="1800" b="1" dirty="0">
                <a:highlight>
                  <a:srgbClr val="FFFF00"/>
                </a:highlight>
                <a:latin typeface="Amasis MT Pro" panose="02040504050005020304" pitchFamily="18" charset="0"/>
              </a:rPr>
              <a:t>/categories </a:t>
            </a:r>
            <a:r>
              <a:rPr lang="en-US" sz="1800" dirty="0">
                <a:latin typeface="Amasis MT Pro" panose="02040504050005020304" pitchFamily="18" charset="0"/>
              </a:rPr>
              <a:t>which will map to </a:t>
            </a:r>
            <a:r>
              <a:rPr lang="en-US" sz="1800" b="1" dirty="0">
                <a:latin typeface="Amasis MT Pro" panose="02040504050005020304" pitchFamily="18" charset="0"/>
              </a:rPr>
              <a:t>view_categories.html.</a:t>
            </a:r>
          </a:p>
          <a:p>
            <a:endParaRPr lang="en-US" sz="2000" dirty="0">
              <a:latin typeface="Amasis MT Pro" panose="02040504050005020304" pitchFamily="18" charset="0"/>
            </a:endParaRPr>
          </a:p>
        </p:txBody>
      </p:sp>
    </p:spTree>
    <p:extLst>
      <p:ext uri="{BB962C8B-B14F-4D97-AF65-F5344CB8AC3E}">
        <p14:creationId xmlns:p14="http://schemas.microsoft.com/office/powerpoint/2010/main" val="605858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CBF0B4-EBDF-4545-ACBD-4BA3DE12177F}"/>
              </a:ext>
            </a:extLst>
          </p:cNvPr>
          <p:cNvPicPr>
            <a:picLocks noChangeAspect="1"/>
          </p:cNvPicPr>
          <p:nvPr/>
        </p:nvPicPr>
        <p:blipFill>
          <a:blip r:embed="rId2"/>
          <a:stretch>
            <a:fillRect/>
          </a:stretch>
        </p:blipFill>
        <p:spPr>
          <a:xfrm>
            <a:off x="3703886" y="594819"/>
            <a:ext cx="3333897" cy="1344158"/>
          </a:xfrm>
          <a:prstGeom prst="rect">
            <a:avLst/>
          </a:prstGeom>
          <a:ln>
            <a:solidFill>
              <a:schemeClr val="tx1"/>
            </a:solidFill>
          </a:ln>
        </p:spPr>
      </p:pic>
      <p:sp>
        <p:nvSpPr>
          <p:cNvPr id="2" name="Slide Number Placeholder 1">
            <a:extLst>
              <a:ext uri="{FF2B5EF4-FFF2-40B4-BE49-F238E27FC236}">
                <a16:creationId xmlns:a16="http://schemas.microsoft.com/office/drawing/2014/main" id="{F106498F-C92B-4326-8AEE-818A3775BC2F}"/>
              </a:ext>
            </a:extLst>
          </p:cNvPr>
          <p:cNvSpPr>
            <a:spLocks noGrp="1"/>
          </p:cNvSpPr>
          <p:nvPr>
            <p:ph type="sldNum" sz="quarter" idx="12"/>
          </p:nvPr>
        </p:nvSpPr>
        <p:spPr/>
        <p:txBody>
          <a:bodyPr/>
          <a:lstStyle/>
          <a:p>
            <a:fld id="{6767FADE-2612-3649-B495-F644A23F288B}" type="slidenum">
              <a:rPr lang="en-US" smtClean="0"/>
              <a:pPr/>
              <a:t>34</a:t>
            </a:fld>
            <a:endParaRPr lang="en-US"/>
          </a:p>
        </p:txBody>
      </p:sp>
      <p:sp>
        <p:nvSpPr>
          <p:cNvPr id="3" name="Title 2">
            <a:extLst>
              <a:ext uri="{FF2B5EF4-FFF2-40B4-BE49-F238E27FC236}">
                <a16:creationId xmlns:a16="http://schemas.microsoft.com/office/drawing/2014/main" id="{CD6AB9FD-03B4-4C2F-A4B7-995532E98AE8}"/>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How it works</a:t>
            </a:r>
            <a:endParaRPr lang="en-SG" dirty="0">
              <a:solidFill>
                <a:schemeClr val="tx1"/>
              </a:solidFill>
              <a:latin typeface="Amasis MT Pro Black" panose="02040A04050005020304" pitchFamily="18" charset="0"/>
            </a:endParaRPr>
          </a:p>
        </p:txBody>
      </p:sp>
      <p:pic>
        <p:nvPicPr>
          <p:cNvPr id="5" name="Picture 4">
            <a:extLst>
              <a:ext uri="{FF2B5EF4-FFF2-40B4-BE49-F238E27FC236}">
                <a16:creationId xmlns:a16="http://schemas.microsoft.com/office/drawing/2014/main" id="{EB115DE4-CBC9-4F57-94CB-AB079F267D26}"/>
              </a:ext>
            </a:extLst>
          </p:cNvPr>
          <p:cNvPicPr>
            <a:picLocks noChangeAspect="1"/>
          </p:cNvPicPr>
          <p:nvPr/>
        </p:nvPicPr>
        <p:blipFill>
          <a:blip r:embed="rId3"/>
          <a:stretch>
            <a:fillRect/>
          </a:stretch>
        </p:blipFill>
        <p:spPr>
          <a:xfrm>
            <a:off x="284163" y="2842073"/>
            <a:ext cx="4027895" cy="1848870"/>
          </a:xfrm>
          <a:prstGeom prst="rect">
            <a:avLst/>
          </a:prstGeom>
          <a:ln>
            <a:solidFill>
              <a:schemeClr val="tx1"/>
            </a:solidFill>
          </a:ln>
        </p:spPr>
      </p:pic>
      <p:pic>
        <p:nvPicPr>
          <p:cNvPr id="6" name="Picture 5">
            <a:extLst>
              <a:ext uri="{FF2B5EF4-FFF2-40B4-BE49-F238E27FC236}">
                <a16:creationId xmlns:a16="http://schemas.microsoft.com/office/drawing/2014/main" id="{A27E125D-804A-4776-B5DB-3B3C5690002B}"/>
              </a:ext>
            </a:extLst>
          </p:cNvPr>
          <p:cNvPicPr>
            <a:picLocks noChangeAspect="1"/>
          </p:cNvPicPr>
          <p:nvPr/>
        </p:nvPicPr>
        <p:blipFill>
          <a:blip r:embed="rId4"/>
          <a:stretch>
            <a:fillRect/>
          </a:stretch>
        </p:blipFill>
        <p:spPr>
          <a:xfrm>
            <a:off x="4646521" y="3930892"/>
            <a:ext cx="4335423" cy="2332289"/>
          </a:xfrm>
          <a:prstGeom prst="rect">
            <a:avLst/>
          </a:prstGeom>
          <a:ln>
            <a:solidFill>
              <a:schemeClr val="tx1"/>
            </a:solidFill>
          </a:ln>
        </p:spPr>
      </p:pic>
      <p:cxnSp>
        <p:nvCxnSpPr>
          <p:cNvPr id="9" name="Straight Arrow Connector 8">
            <a:extLst>
              <a:ext uri="{FF2B5EF4-FFF2-40B4-BE49-F238E27FC236}">
                <a16:creationId xmlns:a16="http://schemas.microsoft.com/office/drawing/2014/main" id="{245A82E6-F34C-4418-BE04-4D331A8C762C}"/>
              </a:ext>
            </a:extLst>
          </p:cNvPr>
          <p:cNvCxnSpPr>
            <a:cxnSpLocks/>
          </p:cNvCxnSpPr>
          <p:nvPr/>
        </p:nvCxnSpPr>
        <p:spPr>
          <a:xfrm flipH="1">
            <a:off x="2552700" y="944575"/>
            <a:ext cx="2200275" cy="193174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E859E64-6F17-4E72-B776-FD37DF964895}"/>
              </a:ext>
            </a:extLst>
          </p:cNvPr>
          <p:cNvSpPr txBox="1"/>
          <p:nvPr/>
        </p:nvSpPr>
        <p:spPr>
          <a:xfrm>
            <a:off x="389987" y="1543656"/>
            <a:ext cx="3200401" cy="707886"/>
          </a:xfrm>
          <a:prstGeom prst="rect">
            <a:avLst/>
          </a:prstGeom>
          <a:noFill/>
          <a:ln>
            <a:solidFill>
              <a:srgbClr val="FF0000"/>
            </a:solidFill>
          </a:ln>
        </p:spPr>
        <p:txBody>
          <a:bodyPr wrap="square" rtlCol="0">
            <a:spAutoFit/>
          </a:bodyPr>
          <a:lstStyle/>
          <a:p>
            <a:r>
              <a:rPr lang="en-US" sz="1000" dirty="0"/>
              <a:t>1. When the </a:t>
            </a:r>
            <a:r>
              <a:rPr lang="en-US" sz="1000" dirty="0" err="1"/>
              <a:t>url</a:t>
            </a:r>
            <a:r>
              <a:rPr lang="en-US" sz="1000" dirty="0"/>
              <a:t> </a:t>
            </a:r>
            <a:r>
              <a:rPr lang="en-US" sz="1000" dirty="0">
                <a:hlinkClick r:id="rId5"/>
              </a:rPr>
              <a:t>http://localhost:8080/categories/add</a:t>
            </a:r>
            <a:r>
              <a:rPr lang="en-US" sz="1000" dirty="0"/>
              <a:t> is requested, the </a:t>
            </a:r>
            <a:r>
              <a:rPr lang="en-US" sz="1000" dirty="0" err="1"/>
              <a:t>CategoryController</a:t>
            </a:r>
            <a:r>
              <a:rPr lang="en-US" sz="1000" dirty="0"/>
              <a:t> will map it to @</a:t>
            </a:r>
            <a:r>
              <a:rPr lang="en-US" sz="1000" dirty="0" err="1"/>
              <a:t>GetMapping</a:t>
            </a:r>
            <a:r>
              <a:rPr lang="en-US" sz="1000" dirty="0"/>
              <a:t>(“categories/add”) </a:t>
            </a:r>
            <a:endParaRPr lang="en-SG" sz="1000" dirty="0"/>
          </a:p>
        </p:txBody>
      </p:sp>
      <p:sp>
        <p:nvSpPr>
          <p:cNvPr id="12" name="TextBox 11">
            <a:extLst>
              <a:ext uri="{FF2B5EF4-FFF2-40B4-BE49-F238E27FC236}">
                <a16:creationId xmlns:a16="http://schemas.microsoft.com/office/drawing/2014/main" id="{820DA1C9-3A4D-4D9A-9998-F905253525C4}"/>
              </a:ext>
            </a:extLst>
          </p:cNvPr>
          <p:cNvSpPr txBox="1"/>
          <p:nvPr/>
        </p:nvSpPr>
        <p:spPr>
          <a:xfrm>
            <a:off x="4646521" y="2200312"/>
            <a:ext cx="4335423" cy="1615827"/>
          </a:xfrm>
          <a:prstGeom prst="rect">
            <a:avLst/>
          </a:prstGeom>
          <a:noFill/>
          <a:ln>
            <a:solidFill>
              <a:srgbClr val="FF0000"/>
            </a:solidFill>
          </a:ln>
        </p:spPr>
        <p:txBody>
          <a:bodyPr wrap="square" rtlCol="0">
            <a:spAutoFit/>
          </a:bodyPr>
          <a:lstStyle/>
          <a:p>
            <a:r>
              <a:rPr lang="en-US" sz="900" dirty="0"/>
              <a:t>2. As we are creating a new form to add a category, the </a:t>
            </a:r>
            <a:r>
              <a:rPr lang="en-US" sz="900" u="sng" dirty="0"/>
              <a:t>form fields must be mapped to the category model</a:t>
            </a:r>
            <a:r>
              <a:rPr lang="en-US" sz="900" dirty="0"/>
              <a:t>. </a:t>
            </a:r>
          </a:p>
          <a:p>
            <a:endParaRPr lang="en-US" sz="900" dirty="0"/>
          </a:p>
          <a:p>
            <a:r>
              <a:rPr lang="en-US" sz="900" b="1" dirty="0"/>
              <a:t>*{name} </a:t>
            </a:r>
            <a:r>
              <a:rPr lang="en-US" sz="900" dirty="0"/>
              <a:t>or</a:t>
            </a:r>
            <a:r>
              <a:rPr lang="en-US" sz="900" b="1" dirty="0"/>
              <a:t>*{…}</a:t>
            </a:r>
            <a:r>
              <a:rPr lang="en-US" sz="900" dirty="0"/>
              <a:t> is a </a:t>
            </a:r>
            <a:r>
              <a:rPr lang="en-US" sz="900" dirty="0" err="1"/>
              <a:t>Thymeleaf</a:t>
            </a:r>
            <a:r>
              <a:rPr lang="en-US" sz="900" dirty="0"/>
              <a:t> selection expression. It is similar to variable expressions, but they are executed on an already selected object. </a:t>
            </a:r>
            <a:r>
              <a:rPr lang="en-US" sz="900" dirty="0" err="1"/>
              <a:t>E.g</a:t>
            </a:r>
            <a:r>
              <a:rPr lang="en-US" sz="900" dirty="0"/>
              <a:t> </a:t>
            </a:r>
            <a:r>
              <a:rPr lang="en-US" sz="900" b="1" dirty="0"/>
              <a:t>category</a:t>
            </a:r>
            <a:r>
              <a:rPr lang="en-US" sz="900" dirty="0"/>
              <a:t> in the add_category.html form.</a:t>
            </a:r>
          </a:p>
          <a:p>
            <a:endParaRPr lang="en-US" sz="900" dirty="0"/>
          </a:p>
          <a:p>
            <a:r>
              <a:rPr lang="en-US" sz="900" dirty="0"/>
              <a:t>Hence, a </a:t>
            </a:r>
            <a:r>
              <a:rPr lang="en-US" sz="900" u="sng" dirty="0"/>
              <a:t>new Category object </a:t>
            </a:r>
            <a:r>
              <a:rPr lang="en-US" sz="900" dirty="0"/>
              <a:t>is created and added as an attribute to the model, which will then be passed to the view </a:t>
            </a:r>
            <a:r>
              <a:rPr lang="en-US" sz="900" b="1" dirty="0"/>
              <a:t>add_category.html</a:t>
            </a:r>
            <a:r>
              <a:rPr lang="en-US" sz="900" dirty="0"/>
              <a:t>. </a:t>
            </a:r>
          </a:p>
          <a:p>
            <a:endParaRPr lang="en-US" sz="900" dirty="0"/>
          </a:p>
          <a:p>
            <a:r>
              <a:rPr lang="en-US" sz="900" dirty="0"/>
              <a:t>In the view, id is omitted as it is </a:t>
            </a:r>
            <a:r>
              <a:rPr lang="en-US" sz="900" dirty="0" err="1"/>
              <a:t>auto_increment</a:t>
            </a:r>
            <a:r>
              <a:rPr lang="en-US" sz="900" dirty="0"/>
              <a:t>.</a:t>
            </a:r>
          </a:p>
        </p:txBody>
      </p:sp>
      <p:cxnSp>
        <p:nvCxnSpPr>
          <p:cNvPr id="14" name="Straight Arrow Connector 13">
            <a:extLst>
              <a:ext uri="{FF2B5EF4-FFF2-40B4-BE49-F238E27FC236}">
                <a16:creationId xmlns:a16="http://schemas.microsoft.com/office/drawing/2014/main" id="{BBA402BF-E0B2-4A8A-9D24-4DC7205951DD}"/>
              </a:ext>
            </a:extLst>
          </p:cNvPr>
          <p:cNvCxnSpPr>
            <a:cxnSpLocks/>
            <a:stCxn id="12" idx="1"/>
          </p:cNvCxnSpPr>
          <p:nvPr/>
        </p:nvCxnSpPr>
        <p:spPr>
          <a:xfrm flipH="1">
            <a:off x="4219575" y="3008226"/>
            <a:ext cx="426946" cy="2588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8625489B-55E9-4128-B310-B25FB34475B8}"/>
              </a:ext>
            </a:extLst>
          </p:cNvPr>
          <p:cNvSpPr/>
          <p:nvPr/>
        </p:nvSpPr>
        <p:spPr>
          <a:xfrm>
            <a:off x="628282" y="3181350"/>
            <a:ext cx="3591293" cy="345446"/>
          </a:xfrm>
          <a:prstGeom prst="rect">
            <a:avLst/>
          </a:prstGeom>
          <a:solidFill>
            <a:srgbClr val="FFFF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6A944B21-41E0-4377-87F2-84FE65D83B1E}"/>
              </a:ext>
            </a:extLst>
          </p:cNvPr>
          <p:cNvSpPr/>
          <p:nvPr/>
        </p:nvSpPr>
        <p:spPr>
          <a:xfrm>
            <a:off x="2232984" y="3035705"/>
            <a:ext cx="976942" cy="145645"/>
          </a:xfrm>
          <a:prstGeom prst="rect">
            <a:avLst/>
          </a:prstGeom>
          <a:solidFill>
            <a:srgbClr val="FFFF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F2DA4BD6-4B72-4A8A-A437-9A214B1EF54A}"/>
              </a:ext>
            </a:extLst>
          </p:cNvPr>
          <p:cNvCxnSpPr>
            <a:cxnSpLocks/>
            <a:stCxn id="12" idx="2"/>
          </p:cNvCxnSpPr>
          <p:nvPr/>
        </p:nvCxnSpPr>
        <p:spPr>
          <a:xfrm>
            <a:off x="6814233" y="3816139"/>
            <a:ext cx="1377267" cy="168931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4B0A0AE-DB83-4B94-B4EE-4DCB24AD6B7B}"/>
              </a:ext>
            </a:extLst>
          </p:cNvPr>
          <p:cNvCxnSpPr>
            <a:cxnSpLocks/>
            <a:stCxn id="12" idx="2"/>
          </p:cNvCxnSpPr>
          <p:nvPr/>
        </p:nvCxnSpPr>
        <p:spPr>
          <a:xfrm>
            <a:off x="6814233" y="3816139"/>
            <a:ext cx="681942" cy="17750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7FE95790-D4DD-4E96-B45D-BD15F9846A61}"/>
              </a:ext>
            </a:extLst>
          </p:cNvPr>
          <p:cNvSpPr/>
          <p:nvPr/>
        </p:nvSpPr>
        <p:spPr>
          <a:xfrm>
            <a:off x="7703029" y="5505450"/>
            <a:ext cx="1145696" cy="114753"/>
          </a:xfrm>
          <a:prstGeom prst="rect">
            <a:avLst/>
          </a:prstGeom>
          <a:solidFill>
            <a:srgbClr val="FFFF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638E1608-362D-4B50-AFC8-7F95FDB510A9}"/>
              </a:ext>
            </a:extLst>
          </p:cNvPr>
          <p:cNvSpPr/>
          <p:nvPr/>
        </p:nvSpPr>
        <p:spPr>
          <a:xfrm>
            <a:off x="6923327" y="5603868"/>
            <a:ext cx="1145696" cy="114753"/>
          </a:xfrm>
          <a:prstGeom prst="rect">
            <a:avLst/>
          </a:prstGeom>
          <a:solidFill>
            <a:srgbClr val="FFFF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27F907AB-3DDC-4BBF-ACC7-A97B0C6FA2C9}"/>
              </a:ext>
            </a:extLst>
          </p:cNvPr>
          <p:cNvSpPr/>
          <p:nvPr/>
        </p:nvSpPr>
        <p:spPr>
          <a:xfrm>
            <a:off x="1229074" y="2876321"/>
            <a:ext cx="1323625" cy="145645"/>
          </a:xfrm>
          <a:prstGeom prst="rect">
            <a:avLst/>
          </a:prstGeom>
          <a:solidFill>
            <a:srgbClr val="FFFF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21" name="Straight Arrow Connector 20">
            <a:extLst>
              <a:ext uri="{FF2B5EF4-FFF2-40B4-BE49-F238E27FC236}">
                <a16:creationId xmlns:a16="http://schemas.microsoft.com/office/drawing/2014/main" id="{0C0150EE-9231-42C3-B6E0-210D608EA16B}"/>
              </a:ext>
            </a:extLst>
          </p:cNvPr>
          <p:cNvCxnSpPr>
            <a:cxnSpLocks/>
            <a:stCxn id="12" idx="1"/>
          </p:cNvCxnSpPr>
          <p:nvPr/>
        </p:nvCxnSpPr>
        <p:spPr>
          <a:xfrm flipH="1">
            <a:off x="3082835" y="3008226"/>
            <a:ext cx="1563686" cy="1524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262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5" grpId="0" animBg="1"/>
      <p:bldP spid="16" grpId="0" animBg="1"/>
      <p:bldP spid="30" grpId="0" animBg="1"/>
      <p:bldP spid="31"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BF0F9B-1794-45A2-9D8E-C6D32304AC0F}"/>
              </a:ext>
            </a:extLst>
          </p:cNvPr>
          <p:cNvPicPr>
            <a:picLocks noChangeAspect="1"/>
          </p:cNvPicPr>
          <p:nvPr/>
        </p:nvPicPr>
        <p:blipFill>
          <a:blip r:embed="rId2"/>
          <a:stretch>
            <a:fillRect/>
          </a:stretch>
        </p:blipFill>
        <p:spPr>
          <a:xfrm>
            <a:off x="806877" y="1085113"/>
            <a:ext cx="2964697" cy="1195304"/>
          </a:xfrm>
          <a:prstGeom prst="rect">
            <a:avLst/>
          </a:prstGeom>
          <a:ln>
            <a:solidFill>
              <a:schemeClr val="tx1"/>
            </a:solidFill>
          </a:ln>
        </p:spPr>
      </p:pic>
      <p:sp>
        <p:nvSpPr>
          <p:cNvPr id="2" name="Slide Number Placeholder 1">
            <a:extLst>
              <a:ext uri="{FF2B5EF4-FFF2-40B4-BE49-F238E27FC236}">
                <a16:creationId xmlns:a16="http://schemas.microsoft.com/office/drawing/2014/main" id="{F106498F-C92B-4326-8AEE-818A3775BC2F}"/>
              </a:ext>
            </a:extLst>
          </p:cNvPr>
          <p:cNvSpPr>
            <a:spLocks noGrp="1"/>
          </p:cNvSpPr>
          <p:nvPr>
            <p:ph type="sldNum" sz="quarter" idx="12"/>
          </p:nvPr>
        </p:nvSpPr>
        <p:spPr/>
        <p:txBody>
          <a:bodyPr/>
          <a:lstStyle/>
          <a:p>
            <a:fld id="{6767FADE-2612-3649-B495-F644A23F288B}" type="slidenum">
              <a:rPr lang="en-US" smtClean="0"/>
              <a:pPr/>
              <a:t>35</a:t>
            </a:fld>
            <a:endParaRPr lang="en-US"/>
          </a:p>
        </p:txBody>
      </p:sp>
      <p:sp>
        <p:nvSpPr>
          <p:cNvPr id="3" name="Title 2">
            <a:extLst>
              <a:ext uri="{FF2B5EF4-FFF2-40B4-BE49-F238E27FC236}">
                <a16:creationId xmlns:a16="http://schemas.microsoft.com/office/drawing/2014/main" id="{CD6AB9FD-03B4-4C2F-A4B7-995532E98AE8}"/>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How it works</a:t>
            </a:r>
            <a:endParaRPr lang="en-SG" dirty="0">
              <a:solidFill>
                <a:schemeClr val="tx1"/>
              </a:solidFill>
              <a:latin typeface="Amasis MT Pro Black" panose="02040A04050005020304" pitchFamily="18" charset="0"/>
            </a:endParaRPr>
          </a:p>
        </p:txBody>
      </p:sp>
      <p:pic>
        <p:nvPicPr>
          <p:cNvPr id="5" name="Picture 4">
            <a:extLst>
              <a:ext uri="{FF2B5EF4-FFF2-40B4-BE49-F238E27FC236}">
                <a16:creationId xmlns:a16="http://schemas.microsoft.com/office/drawing/2014/main" id="{EB115DE4-CBC9-4F57-94CB-AB079F267D26}"/>
              </a:ext>
            </a:extLst>
          </p:cNvPr>
          <p:cNvPicPr>
            <a:picLocks noChangeAspect="1"/>
          </p:cNvPicPr>
          <p:nvPr/>
        </p:nvPicPr>
        <p:blipFill>
          <a:blip r:embed="rId3"/>
          <a:stretch>
            <a:fillRect/>
          </a:stretch>
        </p:blipFill>
        <p:spPr>
          <a:xfrm>
            <a:off x="284163" y="2842073"/>
            <a:ext cx="4027895" cy="1848870"/>
          </a:xfrm>
          <a:prstGeom prst="rect">
            <a:avLst/>
          </a:prstGeom>
          <a:ln>
            <a:solidFill>
              <a:schemeClr val="tx1"/>
            </a:solidFill>
          </a:ln>
        </p:spPr>
      </p:pic>
      <p:pic>
        <p:nvPicPr>
          <p:cNvPr id="6" name="Picture 5">
            <a:extLst>
              <a:ext uri="{FF2B5EF4-FFF2-40B4-BE49-F238E27FC236}">
                <a16:creationId xmlns:a16="http://schemas.microsoft.com/office/drawing/2014/main" id="{A27E125D-804A-4776-B5DB-3B3C5690002B}"/>
              </a:ext>
            </a:extLst>
          </p:cNvPr>
          <p:cNvPicPr>
            <a:picLocks noChangeAspect="1"/>
          </p:cNvPicPr>
          <p:nvPr/>
        </p:nvPicPr>
        <p:blipFill>
          <a:blip r:embed="rId4"/>
          <a:stretch>
            <a:fillRect/>
          </a:stretch>
        </p:blipFill>
        <p:spPr>
          <a:xfrm>
            <a:off x="4672257" y="2444395"/>
            <a:ext cx="4240304" cy="2281118"/>
          </a:xfrm>
          <a:prstGeom prst="rect">
            <a:avLst/>
          </a:prstGeom>
          <a:ln>
            <a:solidFill>
              <a:schemeClr val="tx1"/>
            </a:solidFill>
          </a:ln>
        </p:spPr>
      </p:pic>
      <p:cxnSp>
        <p:nvCxnSpPr>
          <p:cNvPr id="9" name="Straight Arrow Connector 8">
            <a:extLst>
              <a:ext uri="{FF2B5EF4-FFF2-40B4-BE49-F238E27FC236}">
                <a16:creationId xmlns:a16="http://schemas.microsoft.com/office/drawing/2014/main" id="{245A82E6-F34C-4418-BE04-4D331A8C762C}"/>
              </a:ext>
            </a:extLst>
          </p:cNvPr>
          <p:cNvCxnSpPr>
            <a:cxnSpLocks/>
          </p:cNvCxnSpPr>
          <p:nvPr/>
        </p:nvCxnSpPr>
        <p:spPr>
          <a:xfrm flipH="1">
            <a:off x="2533650" y="2001731"/>
            <a:ext cx="655981" cy="183684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BA402BF-E0B2-4A8A-9D24-4DC7205951DD}"/>
              </a:ext>
            </a:extLst>
          </p:cNvPr>
          <p:cNvCxnSpPr>
            <a:cxnSpLocks/>
            <a:stCxn id="25" idx="2"/>
          </p:cNvCxnSpPr>
          <p:nvPr/>
        </p:nvCxnSpPr>
        <p:spPr>
          <a:xfrm>
            <a:off x="5876954" y="2247327"/>
            <a:ext cx="2074035" cy="171545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6A944B21-41E0-4377-87F2-84FE65D83B1E}"/>
              </a:ext>
            </a:extLst>
          </p:cNvPr>
          <p:cNvSpPr/>
          <p:nvPr/>
        </p:nvSpPr>
        <p:spPr>
          <a:xfrm>
            <a:off x="5583219" y="3971618"/>
            <a:ext cx="2009287" cy="101458"/>
          </a:xfrm>
          <a:prstGeom prst="rect">
            <a:avLst/>
          </a:prstGeom>
          <a:solidFill>
            <a:srgbClr val="FFFF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F2DA4BD6-4B72-4A8A-A437-9A214B1EF54A}"/>
              </a:ext>
            </a:extLst>
          </p:cNvPr>
          <p:cNvCxnSpPr>
            <a:cxnSpLocks/>
          </p:cNvCxnSpPr>
          <p:nvPr/>
        </p:nvCxnSpPr>
        <p:spPr>
          <a:xfrm flipH="1" flipV="1">
            <a:off x="2771192" y="3914039"/>
            <a:ext cx="2807809" cy="12160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6AEB893-F0A1-41AE-8D99-8B6DBA5B66C5}"/>
              </a:ext>
            </a:extLst>
          </p:cNvPr>
          <p:cNvSpPr txBox="1"/>
          <p:nvPr/>
        </p:nvSpPr>
        <p:spPr>
          <a:xfrm>
            <a:off x="4879498" y="1693329"/>
            <a:ext cx="1994911" cy="553998"/>
          </a:xfrm>
          <a:prstGeom prst="rect">
            <a:avLst/>
          </a:prstGeom>
          <a:noFill/>
          <a:ln>
            <a:solidFill>
              <a:srgbClr val="FF0000"/>
            </a:solidFill>
          </a:ln>
        </p:spPr>
        <p:txBody>
          <a:bodyPr wrap="square" rtlCol="0">
            <a:spAutoFit/>
          </a:bodyPr>
          <a:lstStyle/>
          <a:p>
            <a:r>
              <a:rPr lang="en-US" sz="1000" dirty="0"/>
              <a:t>2. The details will be passed as a category object to the method, </a:t>
            </a:r>
            <a:r>
              <a:rPr lang="en-US" sz="1000" b="1" dirty="0" err="1"/>
              <a:t>saveCategory</a:t>
            </a:r>
            <a:r>
              <a:rPr lang="en-US" sz="1000" dirty="0"/>
              <a:t>.</a:t>
            </a:r>
            <a:endParaRPr lang="en-SG" sz="1000" dirty="0"/>
          </a:p>
        </p:txBody>
      </p:sp>
      <p:cxnSp>
        <p:nvCxnSpPr>
          <p:cNvPr id="27" name="Straight Arrow Connector 26">
            <a:extLst>
              <a:ext uri="{FF2B5EF4-FFF2-40B4-BE49-F238E27FC236}">
                <a16:creationId xmlns:a16="http://schemas.microsoft.com/office/drawing/2014/main" id="{7065A4D9-3CF6-4B89-B951-0ABC7D28AE6F}"/>
              </a:ext>
            </a:extLst>
          </p:cNvPr>
          <p:cNvCxnSpPr>
            <a:cxnSpLocks/>
            <a:stCxn id="25" idx="2"/>
            <a:endCxn id="33" idx="3"/>
          </p:cNvCxnSpPr>
          <p:nvPr/>
        </p:nvCxnSpPr>
        <p:spPr>
          <a:xfrm flipH="1">
            <a:off x="3700537" y="2247327"/>
            <a:ext cx="2176417" cy="183458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D1E30C83-112B-4A72-962B-ADBBD0203FB8}"/>
              </a:ext>
            </a:extLst>
          </p:cNvPr>
          <p:cNvSpPr/>
          <p:nvPr/>
        </p:nvSpPr>
        <p:spPr>
          <a:xfrm>
            <a:off x="7596724" y="3986657"/>
            <a:ext cx="1201174" cy="101459"/>
          </a:xfrm>
          <a:prstGeom prst="rect">
            <a:avLst/>
          </a:prstGeom>
          <a:solidFill>
            <a:srgbClr val="FFFF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88DCC3E-0640-419D-A3CC-4C0C8BE10063}"/>
              </a:ext>
            </a:extLst>
          </p:cNvPr>
          <p:cNvSpPr/>
          <p:nvPr/>
        </p:nvSpPr>
        <p:spPr>
          <a:xfrm>
            <a:off x="2359610" y="3986657"/>
            <a:ext cx="1340927" cy="190507"/>
          </a:xfrm>
          <a:prstGeom prst="rect">
            <a:avLst/>
          </a:prstGeom>
          <a:solidFill>
            <a:srgbClr val="FFFF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2A4FD9D9-B7E9-470A-B868-133D2EE37012}"/>
              </a:ext>
            </a:extLst>
          </p:cNvPr>
          <p:cNvSpPr txBox="1"/>
          <p:nvPr/>
        </p:nvSpPr>
        <p:spPr>
          <a:xfrm>
            <a:off x="3857627" y="698453"/>
            <a:ext cx="2098307" cy="861774"/>
          </a:xfrm>
          <a:prstGeom prst="rect">
            <a:avLst/>
          </a:prstGeom>
          <a:noFill/>
          <a:ln>
            <a:solidFill>
              <a:srgbClr val="FF0000"/>
            </a:solidFill>
          </a:ln>
        </p:spPr>
        <p:txBody>
          <a:bodyPr wrap="square" rtlCol="0">
            <a:spAutoFit/>
          </a:bodyPr>
          <a:lstStyle/>
          <a:p>
            <a:r>
              <a:rPr lang="en-US" sz="1000" dirty="0"/>
              <a:t>1. When the Save button is clicked, the data will be sent via the </a:t>
            </a:r>
            <a:r>
              <a:rPr lang="en-US" sz="1000" b="1" dirty="0"/>
              <a:t>POST</a:t>
            </a:r>
            <a:r>
              <a:rPr lang="en-US" sz="1000" dirty="0"/>
              <a:t> method to the location set in the </a:t>
            </a:r>
            <a:r>
              <a:rPr lang="en-US" sz="1000" b="1" dirty="0"/>
              <a:t>action</a:t>
            </a:r>
            <a:r>
              <a:rPr lang="en-US" sz="1000" dirty="0"/>
              <a:t> attribute of the form </a:t>
            </a:r>
            <a:endParaRPr lang="en-SG" sz="1000" dirty="0"/>
          </a:p>
        </p:txBody>
      </p:sp>
      <p:sp>
        <p:nvSpPr>
          <p:cNvPr id="35" name="Rectangle 34">
            <a:extLst>
              <a:ext uri="{FF2B5EF4-FFF2-40B4-BE49-F238E27FC236}">
                <a16:creationId xmlns:a16="http://schemas.microsoft.com/office/drawing/2014/main" id="{42C610CD-3048-424C-B22F-9B18EA18F91B}"/>
              </a:ext>
            </a:extLst>
          </p:cNvPr>
          <p:cNvSpPr/>
          <p:nvPr/>
        </p:nvSpPr>
        <p:spPr>
          <a:xfrm>
            <a:off x="346102" y="3809704"/>
            <a:ext cx="2360593" cy="190507"/>
          </a:xfrm>
          <a:prstGeom prst="rect">
            <a:avLst/>
          </a:prstGeom>
          <a:solidFill>
            <a:srgbClr val="FFFF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8" name="TextBox 37">
            <a:extLst>
              <a:ext uri="{FF2B5EF4-FFF2-40B4-BE49-F238E27FC236}">
                <a16:creationId xmlns:a16="http://schemas.microsoft.com/office/drawing/2014/main" id="{28DDB44B-F412-4591-992C-603435963DA7}"/>
              </a:ext>
            </a:extLst>
          </p:cNvPr>
          <p:cNvSpPr txBox="1"/>
          <p:nvPr/>
        </p:nvSpPr>
        <p:spPr>
          <a:xfrm>
            <a:off x="429226" y="4910749"/>
            <a:ext cx="3271311" cy="1446550"/>
          </a:xfrm>
          <a:prstGeom prst="rect">
            <a:avLst/>
          </a:prstGeom>
          <a:noFill/>
          <a:ln>
            <a:solidFill>
              <a:srgbClr val="FF0000"/>
            </a:solidFill>
          </a:ln>
        </p:spPr>
        <p:txBody>
          <a:bodyPr wrap="square" rtlCol="0">
            <a:spAutoFit/>
          </a:bodyPr>
          <a:lstStyle/>
          <a:p>
            <a:r>
              <a:rPr lang="en-US" sz="1100" dirty="0"/>
              <a:t>3. The category object containing the new information will be saved to the database using the save method from </a:t>
            </a:r>
            <a:r>
              <a:rPr lang="en-US" sz="1100" dirty="0" err="1"/>
              <a:t>categoryRepository</a:t>
            </a:r>
            <a:r>
              <a:rPr lang="en-US" sz="1100" dirty="0"/>
              <a:t> object. </a:t>
            </a:r>
          </a:p>
          <a:p>
            <a:endParaRPr lang="en-US" sz="1100" dirty="0"/>
          </a:p>
          <a:p>
            <a:r>
              <a:rPr lang="en-US" sz="1100" dirty="0"/>
              <a:t>Recall that the </a:t>
            </a:r>
            <a:r>
              <a:rPr lang="en-US" sz="1100" dirty="0" err="1"/>
              <a:t>JpaRepository</a:t>
            </a:r>
            <a:r>
              <a:rPr lang="en-US" sz="1100" dirty="0"/>
              <a:t> helps us with CRUD. No additional SQL is required to insert the data into the database.</a:t>
            </a:r>
            <a:endParaRPr lang="en-SG" sz="1100" dirty="0"/>
          </a:p>
        </p:txBody>
      </p:sp>
      <p:sp>
        <p:nvSpPr>
          <p:cNvPr id="39" name="Rectangle 38">
            <a:extLst>
              <a:ext uri="{FF2B5EF4-FFF2-40B4-BE49-F238E27FC236}">
                <a16:creationId xmlns:a16="http://schemas.microsoft.com/office/drawing/2014/main" id="{4AAB7295-86D5-45AE-96EB-F2AF9CCD29C8}"/>
              </a:ext>
            </a:extLst>
          </p:cNvPr>
          <p:cNvSpPr/>
          <p:nvPr/>
        </p:nvSpPr>
        <p:spPr>
          <a:xfrm>
            <a:off x="680586" y="4112207"/>
            <a:ext cx="2538864" cy="190507"/>
          </a:xfrm>
          <a:prstGeom prst="rect">
            <a:avLst/>
          </a:prstGeom>
          <a:solidFill>
            <a:srgbClr val="FFFF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41" name="Straight Arrow Connector 40">
            <a:extLst>
              <a:ext uri="{FF2B5EF4-FFF2-40B4-BE49-F238E27FC236}">
                <a16:creationId xmlns:a16="http://schemas.microsoft.com/office/drawing/2014/main" id="{4BC43A14-6291-4339-B642-C686CFE0A35E}"/>
              </a:ext>
            </a:extLst>
          </p:cNvPr>
          <p:cNvCxnSpPr>
            <a:cxnSpLocks/>
            <a:stCxn id="38" idx="0"/>
            <a:endCxn id="39" idx="2"/>
          </p:cNvCxnSpPr>
          <p:nvPr/>
        </p:nvCxnSpPr>
        <p:spPr>
          <a:xfrm flipH="1" flipV="1">
            <a:off x="1950018" y="4302714"/>
            <a:ext cx="114864" cy="60803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406EC2B7-0708-4E0F-8A8E-EE07A5F4A953}"/>
              </a:ext>
            </a:extLst>
          </p:cNvPr>
          <p:cNvSpPr txBox="1"/>
          <p:nvPr/>
        </p:nvSpPr>
        <p:spPr>
          <a:xfrm>
            <a:off x="4661185" y="5129359"/>
            <a:ext cx="3402354" cy="430887"/>
          </a:xfrm>
          <a:prstGeom prst="rect">
            <a:avLst/>
          </a:prstGeom>
          <a:noFill/>
          <a:ln>
            <a:solidFill>
              <a:srgbClr val="FF0000"/>
            </a:solidFill>
          </a:ln>
        </p:spPr>
        <p:txBody>
          <a:bodyPr wrap="square" rtlCol="0">
            <a:spAutoFit/>
          </a:bodyPr>
          <a:lstStyle/>
          <a:p>
            <a:r>
              <a:rPr lang="en-US" sz="1050" dirty="0"/>
              <a:t>4. After saving the new category, the page is then redirected to </a:t>
            </a:r>
            <a:r>
              <a:rPr lang="en-US" sz="1050" dirty="0">
                <a:hlinkClick r:id="rId5"/>
              </a:rPr>
              <a:t>http://localhost:8080/categories/</a:t>
            </a:r>
            <a:r>
              <a:rPr lang="en-US" sz="1050" dirty="0"/>
              <a:t> </a:t>
            </a:r>
            <a:endParaRPr lang="en-SG" sz="1050" dirty="0"/>
          </a:p>
        </p:txBody>
      </p:sp>
      <p:cxnSp>
        <p:nvCxnSpPr>
          <p:cNvPr id="48" name="Straight Arrow Connector 47">
            <a:extLst>
              <a:ext uri="{FF2B5EF4-FFF2-40B4-BE49-F238E27FC236}">
                <a16:creationId xmlns:a16="http://schemas.microsoft.com/office/drawing/2014/main" id="{CA641EA1-1FD0-43A0-999D-6C9AA978B121}"/>
              </a:ext>
            </a:extLst>
          </p:cNvPr>
          <p:cNvCxnSpPr>
            <a:stCxn id="46" idx="1"/>
          </p:cNvCxnSpPr>
          <p:nvPr/>
        </p:nvCxnSpPr>
        <p:spPr>
          <a:xfrm flipH="1" flipV="1">
            <a:off x="2905125" y="4410075"/>
            <a:ext cx="1756060" cy="9347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972968A-2B44-45DC-B5FB-BA786F3BE6C5}"/>
              </a:ext>
            </a:extLst>
          </p:cNvPr>
          <p:cNvSpPr/>
          <p:nvPr/>
        </p:nvSpPr>
        <p:spPr>
          <a:xfrm>
            <a:off x="665610" y="4276025"/>
            <a:ext cx="2538864" cy="190507"/>
          </a:xfrm>
          <a:prstGeom prst="rect">
            <a:avLst/>
          </a:prstGeom>
          <a:solidFill>
            <a:srgbClr val="FFFF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506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P spid="32" grpId="0" animBg="1"/>
      <p:bldP spid="33" grpId="0" animBg="1"/>
      <p:bldP spid="34" grpId="0" animBg="1"/>
      <p:bldP spid="35" grpId="0" animBg="1"/>
      <p:bldP spid="38" grpId="0" animBg="1"/>
      <p:bldP spid="39" grpId="0" animBg="1"/>
      <p:bldP spid="46" grpId="0" animBg="1"/>
      <p:bldP spid="4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610" y="260714"/>
            <a:ext cx="6211928" cy="604593"/>
          </a:xfrm>
        </p:spPr>
        <p:txBody>
          <a:bodyPr>
            <a:normAutofit/>
          </a:bodyPr>
          <a:lstStyle/>
          <a:p>
            <a:r>
              <a:rPr lang="en-US" b="1" dirty="0">
                <a:solidFill>
                  <a:schemeClr val="tx1"/>
                </a:solidFill>
                <a:latin typeface="Amasis MT Pro Black" panose="02040A04050005020304" pitchFamily="18" charset="0"/>
              </a:rPr>
              <a:t>BREAK</a:t>
            </a:r>
            <a:endParaRPr lang="en-SG" b="1" dirty="0">
              <a:solidFill>
                <a:schemeClr val="tx1"/>
              </a:solidFill>
              <a:latin typeface="Amasis MT Pro Black" panose="02040A04050005020304" pitchFamily="18" charset="0"/>
            </a:endParaRPr>
          </a:p>
        </p:txBody>
      </p:sp>
      <p:pic>
        <p:nvPicPr>
          <p:cNvPr id="3074" name="Picture 2" descr="258,290 Break time Images, Stock Photos &amp; Vectors | Shutterstock">
            <a:extLst>
              <a:ext uri="{FF2B5EF4-FFF2-40B4-BE49-F238E27FC236}">
                <a16:creationId xmlns:a16="http://schemas.microsoft.com/office/drawing/2014/main" id="{A0053B7F-D12B-B38A-64E4-82A30BC73C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2178" y="1651000"/>
            <a:ext cx="5243094" cy="3759200"/>
          </a:xfrm>
          <a:prstGeom prst="rect">
            <a:avLst/>
          </a:prstGeom>
          <a:solidFill>
            <a:srgbClr val="FFFFFF"/>
          </a:solidFill>
        </p:spPr>
      </p:pic>
      <p:sp>
        <p:nvSpPr>
          <p:cNvPr id="3079" name="Slide Number Placeholder 3">
            <a:extLst>
              <a:ext uri="{FF2B5EF4-FFF2-40B4-BE49-F238E27FC236}">
                <a16:creationId xmlns:a16="http://schemas.microsoft.com/office/drawing/2014/main" id="{196CDBD9-AD88-F26B-7A7B-DB0B90192167}"/>
              </a:ext>
            </a:extLst>
          </p:cNvPr>
          <p:cNvSpPr>
            <a:spLocks noGrp="1"/>
          </p:cNvSpPr>
          <p:nvPr>
            <p:ph type="sldNum" sz="quarter" idx="12"/>
          </p:nvPr>
        </p:nvSpPr>
        <p:spPr>
          <a:xfrm>
            <a:off x="7380328" y="6440969"/>
            <a:ext cx="2133600" cy="365125"/>
          </a:xfrm>
        </p:spPr>
        <p:txBody>
          <a:bodyPr/>
          <a:lstStyle/>
          <a:p>
            <a:pPr>
              <a:spcAft>
                <a:spcPts val="600"/>
              </a:spcAft>
            </a:pPr>
            <a:fld id="{6767FADE-2612-3649-B495-F644A23F288B}" type="slidenum">
              <a:rPr lang="en-US" smtClean="0"/>
              <a:pPr>
                <a:spcAft>
                  <a:spcPts val="600"/>
                </a:spcAft>
              </a:pPr>
              <a:t>36</a:t>
            </a:fld>
            <a:endParaRPr lang="en-US"/>
          </a:p>
        </p:txBody>
      </p:sp>
    </p:spTree>
    <p:extLst>
      <p:ext uri="{BB962C8B-B14F-4D97-AF65-F5344CB8AC3E}">
        <p14:creationId xmlns:p14="http://schemas.microsoft.com/office/powerpoint/2010/main" val="2646232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21D4A8-0255-4315-B548-A0CE9A97C2F2}"/>
              </a:ext>
            </a:extLst>
          </p:cNvPr>
          <p:cNvSpPr>
            <a:spLocks noGrp="1"/>
          </p:cNvSpPr>
          <p:nvPr>
            <p:ph type="sldNum" sz="quarter" idx="12"/>
          </p:nvPr>
        </p:nvSpPr>
        <p:spPr/>
        <p:txBody>
          <a:bodyPr/>
          <a:lstStyle/>
          <a:p>
            <a:fld id="{6767FADE-2612-3649-B495-F644A23F288B}" type="slidenum">
              <a:rPr lang="en-US" smtClean="0"/>
              <a:pPr/>
              <a:t>37</a:t>
            </a:fld>
            <a:endParaRPr lang="en-US"/>
          </a:p>
        </p:txBody>
      </p:sp>
      <p:sp>
        <p:nvSpPr>
          <p:cNvPr id="3" name="Title 2">
            <a:extLst>
              <a:ext uri="{FF2B5EF4-FFF2-40B4-BE49-F238E27FC236}">
                <a16:creationId xmlns:a16="http://schemas.microsoft.com/office/drawing/2014/main" id="{317B55E1-D45D-4DDB-9C8B-D42937D7A359}"/>
              </a:ext>
            </a:extLst>
          </p:cNvPr>
          <p:cNvSpPr>
            <a:spLocks noGrp="1"/>
          </p:cNvSpPr>
          <p:nvPr>
            <p:ph type="title"/>
          </p:nvPr>
        </p:nvSpPr>
        <p:spPr/>
        <p:txBody>
          <a:bodyPr/>
          <a:lstStyle/>
          <a:p>
            <a:r>
              <a:rPr lang="en-US" dirty="0" err="1">
                <a:solidFill>
                  <a:schemeClr val="tx1"/>
                </a:solidFill>
                <a:latin typeface="Amasis MT Pro Black" panose="02040A04050005020304" pitchFamily="18" charset="0"/>
              </a:rPr>
              <a:t>Thymeleaf</a:t>
            </a:r>
            <a:r>
              <a:rPr lang="en-US" dirty="0">
                <a:solidFill>
                  <a:schemeClr val="tx1"/>
                </a:solidFill>
                <a:latin typeface="Amasis MT Pro Black" panose="02040A04050005020304" pitchFamily="18" charset="0"/>
              </a:rPr>
              <a:t> attributes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4F714DA7-3DDC-4C72-9A5B-132B13F99A6E}"/>
              </a:ext>
            </a:extLst>
          </p:cNvPr>
          <p:cNvSpPr>
            <a:spLocks noGrp="1"/>
          </p:cNvSpPr>
          <p:nvPr>
            <p:ph sz="quarter" idx="13"/>
          </p:nvPr>
        </p:nvSpPr>
        <p:spPr/>
        <p:txBody>
          <a:bodyPr/>
          <a:lstStyle/>
          <a:p>
            <a:r>
              <a:rPr lang="en-US" b="1" dirty="0" err="1">
                <a:latin typeface="Amasis MT Pro" panose="02040504050005020304" pitchFamily="18" charset="0"/>
              </a:rPr>
              <a:t>th:action</a:t>
            </a:r>
            <a:r>
              <a:rPr lang="en-US" b="1" dirty="0">
                <a:latin typeface="Amasis MT Pro" panose="02040504050005020304" pitchFamily="18" charset="0"/>
              </a:rPr>
              <a:t>:</a:t>
            </a:r>
            <a:r>
              <a:rPr lang="en-US" dirty="0">
                <a:latin typeface="Amasis MT Pro" panose="02040504050005020304" pitchFamily="18" charset="0"/>
              </a:rPr>
              <a:t> Used to provide the form action URL</a:t>
            </a:r>
          </a:p>
          <a:p>
            <a:endParaRPr lang="en-US" b="1" dirty="0">
              <a:latin typeface="Amasis MT Pro" panose="02040504050005020304" pitchFamily="18" charset="0"/>
            </a:endParaRPr>
          </a:p>
          <a:p>
            <a:r>
              <a:rPr lang="en-US" b="1" dirty="0" err="1">
                <a:latin typeface="Amasis MT Pro" panose="02040504050005020304" pitchFamily="18" charset="0"/>
              </a:rPr>
              <a:t>th:object</a:t>
            </a:r>
            <a:r>
              <a:rPr lang="en-US" b="1" dirty="0">
                <a:latin typeface="Amasis MT Pro" panose="02040504050005020304" pitchFamily="18" charset="0"/>
              </a:rPr>
              <a:t>: </a:t>
            </a:r>
            <a:r>
              <a:rPr lang="en-US" dirty="0">
                <a:latin typeface="Amasis MT Pro" panose="02040504050005020304" pitchFamily="18" charset="0"/>
              </a:rPr>
              <a:t>Used to specify an object to which the submitted form data will be bound. </a:t>
            </a:r>
          </a:p>
          <a:p>
            <a:endParaRPr lang="en-US" dirty="0">
              <a:latin typeface="Amasis MT Pro" panose="02040504050005020304" pitchFamily="18" charset="0"/>
            </a:endParaRPr>
          </a:p>
          <a:p>
            <a:r>
              <a:rPr lang="en-US" b="1" dirty="0" err="1">
                <a:latin typeface="Amasis MT Pro" panose="02040504050005020304" pitchFamily="18" charset="0"/>
              </a:rPr>
              <a:t>th:field</a:t>
            </a:r>
            <a:r>
              <a:rPr lang="en-US" b="1" dirty="0">
                <a:latin typeface="Amasis MT Pro" panose="02040504050005020304" pitchFamily="18" charset="0"/>
              </a:rPr>
              <a:t>: </a:t>
            </a:r>
            <a:r>
              <a:rPr lang="en-US" dirty="0">
                <a:latin typeface="Amasis MT Pro" panose="02040504050005020304" pitchFamily="18" charset="0"/>
              </a:rPr>
              <a:t>Individual fields are mapped using the </a:t>
            </a:r>
            <a:r>
              <a:rPr lang="en-US" i="1" dirty="0" err="1">
                <a:latin typeface="Amasis MT Pro" panose="02040504050005020304" pitchFamily="18" charset="0"/>
              </a:rPr>
              <a:t>th:field</a:t>
            </a:r>
            <a:r>
              <a:rPr lang="en-US" i="1" dirty="0">
                <a:latin typeface="Amasis MT Pro" panose="02040504050005020304" pitchFamily="18" charset="0"/>
              </a:rPr>
              <a:t>=“*{property}”</a:t>
            </a:r>
            <a:r>
              <a:rPr lang="en-US" dirty="0">
                <a:latin typeface="Amasis MT Pro" panose="02040504050005020304" pitchFamily="18" charset="0"/>
              </a:rPr>
              <a:t> attribute, where the </a:t>
            </a:r>
            <a:r>
              <a:rPr lang="en-US" i="1" dirty="0">
                <a:latin typeface="Amasis MT Pro" panose="02040504050005020304" pitchFamily="18" charset="0"/>
              </a:rPr>
              <a:t>property</a:t>
            </a:r>
            <a:r>
              <a:rPr lang="en-US" dirty="0">
                <a:latin typeface="Amasis MT Pro" panose="02040504050005020304" pitchFamily="18" charset="0"/>
              </a:rPr>
              <a:t> is the matching property of the object.</a:t>
            </a:r>
            <a:endParaRPr lang="en-SG" dirty="0">
              <a:latin typeface="Amasis MT Pro" panose="02040504050005020304" pitchFamily="18" charset="0"/>
            </a:endParaRPr>
          </a:p>
        </p:txBody>
      </p:sp>
    </p:spTree>
    <p:extLst>
      <p:ext uri="{BB962C8B-B14F-4D97-AF65-F5344CB8AC3E}">
        <p14:creationId xmlns:p14="http://schemas.microsoft.com/office/powerpoint/2010/main" val="1521654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7B56EBF-CEB5-48AD-9916-12D962F16F10}"/>
              </a:ext>
            </a:extLst>
          </p:cNvPr>
          <p:cNvPicPr>
            <a:picLocks noChangeAspect="1"/>
          </p:cNvPicPr>
          <p:nvPr/>
        </p:nvPicPr>
        <p:blipFill>
          <a:blip r:embed="rId2"/>
          <a:stretch>
            <a:fillRect/>
          </a:stretch>
        </p:blipFill>
        <p:spPr>
          <a:xfrm>
            <a:off x="577269" y="3682653"/>
            <a:ext cx="3480523" cy="1587000"/>
          </a:xfrm>
          <a:prstGeom prst="rect">
            <a:avLst/>
          </a:prstGeom>
          <a:ln>
            <a:solidFill>
              <a:schemeClr val="tx1"/>
            </a:solidFill>
          </a:ln>
        </p:spPr>
      </p:pic>
      <p:pic>
        <p:nvPicPr>
          <p:cNvPr id="11" name="Picture 10">
            <a:extLst>
              <a:ext uri="{FF2B5EF4-FFF2-40B4-BE49-F238E27FC236}">
                <a16:creationId xmlns:a16="http://schemas.microsoft.com/office/drawing/2014/main" id="{7F56345A-7D5C-44E1-8F79-9E26350EAB8A}"/>
              </a:ext>
            </a:extLst>
          </p:cNvPr>
          <p:cNvPicPr>
            <a:picLocks noChangeAspect="1"/>
          </p:cNvPicPr>
          <p:nvPr/>
        </p:nvPicPr>
        <p:blipFill>
          <a:blip r:embed="rId3"/>
          <a:stretch>
            <a:fillRect/>
          </a:stretch>
        </p:blipFill>
        <p:spPr>
          <a:xfrm>
            <a:off x="4998313" y="3682653"/>
            <a:ext cx="3480524" cy="1642807"/>
          </a:xfrm>
          <a:prstGeom prst="rect">
            <a:avLst/>
          </a:prstGeom>
          <a:ln>
            <a:solidFill>
              <a:schemeClr val="tx1"/>
            </a:solidFill>
          </a:ln>
        </p:spPr>
      </p:pic>
      <p:sp>
        <p:nvSpPr>
          <p:cNvPr id="2" name="Slide Number Placeholder 1">
            <a:extLst>
              <a:ext uri="{FF2B5EF4-FFF2-40B4-BE49-F238E27FC236}">
                <a16:creationId xmlns:a16="http://schemas.microsoft.com/office/drawing/2014/main" id="{2405C943-4EF6-4AD5-AF8F-3FC9BE6CF9CA}"/>
              </a:ext>
            </a:extLst>
          </p:cNvPr>
          <p:cNvSpPr>
            <a:spLocks noGrp="1"/>
          </p:cNvSpPr>
          <p:nvPr>
            <p:ph type="sldNum" sz="quarter" idx="12"/>
          </p:nvPr>
        </p:nvSpPr>
        <p:spPr/>
        <p:txBody>
          <a:bodyPr/>
          <a:lstStyle/>
          <a:p>
            <a:fld id="{6767FADE-2612-3649-B495-F644A23F288B}" type="slidenum">
              <a:rPr lang="en-US" smtClean="0"/>
              <a:pPr/>
              <a:t>38</a:t>
            </a:fld>
            <a:endParaRPr lang="en-US"/>
          </a:p>
        </p:txBody>
      </p:sp>
      <p:sp>
        <p:nvSpPr>
          <p:cNvPr id="3" name="Title 2">
            <a:extLst>
              <a:ext uri="{FF2B5EF4-FFF2-40B4-BE49-F238E27FC236}">
                <a16:creationId xmlns:a16="http://schemas.microsoft.com/office/drawing/2014/main" id="{557D15FC-5B9B-4E1E-A6E2-9E5B67E00CA2}"/>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Styling a form </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0B2911D9-34F6-4696-A447-AC603BF1AE67}"/>
              </a:ext>
            </a:extLst>
          </p:cNvPr>
          <p:cNvSpPr>
            <a:spLocks noGrp="1"/>
          </p:cNvSpPr>
          <p:nvPr>
            <p:ph sz="quarter" idx="13"/>
          </p:nvPr>
        </p:nvSpPr>
        <p:spPr>
          <a:xfrm>
            <a:off x="665163" y="1376859"/>
            <a:ext cx="7477125" cy="3759200"/>
          </a:xfrm>
        </p:spPr>
        <p:txBody>
          <a:bodyPr/>
          <a:lstStyle/>
          <a:p>
            <a:r>
              <a:rPr lang="en-US" dirty="0">
                <a:latin typeface="Amasis MT Pro" panose="02040504050005020304" pitchFamily="18" charset="0"/>
              </a:rPr>
              <a:t>Bootstrap also provides classes to style forms. </a:t>
            </a:r>
          </a:p>
          <a:p>
            <a:r>
              <a:rPr lang="en-US" dirty="0">
                <a:latin typeface="Amasis MT Pro" panose="02040504050005020304" pitchFamily="18" charset="0"/>
              </a:rPr>
              <a:t>We apply the classes to form elements similar to how we apply them previously in other HTML elements.</a:t>
            </a:r>
          </a:p>
          <a:p>
            <a:endParaRPr lang="en-US" dirty="0">
              <a:latin typeface="Amasis MT Pro" panose="02040504050005020304" pitchFamily="18" charset="0"/>
            </a:endParaRPr>
          </a:p>
          <a:p>
            <a:pPr lvl="1"/>
            <a:endParaRPr lang="en-SG" dirty="0">
              <a:latin typeface="Amasis MT Pro" panose="02040504050005020304" pitchFamily="18" charset="0"/>
            </a:endParaRPr>
          </a:p>
        </p:txBody>
      </p:sp>
      <p:cxnSp>
        <p:nvCxnSpPr>
          <p:cNvPr id="8" name="Straight Arrow Connector 7">
            <a:extLst>
              <a:ext uri="{FF2B5EF4-FFF2-40B4-BE49-F238E27FC236}">
                <a16:creationId xmlns:a16="http://schemas.microsoft.com/office/drawing/2014/main" id="{58FA3DE8-FE6F-44C2-8CF2-0093385C3240}"/>
              </a:ext>
            </a:extLst>
          </p:cNvPr>
          <p:cNvCxnSpPr/>
          <p:nvPr/>
        </p:nvCxnSpPr>
        <p:spPr>
          <a:xfrm>
            <a:off x="4322773" y="4396281"/>
            <a:ext cx="39052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4B478674-0563-443C-9B5D-673F86555AB9}"/>
              </a:ext>
            </a:extLst>
          </p:cNvPr>
          <p:cNvSpPr txBox="1"/>
          <p:nvPr/>
        </p:nvSpPr>
        <p:spPr>
          <a:xfrm>
            <a:off x="3810000" y="4591202"/>
            <a:ext cx="1435812" cy="415498"/>
          </a:xfrm>
          <a:prstGeom prst="rect">
            <a:avLst/>
          </a:prstGeom>
          <a:solidFill>
            <a:schemeClr val="bg1"/>
          </a:solidFill>
          <a:ln>
            <a:solidFill>
              <a:srgbClr val="FF0000"/>
            </a:solidFill>
          </a:ln>
        </p:spPr>
        <p:txBody>
          <a:bodyPr wrap="square" rtlCol="0">
            <a:spAutoFit/>
          </a:bodyPr>
          <a:lstStyle/>
          <a:p>
            <a:pPr algn="ctr"/>
            <a:r>
              <a:rPr lang="en-US" sz="1050" dirty="0"/>
              <a:t>Bootstrap applied to the form elements</a:t>
            </a:r>
            <a:endParaRPr lang="en-SG" sz="1050" dirty="0"/>
          </a:p>
        </p:txBody>
      </p:sp>
      <p:sp>
        <p:nvSpPr>
          <p:cNvPr id="10" name="TextBox 9">
            <a:extLst>
              <a:ext uri="{FF2B5EF4-FFF2-40B4-BE49-F238E27FC236}">
                <a16:creationId xmlns:a16="http://schemas.microsoft.com/office/drawing/2014/main" id="{9AB71111-BDEC-45BB-8324-014A196B053B}"/>
              </a:ext>
            </a:extLst>
          </p:cNvPr>
          <p:cNvSpPr txBox="1"/>
          <p:nvPr/>
        </p:nvSpPr>
        <p:spPr>
          <a:xfrm>
            <a:off x="2655490" y="6037184"/>
            <a:ext cx="3496470" cy="415498"/>
          </a:xfrm>
          <a:prstGeom prst="rect">
            <a:avLst/>
          </a:prstGeom>
          <a:noFill/>
        </p:spPr>
        <p:txBody>
          <a:bodyPr wrap="none" rtlCol="0">
            <a:spAutoFit/>
          </a:bodyPr>
          <a:lstStyle/>
          <a:p>
            <a:r>
              <a:rPr lang="en-US" sz="1050" dirty="0">
                <a:hlinkClick r:id="rId4"/>
              </a:rPr>
              <a:t>https://getbootstrap.com/docs/5.1/forms/overview/</a:t>
            </a:r>
            <a:r>
              <a:rPr lang="en-US" sz="1050" dirty="0"/>
              <a:t> </a:t>
            </a:r>
          </a:p>
          <a:p>
            <a:endParaRPr lang="en-SG" sz="1050" dirty="0"/>
          </a:p>
        </p:txBody>
      </p:sp>
    </p:spTree>
    <p:extLst>
      <p:ext uri="{BB962C8B-B14F-4D97-AF65-F5344CB8AC3E}">
        <p14:creationId xmlns:p14="http://schemas.microsoft.com/office/powerpoint/2010/main" val="3527123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41C028-2370-46B3-A8EE-1E56FD9F7629}"/>
              </a:ext>
            </a:extLst>
          </p:cNvPr>
          <p:cNvSpPr>
            <a:spLocks noGrp="1"/>
          </p:cNvSpPr>
          <p:nvPr>
            <p:ph type="sldNum" sz="quarter" idx="12"/>
          </p:nvPr>
        </p:nvSpPr>
        <p:spPr/>
        <p:txBody>
          <a:bodyPr/>
          <a:lstStyle/>
          <a:p>
            <a:fld id="{6767FADE-2612-3649-B495-F644A23F288B}" type="slidenum">
              <a:rPr lang="en-US" smtClean="0"/>
              <a:pPr/>
              <a:t>39</a:t>
            </a:fld>
            <a:endParaRPr lang="en-US"/>
          </a:p>
        </p:txBody>
      </p:sp>
      <p:sp>
        <p:nvSpPr>
          <p:cNvPr id="3" name="Title 2">
            <a:extLst>
              <a:ext uri="{FF2B5EF4-FFF2-40B4-BE49-F238E27FC236}">
                <a16:creationId xmlns:a16="http://schemas.microsoft.com/office/drawing/2014/main" id="{C3E69836-8AFD-4273-8040-C8466E4AB3CC}"/>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Exercise 3 - Styling a form </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088B5247-650A-4889-907C-CC5482DD8499}"/>
              </a:ext>
            </a:extLst>
          </p:cNvPr>
          <p:cNvSpPr>
            <a:spLocks noGrp="1"/>
          </p:cNvSpPr>
          <p:nvPr>
            <p:ph sz="quarter" idx="13"/>
          </p:nvPr>
        </p:nvSpPr>
        <p:spPr>
          <a:xfrm>
            <a:off x="630571" y="1300125"/>
            <a:ext cx="7477125" cy="3759200"/>
          </a:xfrm>
        </p:spPr>
        <p:txBody>
          <a:bodyPr/>
          <a:lstStyle/>
          <a:p>
            <a:pPr marL="457200" indent="-457200">
              <a:buFont typeface="+mj-lt"/>
              <a:buAutoNum type="alphaLcParenR"/>
            </a:pPr>
            <a:r>
              <a:rPr lang="en-US" dirty="0">
                <a:latin typeface="Amasis MT Pro" panose="02040504050005020304" pitchFamily="18" charset="0"/>
              </a:rPr>
              <a:t>Modify </a:t>
            </a:r>
            <a:r>
              <a:rPr lang="en-US" b="1" dirty="0">
                <a:latin typeface="Amasis MT Pro" panose="02040504050005020304" pitchFamily="18" charset="0"/>
              </a:rPr>
              <a:t>add_category.html </a:t>
            </a:r>
            <a:r>
              <a:rPr lang="en-US" dirty="0">
                <a:latin typeface="Amasis MT Pro" panose="02040504050005020304" pitchFamily="18" charset="0"/>
              </a:rPr>
              <a:t>to include the code below</a:t>
            </a:r>
            <a:endParaRPr lang="en-SG" dirty="0">
              <a:latin typeface="Amasis MT Pro" panose="02040504050005020304" pitchFamily="18" charset="0"/>
            </a:endParaRPr>
          </a:p>
        </p:txBody>
      </p:sp>
      <p:pic>
        <p:nvPicPr>
          <p:cNvPr id="6" name="Picture 5">
            <a:extLst>
              <a:ext uri="{FF2B5EF4-FFF2-40B4-BE49-F238E27FC236}">
                <a16:creationId xmlns:a16="http://schemas.microsoft.com/office/drawing/2014/main" id="{87422322-49AE-4DB8-8956-EEAF5B734F60}"/>
              </a:ext>
            </a:extLst>
          </p:cNvPr>
          <p:cNvPicPr>
            <a:picLocks noChangeAspect="1"/>
          </p:cNvPicPr>
          <p:nvPr/>
        </p:nvPicPr>
        <p:blipFill>
          <a:blip r:embed="rId2"/>
          <a:stretch>
            <a:fillRect/>
          </a:stretch>
        </p:blipFill>
        <p:spPr>
          <a:xfrm>
            <a:off x="1001712" y="2455057"/>
            <a:ext cx="6762750" cy="3740836"/>
          </a:xfrm>
          <a:prstGeom prst="rect">
            <a:avLst/>
          </a:prstGeom>
          <a:ln>
            <a:solidFill>
              <a:schemeClr val="tx1"/>
            </a:solidFill>
          </a:ln>
        </p:spPr>
      </p:pic>
      <p:sp>
        <p:nvSpPr>
          <p:cNvPr id="5" name="Rectangle 4">
            <a:extLst>
              <a:ext uri="{FF2B5EF4-FFF2-40B4-BE49-F238E27FC236}">
                <a16:creationId xmlns:a16="http://schemas.microsoft.com/office/drawing/2014/main" id="{A4537710-95BA-4FD6-D87D-272AC09ADB42}"/>
              </a:ext>
            </a:extLst>
          </p:cNvPr>
          <p:cNvSpPr/>
          <p:nvPr/>
        </p:nvSpPr>
        <p:spPr>
          <a:xfrm>
            <a:off x="1990006" y="4527612"/>
            <a:ext cx="1818514" cy="313688"/>
          </a:xfrm>
          <a:prstGeom prst="rect">
            <a:avLst/>
          </a:prstGeom>
          <a:solidFill>
            <a:srgbClr val="FFFF00">
              <a:alpha val="2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7C1EA3E0-A4E4-DC04-B025-B20CAF0FF248}"/>
              </a:ext>
            </a:extLst>
          </p:cNvPr>
          <p:cNvSpPr/>
          <p:nvPr/>
        </p:nvSpPr>
        <p:spPr>
          <a:xfrm>
            <a:off x="1990006" y="5026991"/>
            <a:ext cx="1818514" cy="313688"/>
          </a:xfrm>
          <a:prstGeom prst="rect">
            <a:avLst/>
          </a:prstGeom>
          <a:solidFill>
            <a:srgbClr val="FFFF00">
              <a:alpha val="23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4631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1F4E8F-6751-44E6-9E10-339139D5D4F2}"/>
              </a:ext>
            </a:extLst>
          </p:cNvPr>
          <p:cNvSpPr>
            <a:spLocks noGrp="1"/>
          </p:cNvSpPr>
          <p:nvPr>
            <p:ph type="sldNum" sz="quarter" idx="12"/>
          </p:nvPr>
        </p:nvSpPr>
        <p:spPr/>
        <p:txBody>
          <a:bodyPr/>
          <a:lstStyle/>
          <a:p>
            <a:fld id="{6767FADE-2612-3649-B495-F644A23F288B}" type="slidenum">
              <a:rPr lang="en-US" smtClean="0"/>
              <a:pPr/>
              <a:t>4</a:t>
            </a:fld>
            <a:endParaRPr lang="en-US"/>
          </a:p>
        </p:txBody>
      </p:sp>
      <p:sp>
        <p:nvSpPr>
          <p:cNvPr id="3" name="Title 2">
            <a:extLst>
              <a:ext uri="{FF2B5EF4-FFF2-40B4-BE49-F238E27FC236}">
                <a16:creationId xmlns:a16="http://schemas.microsoft.com/office/drawing/2014/main" id="{E1F51A24-73EF-48D4-86F9-6A5661063C4A}"/>
              </a:ext>
            </a:extLst>
          </p:cNvPr>
          <p:cNvSpPr>
            <a:spLocks noGrp="1"/>
          </p:cNvSpPr>
          <p:nvPr>
            <p:ph type="title"/>
          </p:nvPr>
        </p:nvSpPr>
        <p:spPr/>
        <p:txBody>
          <a:bodyPr>
            <a:normAutofit/>
          </a:bodyPr>
          <a:lstStyle/>
          <a:p>
            <a:r>
              <a:rPr lang="en-US" dirty="0">
                <a:solidFill>
                  <a:schemeClr val="tx1"/>
                </a:solidFill>
                <a:latin typeface="Amasis MT Pro Black" panose="02040A04050005020304" pitchFamily="18" charset="0"/>
              </a:rPr>
              <a:t>Trainers</a:t>
            </a:r>
            <a:endParaRPr lang="en-SG" dirty="0">
              <a:solidFill>
                <a:schemeClr val="tx1"/>
              </a:solidFill>
              <a:latin typeface="Amasis MT Pro Black" panose="02040A04050005020304" pitchFamily="18" charset="0"/>
            </a:endParaRPr>
          </a:p>
        </p:txBody>
      </p:sp>
      <p:pic>
        <p:nvPicPr>
          <p:cNvPr id="4" name="Picture 3" descr="Kavitha Muniraj">
            <a:extLst>
              <a:ext uri="{FF2B5EF4-FFF2-40B4-BE49-F238E27FC236}">
                <a16:creationId xmlns:a16="http://schemas.microsoft.com/office/drawing/2014/main" id="{EFBB2D7C-53C1-A694-AAB6-B7C874F0E8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2829" y="4657263"/>
            <a:ext cx="1104291" cy="1104291"/>
          </a:xfrm>
          <a:prstGeom prst="rect">
            <a:avLst/>
          </a:prstGeom>
          <a:noFill/>
          <a:ln>
            <a:noFill/>
          </a:ln>
        </p:spPr>
      </p:pic>
      <p:pic>
        <p:nvPicPr>
          <p:cNvPr id="5" name="Picture 4" descr="Desmond Lee">
            <a:extLst>
              <a:ext uri="{FF2B5EF4-FFF2-40B4-BE49-F238E27FC236}">
                <a16:creationId xmlns:a16="http://schemas.microsoft.com/office/drawing/2014/main" id="{EA1E3300-56C7-4336-64DF-637F6AA7CF1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2830" y="2716834"/>
            <a:ext cx="1193194" cy="1193194"/>
          </a:xfrm>
          <a:prstGeom prst="rect">
            <a:avLst/>
          </a:prstGeom>
          <a:noFill/>
          <a:ln>
            <a:noFill/>
          </a:ln>
        </p:spPr>
      </p:pic>
      <p:pic>
        <p:nvPicPr>
          <p:cNvPr id="6" name="Picture 5" descr="Magdalene Lim">
            <a:extLst>
              <a:ext uri="{FF2B5EF4-FFF2-40B4-BE49-F238E27FC236}">
                <a16:creationId xmlns:a16="http://schemas.microsoft.com/office/drawing/2014/main" id="{A42423E4-A2A7-74BD-C65F-96F7602602E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52" y="1086078"/>
            <a:ext cx="1123950" cy="1123950"/>
          </a:xfrm>
          <a:prstGeom prst="rect">
            <a:avLst/>
          </a:prstGeom>
          <a:noFill/>
          <a:ln>
            <a:noFill/>
          </a:ln>
        </p:spPr>
      </p:pic>
      <p:sp>
        <p:nvSpPr>
          <p:cNvPr id="8" name="TextBox 7">
            <a:extLst>
              <a:ext uri="{FF2B5EF4-FFF2-40B4-BE49-F238E27FC236}">
                <a16:creationId xmlns:a16="http://schemas.microsoft.com/office/drawing/2014/main" id="{B22F33BD-E723-EAB7-C519-5E4A42E49F9F}"/>
              </a:ext>
            </a:extLst>
          </p:cNvPr>
          <p:cNvSpPr txBox="1"/>
          <p:nvPr/>
        </p:nvSpPr>
        <p:spPr>
          <a:xfrm>
            <a:off x="3287722" y="2986698"/>
            <a:ext cx="3663493" cy="1077218"/>
          </a:xfrm>
          <a:prstGeom prst="rect">
            <a:avLst/>
          </a:prstGeom>
          <a:noFill/>
          <a:ln>
            <a:solidFill>
              <a:schemeClr val="accent1"/>
            </a:solidFill>
          </a:ln>
        </p:spPr>
        <p:txBody>
          <a:bodyPr wrap="square">
            <a:spAutoFit/>
          </a:bodyPr>
          <a:lstStyle/>
          <a:p>
            <a:r>
              <a:rPr lang="en-SG" sz="1800" dirty="0">
                <a:effectLst/>
                <a:latin typeface="Amasis MT Pro" panose="02040504050005020304" pitchFamily="18" charset="0"/>
                <a:ea typeface="Calibri" panose="020F0502020204030204" pitchFamily="34" charset="0"/>
                <a:cs typeface="Times New Roman" panose="02020603050405020304" pitchFamily="18" charset="0"/>
              </a:rPr>
              <a:t>Desmond Lee</a:t>
            </a:r>
          </a:p>
          <a:p>
            <a:r>
              <a:rPr lang="en-SG" sz="1800" dirty="0">
                <a:effectLst/>
                <a:latin typeface="Amasis MT Pro" panose="02040504050005020304" pitchFamily="18" charset="0"/>
                <a:ea typeface="Calibri" panose="020F0502020204030204" pitchFamily="34" charset="0"/>
                <a:cs typeface="Times New Roman" panose="02020603050405020304" pitchFamily="18" charset="0"/>
              </a:rPr>
              <a:t> </a:t>
            </a:r>
            <a:r>
              <a:rPr lang="en-SG" sz="1400" dirty="0">
                <a:effectLst/>
                <a:latin typeface="Amasis MT Pro" panose="02040504050005020304" pitchFamily="18" charset="0"/>
                <a:ea typeface="Calibri" panose="020F0502020204030204" pitchFamily="34" charset="0"/>
                <a:cs typeface="Times New Roman" panose="02020603050405020304" pitchFamily="18" charset="0"/>
              </a:rPr>
              <a:t>Associate Lecturer</a:t>
            </a:r>
          </a:p>
          <a:p>
            <a:r>
              <a:rPr lang="en-SG" sz="1400" dirty="0">
                <a:effectLst/>
                <a:latin typeface="Amasis MT Pro" panose="02040504050005020304" pitchFamily="18" charset="0"/>
                <a:ea typeface="Calibri" panose="020F0502020204030204" pitchFamily="34" charset="0"/>
                <a:cs typeface="Times New Roman" panose="02020603050405020304" pitchFamily="18" charset="0"/>
              </a:rPr>
              <a:t> School of </a:t>
            </a:r>
            <a:r>
              <a:rPr lang="en-SG" sz="1400" dirty="0" err="1">
                <a:effectLst/>
                <a:latin typeface="Amasis MT Pro" panose="02040504050005020304" pitchFamily="18" charset="0"/>
                <a:ea typeface="Calibri" panose="020F0502020204030204" pitchFamily="34" charset="0"/>
                <a:cs typeface="Times New Roman" panose="02020603050405020304" pitchFamily="18" charset="0"/>
              </a:rPr>
              <a:t>Infocomm</a:t>
            </a:r>
            <a:endParaRPr lang="en-SG" sz="1400" dirty="0">
              <a:effectLst/>
              <a:latin typeface="Amasis MT Pro" panose="02040504050005020304" pitchFamily="18" charset="0"/>
              <a:ea typeface="Calibri" panose="020F0502020204030204" pitchFamily="34" charset="0"/>
              <a:cs typeface="Times New Roman" panose="02020603050405020304" pitchFamily="18" charset="0"/>
            </a:endParaRPr>
          </a:p>
          <a:p>
            <a:r>
              <a:rPr lang="en-SG" sz="1400" b="0" i="0" u="none" strike="noStrike" dirty="0">
                <a:effectLst/>
                <a:latin typeface="Amasis MT Pro" panose="02040504050005020304" pitchFamily="18" charset="0"/>
              </a:rPr>
              <a:t>DESMOND_LEE@myrp.edu.sg</a:t>
            </a:r>
            <a:endParaRPr lang="en-SG" sz="1400" dirty="0">
              <a:latin typeface="Amasis MT Pro" panose="02040504050005020304" pitchFamily="18" charset="0"/>
            </a:endParaRPr>
          </a:p>
        </p:txBody>
      </p:sp>
      <p:sp>
        <p:nvSpPr>
          <p:cNvPr id="9" name="TextBox 8">
            <a:extLst>
              <a:ext uri="{FF2B5EF4-FFF2-40B4-BE49-F238E27FC236}">
                <a16:creationId xmlns:a16="http://schemas.microsoft.com/office/drawing/2014/main" id="{29B0E9E7-2096-763B-0026-3E686B570C2B}"/>
              </a:ext>
            </a:extLst>
          </p:cNvPr>
          <p:cNvSpPr txBox="1"/>
          <p:nvPr/>
        </p:nvSpPr>
        <p:spPr>
          <a:xfrm>
            <a:off x="3287723" y="1186387"/>
            <a:ext cx="3734514" cy="1015663"/>
          </a:xfrm>
          <a:prstGeom prst="rect">
            <a:avLst/>
          </a:prstGeom>
          <a:noFill/>
          <a:ln>
            <a:solidFill>
              <a:schemeClr val="accent1"/>
            </a:solidFill>
          </a:ln>
        </p:spPr>
        <p:txBody>
          <a:bodyPr wrap="square">
            <a:spAutoFit/>
          </a:bodyPr>
          <a:lstStyle/>
          <a:p>
            <a:r>
              <a:rPr lang="en-SG" sz="1800" dirty="0">
                <a:effectLst/>
                <a:latin typeface="Amasis MT Pro" panose="02040504050005020304" pitchFamily="18" charset="0"/>
                <a:ea typeface="Calibri" panose="020F0502020204030204" pitchFamily="34" charset="0"/>
                <a:cs typeface="Times New Roman" panose="02020603050405020304" pitchFamily="18" charset="0"/>
              </a:rPr>
              <a:t>Magdalene Lim </a:t>
            </a:r>
          </a:p>
          <a:p>
            <a:r>
              <a:rPr lang="en-SG" sz="1400" dirty="0">
                <a:latin typeface="Amasis MT Pro" panose="02040504050005020304" pitchFamily="18" charset="0"/>
                <a:ea typeface="Calibri" panose="020F0502020204030204" pitchFamily="34" charset="0"/>
                <a:cs typeface="Times New Roman" panose="02020603050405020304" pitchFamily="18" charset="0"/>
              </a:rPr>
              <a:t>Senior</a:t>
            </a:r>
            <a:r>
              <a:rPr lang="en-SG" sz="1400" dirty="0">
                <a:effectLst/>
                <a:latin typeface="Amasis MT Pro" panose="02040504050005020304" pitchFamily="18" charset="0"/>
                <a:ea typeface="Calibri" panose="020F0502020204030204" pitchFamily="34" charset="0"/>
                <a:cs typeface="Times New Roman" panose="02020603050405020304" pitchFamily="18" charset="0"/>
              </a:rPr>
              <a:t> Lecturer </a:t>
            </a:r>
          </a:p>
          <a:p>
            <a:r>
              <a:rPr lang="en-SG" sz="1400" dirty="0">
                <a:effectLst/>
                <a:latin typeface="Amasis MT Pro" panose="02040504050005020304" pitchFamily="18" charset="0"/>
                <a:ea typeface="Calibri" panose="020F0502020204030204" pitchFamily="34" charset="0"/>
                <a:cs typeface="Times New Roman" panose="02020603050405020304" pitchFamily="18" charset="0"/>
              </a:rPr>
              <a:t>School of </a:t>
            </a:r>
            <a:r>
              <a:rPr lang="en-SG" sz="1400" dirty="0" err="1">
                <a:effectLst/>
                <a:latin typeface="Amasis MT Pro" panose="02040504050005020304" pitchFamily="18" charset="0"/>
                <a:ea typeface="Calibri" panose="020F0502020204030204" pitchFamily="34" charset="0"/>
                <a:cs typeface="Times New Roman" panose="02020603050405020304" pitchFamily="18" charset="0"/>
              </a:rPr>
              <a:t>Infocomm</a:t>
            </a:r>
            <a:endParaRPr lang="en-SG" sz="1400" dirty="0">
              <a:effectLst/>
              <a:latin typeface="Amasis MT Pro" panose="02040504050005020304" pitchFamily="18" charset="0"/>
              <a:ea typeface="Calibri" panose="020F0502020204030204" pitchFamily="34" charset="0"/>
              <a:cs typeface="Times New Roman" panose="02020603050405020304" pitchFamily="18" charset="0"/>
            </a:endParaRPr>
          </a:p>
          <a:p>
            <a:r>
              <a:rPr lang="en-SG" sz="1400" dirty="0">
                <a:latin typeface="Amasis MT Pro" panose="02040504050005020304" pitchFamily="18" charset="0"/>
                <a:cs typeface="Times New Roman" panose="02020603050405020304" pitchFamily="18" charset="0"/>
              </a:rPr>
              <a:t>Magdalene_lim@rp.edu.sg</a:t>
            </a:r>
            <a:endParaRPr lang="en-SG" sz="1400" dirty="0">
              <a:latin typeface="Amasis MT Pro" panose="02040504050005020304" pitchFamily="18" charset="0"/>
            </a:endParaRPr>
          </a:p>
        </p:txBody>
      </p:sp>
      <p:sp>
        <p:nvSpPr>
          <p:cNvPr id="10" name="TextBox 9">
            <a:extLst>
              <a:ext uri="{FF2B5EF4-FFF2-40B4-BE49-F238E27FC236}">
                <a16:creationId xmlns:a16="http://schemas.microsoft.com/office/drawing/2014/main" id="{E8B8CFDF-AE24-EAFB-DA7E-4F68E4538337}"/>
              </a:ext>
            </a:extLst>
          </p:cNvPr>
          <p:cNvSpPr txBox="1"/>
          <p:nvPr/>
        </p:nvSpPr>
        <p:spPr>
          <a:xfrm>
            <a:off x="3287722" y="4787008"/>
            <a:ext cx="3175221" cy="1015663"/>
          </a:xfrm>
          <a:prstGeom prst="rect">
            <a:avLst/>
          </a:prstGeom>
          <a:noFill/>
          <a:ln>
            <a:solidFill>
              <a:schemeClr val="accent1"/>
            </a:solidFill>
          </a:ln>
        </p:spPr>
        <p:txBody>
          <a:bodyPr wrap="square">
            <a:spAutoFit/>
          </a:bodyPr>
          <a:lstStyle/>
          <a:p>
            <a:r>
              <a:rPr lang="en-SG" dirty="0">
                <a:latin typeface="Amasis MT Pro" panose="02040504050005020304" pitchFamily="18" charset="0"/>
                <a:ea typeface="Calibri" panose="020F0502020204030204" pitchFamily="34" charset="0"/>
                <a:cs typeface="Times New Roman" panose="02020603050405020304" pitchFamily="18" charset="0"/>
              </a:rPr>
              <a:t>Kavitha Muniraj </a:t>
            </a:r>
          </a:p>
          <a:p>
            <a:r>
              <a:rPr lang="en-SG" sz="1400" dirty="0">
                <a:effectLst/>
                <a:latin typeface="Amasis MT Pro" panose="02040504050005020304" pitchFamily="18" charset="0"/>
                <a:ea typeface="Calibri" panose="020F0502020204030204" pitchFamily="34" charset="0"/>
                <a:cs typeface="Times New Roman" panose="02020603050405020304" pitchFamily="18" charset="0"/>
              </a:rPr>
              <a:t>Lecturer </a:t>
            </a:r>
          </a:p>
          <a:p>
            <a:r>
              <a:rPr lang="en-SG" sz="1400" dirty="0">
                <a:effectLst/>
                <a:latin typeface="Amasis MT Pro" panose="02040504050005020304" pitchFamily="18" charset="0"/>
                <a:ea typeface="Calibri" panose="020F0502020204030204" pitchFamily="34" charset="0"/>
                <a:cs typeface="Times New Roman" panose="02020603050405020304" pitchFamily="18" charset="0"/>
              </a:rPr>
              <a:t>School of </a:t>
            </a:r>
            <a:r>
              <a:rPr lang="en-SG" sz="1400" dirty="0" err="1">
                <a:effectLst/>
                <a:latin typeface="Amasis MT Pro" panose="02040504050005020304" pitchFamily="18" charset="0"/>
                <a:ea typeface="Calibri" panose="020F0502020204030204" pitchFamily="34" charset="0"/>
                <a:cs typeface="Times New Roman" panose="02020603050405020304" pitchFamily="18" charset="0"/>
              </a:rPr>
              <a:t>Infocomm</a:t>
            </a:r>
            <a:endParaRPr lang="en-SG" sz="1400" dirty="0">
              <a:effectLst/>
              <a:latin typeface="Amasis MT Pro" panose="02040504050005020304" pitchFamily="18" charset="0"/>
              <a:ea typeface="Calibri" panose="020F0502020204030204" pitchFamily="34" charset="0"/>
              <a:cs typeface="Times New Roman" panose="02020603050405020304" pitchFamily="18" charset="0"/>
            </a:endParaRPr>
          </a:p>
          <a:p>
            <a:r>
              <a:rPr lang="en-SG" sz="1400" dirty="0">
                <a:latin typeface="Amasis MT Pro" panose="02040504050005020304" pitchFamily="18" charset="0"/>
                <a:cs typeface="Times New Roman" panose="02020603050405020304" pitchFamily="18" charset="0"/>
              </a:rPr>
              <a:t>Kavitha_muniraj2@rp.edu.sg</a:t>
            </a:r>
            <a:endParaRPr lang="en-SG" sz="1400" dirty="0">
              <a:latin typeface="Amasis MT Pro" panose="02040504050005020304" pitchFamily="18" charset="0"/>
            </a:endParaRPr>
          </a:p>
        </p:txBody>
      </p:sp>
    </p:spTree>
    <p:extLst>
      <p:ext uri="{BB962C8B-B14F-4D97-AF65-F5344CB8AC3E}">
        <p14:creationId xmlns:p14="http://schemas.microsoft.com/office/powerpoint/2010/main" val="4112578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FFFB3A-9D00-47E6-A0AE-B1ECF6121260}"/>
              </a:ext>
            </a:extLst>
          </p:cNvPr>
          <p:cNvSpPr>
            <a:spLocks noGrp="1"/>
          </p:cNvSpPr>
          <p:nvPr>
            <p:ph type="sldNum" sz="quarter" idx="12"/>
          </p:nvPr>
        </p:nvSpPr>
        <p:spPr/>
        <p:txBody>
          <a:bodyPr/>
          <a:lstStyle/>
          <a:p>
            <a:fld id="{6767FADE-2612-3649-B495-F644A23F288B}" type="slidenum">
              <a:rPr lang="en-US" smtClean="0"/>
              <a:pPr/>
              <a:t>40</a:t>
            </a:fld>
            <a:endParaRPr lang="en-US"/>
          </a:p>
        </p:txBody>
      </p:sp>
      <p:sp>
        <p:nvSpPr>
          <p:cNvPr id="3" name="Title 2">
            <a:extLst>
              <a:ext uri="{FF2B5EF4-FFF2-40B4-BE49-F238E27FC236}">
                <a16:creationId xmlns:a16="http://schemas.microsoft.com/office/drawing/2014/main" id="{6200099F-E469-4157-B93B-268D4F6F1F43}"/>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Exercise 3 - Styling a form </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D03495BD-4BC4-4C3E-A930-46C8B36727C3}"/>
              </a:ext>
            </a:extLst>
          </p:cNvPr>
          <p:cNvSpPr>
            <a:spLocks noGrp="1"/>
          </p:cNvSpPr>
          <p:nvPr>
            <p:ph sz="quarter" idx="13"/>
          </p:nvPr>
        </p:nvSpPr>
        <p:spPr>
          <a:xfrm>
            <a:off x="665610" y="1523529"/>
            <a:ext cx="7477125" cy="3759200"/>
          </a:xfrm>
        </p:spPr>
        <p:txBody>
          <a:bodyPr/>
          <a:lstStyle/>
          <a:p>
            <a:pPr marL="457200" indent="-457200">
              <a:buFont typeface="+mj-lt"/>
              <a:buAutoNum type="alphaLcParenR" startAt="2"/>
            </a:pPr>
            <a:r>
              <a:rPr lang="en-US" sz="2000" dirty="0">
                <a:latin typeface="Amasis MT Pro" panose="02040504050005020304" pitchFamily="18" charset="0"/>
              </a:rPr>
              <a:t>When you browse to </a:t>
            </a:r>
            <a:r>
              <a:rPr lang="en-US" sz="2000" dirty="0">
                <a:latin typeface="Amasis MT Pro" panose="02040504050005020304" pitchFamily="18" charset="0"/>
                <a:hlinkClick r:id="rId3"/>
              </a:rPr>
              <a:t>http://localhost:8080/categories/add</a:t>
            </a:r>
            <a:r>
              <a:rPr lang="en-US" sz="2000" dirty="0">
                <a:latin typeface="Amasis MT Pro" panose="02040504050005020304" pitchFamily="18" charset="0"/>
              </a:rPr>
              <a:t>, what happens when you click on the text “Category”? Explain why.</a:t>
            </a:r>
          </a:p>
          <a:p>
            <a:pPr marL="457200" indent="-457200">
              <a:buFont typeface="+mj-lt"/>
              <a:buAutoNum type="alphaLcParenR" startAt="2"/>
            </a:pPr>
            <a:endParaRPr lang="en-US" sz="2000" dirty="0">
              <a:solidFill>
                <a:srgbClr val="0070C0"/>
              </a:solidFill>
              <a:latin typeface="Amasis MT Pro" panose="02040504050005020304" pitchFamily="18" charset="0"/>
            </a:endParaRPr>
          </a:p>
          <a:p>
            <a:pPr marL="457200" indent="-457200">
              <a:buFont typeface="+mj-lt"/>
              <a:buAutoNum type="alphaLcParenR" startAt="2"/>
            </a:pPr>
            <a:r>
              <a:rPr lang="en-US" sz="2000" dirty="0">
                <a:latin typeface="Amasis MT Pro" panose="02040504050005020304" pitchFamily="18" charset="0"/>
              </a:rPr>
              <a:t>In </a:t>
            </a:r>
            <a:r>
              <a:rPr lang="en-US" sz="2000" b="1" dirty="0">
                <a:latin typeface="Amasis MT Pro" panose="02040504050005020304" pitchFamily="18" charset="0"/>
              </a:rPr>
              <a:t>add_category.html</a:t>
            </a:r>
            <a:r>
              <a:rPr lang="en-US" sz="2000" dirty="0">
                <a:latin typeface="Amasis MT Pro" panose="02040504050005020304" pitchFamily="18" charset="0"/>
              </a:rPr>
              <a:t>, the classes mb-3, mt-3, col-5 is used. Fill in the table to describe what they do. The first one is done for you.</a:t>
            </a:r>
          </a:p>
          <a:p>
            <a:endParaRPr lang="en-SG" sz="2000" dirty="0">
              <a:latin typeface="Amasis MT Pro" panose="02040504050005020304" pitchFamily="18" charset="0"/>
            </a:endParaRPr>
          </a:p>
        </p:txBody>
      </p:sp>
      <p:graphicFrame>
        <p:nvGraphicFramePr>
          <p:cNvPr id="6" name="Table 5">
            <a:extLst>
              <a:ext uri="{FF2B5EF4-FFF2-40B4-BE49-F238E27FC236}">
                <a16:creationId xmlns:a16="http://schemas.microsoft.com/office/drawing/2014/main" id="{835B5643-BFFB-432B-9831-A545FFFB0446}"/>
              </a:ext>
            </a:extLst>
          </p:cNvPr>
          <p:cNvGraphicFramePr>
            <a:graphicFrameLocks noGrp="1"/>
          </p:cNvGraphicFramePr>
          <p:nvPr/>
        </p:nvGraphicFramePr>
        <p:xfrm>
          <a:off x="1524000" y="4541049"/>
          <a:ext cx="6096000" cy="1483360"/>
        </p:xfrm>
        <a:graphic>
          <a:graphicData uri="http://schemas.openxmlformats.org/drawingml/2006/table">
            <a:tbl>
              <a:tblPr firstRow="1" bandRow="1">
                <a:tableStyleId>{5940675A-B579-460E-94D1-54222C63F5DA}</a:tableStyleId>
              </a:tblPr>
              <a:tblGrid>
                <a:gridCol w="2000250">
                  <a:extLst>
                    <a:ext uri="{9D8B030D-6E8A-4147-A177-3AD203B41FA5}">
                      <a16:colId xmlns:a16="http://schemas.microsoft.com/office/drawing/2014/main" val="2184691875"/>
                    </a:ext>
                  </a:extLst>
                </a:gridCol>
                <a:gridCol w="4095750">
                  <a:extLst>
                    <a:ext uri="{9D8B030D-6E8A-4147-A177-3AD203B41FA5}">
                      <a16:colId xmlns:a16="http://schemas.microsoft.com/office/drawing/2014/main" val="474037692"/>
                    </a:ext>
                  </a:extLst>
                </a:gridCol>
              </a:tblGrid>
              <a:tr h="370840">
                <a:tc>
                  <a:txBody>
                    <a:bodyPr/>
                    <a:lstStyle/>
                    <a:p>
                      <a:pPr algn="ctr"/>
                      <a:r>
                        <a:rPr lang="en-US" sz="1400" b="1" dirty="0"/>
                        <a:t>Bootstrap class</a:t>
                      </a:r>
                      <a:endParaRPr lang="en-SG" sz="1400" b="1" dirty="0"/>
                    </a:p>
                  </a:txBody>
                  <a:tcPr/>
                </a:tc>
                <a:tc>
                  <a:txBody>
                    <a:bodyPr/>
                    <a:lstStyle/>
                    <a:p>
                      <a:pPr algn="ctr"/>
                      <a:r>
                        <a:rPr lang="en-US" sz="1400" b="1" dirty="0"/>
                        <a:t>Description</a:t>
                      </a:r>
                      <a:endParaRPr lang="en-SG" sz="1400" b="1" dirty="0"/>
                    </a:p>
                  </a:txBody>
                  <a:tcPr/>
                </a:tc>
                <a:extLst>
                  <a:ext uri="{0D108BD9-81ED-4DB2-BD59-A6C34878D82A}">
                    <a16:rowId xmlns:a16="http://schemas.microsoft.com/office/drawing/2014/main" val="2750711772"/>
                  </a:ext>
                </a:extLst>
              </a:tr>
              <a:tr h="370840">
                <a:tc>
                  <a:txBody>
                    <a:bodyPr/>
                    <a:lstStyle/>
                    <a:p>
                      <a:pPr algn="ctr"/>
                      <a:r>
                        <a:rPr lang="en-US" sz="1400" b="1" dirty="0"/>
                        <a:t>mb-3</a:t>
                      </a:r>
                      <a:endParaRPr lang="en-SG" sz="1400" b="1" dirty="0"/>
                    </a:p>
                  </a:txBody>
                  <a:tcPr/>
                </a:tc>
                <a:tc>
                  <a:txBody>
                    <a:bodyPr/>
                    <a:lstStyle/>
                    <a:p>
                      <a:pPr algn="ctr"/>
                      <a:r>
                        <a:rPr lang="en-US" sz="1400" b="1" dirty="0"/>
                        <a:t>Indicates to have Margin-bottom with size 3</a:t>
                      </a:r>
                      <a:endParaRPr lang="en-SG" sz="1400" b="1" dirty="0"/>
                    </a:p>
                  </a:txBody>
                  <a:tcPr/>
                </a:tc>
                <a:extLst>
                  <a:ext uri="{0D108BD9-81ED-4DB2-BD59-A6C34878D82A}">
                    <a16:rowId xmlns:a16="http://schemas.microsoft.com/office/drawing/2014/main" val="14503568"/>
                  </a:ext>
                </a:extLst>
              </a:tr>
              <a:tr h="370840">
                <a:tc>
                  <a:txBody>
                    <a:bodyPr/>
                    <a:lstStyle/>
                    <a:p>
                      <a:pPr algn="ctr"/>
                      <a:r>
                        <a:rPr lang="en-US" sz="1400" b="1" dirty="0"/>
                        <a:t>mt-3</a:t>
                      </a:r>
                      <a:endParaRPr lang="en-SG" sz="1400" b="1" dirty="0"/>
                    </a:p>
                  </a:txBody>
                  <a:tcPr/>
                </a:tc>
                <a:tc>
                  <a:txBody>
                    <a:bodyPr/>
                    <a:lstStyle/>
                    <a:p>
                      <a:pPr algn="ctr"/>
                      <a:endParaRPr lang="en-SG" sz="1400" dirty="0">
                        <a:solidFill>
                          <a:srgbClr val="0070C0"/>
                        </a:solidFill>
                      </a:endParaRPr>
                    </a:p>
                  </a:txBody>
                  <a:tcPr/>
                </a:tc>
                <a:extLst>
                  <a:ext uri="{0D108BD9-81ED-4DB2-BD59-A6C34878D82A}">
                    <a16:rowId xmlns:a16="http://schemas.microsoft.com/office/drawing/2014/main" val="3583950571"/>
                  </a:ext>
                </a:extLst>
              </a:tr>
              <a:tr h="370840">
                <a:tc>
                  <a:txBody>
                    <a:bodyPr/>
                    <a:lstStyle/>
                    <a:p>
                      <a:pPr algn="ctr"/>
                      <a:r>
                        <a:rPr lang="en-US" sz="1400" b="1" dirty="0"/>
                        <a:t>col-5</a:t>
                      </a:r>
                      <a:endParaRPr lang="en-SG" sz="1400" b="1" dirty="0"/>
                    </a:p>
                  </a:txBody>
                  <a:tcPr/>
                </a:tc>
                <a:tc>
                  <a:txBody>
                    <a:bodyPr/>
                    <a:lstStyle/>
                    <a:p>
                      <a:pPr algn="ctr"/>
                      <a:endParaRPr lang="en-SG" sz="1400" dirty="0">
                        <a:solidFill>
                          <a:srgbClr val="0070C0"/>
                        </a:solidFill>
                      </a:endParaRPr>
                    </a:p>
                  </a:txBody>
                  <a:tcPr/>
                </a:tc>
                <a:extLst>
                  <a:ext uri="{0D108BD9-81ED-4DB2-BD59-A6C34878D82A}">
                    <a16:rowId xmlns:a16="http://schemas.microsoft.com/office/drawing/2014/main" val="307995222"/>
                  </a:ext>
                </a:extLst>
              </a:tr>
            </a:tbl>
          </a:graphicData>
        </a:graphic>
      </p:graphicFrame>
    </p:spTree>
    <p:extLst>
      <p:ext uri="{BB962C8B-B14F-4D97-AF65-F5344CB8AC3E}">
        <p14:creationId xmlns:p14="http://schemas.microsoft.com/office/powerpoint/2010/main" val="1943468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FFFB3A-9D00-47E6-A0AE-B1ECF6121260}"/>
              </a:ext>
            </a:extLst>
          </p:cNvPr>
          <p:cNvSpPr>
            <a:spLocks noGrp="1"/>
          </p:cNvSpPr>
          <p:nvPr>
            <p:ph type="sldNum" sz="quarter" idx="12"/>
          </p:nvPr>
        </p:nvSpPr>
        <p:spPr/>
        <p:txBody>
          <a:bodyPr/>
          <a:lstStyle/>
          <a:p>
            <a:fld id="{6767FADE-2612-3649-B495-F644A23F288B}" type="slidenum">
              <a:rPr lang="en-US" smtClean="0"/>
              <a:pPr/>
              <a:t>41</a:t>
            </a:fld>
            <a:endParaRPr lang="en-US"/>
          </a:p>
        </p:txBody>
      </p:sp>
      <p:sp>
        <p:nvSpPr>
          <p:cNvPr id="3" name="Title 2">
            <a:extLst>
              <a:ext uri="{FF2B5EF4-FFF2-40B4-BE49-F238E27FC236}">
                <a16:creationId xmlns:a16="http://schemas.microsoft.com/office/drawing/2014/main" id="{6200099F-E469-4157-B93B-268D4F6F1F43}"/>
              </a:ext>
            </a:extLst>
          </p:cNvPr>
          <p:cNvSpPr>
            <a:spLocks noGrp="1"/>
          </p:cNvSpPr>
          <p:nvPr>
            <p:ph type="title"/>
          </p:nvPr>
        </p:nvSpPr>
        <p:spPr>
          <a:xfrm>
            <a:off x="665163" y="502883"/>
            <a:ext cx="6211928" cy="604593"/>
          </a:xfrm>
        </p:spPr>
        <p:txBody>
          <a:bodyPr/>
          <a:lstStyle/>
          <a:p>
            <a:r>
              <a:rPr lang="en-US" dirty="0">
                <a:solidFill>
                  <a:schemeClr val="tx1"/>
                </a:solidFill>
                <a:latin typeface="Amasis MT Pro Black" panose="02040A04050005020304" pitchFamily="18" charset="0"/>
              </a:rPr>
              <a:t>Exercise 3 - Styling a form </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D03495BD-4BC4-4C3E-A930-46C8B36727C3}"/>
              </a:ext>
            </a:extLst>
          </p:cNvPr>
          <p:cNvSpPr>
            <a:spLocks noGrp="1"/>
          </p:cNvSpPr>
          <p:nvPr>
            <p:ph sz="quarter" idx="13"/>
          </p:nvPr>
        </p:nvSpPr>
        <p:spPr/>
        <p:txBody>
          <a:bodyPr/>
          <a:lstStyle/>
          <a:p>
            <a:r>
              <a:rPr lang="en-US" sz="1800" dirty="0">
                <a:latin typeface="Amasis MT Pro" panose="02040504050005020304" pitchFamily="18" charset="0"/>
              </a:rPr>
              <a:t>When you browse to </a:t>
            </a:r>
            <a:r>
              <a:rPr lang="en-US" sz="1800" dirty="0">
                <a:latin typeface="Amasis MT Pro" panose="02040504050005020304" pitchFamily="18" charset="0"/>
                <a:hlinkClick r:id="rId2"/>
              </a:rPr>
              <a:t>http://localhost:8080/categories/add</a:t>
            </a:r>
            <a:r>
              <a:rPr lang="en-US" sz="1800" dirty="0">
                <a:latin typeface="Amasis MT Pro" panose="02040504050005020304" pitchFamily="18" charset="0"/>
              </a:rPr>
              <a:t>, what happens when you click on the smaller text “Category”? Explain why.</a:t>
            </a:r>
          </a:p>
          <a:p>
            <a:pPr marL="400050" lvl="1" indent="0">
              <a:buNone/>
            </a:pPr>
            <a:r>
              <a:rPr lang="en-US" sz="1600" dirty="0">
                <a:solidFill>
                  <a:srgbClr val="0070C0"/>
                </a:solidFill>
                <a:latin typeface="Amasis MT Pro" panose="02040504050005020304" pitchFamily="18" charset="0"/>
              </a:rPr>
              <a:t>The textbox will be highlighted in light blue and the cursor will focus in the textbox to enter a new category. This happens because the label element was used. By setting the “for” attribute value as the id of the input element, when we click on the labeled text, the cursor will know where to focus.</a:t>
            </a:r>
          </a:p>
          <a:p>
            <a:pPr marL="400050" lvl="1" indent="0">
              <a:buNone/>
            </a:pPr>
            <a:endParaRPr lang="en-US" sz="1600" dirty="0">
              <a:solidFill>
                <a:srgbClr val="0070C0"/>
              </a:solidFill>
              <a:latin typeface="Amasis MT Pro" panose="02040504050005020304" pitchFamily="18" charset="0"/>
            </a:endParaRPr>
          </a:p>
          <a:p>
            <a:r>
              <a:rPr lang="en-US" sz="1800" dirty="0">
                <a:latin typeface="Amasis MT Pro" panose="02040504050005020304" pitchFamily="18" charset="0"/>
              </a:rPr>
              <a:t>In </a:t>
            </a:r>
            <a:r>
              <a:rPr lang="en-US" sz="1800" b="1" dirty="0">
                <a:latin typeface="Amasis MT Pro" panose="02040504050005020304" pitchFamily="18" charset="0"/>
              </a:rPr>
              <a:t>add_item.html</a:t>
            </a:r>
            <a:r>
              <a:rPr lang="en-US" sz="1800" dirty="0">
                <a:latin typeface="Amasis MT Pro" panose="02040504050005020304" pitchFamily="18" charset="0"/>
              </a:rPr>
              <a:t>, the classes mb-3, mt-3, col-5 is used. Fill in the table to describe what they do. The first one is done for you.</a:t>
            </a:r>
          </a:p>
          <a:p>
            <a:endParaRPr lang="en-SG" sz="1800" dirty="0">
              <a:latin typeface="Amasis MT Pro" panose="02040504050005020304" pitchFamily="18" charset="0"/>
            </a:endParaRPr>
          </a:p>
        </p:txBody>
      </p:sp>
      <p:graphicFrame>
        <p:nvGraphicFramePr>
          <p:cNvPr id="6" name="Table 5">
            <a:extLst>
              <a:ext uri="{FF2B5EF4-FFF2-40B4-BE49-F238E27FC236}">
                <a16:creationId xmlns:a16="http://schemas.microsoft.com/office/drawing/2014/main" id="{835B5643-BFFB-432B-9831-A545FFFB0446}"/>
              </a:ext>
            </a:extLst>
          </p:cNvPr>
          <p:cNvGraphicFramePr>
            <a:graphicFrameLocks noGrp="1"/>
          </p:cNvGraphicFramePr>
          <p:nvPr/>
        </p:nvGraphicFramePr>
        <p:xfrm>
          <a:off x="1524000" y="4625340"/>
          <a:ext cx="6096000" cy="1630680"/>
        </p:xfrm>
        <a:graphic>
          <a:graphicData uri="http://schemas.openxmlformats.org/drawingml/2006/table">
            <a:tbl>
              <a:tblPr firstRow="1" bandRow="1">
                <a:tableStyleId>{5940675A-B579-460E-94D1-54222C63F5DA}</a:tableStyleId>
              </a:tblPr>
              <a:tblGrid>
                <a:gridCol w="2000250">
                  <a:extLst>
                    <a:ext uri="{9D8B030D-6E8A-4147-A177-3AD203B41FA5}">
                      <a16:colId xmlns:a16="http://schemas.microsoft.com/office/drawing/2014/main" val="2184691875"/>
                    </a:ext>
                  </a:extLst>
                </a:gridCol>
                <a:gridCol w="4095750">
                  <a:extLst>
                    <a:ext uri="{9D8B030D-6E8A-4147-A177-3AD203B41FA5}">
                      <a16:colId xmlns:a16="http://schemas.microsoft.com/office/drawing/2014/main" val="474037692"/>
                    </a:ext>
                  </a:extLst>
                </a:gridCol>
              </a:tblGrid>
              <a:tr h="370840">
                <a:tc>
                  <a:txBody>
                    <a:bodyPr/>
                    <a:lstStyle/>
                    <a:p>
                      <a:pPr algn="ctr"/>
                      <a:r>
                        <a:rPr lang="en-US" sz="1400" b="1" dirty="0"/>
                        <a:t>Bootstrap class</a:t>
                      </a:r>
                      <a:endParaRPr lang="en-SG" sz="1400" b="1" dirty="0"/>
                    </a:p>
                  </a:txBody>
                  <a:tcPr/>
                </a:tc>
                <a:tc>
                  <a:txBody>
                    <a:bodyPr/>
                    <a:lstStyle/>
                    <a:p>
                      <a:pPr algn="ctr"/>
                      <a:r>
                        <a:rPr lang="en-US" sz="1400" b="1" dirty="0"/>
                        <a:t>Description</a:t>
                      </a:r>
                      <a:endParaRPr lang="en-SG" sz="1400" b="1" dirty="0"/>
                    </a:p>
                  </a:txBody>
                  <a:tcPr/>
                </a:tc>
                <a:extLst>
                  <a:ext uri="{0D108BD9-81ED-4DB2-BD59-A6C34878D82A}">
                    <a16:rowId xmlns:a16="http://schemas.microsoft.com/office/drawing/2014/main" val="2750711772"/>
                  </a:ext>
                </a:extLst>
              </a:tr>
              <a:tr h="370840">
                <a:tc>
                  <a:txBody>
                    <a:bodyPr/>
                    <a:lstStyle/>
                    <a:p>
                      <a:pPr algn="ctr"/>
                      <a:r>
                        <a:rPr lang="en-US" sz="1400" b="1" dirty="0"/>
                        <a:t>mb-3</a:t>
                      </a:r>
                      <a:endParaRPr lang="en-SG" sz="1400" b="1" dirty="0"/>
                    </a:p>
                  </a:txBody>
                  <a:tcPr/>
                </a:tc>
                <a:tc>
                  <a:txBody>
                    <a:bodyPr/>
                    <a:lstStyle/>
                    <a:p>
                      <a:pPr algn="ctr"/>
                      <a:r>
                        <a:rPr lang="en-US" sz="1400" b="1" dirty="0"/>
                        <a:t>Indicates to have Margin-bottom with size 3</a:t>
                      </a:r>
                      <a:endParaRPr lang="en-SG" sz="1400" b="1" dirty="0"/>
                    </a:p>
                  </a:txBody>
                  <a:tcPr/>
                </a:tc>
                <a:extLst>
                  <a:ext uri="{0D108BD9-81ED-4DB2-BD59-A6C34878D82A}">
                    <a16:rowId xmlns:a16="http://schemas.microsoft.com/office/drawing/2014/main" val="14503568"/>
                  </a:ext>
                </a:extLst>
              </a:tr>
              <a:tr h="370840">
                <a:tc>
                  <a:txBody>
                    <a:bodyPr/>
                    <a:lstStyle/>
                    <a:p>
                      <a:pPr algn="ctr"/>
                      <a:r>
                        <a:rPr lang="en-US" sz="1400" b="1" dirty="0"/>
                        <a:t>mt-3</a:t>
                      </a:r>
                      <a:endParaRPr lang="en-SG" sz="1400"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rgbClr val="0070C0"/>
                          </a:solidFill>
                        </a:rPr>
                        <a:t>Indicates to have Margin-top with size 3</a:t>
                      </a:r>
                      <a:endParaRPr lang="en-SG" sz="1400" dirty="0">
                        <a:solidFill>
                          <a:srgbClr val="0070C0"/>
                        </a:solidFill>
                      </a:endParaRPr>
                    </a:p>
                    <a:p>
                      <a:pPr algn="ctr"/>
                      <a:endParaRPr lang="en-SG" sz="1400" dirty="0">
                        <a:solidFill>
                          <a:srgbClr val="0070C0"/>
                        </a:solidFill>
                      </a:endParaRPr>
                    </a:p>
                  </a:txBody>
                  <a:tcPr/>
                </a:tc>
                <a:extLst>
                  <a:ext uri="{0D108BD9-81ED-4DB2-BD59-A6C34878D82A}">
                    <a16:rowId xmlns:a16="http://schemas.microsoft.com/office/drawing/2014/main" val="3583950571"/>
                  </a:ext>
                </a:extLst>
              </a:tr>
              <a:tr h="370840">
                <a:tc>
                  <a:txBody>
                    <a:bodyPr/>
                    <a:lstStyle/>
                    <a:p>
                      <a:pPr algn="ctr"/>
                      <a:r>
                        <a:rPr lang="en-US" sz="1400" b="1" dirty="0"/>
                        <a:t>col-5</a:t>
                      </a:r>
                      <a:endParaRPr lang="en-SG" sz="1400" b="1" dirty="0"/>
                    </a:p>
                  </a:txBody>
                  <a:tcPr/>
                </a:tc>
                <a:tc>
                  <a:txBody>
                    <a:bodyPr/>
                    <a:lstStyle/>
                    <a:p>
                      <a:pPr algn="ctr"/>
                      <a:r>
                        <a:rPr lang="en-US" sz="1400" dirty="0">
                          <a:solidFill>
                            <a:srgbClr val="0070C0"/>
                          </a:solidFill>
                        </a:rPr>
                        <a:t>Indicates to span across 5 columns.</a:t>
                      </a:r>
                      <a:endParaRPr lang="en-SG" sz="1400" dirty="0">
                        <a:solidFill>
                          <a:srgbClr val="0070C0"/>
                        </a:solidFill>
                      </a:endParaRPr>
                    </a:p>
                  </a:txBody>
                  <a:tcPr/>
                </a:tc>
                <a:extLst>
                  <a:ext uri="{0D108BD9-81ED-4DB2-BD59-A6C34878D82A}">
                    <a16:rowId xmlns:a16="http://schemas.microsoft.com/office/drawing/2014/main" val="307995222"/>
                  </a:ext>
                </a:extLst>
              </a:tr>
            </a:tbl>
          </a:graphicData>
        </a:graphic>
      </p:graphicFrame>
    </p:spTree>
    <p:extLst>
      <p:ext uri="{BB962C8B-B14F-4D97-AF65-F5344CB8AC3E}">
        <p14:creationId xmlns:p14="http://schemas.microsoft.com/office/powerpoint/2010/main" val="1745463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855CD3-9E2B-400C-BCC5-DD4AE79F95E2}"/>
              </a:ext>
            </a:extLst>
          </p:cNvPr>
          <p:cNvSpPr>
            <a:spLocks noGrp="1"/>
          </p:cNvSpPr>
          <p:nvPr>
            <p:ph type="sldNum" sz="quarter" idx="12"/>
          </p:nvPr>
        </p:nvSpPr>
        <p:spPr/>
        <p:txBody>
          <a:bodyPr/>
          <a:lstStyle/>
          <a:p>
            <a:fld id="{6767FADE-2612-3649-B495-F644A23F288B}" type="slidenum">
              <a:rPr lang="en-US" smtClean="0"/>
              <a:pPr/>
              <a:t>42</a:t>
            </a:fld>
            <a:endParaRPr lang="en-US"/>
          </a:p>
        </p:txBody>
      </p:sp>
      <p:sp>
        <p:nvSpPr>
          <p:cNvPr id="3" name="Title 2">
            <a:extLst>
              <a:ext uri="{FF2B5EF4-FFF2-40B4-BE49-F238E27FC236}">
                <a16:creationId xmlns:a16="http://schemas.microsoft.com/office/drawing/2014/main" id="{2F391E32-1541-469E-8B94-8DD7DF7C58D4}"/>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Exercise 4 – Add a new item</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423FD892-DA1B-4DD7-89F5-52CBBDEB3EAA}"/>
              </a:ext>
            </a:extLst>
          </p:cNvPr>
          <p:cNvSpPr>
            <a:spLocks noGrp="1"/>
          </p:cNvSpPr>
          <p:nvPr>
            <p:ph sz="quarter" idx="13"/>
          </p:nvPr>
        </p:nvSpPr>
        <p:spPr>
          <a:xfrm>
            <a:off x="665610" y="1374553"/>
            <a:ext cx="7477125" cy="3759200"/>
          </a:xfrm>
        </p:spPr>
        <p:txBody>
          <a:bodyPr/>
          <a:lstStyle/>
          <a:p>
            <a:pPr marL="457200" indent="-457200">
              <a:buFont typeface="+mj-lt"/>
              <a:buAutoNum type="alphaLcParenR"/>
            </a:pPr>
            <a:r>
              <a:rPr lang="en-US" sz="2000" dirty="0">
                <a:latin typeface="Amasis MT Pro" panose="02040504050005020304" pitchFamily="18" charset="0"/>
              </a:rPr>
              <a:t>In LP02, include an add feature to add new items.</a:t>
            </a:r>
          </a:p>
          <a:p>
            <a:pPr marL="457200" indent="-457200">
              <a:buFont typeface="+mj-lt"/>
              <a:buAutoNum type="alphaLcParenR"/>
            </a:pPr>
            <a:endParaRPr lang="en-US" sz="2000" dirty="0">
              <a:latin typeface="Amasis MT Pro" panose="02040504050005020304" pitchFamily="18" charset="0"/>
            </a:endParaRPr>
          </a:p>
          <a:p>
            <a:pPr marL="457200" indent="-457200">
              <a:buFont typeface="+mj-lt"/>
              <a:buAutoNum type="alphaLcParenR"/>
            </a:pPr>
            <a:r>
              <a:rPr lang="en-US" sz="2000" dirty="0">
                <a:latin typeface="Amasis MT Pro" panose="02040504050005020304" pitchFamily="18" charset="0"/>
              </a:rPr>
              <a:t>Modify </a:t>
            </a:r>
            <a:r>
              <a:rPr lang="en-US" sz="2000" b="1" dirty="0" err="1">
                <a:latin typeface="Amasis MT Pro" panose="02040504050005020304" pitchFamily="18" charset="0"/>
              </a:rPr>
              <a:t>ItemController</a:t>
            </a:r>
            <a:r>
              <a:rPr lang="en-US" sz="2000" dirty="0">
                <a:latin typeface="Amasis MT Pro" panose="02040504050005020304" pitchFamily="18" charset="0"/>
              </a:rPr>
              <a:t> to include the suitable mappings and methods to add a new item. @GetMapping /item/add and @PostMapping /item/save</a:t>
            </a:r>
          </a:p>
          <a:p>
            <a:pPr marL="457200" indent="-457200">
              <a:buFont typeface="+mj-lt"/>
              <a:buAutoNum type="alphaLcParenR"/>
            </a:pPr>
            <a:endParaRPr lang="en-US" sz="2000" dirty="0">
              <a:latin typeface="Amasis MT Pro" panose="02040504050005020304" pitchFamily="18" charset="0"/>
            </a:endParaRPr>
          </a:p>
          <a:p>
            <a:pPr marL="457200" indent="-457200">
              <a:buFont typeface="+mj-lt"/>
              <a:buAutoNum type="alphaLcParenR"/>
            </a:pPr>
            <a:r>
              <a:rPr lang="en-US" sz="2000" dirty="0">
                <a:latin typeface="Amasis MT Pro" panose="02040504050005020304" pitchFamily="18" charset="0"/>
              </a:rPr>
              <a:t>Create a view named </a:t>
            </a:r>
            <a:r>
              <a:rPr lang="en-US" sz="2000" b="1" dirty="0">
                <a:latin typeface="Amasis MT Pro" panose="02040504050005020304" pitchFamily="18" charset="0"/>
              </a:rPr>
              <a:t>add_item.html </a:t>
            </a:r>
            <a:r>
              <a:rPr lang="en-US" sz="2000" dirty="0">
                <a:latin typeface="Amasis MT Pro" panose="02040504050005020304" pitchFamily="18" charset="0"/>
              </a:rPr>
              <a:t>to allow users to input details of a new item. </a:t>
            </a:r>
          </a:p>
          <a:p>
            <a:pPr marL="457200" indent="-457200">
              <a:buFont typeface="+mj-lt"/>
              <a:buAutoNum type="alphaLcParenR"/>
            </a:pPr>
            <a:endParaRPr lang="en-US" sz="2000" dirty="0">
              <a:latin typeface="Amasis MT Pro" panose="02040504050005020304" pitchFamily="18" charset="0"/>
            </a:endParaRPr>
          </a:p>
          <a:p>
            <a:pPr marL="457200" indent="-457200">
              <a:buFont typeface="+mj-lt"/>
              <a:buAutoNum type="alphaLcParenR"/>
            </a:pPr>
            <a:r>
              <a:rPr lang="en-US" sz="2000" dirty="0">
                <a:latin typeface="Amasis MT Pro" panose="02040504050005020304" pitchFamily="18" charset="0"/>
              </a:rPr>
              <a:t>Upon clicking the </a:t>
            </a:r>
            <a:r>
              <a:rPr lang="en-US" sz="2000" b="1" dirty="0">
                <a:latin typeface="Amasis MT Pro" panose="02040504050005020304" pitchFamily="18" charset="0"/>
              </a:rPr>
              <a:t>Add Item </a:t>
            </a:r>
            <a:r>
              <a:rPr lang="en-US" sz="2000" dirty="0">
                <a:latin typeface="Amasis MT Pro" panose="02040504050005020304" pitchFamily="18" charset="0"/>
              </a:rPr>
              <a:t>button, the item details should be saved and </a:t>
            </a:r>
            <a:r>
              <a:rPr lang="en-US" sz="2000" b="1" dirty="0">
                <a:latin typeface="Amasis MT Pro" panose="02040504050005020304" pitchFamily="18" charset="0"/>
              </a:rPr>
              <a:t>view_items.html </a:t>
            </a:r>
            <a:r>
              <a:rPr lang="en-US" sz="2000" dirty="0">
                <a:latin typeface="Amasis MT Pro" panose="02040504050005020304" pitchFamily="18" charset="0"/>
              </a:rPr>
              <a:t>should be displayed. </a:t>
            </a:r>
          </a:p>
          <a:p>
            <a:endParaRPr lang="en-US" sz="2000" dirty="0">
              <a:latin typeface="Amasis MT Pro" panose="02040504050005020304" pitchFamily="18" charset="0"/>
            </a:endParaRPr>
          </a:p>
          <a:p>
            <a:pPr marL="0" indent="0">
              <a:buNone/>
            </a:pPr>
            <a:r>
              <a:rPr lang="en-US" sz="2000" dirty="0">
                <a:latin typeface="Amasis MT Pro" panose="02040504050005020304" pitchFamily="18" charset="0"/>
              </a:rPr>
              <a:t>See next slide for expected flow</a:t>
            </a:r>
          </a:p>
          <a:p>
            <a:endParaRPr lang="en-US" sz="2000" dirty="0">
              <a:latin typeface="Amasis MT Pro" panose="02040504050005020304" pitchFamily="18" charset="0"/>
            </a:endParaRPr>
          </a:p>
          <a:p>
            <a:endParaRPr lang="en-SG" sz="2000" dirty="0">
              <a:latin typeface="Amasis MT Pro" panose="02040504050005020304" pitchFamily="18" charset="0"/>
            </a:endParaRPr>
          </a:p>
        </p:txBody>
      </p:sp>
    </p:spTree>
    <p:extLst>
      <p:ext uri="{BB962C8B-B14F-4D97-AF65-F5344CB8AC3E}">
        <p14:creationId xmlns:p14="http://schemas.microsoft.com/office/powerpoint/2010/main" val="1488162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855CD3-9E2B-400C-BCC5-DD4AE79F95E2}"/>
              </a:ext>
            </a:extLst>
          </p:cNvPr>
          <p:cNvSpPr>
            <a:spLocks noGrp="1"/>
          </p:cNvSpPr>
          <p:nvPr>
            <p:ph type="sldNum" sz="quarter" idx="12"/>
          </p:nvPr>
        </p:nvSpPr>
        <p:spPr/>
        <p:txBody>
          <a:bodyPr/>
          <a:lstStyle/>
          <a:p>
            <a:fld id="{6767FADE-2612-3649-B495-F644A23F288B}" type="slidenum">
              <a:rPr lang="en-US" smtClean="0"/>
              <a:pPr/>
              <a:t>43</a:t>
            </a:fld>
            <a:endParaRPr lang="en-US"/>
          </a:p>
        </p:txBody>
      </p:sp>
      <p:sp>
        <p:nvSpPr>
          <p:cNvPr id="3" name="Title 2">
            <a:extLst>
              <a:ext uri="{FF2B5EF4-FFF2-40B4-BE49-F238E27FC236}">
                <a16:creationId xmlns:a16="http://schemas.microsoft.com/office/drawing/2014/main" id="{2F391E32-1541-469E-8B94-8DD7DF7C58D4}"/>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Exercise 4 – Add a new item</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423FD892-DA1B-4DD7-89F5-52CBBDEB3EAA}"/>
              </a:ext>
            </a:extLst>
          </p:cNvPr>
          <p:cNvSpPr>
            <a:spLocks noGrp="1"/>
          </p:cNvSpPr>
          <p:nvPr>
            <p:ph sz="quarter" idx="13"/>
          </p:nvPr>
        </p:nvSpPr>
        <p:spPr/>
        <p:txBody>
          <a:bodyPr/>
          <a:lstStyle/>
          <a:p>
            <a:pPr marL="0" indent="0">
              <a:buNone/>
            </a:pPr>
            <a:r>
              <a:rPr lang="en-US" sz="1800" dirty="0">
                <a:latin typeface="Amasis MT Pro" panose="02040504050005020304" pitchFamily="18" charset="0"/>
              </a:rPr>
              <a:t>Add new item expected flow</a:t>
            </a:r>
          </a:p>
          <a:p>
            <a:endParaRPr lang="en-SG" sz="1800" dirty="0">
              <a:latin typeface="Amasis MT Pro" panose="02040504050005020304" pitchFamily="18" charset="0"/>
            </a:endParaRPr>
          </a:p>
        </p:txBody>
      </p:sp>
      <p:pic>
        <p:nvPicPr>
          <p:cNvPr id="7" name="Picture 6">
            <a:extLst>
              <a:ext uri="{FF2B5EF4-FFF2-40B4-BE49-F238E27FC236}">
                <a16:creationId xmlns:a16="http://schemas.microsoft.com/office/drawing/2014/main" id="{18E1153C-FFEF-473F-9D3E-339336C67CB2}"/>
              </a:ext>
            </a:extLst>
          </p:cNvPr>
          <p:cNvPicPr>
            <a:picLocks noChangeAspect="1"/>
          </p:cNvPicPr>
          <p:nvPr/>
        </p:nvPicPr>
        <p:blipFill>
          <a:blip r:embed="rId3"/>
          <a:stretch>
            <a:fillRect/>
          </a:stretch>
        </p:blipFill>
        <p:spPr>
          <a:xfrm>
            <a:off x="338682" y="2247652"/>
            <a:ext cx="2800518" cy="3429000"/>
          </a:xfrm>
          <a:prstGeom prst="rect">
            <a:avLst/>
          </a:prstGeom>
          <a:ln>
            <a:solidFill>
              <a:schemeClr val="tx1"/>
            </a:solidFill>
          </a:ln>
        </p:spPr>
      </p:pic>
      <p:pic>
        <p:nvPicPr>
          <p:cNvPr id="8" name="Picture 7">
            <a:extLst>
              <a:ext uri="{FF2B5EF4-FFF2-40B4-BE49-F238E27FC236}">
                <a16:creationId xmlns:a16="http://schemas.microsoft.com/office/drawing/2014/main" id="{04553B9A-2EF8-4E92-A21E-65815BE3B372}"/>
              </a:ext>
            </a:extLst>
          </p:cNvPr>
          <p:cNvPicPr>
            <a:picLocks noChangeAspect="1"/>
          </p:cNvPicPr>
          <p:nvPr/>
        </p:nvPicPr>
        <p:blipFill>
          <a:blip r:embed="rId4"/>
          <a:stretch>
            <a:fillRect/>
          </a:stretch>
        </p:blipFill>
        <p:spPr>
          <a:xfrm>
            <a:off x="3600475" y="2914650"/>
            <a:ext cx="5204843" cy="2095004"/>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86198692-146D-4112-B1C5-3F4A3F8EAF73}"/>
              </a:ext>
            </a:extLst>
          </p:cNvPr>
          <p:cNvCxnSpPr/>
          <p:nvPr/>
        </p:nvCxnSpPr>
        <p:spPr>
          <a:xfrm flipV="1">
            <a:off x="1190625" y="4762500"/>
            <a:ext cx="2409850" cy="133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612BC386-D086-4402-B017-F70D301FC8E8}"/>
              </a:ext>
            </a:extLst>
          </p:cNvPr>
          <p:cNvSpPr/>
          <p:nvPr/>
        </p:nvSpPr>
        <p:spPr>
          <a:xfrm>
            <a:off x="3952875" y="4467225"/>
            <a:ext cx="4381500" cy="2254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F5D921CD-CB5A-46DB-B6B6-0314F48A08A8}"/>
              </a:ext>
            </a:extLst>
          </p:cNvPr>
          <p:cNvSpPr txBox="1"/>
          <p:nvPr/>
        </p:nvSpPr>
        <p:spPr>
          <a:xfrm>
            <a:off x="3600475" y="5237304"/>
            <a:ext cx="5057750" cy="461665"/>
          </a:xfrm>
          <a:prstGeom prst="rect">
            <a:avLst/>
          </a:prstGeom>
          <a:noFill/>
        </p:spPr>
        <p:txBody>
          <a:bodyPr wrap="square" rtlCol="0">
            <a:spAutoFit/>
          </a:bodyPr>
          <a:lstStyle/>
          <a:p>
            <a:r>
              <a:rPr lang="en-US" sz="1200" dirty="0">
                <a:solidFill>
                  <a:srgbClr val="0070C0"/>
                </a:solidFill>
              </a:rPr>
              <a:t>Note: </a:t>
            </a:r>
            <a:r>
              <a:rPr lang="en-US" sz="1200">
                <a:solidFill>
                  <a:srgbClr val="0070C0"/>
                </a:solidFill>
              </a:rPr>
              <a:t>You should ensure that the add feature works first before using </a:t>
            </a:r>
            <a:r>
              <a:rPr lang="en-US" sz="1200" dirty="0">
                <a:solidFill>
                  <a:srgbClr val="0070C0"/>
                </a:solidFill>
              </a:rPr>
              <a:t>bootstrap </a:t>
            </a:r>
            <a:r>
              <a:rPr lang="en-US" sz="1200">
                <a:solidFill>
                  <a:srgbClr val="0070C0"/>
                </a:solidFill>
              </a:rPr>
              <a:t>to style the form to your preference.</a:t>
            </a:r>
            <a:endParaRPr lang="en-SG" sz="1200">
              <a:solidFill>
                <a:srgbClr val="0070C0"/>
              </a:solidFill>
            </a:endParaRPr>
          </a:p>
        </p:txBody>
      </p:sp>
    </p:spTree>
    <p:extLst>
      <p:ext uri="{BB962C8B-B14F-4D97-AF65-F5344CB8AC3E}">
        <p14:creationId xmlns:p14="http://schemas.microsoft.com/office/powerpoint/2010/main" val="1170308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3D1E5F-598B-457C-A6AF-A92839A08526}"/>
              </a:ext>
            </a:extLst>
          </p:cNvPr>
          <p:cNvSpPr>
            <a:spLocks noGrp="1"/>
          </p:cNvSpPr>
          <p:nvPr>
            <p:ph type="sldNum" sz="quarter" idx="12"/>
          </p:nvPr>
        </p:nvSpPr>
        <p:spPr/>
        <p:txBody>
          <a:bodyPr/>
          <a:lstStyle/>
          <a:p>
            <a:fld id="{6767FADE-2612-3649-B495-F644A23F288B}" type="slidenum">
              <a:rPr lang="en-US" smtClean="0"/>
              <a:pPr/>
              <a:t>44</a:t>
            </a:fld>
            <a:endParaRPr lang="en-US"/>
          </a:p>
        </p:txBody>
      </p:sp>
      <p:sp>
        <p:nvSpPr>
          <p:cNvPr id="3" name="Title 2">
            <a:extLst>
              <a:ext uri="{FF2B5EF4-FFF2-40B4-BE49-F238E27FC236}">
                <a16:creationId xmlns:a16="http://schemas.microsoft.com/office/drawing/2014/main" id="{CDCFC5BC-D122-4349-B8AA-199ABDC187E5}"/>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Exercise 4 – Add a new item</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C74B6D25-226D-481E-B7EB-77144BF59E5E}"/>
              </a:ext>
            </a:extLst>
          </p:cNvPr>
          <p:cNvSpPr>
            <a:spLocks noGrp="1"/>
          </p:cNvSpPr>
          <p:nvPr>
            <p:ph sz="quarter" idx="13"/>
          </p:nvPr>
        </p:nvSpPr>
        <p:spPr>
          <a:xfrm>
            <a:off x="665610" y="1224872"/>
            <a:ext cx="7477125" cy="3759200"/>
          </a:xfrm>
        </p:spPr>
        <p:txBody>
          <a:bodyPr/>
          <a:lstStyle/>
          <a:p>
            <a:pPr marL="457200" indent="-457200">
              <a:buFont typeface="+mj-lt"/>
              <a:buAutoNum type="alphaLcParenR" startAt="5"/>
            </a:pPr>
            <a:r>
              <a:rPr lang="en-US" dirty="0">
                <a:latin typeface="Amasis MT Pro" panose="02040504050005020304" pitchFamily="18" charset="0"/>
              </a:rPr>
              <a:t>Browse to </a:t>
            </a:r>
            <a:r>
              <a:rPr lang="en-US" dirty="0">
                <a:latin typeface="Amasis MT Pro" panose="02040504050005020304" pitchFamily="18" charset="0"/>
                <a:hlinkClick r:id="rId2"/>
              </a:rPr>
              <a:t>http://localhost:8080/items/add</a:t>
            </a:r>
            <a:r>
              <a:rPr lang="en-US" dirty="0">
                <a:latin typeface="Amasis MT Pro" panose="02040504050005020304" pitchFamily="18" charset="0"/>
              </a:rPr>
              <a:t> and try adding a new item to test that your item add feature works. </a:t>
            </a:r>
          </a:p>
          <a:p>
            <a:pPr marL="457200" indent="-457200">
              <a:buFont typeface="+mj-lt"/>
              <a:buAutoNum type="alphaLcParenR" startAt="5"/>
            </a:pPr>
            <a:endParaRPr lang="en-US" dirty="0">
              <a:latin typeface="Amasis MT Pro" panose="02040504050005020304" pitchFamily="18" charset="0"/>
            </a:endParaRPr>
          </a:p>
          <a:p>
            <a:pPr marL="457200" indent="-457200">
              <a:buFont typeface="+mj-lt"/>
              <a:buAutoNum type="alphaLcParenR" startAt="5"/>
            </a:pPr>
            <a:r>
              <a:rPr lang="en-US" dirty="0">
                <a:latin typeface="Amasis MT Pro" panose="02040504050005020304" pitchFamily="18" charset="0"/>
              </a:rPr>
              <a:t>Paste the code for </a:t>
            </a:r>
            <a:r>
              <a:rPr lang="en-US" b="1" dirty="0">
                <a:latin typeface="Amasis MT Pro" panose="02040504050005020304" pitchFamily="18" charset="0"/>
              </a:rPr>
              <a:t>ItemController.java </a:t>
            </a:r>
            <a:r>
              <a:rPr lang="en-US" dirty="0">
                <a:latin typeface="Amasis MT Pro" panose="02040504050005020304" pitchFamily="18" charset="0"/>
              </a:rPr>
              <a:t>and </a:t>
            </a:r>
            <a:r>
              <a:rPr lang="en-US" b="1" dirty="0">
                <a:latin typeface="Amasis MT Pro" panose="02040504050005020304" pitchFamily="18" charset="0"/>
              </a:rPr>
              <a:t>add_item.html</a:t>
            </a:r>
            <a:r>
              <a:rPr lang="en-US" dirty="0">
                <a:latin typeface="Amasis MT Pro" panose="02040504050005020304" pitchFamily="18" charset="0"/>
              </a:rPr>
              <a:t>. here</a:t>
            </a:r>
          </a:p>
          <a:p>
            <a:pPr marL="457200" indent="-457200">
              <a:buFont typeface="+mj-lt"/>
              <a:buAutoNum type="alphaLcParenR" startAt="5"/>
            </a:pPr>
            <a:endParaRPr lang="en-SG" dirty="0">
              <a:latin typeface="Amasis MT Pro" panose="02040504050005020304" pitchFamily="18" charset="0"/>
            </a:endParaRPr>
          </a:p>
        </p:txBody>
      </p:sp>
      <p:graphicFrame>
        <p:nvGraphicFramePr>
          <p:cNvPr id="6" name="Table 6">
            <a:extLst>
              <a:ext uri="{FF2B5EF4-FFF2-40B4-BE49-F238E27FC236}">
                <a16:creationId xmlns:a16="http://schemas.microsoft.com/office/drawing/2014/main" id="{621E32AC-2189-0EDD-E3C1-1E4948F0F11F}"/>
              </a:ext>
            </a:extLst>
          </p:cNvPr>
          <p:cNvGraphicFramePr>
            <a:graphicFrameLocks noGrp="1"/>
          </p:cNvGraphicFramePr>
          <p:nvPr>
            <p:extLst>
              <p:ext uri="{D42A27DB-BD31-4B8C-83A1-F6EECF244321}">
                <p14:modId xmlns:p14="http://schemas.microsoft.com/office/powerpoint/2010/main" val="2336320884"/>
              </p:ext>
            </p:extLst>
          </p:nvPr>
        </p:nvGraphicFramePr>
        <p:xfrm>
          <a:off x="781538" y="3864991"/>
          <a:ext cx="7767658" cy="2127435"/>
        </p:xfrm>
        <a:graphic>
          <a:graphicData uri="http://schemas.openxmlformats.org/drawingml/2006/table">
            <a:tbl>
              <a:tblPr firstRow="1" bandRow="1">
                <a:tableStyleId>{5C22544A-7EE6-4342-B048-85BDC9FD1C3A}</a:tableStyleId>
              </a:tblPr>
              <a:tblGrid>
                <a:gridCol w="7767658">
                  <a:extLst>
                    <a:ext uri="{9D8B030D-6E8A-4147-A177-3AD203B41FA5}">
                      <a16:colId xmlns:a16="http://schemas.microsoft.com/office/drawing/2014/main" val="851387426"/>
                    </a:ext>
                  </a:extLst>
                </a:gridCol>
              </a:tblGrid>
              <a:tr h="2127435">
                <a:tc>
                  <a:txBody>
                    <a:bodyPr/>
                    <a:lstStyle/>
                    <a:p>
                      <a:endParaRPr lang="en-SG" dirty="0"/>
                    </a:p>
                  </a:txBody>
                  <a:tcPr>
                    <a:solidFill>
                      <a:schemeClr val="tx2">
                        <a:lumMod val="20000"/>
                        <a:lumOff val="80000"/>
                      </a:schemeClr>
                    </a:solidFill>
                  </a:tcPr>
                </a:tc>
                <a:extLst>
                  <a:ext uri="{0D108BD9-81ED-4DB2-BD59-A6C34878D82A}">
                    <a16:rowId xmlns:a16="http://schemas.microsoft.com/office/drawing/2014/main" val="910830376"/>
                  </a:ext>
                </a:extLst>
              </a:tr>
            </a:tbl>
          </a:graphicData>
        </a:graphic>
      </p:graphicFrame>
    </p:spTree>
    <p:extLst>
      <p:ext uri="{BB962C8B-B14F-4D97-AF65-F5344CB8AC3E}">
        <p14:creationId xmlns:p14="http://schemas.microsoft.com/office/powerpoint/2010/main" val="525467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3D1E5F-598B-457C-A6AF-A92839A08526}"/>
              </a:ext>
            </a:extLst>
          </p:cNvPr>
          <p:cNvSpPr>
            <a:spLocks noGrp="1"/>
          </p:cNvSpPr>
          <p:nvPr>
            <p:ph type="sldNum" sz="quarter" idx="12"/>
          </p:nvPr>
        </p:nvSpPr>
        <p:spPr/>
        <p:txBody>
          <a:bodyPr/>
          <a:lstStyle/>
          <a:p>
            <a:fld id="{6767FADE-2612-3649-B495-F644A23F288B}" type="slidenum">
              <a:rPr lang="en-US" smtClean="0"/>
              <a:pPr/>
              <a:t>45</a:t>
            </a:fld>
            <a:endParaRPr lang="en-US"/>
          </a:p>
        </p:txBody>
      </p:sp>
      <p:sp>
        <p:nvSpPr>
          <p:cNvPr id="3" name="Title 2">
            <a:extLst>
              <a:ext uri="{FF2B5EF4-FFF2-40B4-BE49-F238E27FC236}">
                <a16:creationId xmlns:a16="http://schemas.microsoft.com/office/drawing/2014/main" id="{CDCFC5BC-D122-4349-B8AA-199ABDC187E5}"/>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Exercise 4 – Add a new item</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C74B6D25-226D-481E-B7EB-77144BF59E5E}"/>
              </a:ext>
            </a:extLst>
          </p:cNvPr>
          <p:cNvSpPr>
            <a:spLocks noGrp="1"/>
          </p:cNvSpPr>
          <p:nvPr>
            <p:ph sz="quarter" idx="13"/>
          </p:nvPr>
        </p:nvSpPr>
        <p:spPr>
          <a:solidFill>
            <a:schemeClr val="tx2">
              <a:lumMod val="20000"/>
              <a:lumOff val="80000"/>
            </a:schemeClr>
          </a:solidFill>
        </p:spPr>
        <p:txBody>
          <a:bodyPr/>
          <a:lstStyle/>
          <a:p>
            <a:pPr marL="457200" indent="-457200">
              <a:buFont typeface="+mj-lt"/>
              <a:buAutoNum type="alphaLcParenR" startAt="5"/>
            </a:pPr>
            <a:endParaRPr lang="en-US" dirty="0">
              <a:latin typeface="Amasis MT Pro" panose="02040504050005020304" pitchFamily="18" charset="0"/>
            </a:endParaRPr>
          </a:p>
        </p:txBody>
      </p:sp>
    </p:spTree>
    <p:extLst>
      <p:ext uri="{BB962C8B-B14F-4D97-AF65-F5344CB8AC3E}">
        <p14:creationId xmlns:p14="http://schemas.microsoft.com/office/powerpoint/2010/main" val="3270357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610" y="260714"/>
            <a:ext cx="6211928" cy="604593"/>
          </a:xfrm>
        </p:spPr>
        <p:txBody>
          <a:bodyPr>
            <a:normAutofit/>
          </a:bodyPr>
          <a:lstStyle/>
          <a:p>
            <a:r>
              <a:rPr lang="en-US" b="1" dirty="0">
                <a:solidFill>
                  <a:schemeClr val="tx1"/>
                </a:solidFill>
                <a:latin typeface="Amasis MT Pro Black" panose="02040A04050005020304" pitchFamily="18" charset="0"/>
              </a:rPr>
              <a:t>LUNCH</a:t>
            </a:r>
            <a:endParaRPr lang="en-SG" b="1" dirty="0">
              <a:solidFill>
                <a:schemeClr val="tx1"/>
              </a:solidFill>
              <a:latin typeface="Amasis MT Pro Black" panose="02040A04050005020304" pitchFamily="18" charset="0"/>
            </a:endParaRPr>
          </a:p>
        </p:txBody>
      </p:sp>
      <p:sp>
        <p:nvSpPr>
          <p:cNvPr id="3079" name="Slide Number Placeholder 3">
            <a:extLst>
              <a:ext uri="{FF2B5EF4-FFF2-40B4-BE49-F238E27FC236}">
                <a16:creationId xmlns:a16="http://schemas.microsoft.com/office/drawing/2014/main" id="{196CDBD9-AD88-F26B-7A7B-DB0B90192167}"/>
              </a:ext>
            </a:extLst>
          </p:cNvPr>
          <p:cNvSpPr>
            <a:spLocks noGrp="1"/>
          </p:cNvSpPr>
          <p:nvPr>
            <p:ph type="sldNum" sz="quarter" idx="12"/>
          </p:nvPr>
        </p:nvSpPr>
        <p:spPr>
          <a:xfrm>
            <a:off x="7380328" y="6440969"/>
            <a:ext cx="2133600" cy="365125"/>
          </a:xfrm>
        </p:spPr>
        <p:txBody>
          <a:bodyPr/>
          <a:lstStyle/>
          <a:p>
            <a:pPr>
              <a:spcAft>
                <a:spcPts val="600"/>
              </a:spcAft>
            </a:pPr>
            <a:fld id="{6767FADE-2612-3649-B495-F644A23F288B}" type="slidenum">
              <a:rPr lang="en-US" smtClean="0"/>
              <a:pPr>
                <a:spcAft>
                  <a:spcPts val="600"/>
                </a:spcAft>
              </a:pPr>
              <a:t>46</a:t>
            </a:fld>
            <a:endParaRPr lang="en-US"/>
          </a:p>
        </p:txBody>
      </p:sp>
      <p:pic>
        <p:nvPicPr>
          <p:cNvPr id="4098" name="Picture 2" descr="Lunch time Vectors &amp; Illustrations for Free Download | Freepik">
            <a:extLst>
              <a:ext uri="{FF2B5EF4-FFF2-40B4-BE49-F238E27FC236}">
                <a16:creationId xmlns:a16="http://schemas.microsoft.com/office/drawing/2014/main" id="{78527C59-0D9B-8133-15D7-ADDA554A2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323" y="1146520"/>
            <a:ext cx="4564959" cy="456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762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415" y="2540256"/>
            <a:ext cx="7627426" cy="2018718"/>
          </a:xfrm>
        </p:spPr>
        <p:txBody>
          <a:bodyPr>
            <a:normAutofit/>
          </a:bodyPr>
          <a:lstStyle/>
          <a:p>
            <a:pPr>
              <a:lnSpc>
                <a:spcPct val="150000"/>
              </a:lnSpc>
            </a:pPr>
            <a:r>
              <a:rPr lang="en-US" dirty="0">
                <a:solidFill>
                  <a:schemeClr val="tx1"/>
                </a:solidFill>
                <a:latin typeface="Amasis MT Pro Black" panose="02040A04050005020304" pitchFamily="18" charset="0"/>
              </a:rPr>
              <a:t>Joining tables</a:t>
            </a:r>
            <a:endParaRPr lang="en-SG"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1615175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65F969-5DA1-42B4-B38D-26B4047E4F4C}"/>
              </a:ext>
            </a:extLst>
          </p:cNvPr>
          <p:cNvSpPr>
            <a:spLocks noGrp="1"/>
          </p:cNvSpPr>
          <p:nvPr>
            <p:ph type="sldNum" sz="quarter" idx="12"/>
          </p:nvPr>
        </p:nvSpPr>
        <p:spPr/>
        <p:txBody>
          <a:bodyPr/>
          <a:lstStyle/>
          <a:p>
            <a:fld id="{6767FADE-2612-3649-B495-F644A23F288B}" type="slidenum">
              <a:rPr lang="en-US" smtClean="0"/>
              <a:pPr/>
              <a:t>48</a:t>
            </a:fld>
            <a:endParaRPr lang="en-US"/>
          </a:p>
        </p:txBody>
      </p:sp>
      <p:sp>
        <p:nvSpPr>
          <p:cNvPr id="3" name="Title 2">
            <a:extLst>
              <a:ext uri="{FF2B5EF4-FFF2-40B4-BE49-F238E27FC236}">
                <a16:creationId xmlns:a16="http://schemas.microsoft.com/office/drawing/2014/main" id="{15CA82F2-20EB-4A67-9F07-5A999C38808F}"/>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Categories and Items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F3C37622-78D7-41E3-B798-2BE1B17A08B3}"/>
              </a:ext>
            </a:extLst>
          </p:cNvPr>
          <p:cNvSpPr>
            <a:spLocks noGrp="1"/>
          </p:cNvSpPr>
          <p:nvPr>
            <p:ph sz="quarter" idx="13"/>
          </p:nvPr>
        </p:nvSpPr>
        <p:spPr>
          <a:xfrm>
            <a:off x="665610" y="1549400"/>
            <a:ext cx="7477125" cy="3759200"/>
          </a:xfrm>
        </p:spPr>
        <p:txBody>
          <a:bodyPr/>
          <a:lstStyle/>
          <a:p>
            <a:r>
              <a:rPr lang="en-US" dirty="0">
                <a:latin typeface="Amasis MT Pro" panose="02040504050005020304" pitchFamily="18" charset="0"/>
              </a:rPr>
              <a:t>So far, we are able to view and add categories and items. </a:t>
            </a:r>
          </a:p>
          <a:p>
            <a:endParaRPr lang="en-US" dirty="0">
              <a:latin typeface="Amasis MT Pro" panose="02040504050005020304" pitchFamily="18" charset="0"/>
            </a:endParaRPr>
          </a:p>
          <a:p>
            <a:r>
              <a:rPr lang="en-US" dirty="0">
                <a:latin typeface="Amasis MT Pro" panose="02040504050005020304" pitchFamily="18" charset="0"/>
              </a:rPr>
              <a:t>However, the items are not grouped under any categories, so there is no relationship between items and categories at the moment.</a:t>
            </a:r>
          </a:p>
          <a:p>
            <a:endParaRPr lang="en-US" dirty="0">
              <a:latin typeface="Amasis MT Pro" panose="02040504050005020304" pitchFamily="18" charset="0"/>
            </a:endParaRPr>
          </a:p>
          <a:p>
            <a:r>
              <a:rPr lang="en-US" dirty="0">
                <a:latin typeface="Amasis MT Pro" panose="02040504050005020304" pitchFamily="18" charset="0"/>
              </a:rPr>
              <a:t>We will now modify our class and code so that an item will belong to a category.</a:t>
            </a:r>
            <a:endParaRPr lang="en-SG" dirty="0">
              <a:latin typeface="Amasis MT Pro" panose="02040504050005020304" pitchFamily="18" charset="0"/>
            </a:endParaRPr>
          </a:p>
        </p:txBody>
      </p:sp>
    </p:spTree>
    <p:extLst>
      <p:ext uri="{BB962C8B-B14F-4D97-AF65-F5344CB8AC3E}">
        <p14:creationId xmlns:p14="http://schemas.microsoft.com/office/powerpoint/2010/main" val="1988469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9F76A9-3097-4F16-B3A2-9E635C1B6D2C}"/>
              </a:ext>
            </a:extLst>
          </p:cNvPr>
          <p:cNvSpPr>
            <a:spLocks noGrp="1"/>
          </p:cNvSpPr>
          <p:nvPr>
            <p:ph type="sldNum" sz="quarter" idx="12"/>
          </p:nvPr>
        </p:nvSpPr>
        <p:spPr/>
        <p:txBody>
          <a:bodyPr/>
          <a:lstStyle/>
          <a:p>
            <a:fld id="{6767FADE-2612-3649-B495-F644A23F288B}" type="slidenum">
              <a:rPr lang="en-US" smtClean="0"/>
              <a:pPr/>
              <a:t>49</a:t>
            </a:fld>
            <a:endParaRPr lang="en-US"/>
          </a:p>
        </p:txBody>
      </p:sp>
      <p:sp>
        <p:nvSpPr>
          <p:cNvPr id="3" name="Title 2">
            <a:extLst>
              <a:ext uri="{FF2B5EF4-FFF2-40B4-BE49-F238E27FC236}">
                <a16:creationId xmlns:a16="http://schemas.microsoft.com/office/drawing/2014/main" id="{CFC52E12-1994-4218-A723-D578555DD5D5}"/>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Categories and Items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EFB3B59C-15DF-48E6-94E8-92704FEB5E68}"/>
              </a:ext>
            </a:extLst>
          </p:cNvPr>
          <p:cNvSpPr>
            <a:spLocks noGrp="1"/>
          </p:cNvSpPr>
          <p:nvPr>
            <p:ph sz="quarter" idx="13"/>
          </p:nvPr>
        </p:nvSpPr>
        <p:spPr/>
        <p:txBody>
          <a:bodyPr/>
          <a:lstStyle/>
          <a:p>
            <a:r>
              <a:rPr lang="en-US" dirty="0">
                <a:latin typeface="Amasis MT Pro" panose="02040504050005020304" pitchFamily="18" charset="0"/>
              </a:rPr>
              <a:t>One category could have many items belonging to it.</a:t>
            </a:r>
          </a:p>
          <a:p>
            <a:r>
              <a:rPr lang="en-US" dirty="0">
                <a:latin typeface="Amasis MT Pro" panose="02040504050005020304" pitchFamily="18" charset="0"/>
              </a:rPr>
              <a:t>Many items could belong to one category.</a:t>
            </a:r>
            <a:endParaRPr lang="en-SG" dirty="0">
              <a:latin typeface="Amasis MT Pro" panose="02040504050005020304" pitchFamily="18" charset="0"/>
            </a:endParaRPr>
          </a:p>
        </p:txBody>
      </p:sp>
      <p:pic>
        <p:nvPicPr>
          <p:cNvPr id="5" name="Picture 4">
            <a:extLst>
              <a:ext uri="{FF2B5EF4-FFF2-40B4-BE49-F238E27FC236}">
                <a16:creationId xmlns:a16="http://schemas.microsoft.com/office/drawing/2014/main" id="{C8F8F4D4-B795-49AC-9DFD-C2501171CAAA}"/>
              </a:ext>
            </a:extLst>
          </p:cNvPr>
          <p:cNvPicPr>
            <a:picLocks noChangeAspect="1"/>
          </p:cNvPicPr>
          <p:nvPr/>
        </p:nvPicPr>
        <p:blipFill>
          <a:blip r:embed="rId3"/>
          <a:stretch>
            <a:fillRect/>
          </a:stretch>
        </p:blipFill>
        <p:spPr>
          <a:xfrm>
            <a:off x="2228850" y="3496709"/>
            <a:ext cx="4686300" cy="2428875"/>
          </a:xfrm>
          <a:prstGeom prst="rect">
            <a:avLst/>
          </a:prstGeom>
        </p:spPr>
      </p:pic>
    </p:spTree>
    <p:extLst>
      <p:ext uri="{BB962C8B-B14F-4D97-AF65-F5344CB8AC3E}">
        <p14:creationId xmlns:p14="http://schemas.microsoft.com/office/powerpoint/2010/main" val="198076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1F4E8F-6751-44E6-9E10-339139D5D4F2}"/>
              </a:ext>
            </a:extLst>
          </p:cNvPr>
          <p:cNvSpPr>
            <a:spLocks noGrp="1"/>
          </p:cNvSpPr>
          <p:nvPr>
            <p:ph type="sldNum" sz="quarter" idx="12"/>
          </p:nvPr>
        </p:nvSpPr>
        <p:spPr/>
        <p:txBody>
          <a:bodyPr/>
          <a:lstStyle/>
          <a:p>
            <a:fld id="{6767FADE-2612-3649-B495-F644A23F288B}" type="slidenum">
              <a:rPr lang="en-US" smtClean="0"/>
              <a:pPr/>
              <a:t>5</a:t>
            </a:fld>
            <a:endParaRPr lang="en-US"/>
          </a:p>
        </p:txBody>
      </p:sp>
      <p:sp>
        <p:nvSpPr>
          <p:cNvPr id="3" name="Title 2">
            <a:extLst>
              <a:ext uri="{FF2B5EF4-FFF2-40B4-BE49-F238E27FC236}">
                <a16:creationId xmlns:a16="http://schemas.microsoft.com/office/drawing/2014/main" id="{E1F51A24-73EF-48D4-86F9-6A5661063C4A}"/>
              </a:ext>
            </a:extLst>
          </p:cNvPr>
          <p:cNvSpPr>
            <a:spLocks noGrp="1"/>
          </p:cNvSpPr>
          <p:nvPr>
            <p:ph type="title"/>
          </p:nvPr>
        </p:nvSpPr>
        <p:spPr/>
        <p:txBody>
          <a:bodyPr>
            <a:normAutofit/>
          </a:bodyPr>
          <a:lstStyle/>
          <a:p>
            <a:r>
              <a:rPr lang="en-US" dirty="0">
                <a:solidFill>
                  <a:schemeClr val="tx1"/>
                </a:solidFill>
                <a:latin typeface="Amasis MT Pro Black" panose="02040A04050005020304" pitchFamily="18" charset="0"/>
              </a:rPr>
              <a:t>Schedule</a:t>
            </a:r>
            <a:endParaRPr lang="en-SG" dirty="0">
              <a:solidFill>
                <a:schemeClr val="tx1"/>
              </a:solidFill>
              <a:latin typeface="Amasis MT Pro Black" panose="02040A04050005020304" pitchFamily="18" charset="0"/>
            </a:endParaRPr>
          </a:p>
        </p:txBody>
      </p:sp>
      <p:graphicFrame>
        <p:nvGraphicFramePr>
          <p:cNvPr id="7" name="Table 5">
            <a:extLst>
              <a:ext uri="{FF2B5EF4-FFF2-40B4-BE49-F238E27FC236}">
                <a16:creationId xmlns:a16="http://schemas.microsoft.com/office/drawing/2014/main" id="{3A54A3BA-64F3-B7D4-233D-A138A5F1ED4D}"/>
              </a:ext>
            </a:extLst>
          </p:cNvPr>
          <p:cNvGraphicFramePr>
            <a:graphicFrameLocks noGrp="1"/>
          </p:cNvGraphicFramePr>
          <p:nvPr>
            <p:extLst>
              <p:ext uri="{D42A27DB-BD31-4B8C-83A1-F6EECF244321}">
                <p14:modId xmlns:p14="http://schemas.microsoft.com/office/powerpoint/2010/main" val="2625685940"/>
              </p:ext>
            </p:extLst>
          </p:nvPr>
        </p:nvGraphicFramePr>
        <p:xfrm>
          <a:off x="473258" y="796434"/>
          <a:ext cx="7970050" cy="4953090"/>
        </p:xfrm>
        <a:graphic>
          <a:graphicData uri="http://schemas.openxmlformats.org/drawingml/2006/table">
            <a:tbl>
              <a:tblPr firstRow="1" bandRow="1">
                <a:tableStyleId>{5C22544A-7EE6-4342-B048-85BDC9FD1C3A}</a:tableStyleId>
              </a:tblPr>
              <a:tblGrid>
                <a:gridCol w="3210975">
                  <a:extLst>
                    <a:ext uri="{9D8B030D-6E8A-4147-A177-3AD203B41FA5}">
                      <a16:colId xmlns:a16="http://schemas.microsoft.com/office/drawing/2014/main" val="1648018715"/>
                    </a:ext>
                  </a:extLst>
                </a:gridCol>
                <a:gridCol w="4759075">
                  <a:extLst>
                    <a:ext uri="{9D8B030D-6E8A-4147-A177-3AD203B41FA5}">
                      <a16:colId xmlns:a16="http://schemas.microsoft.com/office/drawing/2014/main" val="3431398385"/>
                    </a:ext>
                  </a:extLst>
                </a:gridCol>
              </a:tblGrid>
              <a:tr h="438770">
                <a:tc>
                  <a:txBody>
                    <a:bodyPr/>
                    <a:lstStyle/>
                    <a:p>
                      <a:r>
                        <a:rPr lang="en-US" sz="2400" dirty="0"/>
                        <a:t>Time</a:t>
                      </a:r>
                      <a:endParaRPr lang="en-SG" sz="2400" dirty="0"/>
                    </a:p>
                  </a:txBody>
                  <a:tcPr/>
                </a:tc>
                <a:tc>
                  <a:txBody>
                    <a:bodyPr/>
                    <a:lstStyle/>
                    <a:p>
                      <a:r>
                        <a:rPr lang="en-US" sz="2400" dirty="0"/>
                        <a:t>Agenda</a:t>
                      </a:r>
                      <a:endParaRPr lang="en-SG" sz="2400" dirty="0"/>
                    </a:p>
                  </a:txBody>
                  <a:tcPr/>
                </a:tc>
                <a:extLst>
                  <a:ext uri="{0D108BD9-81ED-4DB2-BD59-A6C34878D82A}">
                    <a16:rowId xmlns:a16="http://schemas.microsoft.com/office/drawing/2014/main" val="1371475198"/>
                  </a:ext>
                </a:extLst>
              </a:tr>
              <a:tr h="370840">
                <a:tc>
                  <a:txBody>
                    <a:bodyPr/>
                    <a:lstStyle/>
                    <a:p>
                      <a:r>
                        <a:rPr lang="en-US" sz="2000" dirty="0">
                          <a:latin typeface="Amasis MT Pro" panose="02040504050005020304" pitchFamily="18" charset="0"/>
                        </a:rPr>
                        <a:t>9:00 am - 9:15 am</a:t>
                      </a:r>
                      <a:endParaRPr lang="en-SG" sz="2000" dirty="0">
                        <a:latin typeface="Amasis MT Pro" panose="02040504050005020304" pitchFamily="18" charset="0"/>
                      </a:endParaRPr>
                    </a:p>
                  </a:txBody>
                  <a:tcPr/>
                </a:tc>
                <a:tc>
                  <a:txBody>
                    <a:bodyPr/>
                    <a:lstStyle/>
                    <a:p>
                      <a:r>
                        <a:rPr lang="en-US" sz="2000" dirty="0">
                          <a:latin typeface="Amasis MT Pro" panose="02040504050005020304" pitchFamily="18" charset="0"/>
                        </a:rPr>
                        <a:t>Welcome and admin matters</a:t>
                      </a:r>
                      <a:endParaRPr lang="en-SG" sz="2000" dirty="0">
                        <a:latin typeface="Amasis MT Pro" panose="02040504050005020304" pitchFamily="18" charset="0"/>
                      </a:endParaRPr>
                    </a:p>
                  </a:txBody>
                  <a:tcPr/>
                </a:tc>
                <a:extLst>
                  <a:ext uri="{0D108BD9-81ED-4DB2-BD59-A6C34878D82A}">
                    <a16:rowId xmlns:a16="http://schemas.microsoft.com/office/drawing/2014/main" val="1703871380"/>
                  </a:ext>
                </a:extLst>
              </a:tr>
              <a:tr h="370840">
                <a:tc>
                  <a:txBody>
                    <a:bodyPr/>
                    <a:lstStyle/>
                    <a:p>
                      <a:r>
                        <a:rPr lang="en-US" sz="2000" dirty="0">
                          <a:latin typeface="Amasis MT Pro" panose="02040504050005020304" pitchFamily="18" charset="0"/>
                        </a:rPr>
                        <a:t>9:15 am – 10:30 am </a:t>
                      </a:r>
                      <a:endParaRPr lang="en-SG" sz="2000" dirty="0">
                        <a:latin typeface="Amasis MT Pro" panose="02040504050005020304" pitchFamily="18" charset="0"/>
                      </a:endParaRPr>
                    </a:p>
                  </a:txBody>
                  <a:tcPr/>
                </a:tc>
                <a:tc>
                  <a:txBody>
                    <a:bodyPr/>
                    <a:lstStyle/>
                    <a:p>
                      <a:r>
                        <a:rPr lang="en-US" sz="2000" dirty="0">
                          <a:highlight>
                            <a:srgbClr val="FFFF00"/>
                          </a:highlight>
                          <a:latin typeface="Amasis MT Pro" panose="02040504050005020304" pitchFamily="18" charset="0"/>
                        </a:rPr>
                        <a:t>Using Forms – Adding a new category using Forms</a:t>
                      </a:r>
                      <a:endParaRPr lang="en-SG" sz="2000" dirty="0">
                        <a:highlight>
                          <a:srgbClr val="FFFF00"/>
                        </a:highlight>
                        <a:latin typeface="Amasis MT Pro" panose="02040504050005020304" pitchFamily="18" charset="0"/>
                      </a:endParaRPr>
                    </a:p>
                  </a:txBody>
                  <a:tcPr/>
                </a:tc>
                <a:extLst>
                  <a:ext uri="{0D108BD9-81ED-4DB2-BD59-A6C34878D82A}">
                    <a16:rowId xmlns:a16="http://schemas.microsoft.com/office/drawing/2014/main" val="1007211589"/>
                  </a:ext>
                </a:extLst>
              </a:tr>
              <a:tr h="370840">
                <a:tc>
                  <a:txBody>
                    <a:bodyPr/>
                    <a:lstStyle/>
                    <a:p>
                      <a:r>
                        <a:rPr lang="en-US" sz="2000" dirty="0">
                          <a:latin typeface="Amasis MT Pro" panose="02040504050005020304" pitchFamily="18" charset="0"/>
                        </a:rPr>
                        <a:t>10:30 am – 10:45 am</a:t>
                      </a:r>
                      <a:endParaRPr lang="en-SG" sz="2000" dirty="0">
                        <a:latin typeface="Amasis MT Pro" panose="02040504050005020304" pitchFamily="18" charset="0"/>
                      </a:endParaRPr>
                    </a:p>
                  </a:txBody>
                  <a:tcPr/>
                </a:tc>
                <a:tc>
                  <a:txBody>
                    <a:bodyPr/>
                    <a:lstStyle/>
                    <a:p>
                      <a:r>
                        <a:rPr lang="en-SG" sz="2000" dirty="0">
                          <a:latin typeface="Amasis MT Pro" panose="02040504050005020304" pitchFamily="18" charset="0"/>
                        </a:rPr>
                        <a:t>Break</a:t>
                      </a:r>
                    </a:p>
                  </a:txBody>
                  <a:tcPr/>
                </a:tc>
                <a:extLst>
                  <a:ext uri="{0D108BD9-81ED-4DB2-BD59-A6C34878D82A}">
                    <a16:rowId xmlns:a16="http://schemas.microsoft.com/office/drawing/2014/main" val="3950366874"/>
                  </a:ext>
                </a:extLst>
              </a:tr>
              <a:tr h="411570">
                <a:tc>
                  <a:txBody>
                    <a:bodyPr/>
                    <a:lstStyle/>
                    <a:p>
                      <a:r>
                        <a:rPr lang="en-US" sz="2000" dirty="0">
                          <a:latin typeface="Amasis MT Pro" panose="02040504050005020304" pitchFamily="18" charset="0"/>
                        </a:rPr>
                        <a:t>10:45 am – 12:30 pm</a:t>
                      </a:r>
                      <a:endParaRPr lang="en-SG" sz="2000" dirty="0">
                        <a:latin typeface="Amasis MT Pro" panose="020405040500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2000" dirty="0">
                          <a:highlight>
                            <a:srgbClr val="FFFF00"/>
                          </a:highlight>
                          <a:latin typeface="Amasis MT Pro" panose="02040504050005020304" pitchFamily="18" charset="0"/>
                        </a:rPr>
                        <a:t>Adding Items using Forms</a:t>
                      </a:r>
                    </a:p>
                  </a:txBody>
                  <a:tcPr/>
                </a:tc>
                <a:extLst>
                  <a:ext uri="{0D108BD9-81ED-4DB2-BD59-A6C34878D82A}">
                    <a16:rowId xmlns:a16="http://schemas.microsoft.com/office/drawing/2014/main" val="3533736889"/>
                  </a:ext>
                </a:extLst>
              </a:tr>
              <a:tr h="370840">
                <a:tc>
                  <a:txBody>
                    <a:bodyPr/>
                    <a:lstStyle/>
                    <a:p>
                      <a:r>
                        <a:rPr lang="en-US" sz="2000" dirty="0">
                          <a:latin typeface="Amasis MT Pro" panose="02040504050005020304" pitchFamily="18" charset="0"/>
                        </a:rPr>
                        <a:t>12:30 pm – 1:30 pm </a:t>
                      </a:r>
                      <a:endParaRPr lang="en-SG" sz="2000" dirty="0">
                        <a:latin typeface="Amasis MT Pro" panose="02040504050005020304" pitchFamily="18" charset="0"/>
                      </a:endParaRPr>
                    </a:p>
                  </a:txBody>
                  <a:tcPr/>
                </a:tc>
                <a:tc>
                  <a:txBody>
                    <a:bodyPr/>
                    <a:lstStyle/>
                    <a:p>
                      <a:r>
                        <a:rPr lang="en-SG" sz="2000" dirty="0">
                          <a:latin typeface="Amasis MT Pro" panose="02040504050005020304" pitchFamily="18" charset="0"/>
                        </a:rPr>
                        <a:t>Lunch</a:t>
                      </a:r>
                    </a:p>
                  </a:txBody>
                  <a:tcPr/>
                </a:tc>
                <a:extLst>
                  <a:ext uri="{0D108BD9-81ED-4DB2-BD59-A6C34878D82A}">
                    <a16:rowId xmlns:a16="http://schemas.microsoft.com/office/drawing/2014/main" val="1826671654"/>
                  </a:ext>
                </a:extLst>
              </a:tr>
              <a:tr h="370840">
                <a:tc>
                  <a:txBody>
                    <a:bodyPr/>
                    <a:lstStyle/>
                    <a:p>
                      <a:r>
                        <a:rPr lang="en-US" sz="2000" dirty="0">
                          <a:latin typeface="Amasis MT Pro" panose="02040504050005020304" pitchFamily="18" charset="0"/>
                        </a:rPr>
                        <a:t>1:30 pm – 3:15 pm </a:t>
                      </a:r>
                      <a:endParaRPr lang="en-SG" sz="2000" dirty="0">
                        <a:latin typeface="Amasis MT Pro" panose="02040504050005020304" pitchFamily="18" charset="0"/>
                      </a:endParaRPr>
                    </a:p>
                  </a:txBody>
                  <a:tcPr/>
                </a:tc>
                <a:tc>
                  <a:txBody>
                    <a:bodyPr/>
                    <a:lstStyle/>
                    <a:p>
                      <a:r>
                        <a:rPr lang="en-SG" sz="2000" dirty="0">
                          <a:highlight>
                            <a:srgbClr val="FFFF00"/>
                          </a:highlight>
                          <a:latin typeface="Amasis MT Pro" panose="02040504050005020304" pitchFamily="18" charset="0"/>
                        </a:rPr>
                        <a:t>Joining Tables (Item and Controller) Adding item using Forms with category</a:t>
                      </a:r>
                    </a:p>
                  </a:txBody>
                  <a:tcPr/>
                </a:tc>
                <a:extLst>
                  <a:ext uri="{0D108BD9-81ED-4DB2-BD59-A6C34878D82A}">
                    <a16:rowId xmlns:a16="http://schemas.microsoft.com/office/drawing/2014/main" val="2151391809"/>
                  </a:ext>
                </a:extLst>
              </a:tr>
              <a:tr h="370840">
                <a:tc>
                  <a:txBody>
                    <a:bodyPr/>
                    <a:lstStyle/>
                    <a:p>
                      <a:r>
                        <a:rPr lang="en-US" sz="2000" dirty="0">
                          <a:latin typeface="Amasis MT Pro" panose="02040504050005020304" pitchFamily="18" charset="0"/>
                        </a:rPr>
                        <a:t>3:15 pm – 3:30 pm</a:t>
                      </a:r>
                      <a:endParaRPr lang="en-SG" sz="2000" dirty="0">
                        <a:latin typeface="Amasis MT Pro" panose="02040504050005020304" pitchFamily="18" charset="0"/>
                      </a:endParaRPr>
                    </a:p>
                  </a:txBody>
                  <a:tcPr/>
                </a:tc>
                <a:tc>
                  <a:txBody>
                    <a:bodyPr/>
                    <a:lstStyle/>
                    <a:p>
                      <a:r>
                        <a:rPr lang="en-SG" sz="2000" dirty="0">
                          <a:latin typeface="Amasis MT Pro" panose="02040504050005020304" pitchFamily="18" charset="0"/>
                        </a:rPr>
                        <a:t>Break</a:t>
                      </a:r>
                    </a:p>
                  </a:txBody>
                  <a:tcPr/>
                </a:tc>
                <a:extLst>
                  <a:ext uri="{0D108BD9-81ED-4DB2-BD59-A6C34878D82A}">
                    <a16:rowId xmlns:a16="http://schemas.microsoft.com/office/drawing/2014/main" val="3585986491"/>
                  </a:ext>
                </a:extLst>
              </a:tr>
              <a:tr h="495832">
                <a:tc>
                  <a:txBody>
                    <a:bodyPr/>
                    <a:lstStyle/>
                    <a:p>
                      <a:r>
                        <a:rPr lang="en-US" sz="2000" dirty="0">
                          <a:latin typeface="Amasis MT Pro" panose="02040504050005020304" pitchFamily="18" charset="0"/>
                        </a:rPr>
                        <a:t>3:30 pm – 4:45 pm</a:t>
                      </a:r>
                      <a:endParaRPr lang="en-SG" sz="2000" dirty="0">
                        <a:latin typeface="Amasis MT Pro" panose="020405040500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2000" dirty="0">
                          <a:highlight>
                            <a:srgbClr val="FFFF00"/>
                          </a:highlight>
                          <a:latin typeface="Amasis MT Pro" panose="02040504050005020304" pitchFamily="18" charset="0"/>
                        </a:rPr>
                        <a:t>Organizing Project</a:t>
                      </a:r>
                    </a:p>
                    <a:p>
                      <a:r>
                        <a:rPr lang="en-SG" sz="2000" dirty="0" err="1">
                          <a:highlight>
                            <a:srgbClr val="FFFF00"/>
                          </a:highlight>
                          <a:latin typeface="Amasis MT Pro" panose="02040504050005020304" pitchFamily="18" charset="0"/>
                        </a:rPr>
                        <a:t>Thymeleaf</a:t>
                      </a:r>
                      <a:r>
                        <a:rPr lang="en-SG" sz="2000" dirty="0">
                          <a:highlight>
                            <a:srgbClr val="FFFF00"/>
                          </a:highlight>
                          <a:latin typeface="Amasis MT Pro" panose="02040504050005020304" pitchFamily="18" charset="0"/>
                        </a:rPr>
                        <a:t> Fragments</a:t>
                      </a:r>
                    </a:p>
                  </a:txBody>
                  <a:tcPr/>
                </a:tc>
                <a:extLst>
                  <a:ext uri="{0D108BD9-81ED-4DB2-BD59-A6C34878D82A}">
                    <a16:rowId xmlns:a16="http://schemas.microsoft.com/office/drawing/2014/main" val="3826937358"/>
                  </a:ext>
                </a:extLst>
              </a:tr>
              <a:tr h="370840">
                <a:tc>
                  <a:txBody>
                    <a:bodyPr/>
                    <a:lstStyle/>
                    <a:p>
                      <a:r>
                        <a:rPr lang="en-US" sz="2000" dirty="0">
                          <a:latin typeface="Amasis MT Pro" panose="02040504050005020304" pitchFamily="18" charset="0"/>
                        </a:rPr>
                        <a:t>4:45 pm – 5:00 pm</a:t>
                      </a:r>
                      <a:endParaRPr lang="en-SG" sz="2000" dirty="0">
                        <a:latin typeface="Amasis MT Pro" panose="02040504050005020304" pitchFamily="18" charset="0"/>
                      </a:endParaRPr>
                    </a:p>
                  </a:txBody>
                  <a:tcPr/>
                </a:tc>
                <a:tc>
                  <a:txBody>
                    <a:bodyPr/>
                    <a:lstStyle/>
                    <a:p>
                      <a:r>
                        <a:rPr lang="en-US" sz="2000" dirty="0">
                          <a:latin typeface="Amasis MT Pro" panose="02040504050005020304" pitchFamily="18" charset="0"/>
                        </a:rPr>
                        <a:t>Wrap up, Q&amp;A</a:t>
                      </a:r>
                      <a:endParaRPr lang="en-SG" sz="2000" dirty="0">
                        <a:latin typeface="Amasis MT Pro" panose="02040504050005020304" pitchFamily="18" charset="0"/>
                      </a:endParaRPr>
                    </a:p>
                  </a:txBody>
                  <a:tcPr/>
                </a:tc>
                <a:extLst>
                  <a:ext uri="{0D108BD9-81ED-4DB2-BD59-A6C34878D82A}">
                    <a16:rowId xmlns:a16="http://schemas.microsoft.com/office/drawing/2014/main" val="4079508982"/>
                  </a:ext>
                </a:extLst>
              </a:tr>
            </a:tbl>
          </a:graphicData>
        </a:graphic>
      </p:graphicFrame>
    </p:spTree>
    <p:extLst>
      <p:ext uri="{BB962C8B-B14F-4D97-AF65-F5344CB8AC3E}">
        <p14:creationId xmlns:p14="http://schemas.microsoft.com/office/powerpoint/2010/main" val="37517877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9F76A9-3097-4F16-B3A2-9E635C1B6D2C}"/>
              </a:ext>
            </a:extLst>
          </p:cNvPr>
          <p:cNvSpPr>
            <a:spLocks noGrp="1"/>
          </p:cNvSpPr>
          <p:nvPr>
            <p:ph type="sldNum" sz="quarter" idx="12"/>
          </p:nvPr>
        </p:nvSpPr>
        <p:spPr/>
        <p:txBody>
          <a:bodyPr/>
          <a:lstStyle/>
          <a:p>
            <a:fld id="{6767FADE-2612-3649-B495-F644A23F288B}" type="slidenum">
              <a:rPr lang="en-US" smtClean="0"/>
              <a:pPr/>
              <a:t>50</a:t>
            </a:fld>
            <a:endParaRPr lang="en-US"/>
          </a:p>
        </p:txBody>
      </p:sp>
      <p:sp>
        <p:nvSpPr>
          <p:cNvPr id="3" name="Title 2">
            <a:extLst>
              <a:ext uri="{FF2B5EF4-FFF2-40B4-BE49-F238E27FC236}">
                <a16:creationId xmlns:a16="http://schemas.microsoft.com/office/drawing/2014/main" id="{CFC52E12-1994-4218-A723-D578555DD5D5}"/>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Categories and Items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EFB3B59C-15DF-48E6-94E8-92704FEB5E68}"/>
              </a:ext>
            </a:extLst>
          </p:cNvPr>
          <p:cNvSpPr>
            <a:spLocks noGrp="1"/>
          </p:cNvSpPr>
          <p:nvPr>
            <p:ph sz="quarter" idx="13"/>
          </p:nvPr>
        </p:nvSpPr>
        <p:spPr>
          <a:xfrm>
            <a:off x="665162" y="1305164"/>
            <a:ext cx="7477125" cy="3759200"/>
          </a:xfrm>
        </p:spPr>
        <p:txBody>
          <a:bodyPr/>
          <a:lstStyle/>
          <a:p>
            <a:r>
              <a:rPr lang="en-US" sz="2000" dirty="0">
                <a:latin typeface="Amasis MT Pro" panose="02040504050005020304" pitchFamily="18" charset="0"/>
              </a:rPr>
              <a:t>Using Spring Data JPA, we can express these relationships with annotations</a:t>
            </a:r>
          </a:p>
          <a:p>
            <a:r>
              <a:rPr lang="en-US" sz="2000" b="1" dirty="0">
                <a:latin typeface="Amasis MT Pro" panose="02040504050005020304" pitchFamily="18" charset="0"/>
              </a:rPr>
              <a:t>Category: @</a:t>
            </a:r>
            <a:r>
              <a:rPr lang="en-US" sz="2000" b="1" dirty="0" err="1">
                <a:latin typeface="Amasis MT Pro" panose="02040504050005020304" pitchFamily="18" charset="0"/>
              </a:rPr>
              <a:t>OneToMany</a:t>
            </a:r>
            <a:endParaRPr lang="en-US" sz="2000" b="1" dirty="0">
              <a:latin typeface="Amasis MT Pro" panose="02040504050005020304" pitchFamily="18" charset="0"/>
            </a:endParaRPr>
          </a:p>
          <a:p>
            <a:pPr lvl="1"/>
            <a:r>
              <a:rPr lang="en-US" sz="1800" dirty="0">
                <a:latin typeface="Amasis MT Pro" panose="02040504050005020304" pitchFamily="18" charset="0"/>
              </a:rPr>
              <a:t>One category could have many items belonging to it.</a:t>
            </a:r>
          </a:p>
          <a:p>
            <a:r>
              <a:rPr lang="en-US" sz="2000" b="1" dirty="0">
                <a:latin typeface="Amasis MT Pro" panose="02040504050005020304" pitchFamily="18" charset="0"/>
              </a:rPr>
              <a:t>Item: @</a:t>
            </a:r>
            <a:r>
              <a:rPr lang="en-US" sz="2000" b="1" dirty="0" err="1">
                <a:latin typeface="Amasis MT Pro" panose="02040504050005020304" pitchFamily="18" charset="0"/>
              </a:rPr>
              <a:t>ManyToOne</a:t>
            </a:r>
            <a:endParaRPr lang="en-US" sz="2000" b="1" dirty="0">
              <a:latin typeface="Amasis MT Pro" panose="02040504050005020304" pitchFamily="18" charset="0"/>
            </a:endParaRPr>
          </a:p>
          <a:p>
            <a:pPr lvl="1"/>
            <a:r>
              <a:rPr lang="en-US" sz="1800" dirty="0">
                <a:latin typeface="Amasis MT Pro" panose="02040504050005020304" pitchFamily="18" charset="0"/>
              </a:rPr>
              <a:t>Many items could belong to one category.</a:t>
            </a:r>
          </a:p>
          <a:p>
            <a:endParaRPr lang="en-US" sz="2200" dirty="0">
              <a:latin typeface="Amasis MT Pro" panose="02040504050005020304" pitchFamily="18" charset="0"/>
            </a:endParaRPr>
          </a:p>
          <a:p>
            <a:pPr lvl="1"/>
            <a:endParaRPr lang="en-US" sz="1800" dirty="0">
              <a:latin typeface="Amasis MT Pro" panose="02040504050005020304" pitchFamily="18" charset="0"/>
            </a:endParaRPr>
          </a:p>
          <a:p>
            <a:endParaRPr lang="en-SG" sz="2000" dirty="0">
              <a:latin typeface="Amasis MT Pro" panose="02040504050005020304" pitchFamily="18" charset="0"/>
            </a:endParaRPr>
          </a:p>
        </p:txBody>
      </p:sp>
      <p:pic>
        <p:nvPicPr>
          <p:cNvPr id="5" name="Picture 4">
            <a:extLst>
              <a:ext uri="{FF2B5EF4-FFF2-40B4-BE49-F238E27FC236}">
                <a16:creationId xmlns:a16="http://schemas.microsoft.com/office/drawing/2014/main" id="{C8F8F4D4-B795-49AC-9DFD-C2501171CAAA}"/>
              </a:ext>
            </a:extLst>
          </p:cNvPr>
          <p:cNvPicPr>
            <a:picLocks noChangeAspect="1"/>
          </p:cNvPicPr>
          <p:nvPr/>
        </p:nvPicPr>
        <p:blipFill>
          <a:blip r:embed="rId2"/>
          <a:stretch>
            <a:fillRect/>
          </a:stretch>
        </p:blipFill>
        <p:spPr>
          <a:xfrm>
            <a:off x="2060575" y="3767018"/>
            <a:ext cx="4686300" cy="2428875"/>
          </a:xfrm>
          <a:prstGeom prst="rect">
            <a:avLst/>
          </a:prstGeom>
        </p:spPr>
      </p:pic>
      <p:sp>
        <p:nvSpPr>
          <p:cNvPr id="6" name="TextBox 5">
            <a:extLst>
              <a:ext uri="{FF2B5EF4-FFF2-40B4-BE49-F238E27FC236}">
                <a16:creationId xmlns:a16="http://schemas.microsoft.com/office/drawing/2014/main" id="{ABB18573-A739-48F5-9C00-5223DCFB38C6}"/>
              </a:ext>
            </a:extLst>
          </p:cNvPr>
          <p:cNvSpPr txBox="1"/>
          <p:nvPr/>
        </p:nvSpPr>
        <p:spPr>
          <a:xfrm>
            <a:off x="1085850" y="6086475"/>
            <a:ext cx="5710218" cy="253916"/>
          </a:xfrm>
          <a:prstGeom prst="rect">
            <a:avLst/>
          </a:prstGeom>
          <a:noFill/>
        </p:spPr>
        <p:txBody>
          <a:bodyPr wrap="none" rtlCol="0">
            <a:spAutoFit/>
          </a:bodyPr>
          <a:lstStyle/>
          <a:p>
            <a:r>
              <a:rPr lang="en-SG" sz="1050" dirty="0">
                <a:hlinkClick r:id="rId3"/>
              </a:rPr>
              <a:t>https://javaee.github.io/javaee-spec/javadocs/javax/persistence/package-summary.html</a:t>
            </a:r>
            <a:r>
              <a:rPr lang="en-SG" sz="1050" dirty="0"/>
              <a:t> </a:t>
            </a:r>
          </a:p>
        </p:txBody>
      </p:sp>
    </p:spTree>
    <p:extLst>
      <p:ext uri="{BB962C8B-B14F-4D97-AF65-F5344CB8AC3E}">
        <p14:creationId xmlns:p14="http://schemas.microsoft.com/office/powerpoint/2010/main" val="1289554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2D2F8A-6540-4FF3-BE00-8DBE49D9F0F0}"/>
              </a:ext>
            </a:extLst>
          </p:cNvPr>
          <p:cNvSpPr>
            <a:spLocks noGrp="1"/>
          </p:cNvSpPr>
          <p:nvPr>
            <p:ph type="sldNum" sz="quarter" idx="12"/>
          </p:nvPr>
        </p:nvSpPr>
        <p:spPr/>
        <p:txBody>
          <a:bodyPr/>
          <a:lstStyle/>
          <a:p>
            <a:fld id="{6767FADE-2612-3649-B495-F644A23F288B}" type="slidenum">
              <a:rPr lang="en-US" smtClean="0"/>
              <a:pPr/>
              <a:t>51</a:t>
            </a:fld>
            <a:endParaRPr lang="en-US"/>
          </a:p>
        </p:txBody>
      </p:sp>
      <p:sp>
        <p:nvSpPr>
          <p:cNvPr id="3" name="Title 2">
            <a:extLst>
              <a:ext uri="{FF2B5EF4-FFF2-40B4-BE49-F238E27FC236}">
                <a16:creationId xmlns:a16="http://schemas.microsoft.com/office/drawing/2014/main" id="{9BF3BDE3-8AEA-4A03-8F48-64E2995A8A4E}"/>
              </a:ext>
            </a:extLst>
          </p:cNvPr>
          <p:cNvSpPr>
            <a:spLocks noGrp="1"/>
          </p:cNvSpPr>
          <p:nvPr>
            <p:ph type="title"/>
          </p:nvPr>
        </p:nvSpPr>
        <p:spPr>
          <a:xfrm>
            <a:off x="665609" y="260714"/>
            <a:ext cx="7904233" cy="760012"/>
          </a:xfrm>
        </p:spPr>
        <p:txBody>
          <a:bodyPr>
            <a:normAutofit fontScale="90000"/>
          </a:bodyPr>
          <a:lstStyle/>
          <a:p>
            <a:r>
              <a:rPr lang="en-US" dirty="0">
                <a:solidFill>
                  <a:schemeClr val="tx1"/>
                </a:solidFill>
                <a:latin typeface="Amasis MT Pro Black" panose="02040A04050005020304" pitchFamily="18" charset="0"/>
              </a:rPr>
              <a:t>Exercise 5 – Joining Category and Item</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776E83BA-E5B7-4041-8F10-69C248DC574C}"/>
              </a:ext>
            </a:extLst>
          </p:cNvPr>
          <p:cNvSpPr>
            <a:spLocks noGrp="1"/>
          </p:cNvSpPr>
          <p:nvPr>
            <p:ph sz="quarter" idx="13"/>
          </p:nvPr>
        </p:nvSpPr>
        <p:spPr/>
        <p:txBody>
          <a:bodyPr/>
          <a:lstStyle/>
          <a:p>
            <a:pPr marL="457200" indent="-457200">
              <a:buFont typeface="+mj-lt"/>
              <a:buAutoNum type="alphaLcParenR"/>
            </a:pPr>
            <a:r>
              <a:rPr lang="en-US" dirty="0">
                <a:latin typeface="Amasis MT Pro" panose="02040504050005020304" pitchFamily="18" charset="0"/>
              </a:rPr>
              <a:t>Stop LP02 </a:t>
            </a:r>
            <a:r>
              <a:rPr lang="en-US" dirty="0" err="1">
                <a:latin typeface="Amasis MT Pro" panose="02040504050005020304" pitchFamily="18" charset="0"/>
              </a:rPr>
              <a:t>Springboot</a:t>
            </a:r>
            <a:r>
              <a:rPr lang="en-US" dirty="0">
                <a:latin typeface="Amasis MT Pro" panose="02040504050005020304" pitchFamily="18" charset="0"/>
              </a:rPr>
              <a:t> application.</a:t>
            </a:r>
          </a:p>
          <a:p>
            <a:pPr marL="457200" indent="-457200">
              <a:buFont typeface="+mj-lt"/>
              <a:buAutoNum type="alphaLcParenR"/>
            </a:pPr>
            <a:endParaRPr lang="en-US" dirty="0">
              <a:latin typeface="Amasis MT Pro" panose="02040504050005020304" pitchFamily="18" charset="0"/>
            </a:endParaRPr>
          </a:p>
          <a:p>
            <a:pPr marL="457200" indent="-457200">
              <a:buFont typeface="+mj-lt"/>
              <a:buAutoNum type="alphaLcParenR"/>
            </a:pPr>
            <a:r>
              <a:rPr lang="en-US" dirty="0">
                <a:latin typeface="Amasis MT Pro" panose="02040504050005020304" pitchFamily="18" charset="0"/>
              </a:rPr>
              <a:t>In </a:t>
            </a:r>
            <a:r>
              <a:rPr lang="en-US" dirty="0" err="1">
                <a:latin typeface="Amasis MT Pro" panose="02040504050005020304" pitchFamily="18" charset="0"/>
              </a:rPr>
              <a:t>MySql</a:t>
            </a:r>
            <a:r>
              <a:rPr lang="en-US" dirty="0">
                <a:latin typeface="Amasis MT Pro" panose="02040504050005020304" pitchFamily="18" charset="0"/>
              </a:rPr>
              <a:t> workbench, </a:t>
            </a:r>
            <a:r>
              <a:rPr lang="en-US" dirty="0">
                <a:highlight>
                  <a:srgbClr val="FFFF00"/>
                </a:highlight>
                <a:latin typeface="Amasis MT Pro" panose="02040504050005020304" pitchFamily="18" charset="0"/>
              </a:rPr>
              <a:t>drop the category and item </a:t>
            </a:r>
            <a:r>
              <a:rPr lang="en-US" dirty="0">
                <a:latin typeface="Amasis MT Pro" panose="02040504050005020304" pitchFamily="18" charset="0"/>
              </a:rPr>
              <a:t>tables.</a:t>
            </a:r>
          </a:p>
          <a:p>
            <a:pPr lvl="1"/>
            <a:r>
              <a:rPr lang="en-US" dirty="0">
                <a:latin typeface="Amasis MT Pro" panose="02040504050005020304" pitchFamily="18" charset="0"/>
              </a:rPr>
              <a:t>Note: Dropping the tables are not necessary but will avoid possible errors when we build the project.</a:t>
            </a:r>
          </a:p>
          <a:p>
            <a:endParaRPr lang="en-US" dirty="0">
              <a:latin typeface="Amasis MT Pro" panose="02040504050005020304" pitchFamily="18" charset="0"/>
            </a:endParaRPr>
          </a:p>
        </p:txBody>
      </p:sp>
    </p:spTree>
    <p:extLst>
      <p:ext uri="{BB962C8B-B14F-4D97-AF65-F5344CB8AC3E}">
        <p14:creationId xmlns:p14="http://schemas.microsoft.com/office/powerpoint/2010/main" val="3690161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51C4BE1-E9BC-4DE5-8235-EC6CA40242F6}"/>
              </a:ext>
            </a:extLst>
          </p:cNvPr>
          <p:cNvPicPr>
            <a:picLocks noChangeAspect="1"/>
          </p:cNvPicPr>
          <p:nvPr/>
        </p:nvPicPr>
        <p:blipFill>
          <a:blip r:embed="rId2"/>
          <a:stretch>
            <a:fillRect/>
          </a:stretch>
        </p:blipFill>
        <p:spPr>
          <a:xfrm>
            <a:off x="4713628" y="2387368"/>
            <a:ext cx="4032708" cy="3971490"/>
          </a:xfrm>
          <a:prstGeom prst="rect">
            <a:avLst/>
          </a:prstGeom>
          <a:ln>
            <a:solidFill>
              <a:schemeClr val="tx1"/>
            </a:solidFill>
          </a:ln>
        </p:spPr>
      </p:pic>
      <p:sp>
        <p:nvSpPr>
          <p:cNvPr id="2" name="Slide Number Placeholder 1">
            <a:extLst>
              <a:ext uri="{FF2B5EF4-FFF2-40B4-BE49-F238E27FC236}">
                <a16:creationId xmlns:a16="http://schemas.microsoft.com/office/drawing/2014/main" id="{53BE48F7-CD11-4507-A1A3-F60C2C45964E}"/>
              </a:ext>
            </a:extLst>
          </p:cNvPr>
          <p:cNvSpPr>
            <a:spLocks noGrp="1"/>
          </p:cNvSpPr>
          <p:nvPr>
            <p:ph type="sldNum" sz="quarter" idx="12"/>
          </p:nvPr>
        </p:nvSpPr>
        <p:spPr/>
        <p:txBody>
          <a:bodyPr/>
          <a:lstStyle/>
          <a:p>
            <a:fld id="{6767FADE-2612-3649-B495-F644A23F288B}" type="slidenum">
              <a:rPr lang="en-US" smtClean="0"/>
              <a:pPr/>
              <a:t>52</a:t>
            </a:fld>
            <a:endParaRPr lang="en-US"/>
          </a:p>
        </p:txBody>
      </p:sp>
      <p:sp>
        <p:nvSpPr>
          <p:cNvPr id="3" name="Title 2">
            <a:extLst>
              <a:ext uri="{FF2B5EF4-FFF2-40B4-BE49-F238E27FC236}">
                <a16:creationId xmlns:a16="http://schemas.microsoft.com/office/drawing/2014/main" id="{8B276E29-81F8-4304-B758-F6CFD424BA8E}"/>
              </a:ext>
            </a:extLst>
          </p:cNvPr>
          <p:cNvSpPr>
            <a:spLocks noGrp="1"/>
          </p:cNvSpPr>
          <p:nvPr>
            <p:ph type="title"/>
          </p:nvPr>
        </p:nvSpPr>
        <p:spPr>
          <a:xfrm>
            <a:off x="376279" y="271346"/>
            <a:ext cx="7766009" cy="706849"/>
          </a:xfrm>
        </p:spPr>
        <p:txBody>
          <a:bodyPr>
            <a:normAutofit fontScale="90000"/>
          </a:bodyPr>
          <a:lstStyle/>
          <a:p>
            <a:r>
              <a:rPr lang="en-US" dirty="0">
                <a:solidFill>
                  <a:schemeClr val="tx1"/>
                </a:solidFill>
                <a:latin typeface="Amasis MT Pro Black" panose="02040A04050005020304" pitchFamily="18" charset="0"/>
              </a:rPr>
              <a:t>Exercise 5 – Joining Category and Item</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E3E1D3AF-9D21-490B-91BD-85905EC1069A}"/>
              </a:ext>
            </a:extLst>
          </p:cNvPr>
          <p:cNvSpPr>
            <a:spLocks noGrp="1"/>
          </p:cNvSpPr>
          <p:nvPr>
            <p:ph sz="quarter" idx="13"/>
          </p:nvPr>
        </p:nvSpPr>
        <p:spPr/>
        <p:txBody>
          <a:bodyPr/>
          <a:lstStyle/>
          <a:p>
            <a:pPr marL="457200" indent="-457200">
              <a:buFont typeface="+mj-lt"/>
              <a:buAutoNum type="alphaLcParenR" startAt="3"/>
            </a:pPr>
            <a:r>
              <a:rPr lang="en-US" dirty="0">
                <a:latin typeface="Amasis MT Pro" panose="02040504050005020304" pitchFamily="18" charset="0"/>
              </a:rPr>
              <a:t>Modify the </a:t>
            </a:r>
            <a:r>
              <a:rPr lang="en-US" b="1" dirty="0">
                <a:latin typeface="Amasis MT Pro" panose="02040504050005020304" pitchFamily="18" charset="0"/>
              </a:rPr>
              <a:t>Item</a:t>
            </a:r>
            <a:r>
              <a:rPr lang="en-US" dirty="0">
                <a:latin typeface="Amasis MT Pro" panose="02040504050005020304" pitchFamily="18" charset="0"/>
              </a:rPr>
              <a:t> and </a:t>
            </a:r>
            <a:r>
              <a:rPr lang="en-US" b="1" dirty="0">
                <a:latin typeface="Amasis MT Pro" panose="02040504050005020304" pitchFamily="18" charset="0"/>
              </a:rPr>
              <a:t>Category</a:t>
            </a:r>
            <a:r>
              <a:rPr lang="en-US" dirty="0">
                <a:latin typeface="Amasis MT Pro" panose="02040504050005020304" pitchFamily="18" charset="0"/>
              </a:rPr>
              <a:t> class as shown below.</a:t>
            </a:r>
            <a:endParaRPr lang="en-SG" dirty="0">
              <a:latin typeface="Amasis MT Pro" panose="02040504050005020304" pitchFamily="18" charset="0"/>
            </a:endParaRPr>
          </a:p>
        </p:txBody>
      </p:sp>
      <p:pic>
        <p:nvPicPr>
          <p:cNvPr id="7" name="Picture 6">
            <a:extLst>
              <a:ext uri="{FF2B5EF4-FFF2-40B4-BE49-F238E27FC236}">
                <a16:creationId xmlns:a16="http://schemas.microsoft.com/office/drawing/2014/main" id="{CEAA51A2-689F-4459-A81E-807F042B0FB6}"/>
              </a:ext>
            </a:extLst>
          </p:cNvPr>
          <p:cNvPicPr>
            <a:picLocks noChangeAspect="1"/>
          </p:cNvPicPr>
          <p:nvPr/>
        </p:nvPicPr>
        <p:blipFill>
          <a:blip r:embed="rId3"/>
          <a:stretch>
            <a:fillRect/>
          </a:stretch>
        </p:blipFill>
        <p:spPr>
          <a:xfrm>
            <a:off x="463836" y="2914650"/>
            <a:ext cx="4123716" cy="2676525"/>
          </a:xfrm>
          <a:prstGeom prst="rect">
            <a:avLst/>
          </a:prstGeom>
          <a:ln>
            <a:solidFill>
              <a:schemeClr val="tx1"/>
            </a:solidFill>
          </a:ln>
        </p:spPr>
      </p:pic>
      <p:sp>
        <p:nvSpPr>
          <p:cNvPr id="8" name="Rectangle 7">
            <a:extLst>
              <a:ext uri="{FF2B5EF4-FFF2-40B4-BE49-F238E27FC236}">
                <a16:creationId xmlns:a16="http://schemas.microsoft.com/office/drawing/2014/main" id="{D9A46034-D7A1-4538-A5B3-26AB3E8A3961}"/>
              </a:ext>
            </a:extLst>
          </p:cNvPr>
          <p:cNvSpPr/>
          <p:nvPr/>
        </p:nvSpPr>
        <p:spPr>
          <a:xfrm>
            <a:off x="1001712" y="4867275"/>
            <a:ext cx="2303463" cy="4286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F0F4E1C0-46EE-4094-BF2B-0B38B08896B8}"/>
              </a:ext>
            </a:extLst>
          </p:cNvPr>
          <p:cNvSpPr/>
          <p:nvPr/>
        </p:nvSpPr>
        <p:spPr>
          <a:xfrm>
            <a:off x="5191126" y="4495800"/>
            <a:ext cx="3444892" cy="15049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085320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47BF49-8152-4BEF-97E3-67A0510CEC89}"/>
              </a:ext>
            </a:extLst>
          </p:cNvPr>
          <p:cNvSpPr>
            <a:spLocks noGrp="1"/>
          </p:cNvSpPr>
          <p:nvPr>
            <p:ph type="sldNum" sz="quarter" idx="12"/>
          </p:nvPr>
        </p:nvSpPr>
        <p:spPr/>
        <p:txBody>
          <a:bodyPr/>
          <a:lstStyle/>
          <a:p>
            <a:fld id="{6767FADE-2612-3649-B495-F644A23F288B}" type="slidenum">
              <a:rPr lang="en-US" smtClean="0"/>
              <a:pPr/>
              <a:t>53</a:t>
            </a:fld>
            <a:endParaRPr lang="en-US"/>
          </a:p>
        </p:txBody>
      </p:sp>
      <p:sp>
        <p:nvSpPr>
          <p:cNvPr id="3" name="Title 2">
            <a:extLst>
              <a:ext uri="{FF2B5EF4-FFF2-40B4-BE49-F238E27FC236}">
                <a16:creationId xmlns:a16="http://schemas.microsoft.com/office/drawing/2014/main" id="{3BF699CA-ABA8-4EAA-B8BD-A19BEF40062C}"/>
              </a:ext>
            </a:extLst>
          </p:cNvPr>
          <p:cNvSpPr>
            <a:spLocks noGrp="1"/>
          </p:cNvSpPr>
          <p:nvPr>
            <p:ph type="title"/>
          </p:nvPr>
        </p:nvSpPr>
        <p:spPr>
          <a:xfrm>
            <a:off x="665609" y="260714"/>
            <a:ext cx="7659683" cy="671702"/>
          </a:xfrm>
        </p:spPr>
        <p:txBody>
          <a:bodyPr>
            <a:normAutofit fontScale="90000"/>
          </a:bodyPr>
          <a:lstStyle/>
          <a:p>
            <a:r>
              <a:rPr lang="en-US" dirty="0">
                <a:solidFill>
                  <a:schemeClr val="tx1"/>
                </a:solidFill>
                <a:latin typeface="Amasis MT Pro Black" panose="02040A04050005020304" pitchFamily="18" charset="0"/>
              </a:rPr>
              <a:t>Exercise 5 – Joining Category and Item</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07ADE115-5521-46AE-940E-DCD3024699EB}"/>
              </a:ext>
            </a:extLst>
          </p:cNvPr>
          <p:cNvSpPr>
            <a:spLocks noGrp="1"/>
          </p:cNvSpPr>
          <p:nvPr>
            <p:ph sz="quarter" idx="13"/>
          </p:nvPr>
        </p:nvSpPr>
        <p:spPr>
          <a:xfrm>
            <a:off x="665609" y="1440121"/>
            <a:ext cx="7516812" cy="3759200"/>
          </a:xfrm>
        </p:spPr>
        <p:txBody>
          <a:bodyPr/>
          <a:lstStyle/>
          <a:p>
            <a:pPr marL="457200" indent="-457200">
              <a:buFont typeface="+mj-lt"/>
              <a:buAutoNum type="alphaLcParenR" startAt="4"/>
            </a:pPr>
            <a:r>
              <a:rPr lang="en-US" dirty="0">
                <a:latin typeface="Amasis MT Pro" panose="02040504050005020304" pitchFamily="18" charset="0"/>
              </a:rPr>
              <a:t>Run LP02 </a:t>
            </a:r>
            <a:r>
              <a:rPr lang="en-US" dirty="0" err="1">
                <a:latin typeface="Amasis MT Pro" panose="02040504050005020304" pitchFamily="18" charset="0"/>
              </a:rPr>
              <a:t>Springboot</a:t>
            </a:r>
            <a:r>
              <a:rPr lang="en-US" dirty="0">
                <a:latin typeface="Amasis MT Pro" panose="02040504050005020304" pitchFamily="18" charset="0"/>
              </a:rPr>
              <a:t> application and observe the output in the console</a:t>
            </a:r>
          </a:p>
          <a:p>
            <a:pPr marL="457200" indent="-457200">
              <a:buFont typeface="+mj-lt"/>
              <a:buAutoNum type="alphaLcParenR" startAt="4"/>
            </a:pPr>
            <a:r>
              <a:rPr lang="en-US" dirty="0">
                <a:latin typeface="Amasis MT Pro" panose="02040504050005020304" pitchFamily="18" charset="0"/>
              </a:rPr>
              <a:t>Refresh </a:t>
            </a:r>
            <a:r>
              <a:rPr lang="en-US" dirty="0" err="1">
                <a:latin typeface="Amasis MT Pro" panose="02040504050005020304" pitchFamily="18" charset="0"/>
              </a:rPr>
              <a:t>cet</a:t>
            </a:r>
            <a:r>
              <a:rPr lang="en-US" dirty="0">
                <a:latin typeface="Amasis MT Pro" panose="02040504050005020304" pitchFamily="18" charset="0"/>
              </a:rPr>
              <a:t> schema in MySQL Workbench.</a:t>
            </a:r>
            <a:endParaRPr lang="en-SG" dirty="0">
              <a:latin typeface="Amasis MT Pro" panose="02040504050005020304" pitchFamily="18" charset="0"/>
            </a:endParaRPr>
          </a:p>
        </p:txBody>
      </p:sp>
      <p:pic>
        <p:nvPicPr>
          <p:cNvPr id="6" name="Picture 5">
            <a:extLst>
              <a:ext uri="{FF2B5EF4-FFF2-40B4-BE49-F238E27FC236}">
                <a16:creationId xmlns:a16="http://schemas.microsoft.com/office/drawing/2014/main" id="{ABBB22A7-4A77-4045-A70D-F75BE2B37B93}"/>
              </a:ext>
            </a:extLst>
          </p:cNvPr>
          <p:cNvPicPr>
            <a:picLocks noChangeAspect="1"/>
          </p:cNvPicPr>
          <p:nvPr/>
        </p:nvPicPr>
        <p:blipFill>
          <a:blip r:embed="rId2"/>
          <a:stretch>
            <a:fillRect/>
          </a:stretch>
        </p:blipFill>
        <p:spPr>
          <a:xfrm>
            <a:off x="4331042" y="2975326"/>
            <a:ext cx="3225116" cy="3220567"/>
          </a:xfrm>
          <a:prstGeom prst="rect">
            <a:avLst/>
          </a:prstGeom>
          <a:ln>
            <a:solidFill>
              <a:schemeClr val="tx1"/>
            </a:solidFill>
          </a:ln>
        </p:spPr>
      </p:pic>
      <p:sp>
        <p:nvSpPr>
          <p:cNvPr id="8" name="Rectangle 7">
            <a:extLst>
              <a:ext uri="{FF2B5EF4-FFF2-40B4-BE49-F238E27FC236}">
                <a16:creationId xmlns:a16="http://schemas.microsoft.com/office/drawing/2014/main" id="{CD127466-7A8C-4269-AE1B-025D96A61657}"/>
              </a:ext>
            </a:extLst>
          </p:cNvPr>
          <p:cNvSpPr/>
          <p:nvPr/>
        </p:nvSpPr>
        <p:spPr>
          <a:xfrm>
            <a:off x="2647950" y="5600700"/>
            <a:ext cx="933450" cy="2381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F3BDB1E9-7E22-4AC5-B5AB-07D299480797}"/>
              </a:ext>
            </a:extLst>
          </p:cNvPr>
          <p:cNvSpPr/>
          <p:nvPr/>
        </p:nvSpPr>
        <p:spPr>
          <a:xfrm>
            <a:off x="4483442" y="5568397"/>
            <a:ext cx="2394096" cy="45140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6F11CFFC-76E7-4E7B-9D3F-EDB4950E6384}"/>
              </a:ext>
            </a:extLst>
          </p:cNvPr>
          <p:cNvSpPr/>
          <p:nvPr/>
        </p:nvSpPr>
        <p:spPr>
          <a:xfrm>
            <a:off x="4717977" y="5081335"/>
            <a:ext cx="1473273" cy="1256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nvGrpSpPr>
          <p:cNvPr id="14" name="Group 13">
            <a:extLst>
              <a:ext uri="{FF2B5EF4-FFF2-40B4-BE49-F238E27FC236}">
                <a16:creationId xmlns:a16="http://schemas.microsoft.com/office/drawing/2014/main" id="{285902E7-318E-ACF6-1A86-805ACD6E021C}"/>
              </a:ext>
            </a:extLst>
          </p:cNvPr>
          <p:cNvGrpSpPr/>
          <p:nvPr/>
        </p:nvGrpSpPr>
        <p:grpSpPr>
          <a:xfrm>
            <a:off x="1914239" y="3210959"/>
            <a:ext cx="1657350" cy="2714625"/>
            <a:chOff x="1914239" y="3210959"/>
            <a:chExt cx="1657350" cy="2714625"/>
          </a:xfrm>
        </p:grpSpPr>
        <p:pic>
          <p:nvPicPr>
            <p:cNvPr id="7" name="Picture 6">
              <a:extLst>
                <a:ext uri="{FF2B5EF4-FFF2-40B4-BE49-F238E27FC236}">
                  <a16:creationId xmlns:a16="http://schemas.microsoft.com/office/drawing/2014/main" id="{62A58107-3A78-4143-8735-8EF5DC9768DC}"/>
                </a:ext>
              </a:extLst>
            </p:cNvPr>
            <p:cNvPicPr>
              <a:picLocks noChangeAspect="1"/>
            </p:cNvPicPr>
            <p:nvPr/>
          </p:nvPicPr>
          <p:blipFill>
            <a:blip r:embed="rId3"/>
            <a:stretch>
              <a:fillRect/>
            </a:stretch>
          </p:blipFill>
          <p:spPr>
            <a:xfrm>
              <a:off x="1914239" y="3210959"/>
              <a:ext cx="1657350" cy="2714625"/>
            </a:xfrm>
            <a:prstGeom prst="rect">
              <a:avLst/>
            </a:prstGeom>
            <a:ln>
              <a:solidFill>
                <a:schemeClr val="tx1"/>
              </a:solidFill>
            </a:ln>
          </p:spPr>
        </p:pic>
        <p:pic>
          <p:nvPicPr>
            <p:cNvPr id="13" name="Picture 12">
              <a:extLst>
                <a:ext uri="{FF2B5EF4-FFF2-40B4-BE49-F238E27FC236}">
                  <a16:creationId xmlns:a16="http://schemas.microsoft.com/office/drawing/2014/main" id="{1D230793-AECC-2BA8-2A32-B7552628AC1F}"/>
                </a:ext>
              </a:extLst>
            </p:cNvPr>
            <p:cNvPicPr>
              <a:picLocks noChangeAspect="1"/>
            </p:cNvPicPr>
            <p:nvPr/>
          </p:nvPicPr>
          <p:blipFill>
            <a:blip r:embed="rId4"/>
            <a:stretch>
              <a:fillRect/>
            </a:stretch>
          </p:blipFill>
          <p:spPr>
            <a:xfrm>
              <a:off x="1952760" y="3243633"/>
              <a:ext cx="1490102" cy="1230714"/>
            </a:xfrm>
            <a:prstGeom prst="rect">
              <a:avLst/>
            </a:prstGeom>
          </p:spPr>
        </p:pic>
      </p:grpSp>
    </p:spTree>
    <p:extLst>
      <p:ext uri="{BB962C8B-B14F-4D97-AF65-F5344CB8AC3E}">
        <p14:creationId xmlns:p14="http://schemas.microsoft.com/office/powerpoint/2010/main" val="4163423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E009216C-9912-48F2-94BB-7B944A4DE775}"/>
              </a:ext>
            </a:extLst>
          </p:cNvPr>
          <p:cNvPicPr>
            <a:picLocks noChangeAspect="1"/>
          </p:cNvPicPr>
          <p:nvPr/>
        </p:nvPicPr>
        <p:blipFill>
          <a:blip r:embed="rId2"/>
          <a:stretch>
            <a:fillRect/>
          </a:stretch>
        </p:blipFill>
        <p:spPr>
          <a:xfrm>
            <a:off x="4747660" y="1876468"/>
            <a:ext cx="4024753" cy="3963656"/>
          </a:xfrm>
          <a:prstGeom prst="rect">
            <a:avLst/>
          </a:prstGeom>
          <a:ln>
            <a:solidFill>
              <a:schemeClr val="tx1"/>
            </a:solidFill>
          </a:ln>
        </p:spPr>
      </p:pic>
      <p:sp>
        <p:nvSpPr>
          <p:cNvPr id="2" name="Slide Number Placeholder 1">
            <a:extLst>
              <a:ext uri="{FF2B5EF4-FFF2-40B4-BE49-F238E27FC236}">
                <a16:creationId xmlns:a16="http://schemas.microsoft.com/office/drawing/2014/main" id="{9C02EAAA-9B5F-4A9C-881C-3F843467AFCA}"/>
              </a:ext>
            </a:extLst>
          </p:cNvPr>
          <p:cNvSpPr>
            <a:spLocks noGrp="1"/>
          </p:cNvSpPr>
          <p:nvPr>
            <p:ph type="sldNum" sz="quarter" idx="12"/>
          </p:nvPr>
        </p:nvSpPr>
        <p:spPr/>
        <p:txBody>
          <a:bodyPr/>
          <a:lstStyle/>
          <a:p>
            <a:fld id="{6767FADE-2612-3649-B495-F644A23F288B}" type="slidenum">
              <a:rPr lang="en-US" smtClean="0"/>
              <a:pPr/>
              <a:t>54</a:t>
            </a:fld>
            <a:endParaRPr lang="en-US"/>
          </a:p>
        </p:txBody>
      </p:sp>
      <p:sp>
        <p:nvSpPr>
          <p:cNvPr id="3" name="Title 2">
            <a:extLst>
              <a:ext uri="{FF2B5EF4-FFF2-40B4-BE49-F238E27FC236}">
                <a16:creationId xmlns:a16="http://schemas.microsoft.com/office/drawing/2014/main" id="{3E9EECE3-E9FE-48FC-AA44-246BB2FB0305}"/>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How it works</a:t>
            </a:r>
            <a:endParaRPr lang="en-SG" dirty="0">
              <a:solidFill>
                <a:schemeClr val="tx1"/>
              </a:solidFill>
              <a:latin typeface="Amasis MT Pro Black" panose="02040A04050005020304" pitchFamily="18" charset="0"/>
            </a:endParaRPr>
          </a:p>
        </p:txBody>
      </p:sp>
      <p:pic>
        <p:nvPicPr>
          <p:cNvPr id="6" name="Picture 5">
            <a:extLst>
              <a:ext uri="{FF2B5EF4-FFF2-40B4-BE49-F238E27FC236}">
                <a16:creationId xmlns:a16="http://schemas.microsoft.com/office/drawing/2014/main" id="{59990665-21DF-41C9-B085-AC8F520B30E3}"/>
              </a:ext>
            </a:extLst>
          </p:cNvPr>
          <p:cNvPicPr>
            <a:picLocks noChangeAspect="1"/>
          </p:cNvPicPr>
          <p:nvPr/>
        </p:nvPicPr>
        <p:blipFill>
          <a:blip r:embed="rId3"/>
          <a:stretch>
            <a:fillRect/>
          </a:stretch>
        </p:blipFill>
        <p:spPr>
          <a:xfrm>
            <a:off x="463836" y="2178282"/>
            <a:ext cx="4123716" cy="2676525"/>
          </a:xfrm>
          <a:prstGeom prst="rect">
            <a:avLst/>
          </a:prstGeom>
          <a:ln>
            <a:solidFill>
              <a:schemeClr val="tx1"/>
            </a:solidFill>
          </a:ln>
        </p:spPr>
      </p:pic>
      <p:sp>
        <p:nvSpPr>
          <p:cNvPr id="7" name="Rectangle 6">
            <a:extLst>
              <a:ext uri="{FF2B5EF4-FFF2-40B4-BE49-F238E27FC236}">
                <a16:creationId xmlns:a16="http://schemas.microsoft.com/office/drawing/2014/main" id="{ECBAFB29-2185-4B2A-92BC-E0DF1F51D584}"/>
              </a:ext>
            </a:extLst>
          </p:cNvPr>
          <p:cNvSpPr/>
          <p:nvPr/>
        </p:nvSpPr>
        <p:spPr>
          <a:xfrm>
            <a:off x="1819274" y="4181475"/>
            <a:ext cx="1457325" cy="16521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FA76D94B-E297-4DEC-B696-885C7F31295C}"/>
              </a:ext>
            </a:extLst>
          </p:cNvPr>
          <p:cNvSpPr/>
          <p:nvPr/>
        </p:nvSpPr>
        <p:spPr>
          <a:xfrm>
            <a:off x="5306403" y="4307407"/>
            <a:ext cx="1827821" cy="10468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5CE31F19-F702-464A-8757-977140305E10}"/>
              </a:ext>
            </a:extLst>
          </p:cNvPr>
          <p:cNvSpPr txBox="1"/>
          <p:nvPr/>
        </p:nvSpPr>
        <p:spPr>
          <a:xfrm>
            <a:off x="2771775" y="5883149"/>
            <a:ext cx="2390775" cy="430887"/>
          </a:xfrm>
          <a:prstGeom prst="rect">
            <a:avLst/>
          </a:prstGeom>
          <a:noFill/>
          <a:ln>
            <a:solidFill>
              <a:srgbClr val="FF0000"/>
            </a:solidFill>
          </a:ln>
        </p:spPr>
        <p:txBody>
          <a:bodyPr wrap="square" rtlCol="0">
            <a:spAutoFit/>
          </a:bodyPr>
          <a:lstStyle/>
          <a:p>
            <a:r>
              <a:rPr lang="en-US" sz="1100" b="1" dirty="0" err="1"/>
              <a:t>mappedBy</a:t>
            </a:r>
            <a:r>
              <a:rPr lang="en-US" sz="1100" dirty="0"/>
              <a:t> indicates link to </a:t>
            </a:r>
            <a:r>
              <a:rPr lang="en-US" sz="1100" b="1" dirty="0"/>
              <a:t>category</a:t>
            </a:r>
            <a:r>
              <a:rPr lang="en-US" sz="1100" dirty="0"/>
              <a:t> </a:t>
            </a:r>
            <a:r>
              <a:rPr lang="en-US" sz="1100"/>
              <a:t>object in the </a:t>
            </a:r>
            <a:r>
              <a:rPr lang="en-US" sz="1100" b="1"/>
              <a:t>Item</a:t>
            </a:r>
            <a:r>
              <a:rPr lang="en-US" sz="1100"/>
              <a:t> class.</a:t>
            </a:r>
            <a:endParaRPr lang="en-SG" sz="1100"/>
          </a:p>
        </p:txBody>
      </p:sp>
      <p:sp>
        <p:nvSpPr>
          <p:cNvPr id="10" name="TextBox 9">
            <a:extLst>
              <a:ext uri="{FF2B5EF4-FFF2-40B4-BE49-F238E27FC236}">
                <a16:creationId xmlns:a16="http://schemas.microsoft.com/office/drawing/2014/main" id="{E3546EBF-8EFA-449A-94BB-E6F77729663B}"/>
              </a:ext>
            </a:extLst>
          </p:cNvPr>
          <p:cNvSpPr txBox="1"/>
          <p:nvPr/>
        </p:nvSpPr>
        <p:spPr>
          <a:xfrm>
            <a:off x="4739704" y="967588"/>
            <a:ext cx="2585022" cy="430887"/>
          </a:xfrm>
          <a:prstGeom prst="rect">
            <a:avLst/>
          </a:prstGeom>
          <a:noFill/>
          <a:ln>
            <a:solidFill>
              <a:srgbClr val="FF0000"/>
            </a:solidFill>
          </a:ln>
        </p:spPr>
        <p:txBody>
          <a:bodyPr wrap="square" rtlCol="0">
            <a:spAutoFit/>
          </a:bodyPr>
          <a:lstStyle/>
          <a:p>
            <a:r>
              <a:rPr lang="en-US" sz="1100" b="1" dirty="0"/>
              <a:t>@</a:t>
            </a:r>
            <a:r>
              <a:rPr lang="en-US" sz="1100" b="1" dirty="0" err="1"/>
              <a:t>JoinColumn</a:t>
            </a:r>
            <a:r>
              <a:rPr lang="en-US" sz="1100" b="1"/>
              <a:t> </a:t>
            </a:r>
            <a:r>
              <a:rPr lang="en-US" sz="1100"/>
              <a:t> defines the column to join the </a:t>
            </a:r>
            <a:r>
              <a:rPr lang="en-US" sz="1100" b="1"/>
              <a:t>category</a:t>
            </a:r>
            <a:r>
              <a:rPr lang="en-US" sz="1100"/>
              <a:t> and </a:t>
            </a:r>
            <a:r>
              <a:rPr lang="en-US" sz="1100" b="1"/>
              <a:t>item</a:t>
            </a:r>
            <a:r>
              <a:rPr lang="en-US" sz="1100"/>
              <a:t> tables.</a:t>
            </a:r>
            <a:endParaRPr lang="en-SG" sz="1100"/>
          </a:p>
        </p:txBody>
      </p:sp>
      <p:sp>
        <p:nvSpPr>
          <p:cNvPr id="11" name="TextBox 10">
            <a:extLst>
              <a:ext uri="{FF2B5EF4-FFF2-40B4-BE49-F238E27FC236}">
                <a16:creationId xmlns:a16="http://schemas.microsoft.com/office/drawing/2014/main" id="{8575A0B1-DF1F-44E8-B184-E7F13440A7A6}"/>
              </a:ext>
            </a:extLst>
          </p:cNvPr>
          <p:cNvSpPr txBox="1"/>
          <p:nvPr/>
        </p:nvSpPr>
        <p:spPr>
          <a:xfrm>
            <a:off x="838200" y="1466850"/>
            <a:ext cx="3276600" cy="430887"/>
          </a:xfrm>
          <a:prstGeom prst="rect">
            <a:avLst/>
          </a:prstGeom>
          <a:noFill/>
          <a:ln>
            <a:solidFill>
              <a:srgbClr val="FF0000"/>
            </a:solidFill>
          </a:ln>
        </p:spPr>
        <p:txBody>
          <a:bodyPr wrap="square" rtlCol="0">
            <a:spAutoFit/>
          </a:bodyPr>
          <a:lstStyle/>
          <a:p>
            <a:r>
              <a:rPr lang="en-US" sz="1100" dirty="0"/>
              <a:t>The </a:t>
            </a:r>
            <a:r>
              <a:rPr lang="en-US" sz="1100" b="1" dirty="0"/>
              <a:t>@</a:t>
            </a:r>
            <a:r>
              <a:rPr lang="en-US" sz="1100" b="1" dirty="0" err="1"/>
              <a:t>OneToMany</a:t>
            </a:r>
            <a:r>
              <a:rPr lang="en-US" sz="1100" b="1" dirty="0"/>
              <a:t> </a:t>
            </a:r>
            <a:r>
              <a:rPr lang="en-US" sz="1100" dirty="0"/>
              <a:t>and </a:t>
            </a:r>
            <a:r>
              <a:rPr lang="en-US" sz="1100" b="1" dirty="0"/>
              <a:t>@</a:t>
            </a:r>
            <a:r>
              <a:rPr lang="en-US" sz="1100" b="1" dirty="0" err="1"/>
              <a:t>ManyToOne</a:t>
            </a:r>
            <a:r>
              <a:rPr lang="en-US" sz="1100" b="1"/>
              <a:t> </a:t>
            </a:r>
            <a:r>
              <a:rPr lang="en-US" sz="1100"/>
              <a:t>describes the relationship between the 2 entities.</a:t>
            </a:r>
            <a:endParaRPr lang="en-SG" sz="1100"/>
          </a:p>
        </p:txBody>
      </p:sp>
      <p:sp>
        <p:nvSpPr>
          <p:cNvPr id="12" name="Rectangle 11">
            <a:extLst>
              <a:ext uri="{FF2B5EF4-FFF2-40B4-BE49-F238E27FC236}">
                <a16:creationId xmlns:a16="http://schemas.microsoft.com/office/drawing/2014/main" id="{432376AC-1FAE-454E-8F6D-0A4912CBBAB8}"/>
              </a:ext>
            </a:extLst>
          </p:cNvPr>
          <p:cNvSpPr/>
          <p:nvPr/>
        </p:nvSpPr>
        <p:spPr>
          <a:xfrm>
            <a:off x="1057275" y="4181475"/>
            <a:ext cx="733425" cy="16521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0D98A1D1-E1BA-4539-8406-F61DB5E69CF4}"/>
              </a:ext>
            </a:extLst>
          </p:cNvPr>
          <p:cNvSpPr/>
          <p:nvPr/>
        </p:nvSpPr>
        <p:spPr>
          <a:xfrm>
            <a:off x="5306689" y="4021657"/>
            <a:ext cx="761999" cy="14076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B7CD0BEA-E5C2-4386-B6AD-89883D4C7A94}"/>
              </a:ext>
            </a:extLst>
          </p:cNvPr>
          <p:cNvSpPr/>
          <p:nvPr/>
        </p:nvSpPr>
        <p:spPr>
          <a:xfrm>
            <a:off x="5306403" y="4162424"/>
            <a:ext cx="2018323" cy="12483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16" name="Straight Arrow Connector 15">
            <a:extLst>
              <a:ext uri="{FF2B5EF4-FFF2-40B4-BE49-F238E27FC236}">
                <a16:creationId xmlns:a16="http://schemas.microsoft.com/office/drawing/2014/main" id="{8632DEEC-A6ED-418E-8FD4-8D93A47B78FD}"/>
              </a:ext>
            </a:extLst>
          </p:cNvPr>
          <p:cNvCxnSpPr>
            <a:cxnSpLocks/>
            <a:stCxn id="11" idx="2"/>
            <a:endCxn id="12" idx="0"/>
          </p:cNvCxnSpPr>
          <p:nvPr/>
        </p:nvCxnSpPr>
        <p:spPr>
          <a:xfrm flipH="1">
            <a:off x="1423988" y="1897737"/>
            <a:ext cx="1052512" cy="22837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864D8B9-9CC3-4D5C-84E6-F3417006F1AD}"/>
              </a:ext>
            </a:extLst>
          </p:cNvPr>
          <p:cNvCxnSpPr>
            <a:cxnSpLocks/>
            <a:stCxn id="11" idx="2"/>
            <a:endCxn id="13" idx="1"/>
          </p:cNvCxnSpPr>
          <p:nvPr/>
        </p:nvCxnSpPr>
        <p:spPr>
          <a:xfrm>
            <a:off x="2476500" y="1897737"/>
            <a:ext cx="2830189" cy="219430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1F2EEFF-B432-48B4-B0CD-8C9A77A29C1D}"/>
              </a:ext>
            </a:extLst>
          </p:cNvPr>
          <p:cNvCxnSpPr>
            <a:cxnSpLocks/>
            <a:stCxn id="10" idx="2"/>
            <a:endCxn id="14" idx="0"/>
          </p:cNvCxnSpPr>
          <p:nvPr/>
        </p:nvCxnSpPr>
        <p:spPr>
          <a:xfrm>
            <a:off x="6032215" y="1398475"/>
            <a:ext cx="283350" cy="27639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E233EBE-1440-41A8-9F41-45B3449D356D}"/>
              </a:ext>
            </a:extLst>
          </p:cNvPr>
          <p:cNvCxnSpPr>
            <a:cxnSpLocks/>
            <a:stCxn id="9" idx="0"/>
            <a:endCxn id="7" idx="3"/>
          </p:cNvCxnSpPr>
          <p:nvPr/>
        </p:nvCxnSpPr>
        <p:spPr>
          <a:xfrm flipH="1" flipV="1">
            <a:off x="3276599" y="4264083"/>
            <a:ext cx="690564" cy="161906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FE4D94AF-B500-4ABA-B4D9-CA69041D6F9A}"/>
              </a:ext>
            </a:extLst>
          </p:cNvPr>
          <p:cNvSpPr/>
          <p:nvPr/>
        </p:nvSpPr>
        <p:spPr>
          <a:xfrm>
            <a:off x="1057275" y="4346244"/>
            <a:ext cx="1714500" cy="1375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1" name="TextBox 30">
            <a:extLst>
              <a:ext uri="{FF2B5EF4-FFF2-40B4-BE49-F238E27FC236}">
                <a16:creationId xmlns:a16="http://schemas.microsoft.com/office/drawing/2014/main" id="{8F54BFF0-63F7-441B-BCD0-04779B5BE991}"/>
              </a:ext>
            </a:extLst>
          </p:cNvPr>
          <p:cNvSpPr txBox="1"/>
          <p:nvPr/>
        </p:nvSpPr>
        <p:spPr>
          <a:xfrm>
            <a:off x="170616" y="5244081"/>
            <a:ext cx="2305883" cy="1015663"/>
          </a:xfrm>
          <a:prstGeom prst="rect">
            <a:avLst/>
          </a:prstGeom>
          <a:noFill/>
          <a:ln>
            <a:solidFill>
              <a:srgbClr val="FF0000"/>
            </a:solidFill>
          </a:ln>
        </p:spPr>
        <p:txBody>
          <a:bodyPr wrap="square" rtlCol="0">
            <a:spAutoFit/>
          </a:bodyPr>
          <a:lstStyle/>
          <a:p>
            <a:r>
              <a:rPr lang="en-US" sz="1000" dirty="0"/>
              <a:t>A </a:t>
            </a:r>
            <a:r>
              <a:rPr lang="en-US" sz="1000" b="1" dirty="0"/>
              <a:t>Set</a:t>
            </a:r>
            <a:r>
              <a:rPr lang="en-US" sz="1000" dirty="0"/>
              <a:t> is a collection that does not contain any duplicate objects. In this case, </a:t>
            </a:r>
            <a:r>
              <a:rPr lang="en-US" sz="1000" b="1" dirty="0"/>
              <a:t>items</a:t>
            </a:r>
            <a:r>
              <a:rPr lang="en-US" sz="1000" dirty="0"/>
              <a:t> will not contain any duplicate </a:t>
            </a:r>
            <a:r>
              <a:rPr lang="en-US" sz="1000" b="1" dirty="0"/>
              <a:t>Item</a:t>
            </a:r>
            <a:r>
              <a:rPr lang="en-US" sz="1000" dirty="0"/>
              <a:t> objects. The </a:t>
            </a:r>
            <a:r>
              <a:rPr lang="en-US" sz="1000" b="1" dirty="0"/>
              <a:t>@</a:t>
            </a:r>
            <a:r>
              <a:rPr lang="en-US" sz="1000" b="1" dirty="0" err="1"/>
              <a:t>OneToMany</a:t>
            </a:r>
            <a:r>
              <a:rPr lang="en-US" sz="1000" b="1" dirty="0"/>
              <a:t> </a:t>
            </a:r>
            <a:r>
              <a:rPr lang="en-US" sz="1000" dirty="0"/>
              <a:t>annotation will be applied </a:t>
            </a:r>
            <a:r>
              <a:rPr lang="en-US" sz="1000"/>
              <a:t>to </a:t>
            </a:r>
            <a:r>
              <a:rPr lang="en-US" sz="1000" b="1"/>
              <a:t>items.</a:t>
            </a:r>
            <a:endParaRPr lang="en-SG" sz="1000" b="1"/>
          </a:p>
        </p:txBody>
      </p:sp>
      <p:cxnSp>
        <p:nvCxnSpPr>
          <p:cNvPr id="33" name="Straight Arrow Connector 32">
            <a:extLst>
              <a:ext uri="{FF2B5EF4-FFF2-40B4-BE49-F238E27FC236}">
                <a16:creationId xmlns:a16="http://schemas.microsoft.com/office/drawing/2014/main" id="{430E62B6-A8F0-42D9-A0AD-7BCAC3E6EA41}"/>
              </a:ext>
            </a:extLst>
          </p:cNvPr>
          <p:cNvCxnSpPr>
            <a:cxnSpLocks/>
            <a:stCxn id="31" idx="0"/>
            <a:endCxn id="29" idx="2"/>
          </p:cNvCxnSpPr>
          <p:nvPr/>
        </p:nvCxnSpPr>
        <p:spPr>
          <a:xfrm flipV="1">
            <a:off x="1323558" y="4483750"/>
            <a:ext cx="590967" cy="76033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6E4A0FB-0B5C-4B1F-A571-C894147529B5}"/>
              </a:ext>
            </a:extLst>
          </p:cNvPr>
          <p:cNvSpPr txBox="1"/>
          <p:nvPr/>
        </p:nvSpPr>
        <p:spPr>
          <a:xfrm>
            <a:off x="6315564" y="5529908"/>
            <a:ext cx="2256936" cy="707886"/>
          </a:xfrm>
          <a:prstGeom prst="rect">
            <a:avLst/>
          </a:prstGeom>
          <a:solidFill>
            <a:schemeClr val="bg1"/>
          </a:solidFill>
          <a:ln>
            <a:solidFill>
              <a:srgbClr val="FF0000"/>
            </a:solidFill>
          </a:ln>
        </p:spPr>
        <p:txBody>
          <a:bodyPr wrap="square" rtlCol="0">
            <a:spAutoFit/>
          </a:bodyPr>
          <a:lstStyle/>
          <a:p>
            <a:r>
              <a:rPr lang="en-US" sz="1000" b="1" dirty="0"/>
              <a:t>Category</a:t>
            </a:r>
            <a:r>
              <a:rPr lang="en-US" sz="1000" dirty="0"/>
              <a:t> object added as a field here. The annotations </a:t>
            </a:r>
            <a:r>
              <a:rPr lang="en-US" sz="1000" b="1" dirty="0"/>
              <a:t>@</a:t>
            </a:r>
            <a:r>
              <a:rPr lang="en-US" sz="1000" b="1" dirty="0" err="1"/>
              <a:t>ManyToOne</a:t>
            </a:r>
            <a:r>
              <a:rPr lang="en-US" sz="1000" b="1" dirty="0"/>
              <a:t> </a:t>
            </a:r>
            <a:r>
              <a:rPr lang="en-US" sz="1000" dirty="0"/>
              <a:t>and </a:t>
            </a:r>
            <a:r>
              <a:rPr lang="en-US" sz="1000" b="1" dirty="0"/>
              <a:t>@</a:t>
            </a:r>
            <a:r>
              <a:rPr lang="en-US" sz="1000" b="1" dirty="0" err="1"/>
              <a:t>JoinColumn</a:t>
            </a:r>
            <a:r>
              <a:rPr lang="en-US" sz="1000" b="1" dirty="0"/>
              <a:t> </a:t>
            </a:r>
            <a:r>
              <a:rPr lang="en-US" sz="1000" dirty="0"/>
              <a:t>above will be applied to </a:t>
            </a:r>
            <a:r>
              <a:rPr lang="en-US" sz="1000" b="1" dirty="0"/>
              <a:t>category</a:t>
            </a:r>
            <a:r>
              <a:rPr lang="en-US" sz="1000" dirty="0"/>
              <a:t>.</a:t>
            </a:r>
            <a:endParaRPr lang="en-SG" sz="1000" dirty="0"/>
          </a:p>
        </p:txBody>
      </p:sp>
      <p:cxnSp>
        <p:nvCxnSpPr>
          <p:cNvPr id="38" name="Straight Arrow Connector 37">
            <a:extLst>
              <a:ext uri="{FF2B5EF4-FFF2-40B4-BE49-F238E27FC236}">
                <a16:creationId xmlns:a16="http://schemas.microsoft.com/office/drawing/2014/main" id="{18776D1B-ACAA-4460-BEEE-82FE13A62D01}"/>
              </a:ext>
            </a:extLst>
          </p:cNvPr>
          <p:cNvCxnSpPr>
            <a:cxnSpLocks/>
            <a:stCxn id="37" idx="0"/>
            <a:endCxn id="8" idx="2"/>
          </p:cNvCxnSpPr>
          <p:nvPr/>
        </p:nvCxnSpPr>
        <p:spPr>
          <a:xfrm flipH="1" flipV="1">
            <a:off x="6220314" y="4412094"/>
            <a:ext cx="1223718" cy="11178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71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29" grpId="0" animBg="1"/>
      <p:bldP spid="31" grpId="0" animBg="1"/>
      <p:bldP spid="3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415" y="2540256"/>
            <a:ext cx="7627426" cy="2018718"/>
          </a:xfrm>
        </p:spPr>
        <p:txBody>
          <a:bodyPr>
            <a:normAutofit/>
          </a:bodyPr>
          <a:lstStyle/>
          <a:p>
            <a:pPr>
              <a:lnSpc>
                <a:spcPct val="150000"/>
              </a:lnSpc>
            </a:pPr>
            <a:r>
              <a:rPr lang="en-US" dirty="0">
                <a:solidFill>
                  <a:schemeClr val="tx1"/>
                </a:solidFill>
                <a:latin typeface="Amasis MT Pro Black" panose="02040A04050005020304" pitchFamily="18" charset="0"/>
              </a:rPr>
              <a:t>Adding new items with categories</a:t>
            </a:r>
            <a:endParaRPr lang="en-SG"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6309033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5DD805-FDD9-4607-AF88-4A2164D60147}"/>
              </a:ext>
            </a:extLst>
          </p:cNvPr>
          <p:cNvSpPr>
            <a:spLocks noGrp="1"/>
          </p:cNvSpPr>
          <p:nvPr>
            <p:ph type="sldNum" sz="quarter" idx="12"/>
          </p:nvPr>
        </p:nvSpPr>
        <p:spPr/>
        <p:txBody>
          <a:bodyPr/>
          <a:lstStyle/>
          <a:p>
            <a:fld id="{6767FADE-2612-3649-B495-F644A23F288B}" type="slidenum">
              <a:rPr lang="en-US" smtClean="0"/>
              <a:pPr/>
              <a:t>56</a:t>
            </a:fld>
            <a:endParaRPr lang="en-US"/>
          </a:p>
        </p:txBody>
      </p:sp>
      <p:sp>
        <p:nvSpPr>
          <p:cNvPr id="3" name="Title 2">
            <a:extLst>
              <a:ext uri="{FF2B5EF4-FFF2-40B4-BE49-F238E27FC236}">
                <a16:creationId xmlns:a16="http://schemas.microsoft.com/office/drawing/2014/main" id="{C4E29E35-13B2-4C80-AFE5-1EAC0D66A241}"/>
              </a:ext>
            </a:extLst>
          </p:cNvPr>
          <p:cNvSpPr>
            <a:spLocks noGrp="1"/>
          </p:cNvSpPr>
          <p:nvPr>
            <p:ph type="title"/>
          </p:nvPr>
        </p:nvSpPr>
        <p:spPr>
          <a:xfrm>
            <a:off x="229675" y="317932"/>
            <a:ext cx="8818632" cy="904811"/>
          </a:xfrm>
        </p:spPr>
        <p:txBody>
          <a:bodyPr>
            <a:normAutofit fontScale="90000"/>
          </a:bodyPr>
          <a:lstStyle/>
          <a:p>
            <a:r>
              <a:rPr lang="en-US" dirty="0">
                <a:solidFill>
                  <a:schemeClr val="tx1"/>
                </a:solidFill>
                <a:latin typeface="Amasis MT Pro Black" panose="02040A04050005020304" pitchFamily="18" charset="0"/>
              </a:rPr>
              <a:t>Exercise 6 - Adding new items with categories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F8F7CC8B-446B-49A8-A385-5B4CA2EBC0F6}"/>
              </a:ext>
            </a:extLst>
          </p:cNvPr>
          <p:cNvSpPr>
            <a:spLocks noGrp="1"/>
          </p:cNvSpPr>
          <p:nvPr>
            <p:ph sz="quarter" idx="13"/>
          </p:nvPr>
        </p:nvSpPr>
        <p:spPr>
          <a:xfrm>
            <a:off x="643898" y="1464339"/>
            <a:ext cx="7477125" cy="3759200"/>
          </a:xfrm>
        </p:spPr>
        <p:txBody>
          <a:bodyPr/>
          <a:lstStyle/>
          <a:p>
            <a:pPr marL="457200" indent="-457200">
              <a:buFont typeface="+mj-lt"/>
              <a:buAutoNum type="alphaLcParenR"/>
            </a:pPr>
            <a:r>
              <a:rPr lang="en-US" dirty="0">
                <a:latin typeface="Amasis MT Pro" panose="02040504050005020304" pitchFamily="18" charset="0"/>
              </a:rPr>
              <a:t>The original form for adding new items did not include categories. </a:t>
            </a:r>
            <a:endParaRPr lang="en-SG" dirty="0">
              <a:latin typeface="Amasis MT Pro" panose="02040504050005020304" pitchFamily="18" charset="0"/>
            </a:endParaRPr>
          </a:p>
        </p:txBody>
      </p:sp>
      <p:pic>
        <p:nvPicPr>
          <p:cNvPr id="5" name="Picture 4">
            <a:extLst>
              <a:ext uri="{FF2B5EF4-FFF2-40B4-BE49-F238E27FC236}">
                <a16:creationId xmlns:a16="http://schemas.microsoft.com/office/drawing/2014/main" id="{DAD7B864-2CF5-4CEF-B35D-23A4723F6D04}"/>
              </a:ext>
            </a:extLst>
          </p:cNvPr>
          <p:cNvPicPr>
            <a:picLocks noChangeAspect="1"/>
          </p:cNvPicPr>
          <p:nvPr/>
        </p:nvPicPr>
        <p:blipFill>
          <a:blip r:embed="rId2"/>
          <a:stretch>
            <a:fillRect/>
          </a:stretch>
        </p:blipFill>
        <p:spPr>
          <a:xfrm>
            <a:off x="3171741" y="2695327"/>
            <a:ext cx="2800518" cy="3429000"/>
          </a:xfrm>
          <a:prstGeom prst="rect">
            <a:avLst/>
          </a:prstGeom>
          <a:ln>
            <a:solidFill>
              <a:schemeClr val="tx1"/>
            </a:solidFill>
          </a:ln>
        </p:spPr>
      </p:pic>
    </p:spTree>
    <p:extLst>
      <p:ext uri="{BB962C8B-B14F-4D97-AF65-F5344CB8AC3E}">
        <p14:creationId xmlns:p14="http://schemas.microsoft.com/office/powerpoint/2010/main" val="2452528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D4812C-ECE6-4A27-B5AC-600758B5550C}"/>
              </a:ext>
            </a:extLst>
          </p:cNvPr>
          <p:cNvSpPr>
            <a:spLocks noGrp="1"/>
          </p:cNvSpPr>
          <p:nvPr>
            <p:ph type="sldNum" sz="quarter" idx="12"/>
          </p:nvPr>
        </p:nvSpPr>
        <p:spPr/>
        <p:txBody>
          <a:bodyPr/>
          <a:lstStyle/>
          <a:p>
            <a:fld id="{6767FADE-2612-3649-B495-F644A23F288B}" type="slidenum">
              <a:rPr lang="en-US" smtClean="0"/>
              <a:pPr/>
              <a:t>57</a:t>
            </a:fld>
            <a:endParaRPr lang="en-US"/>
          </a:p>
        </p:txBody>
      </p:sp>
      <p:sp>
        <p:nvSpPr>
          <p:cNvPr id="3" name="Title 2">
            <a:extLst>
              <a:ext uri="{FF2B5EF4-FFF2-40B4-BE49-F238E27FC236}">
                <a16:creationId xmlns:a16="http://schemas.microsoft.com/office/drawing/2014/main" id="{56A14852-F65F-4678-920C-4297EAE394B6}"/>
              </a:ext>
            </a:extLst>
          </p:cNvPr>
          <p:cNvSpPr>
            <a:spLocks noGrp="1"/>
          </p:cNvSpPr>
          <p:nvPr>
            <p:ph type="title"/>
          </p:nvPr>
        </p:nvSpPr>
        <p:spPr>
          <a:xfrm>
            <a:off x="314735" y="372888"/>
            <a:ext cx="8829265" cy="1074912"/>
          </a:xfrm>
        </p:spPr>
        <p:txBody>
          <a:bodyPr>
            <a:normAutofit/>
          </a:bodyPr>
          <a:lstStyle/>
          <a:p>
            <a:r>
              <a:rPr lang="en-US" dirty="0">
                <a:solidFill>
                  <a:schemeClr val="tx1"/>
                </a:solidFill>
                <a:latin typeface="Amasis MT Pro Black" panose="02040A04050005020304" pitchFamily="18" charset="0"/>
              </a:rPr>
              <a:t>Exercise 6 - Adding new items with categories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A9E1C565-D27A-4B15-B539-57C67DF8F9E0}"/>
              </a:ext>
            </a:extLst>
          </p:cNvPr>
          <p:cNvSpPr>
            <a:spLocks noGrp="1"/>
          </p:cNvSpPr>
          <p:nvPr>
            <p:ph sz="quarter" idx="13"/>
          </p:nvPr>
        </p:nvSpPr>
        <p:spPr/>
        <p:txBody>
          <a:bodyPr/>
          <a:lstStyle/>
          <a:p>
            <a:pPr marL="457200" indent="-457200">
              <a:buFont typeface="+mj-lt"/>
              <a:buAutoNum type="alphaLcParenR" startAt="2"/>
            </a:pPr>
            <a:r>
              <a:rPr lang="en-US" dirty="0">
                <a:latin typeface="Amasis MT Pro" panose="02040504050005020304" pitchFamily="18" charset="0"/>
              </a:rPr>
              <a:t>We need to update </a:t>
            </a:r>
            <a:r>
              <a:rPr lang="en-US" b="1" dirty="0">
                <a:latin typeface="Amasis MT Pro" panose="02040504050005020304" pitchFamily="18" charset="0"/>
              </a:rPr>
              <a:t>add_item.html </a:t>
            </a:r>
            <a:r>
              <a:rPr lang="en-US" dirty="0">
                <a:latin typeface="Amasis MT Pro" panose="02040504050005020304" pitchFamily="18" charset="0"/>
              </a:rPr>
              <a:t>to include the category as shown.</a:t>
            </a:r>
            <a:endParaRPr lang="en-SG" dirty="0">
              <a:latin typeface="Amasis MT Pro" panose="02040504050005020304" pitchFamily="18" charset="0"/>
            </a:endParaRPr>
          </a:p>
        </p:txBody>
      </p:sp>
      <p:pic>
        <p:nvPicPr>
          <p:cNvPr id="5" name="Picture 4">
            <a:extLst>
              <a:ext uri="{FF2B5EF4-FFF2-40B4-BE49-F238E27FC236}">
                <a16:creationId xmlns:a16="http://schemas.microsoft.com/office/drawing/2014/main" id="{8919B59C-19E1-471C-89F4-7721B06C43A6}"/>
              </a:ext>
            </a:extLst>
          </p:cNvPr>
          <p:cNvPicPr>
            <a:picLocks noChangeAspect="1"/>
          </p:cNvPicPr>
          <p:nvPr/>
        </p:nvPicPr>
        <p:blipFill>
          <a:blip r:embed="rId2"/>
          <a:stretch>
            <a:fillRect/>
          </a:stretch>
        </p:blipFill>
        <p:spPr>
          <a:xfrm>
            <a:off x="1486722" y="2536535"/>
            <a:ext cx="2811943" cy="3443787"/>
          </a:xfrm>
          <a:prstGeom prst="rect">
            <a:avLst/>
          </a:prstGeom>
          <a:ln>
            <a:solidFill>
              <a:schemeClr val="tx1"/>
            </a:solidFill>
          </a:ln>
        </p:spPr>
      </p:pic>
      <p:pic>
        <p:nvPicPr>
          <p:cNvPr id="6" name="Picture 5">
            <a:extLst>
              <a:ext uri="{FF2B5EF4-FFF2-40B4-BE49-F238E27FC236}">
                <a16:creationId xmlns:a16="http://schemas.microsoft.com/office/drawing/2014/main" id="{F3459497-F611-4353-937A-FA464C2D1F6B}"/>
              </a:ext>
            </a:extLst>
          </p:cNvPr>
          <p:cNvPicPr>
            <a:picLocks noChangeAspect="1"/>
          </p:cNvPicPr>
          <p:nvPr/>
        </p:nvPicPr>
        <p:blipFill rotWithShape="1">
          <a:blip r:embed="rId3"/>
          <a:srcRect r="51563"/>
          <a:stretch/>
        </p:blipFill>
        <p:spPr>
          <a:xfrm>
            <a:off x="4892091" y="2536535"/>
            <a:ext cx="2488237" cy="3547184"/>
          </a:xfrm>
          <a:prstGeom prst="rect">
            <a:avLst/>
          </a:prstGeom>
          <a:ln>
            <a:solidFill>
              <a:schemeClr val="tx1"/>
            </a:solidFill>
          </a:ln>
        </p:spPr>
      </p:pic>
    </p:spTree>
    <p:extLst>
      <p:ext uri="{BB962C8B-B14F-4D97-AF65-F5344CB8AC3E}">
        <p14:creationId xmlns:p14="http://schemas.microsoft.com/office/powerpoint/2010/main" val="1037982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E3D82E-5E76-468F-A942-37109A5E76A4}"/>
              </a:ext>
            </a:extLst>
          </p:cNvPr>
          <p:cNvPicPr>
            <a:picLocks noChangeAspect="1"/>
          </p:cNvPicPr>
          <p:nvPr/>
        </p:nvPicPr>
        <p:blipFill>
          <a:blip r:embed="rId2"/>
          <a:stretch>
            <a:fillRect/>
          </a:stretch>
        </p:blipFill>
        <p:spPr>
          <a:xfrm>
            <a:off x="5869541" y="2473360"/>
            <a:ext cx="2811943" cy="3443787"/>
          </a:xfrm>
          <a:prstGeom prst="rect">
            <a:avLst/>
          </a:prstGeom>
          <a:ln>
            <a:solidFill>
              <a:schemeClr val="tx1"/>
            </a:solidFill>
          </a:ln>
        </p:spPr>
      </p:pic>
      <p:sp>
        <p:nvSpPr>
          <p:cNvPr id="2" name="Slide Number Placeholder 1">
            <a:extLst>
              <a:ext uri="{FF2B5EF4-FFF2-40B4-BE49-F238E27FC236}">
                <a16:creationId xmlns:a16="http://schemas.microsoft.com/office/drawing/2014/main" id="{5B1515D8-8E01-4D4C-94B1-71CC90827CB9}"/>
              </a:ext>
            </a:extLst>
          </p:cNvPr>
          <p:cNvSpPr>
            <a:spLocks noGrp="1"/>
          </p:cNvSpPr>
          <p:nvPr>
            <p:ph type="sldNum" sz="quarter" idx="12"/>
          </p:nvPr>
        </p:nvSpPr>
        <p:spPr/>
        <p:txBody>
          <a:bodyPr/>
          <a:lstStyle/>
          <a:p>
            <a:fld id="{6767FADE-2612-3649-B495-F644A23F288B}" type="slidenum">
              <a:rPr lang="en-US" smtClean="0"/>
              <a:pPr/>
              <a:t>58</a:t>
            </a:fld>
            <a:endParaRPr lang="en-US"/>
          </a:p>
        </p:txBody>
      </p:sp>
      <p:sp>
        <p:nvSpPr>
          <p:cNvPr id="3" name="Title 2">
            <a:extLst>
              <a:ext uri="{FF2B5EF4-FFF2-40B4-BE49-F238E27FC236}">
                <a16:creationId xmlns:a16="http://schemas.microsoft.com/office/drawing/2014/main" id="{8407929C-AE3E-44C9-9AD6-C9728A535AAE}"/>
              </a:ext>
            </a:extLst>
          </p:cNvPr>
          <p:cNvSpPr>
            <a:spLocks noGrp="1"/>
          </p:cNvSpPr>
          <p:nvPr>
            <p:ph type="title"/>
          </p:nvPr>
        </p:nvSpPr>
        <p:spPr>
          <a:xfrm>
            <a:off x="341273" y="226782"/>
            <a:ext cx="8664504" cy="954088"/>
          </a:xfrm>
        </p:spPr>
        <p:txBody>
          <a:bodyPr>
            <a:normAutofit fontScale="90000"/>
          </a:bodyPr>
          <a:lstStyle/>
          <a:p>
            <a:r>
              <a:rPr lang="en-US" dirty="0">
                <a:solidFill>
                  <a:schemeClr val="tx1"/>
                </a:solidFill>
                <a:latin typeface="Amasis MT Pro Black" panose="02040A04050005020304" pitchFamily="18" charset="0"/>
              </a:rPr>
              <a:t>Exercise 6 - Adding new items with categories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ACED4CA7-EC82-43B9-AE87-B94F3C5E00CA}"/>
              </a:ext>
            </a:extLst>
          </p:cNvPr>
          <p:cNvSpPr>
            <a:spLocks noGrp="1"/>
          </p:cNvSpPr>
          <p:nvPr>
            <p:ph sz="quarter" idx="13"/>
          </p:nvPr>
        </p:nvSpPr>
        <p:spPr/>
        <p:txBody>
          <a:bodyPr/>
          <a:lstStyle/>
          <a:p>
            <a:pPr marL="457200" indent="-457200">
              <a:buFont typeface="+mj-lt"/>
              <a:buAutoNum type="alphaLcParenR" startAt="3"/>
            </a:pPr>
            <a:r>
              <a:rPr lang="en-US" dirty="0">
                <a:latin typeface="Amasis MT Pro" panose="02040504050005020304" pitchFamily="18" charset="0"/>
              </a:rPr>
              <a:t>Modify </a:t>
            </a:r>
            <a:r>
              <a:rPr lang="en-US" b="1" dirty="0">
                <a:latin typeface="Amasis MT Pro" panose="02040504050005020304" pitchFamily="18" charset="0"/>
              </a:rPr>
              <a:t>add_item.html</a:t>
            </a:r>
            <a:r>
              <a:rPr lang="en-US" dirty="0">
                <a:latin typeface="Amasis MT Pro" panose="02040504050005020304" pitchFamily="18" charset="0"/>
              </a:rPr>
              <a:t> to include the following code:</a:t>
            </a:r>
            <a:endParaRPr lang="en-SG" dirty="0">
              <a:latin typeface="Amasis MT Pro" panose="02040504050005020304" pitchFamily="18" charset="0"/>
            </a:endParaRPr>
          </a:p>
        </p:txBody>
      </p:sp>
      <p:pic>
        <p:nvPicPr>
          <p:cNvPr id="5" name="Picture 4">
            <a:extLst>
              <a:ext uri="{FF2B5EF4-FFF2-40B4-BE49-F238E27FC236}">
                <a16:creationId xmlns:a16="http://schemas.microsoft.com/office/drawing/2014/main" id="{59907093-8B34-4BD8-B78E-D5B7E85CCC1E}"/>
              </a:ext>
            </a:extLst>
          </p:cNvPr>
          <p:cNvPicPr>
            <a:picLocks noChangeAspect="1"/>
          </p:cNvPicPr>
          <p:nvPr/>
        </p:nvPicPr>
        <p:blipFill>
          <a:blip r:embed="rId3"/>
          <a:stretch>
            <a:fillRect/>
          </a:stretch>
        </p:blipFill>
        <p:spPr>
          <a:xfrm>
            <a:off x="341273" y="2605088"/>
            <a:ext cx="5411827" cy="1380894"/>
          </a:xfrm>
          <a:prstGeom prst="rect">
            <a:avLst/>
          </a:prstGeom>
          <a:ln>
            <a:solidFill>
              <a:schemeClr val="tx1"/>
            </a:solidFill>
          </a:ln>
        </p:spPr>
      </p:pic>
    </p:spTree>
    <p:extLst>
      <p:ext uri="{BB962C8B-B14F-4D97-AF65-F5344CB8AC3E}">
        <p14:creationId xmlns:p14="http://schemas.microsoft.com/office/powerpoint/2010/main" val="2656826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8B711B-8B64-4C9E-9F00-1A111C8DC084}"/>
              </a:ext>
            </a:extLst>
          </p:cNvPr>
          <p:cNvSpPr>
            <a:spLocks noGrp="1"/>
          </p:cNvSpPr>
          <p:nvPr>
            <p:ph type="sldNum" sz="quarter" idx="12"/>
          </p:nvPr>
        </p:nvSpPr>
        <p:spPr/>
        <p:txBody>
          <a:bodyPr/>
          <a:lstStyle/>
          <a:p>
            <a:fld id="{6767FADE-2612-3649-B495-F644A23F288B}" type="slidenum">
              <a:rPr lang="en-US" smtClean="0"/>
              <a:pPr/>
              <a:t>59</a:t>
            </a:fld>
            <a:endParaRPr lang="en-US"/>
          </a:p>
        </p:txBody>
      </p:sp>
      <p:sp>
        <p:nvSpPr>
          <p:cNvPr id="3" name="Title 2">
            <a:extLst>
              <a:ext uri="{FF2B5EF4-FFF2-40B4-BE49-F238E27FC236}">
                <a16:creationId xmlns:a16="http://schemas.microsoft.com/office/drawing/2014/main" id="{AD1C6FF1-7483-4BC6-80C3-1D48FE80BBA3}"/>
              </a:ext>
            </a:extLst>
          </p:cNvPr>
          <p:cNvSpPr>
            <a:spLocks noGrp="1"/>
          </p:cNvSpPr>
          <p:nvPr>
            <p:ph type="title"/>
          </p:nvPr>
        </p:nvSpPr>
        <p:spPr>
          <a:xfrm>
            <a:off x="250540" y="288257"/>
            <a:ext cx="8893460" cy="816171"/>
          </a:xfrm>
        </p:spPr>
        <p:txBody>
          <a:bodyPr>
            <a:normAutofit fontScale="90000"/>
          </a:bodyPr>
          <a:lstStyle/>
          <a:p>
            <a:r>
              <a:rPr lang="en-US" dirty="0">
                <a:solidFill>
                  <a:schemeClr val="tx1"/>
                </a:solidFill>
                <a:latin typeface="Amasis MT Pro Black" panose="02040A04050005020304" pitchFamily="18" charset="0"/>
              </a:rPr>
              <a:t>Exercise 6 - Adding new items with categories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C6E82680-DC98-419A-8144-227947A6BDED}"/>
              </a:ext>
            </a:extLst>
          </p:cNvPr>
          <p:cNvSpPr>
            <a:spLocks noGrp="1"/>
          </p:cNvSpPr>
          <p:nvPr>
            <p:ph sz="quarter" idx="13"/>
          </p:nvPr>
        </p:nvSpPr>
        <p:spPr>
          <a:xfrm>
            <a:off x="665164" y="1651000"/>
            <a:ext cx="3282908" cy="3759200"/>
          </a:xfrm>
        </p:spPr>
        <p:txBody>
          <a:bodyPr/>
          <a:lstStyle/>
          <a:p>
            <a:pPr marL="457200" indent="-457200">
              <a:buFont typeface="+mj-lt"/>
              <a:buAutoNum type="alphaLcParenR" startAt="4"/>
            </a:pPr>
            <a:r>
              <a:rPr lang="en-US" dirty="0">
                <a:latin typeface="Amasis MT Pro" panose="02040504050005020304" pitchFamily="18" charset="0"/>
              </a:rPr>
              <a:t>In the </a:t>
            </a:r>
            <a:r>
              <a:rPr lang="en-US" b="1" dirty="0" err="1">
                <a:latin typeface="Amasis MT Pro" panose="02040504050005020304" pitchFamily="18" charset="0"/>
              </a:rPr>
              <a:t>ItemController</a:t>
            </a:r>
            <a:r>
              <a:rPr lang="en-US" dirty="0">
                <a:latin typeface="Amasis MT Pro" panose="02040504050005020304" pitchFamily="18" charset="0"/>
              </a:rPr>
              <a:t>, modify the </a:t>
            </a:r>
            <a:r>
              <a:rPr lang="en-US" b="1" dirty="0" err="1">
                <a:latin typeface="Amasis MT Pro" panose="02040504050005020304" pitchFamily="18" charset="0"/>
              </a:rPr>
              <a:t>addItem</a:t>
            </a:r>
            <a:r>
              <a:rPr lang="en-US" b="1" dirty="0">
                <a:latin typeface="Amasis MT Pro" panose="02040504050005020304" pitchFamily="18" charset="0"/>
              </a:rPr>
              <a:t>*</a:t>
            </a:r>
            <a:r>
              <a:rPr lang="en-US" dirty="0">
                <a:latin typeface="Amasis MT Pro" panose="02040504050005020304" pitchFamily="18" charset="0"/>
              </a:rPr>
              <a:t> method to include the code as shown:</a:t>
            </a:r>
            <a:endParaRPr lang="en-SG" dirty="0">
              <a:latin typeface="Amasis MT Pro" panose="02040504050005020304" pitchFamily="18" charset="0"/>
            </a:endParaRPr>
          </a:p>
        </p:txBody>
      </p:sp>
      <p:pic>
        <p:nvPicPr>
          <p:cNvPr id="7" name="Picture 6">
            <a:extLst>
              <a:ext uri="{FF2B5EF4-FFF2-40B4-BE49-F238E27FC236}">
                <a16:creationId xmlns:a16="http://schemas.microsoft.com/office/drawing/2014/main" id="{E3A3A1CB-5BBA-42BB-B53F-A82671F5F562}"/>
              </a:ext>
            </a:extLst>
          </p:cNvPr>
          <p:cNvPicPr>
            <a:picLocks noChangeAspect="1"/>
          </p:cNvPicPr>
          <p:nvPr/>
        </p:nvPicPr>
        <p:blipFill>
          <a:blip r:embed="rId2"/>
          <a:stretch>
            <a:fillRect/>
          </a:stretch>
        </p:blipFill>
        <p:spPr>
          <a:xfrm>
            <a:off x="4117039" y="1104428"/>
            <a:ext cx="3978722" cy="5097506"/>
          </a:xfrm>
          <a:prstGeom prst="rect">
            <a:avLst/>
          </a:prstGeom>
          <a:ln>
            <a:solidFill>
              <a:schemeClr val="tx1"/>
            </a:solidFill>
          </a:ln>
        </p:spPr>
      </p:pic>
      <p:sp>
        <p:nvSpPr>
          <p:cNvPr id="6" name="Rectangle 5">
            <a:extLst>
              <a:ext uri="{FF2B5EF4-FFF2-40B4-BE49-F238E27FC236}">
                <a16:creationId xmlns:a16="http://schemas.microsoft.com/office/drawing/2014/main" id="{BE4BA7B8-CF19-4344-999C-634EC6F4142B}"/>
              </a:ext>
            </a:extLst>
          </p:cNvPr>
          <p:cNvSpPr/>
          <p:nvPr/>
        </p:nvSpPr>
        <p:spPr>
          <a:xfrm>
            <a:off x="4579734" y="2620727"/>
            <a:ext cx="2800594" cy="28416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5131B18C-8AEF-4BB9-BC96-D0EA0671B980}"/>
              </a:ext>
            </a:extLst>
          </p:cNvPr>
          <p:cNvSpPr/>
          <p:nvPr/>
        </p:nvSpPr>
        <p:spPr>
          <a:xfrm>
            <a:off x="4829175" y="4602163"/>
            <a:ext cx="3266586" cy="28416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99B5896-854E-4A96-AA16-275A6DA7E7C2}"/>
              </a:ext>
            </a:extLst>
          </p:cNvPr>
          <p:cNvSpPr txBox="1"/>
          <p:nvPr/>
        </p:nvSpPr>
        <p:spPr>
          <a:xfrm>
            <a:off x="476250" y="4602163"/>
            <a:ext cx="3381375" cy="769441"/>
          </a:xfrm>
          <a:prstGeom prst="rect">
            <a:avLst/>
          </a:prstGeom>
          <a:noFill/>
        </p:spPr>
        <p:txBody>
          <a:bodyPr wrap="square" rtlCol="0">
            <a:spAutoFit/>
          </a:bodyPr>
          <a:lstStyle/>
          <a:p>
            <a:r>
              <a:rPr lang="en-US" sz="1100" dirty="0">
                <a:solidFill>
                  <a:srgbClr val="FF0000"/>
                </a:solidFill>
              </a:rPr>
              <a:t>*Note: </a:t>
            </a:r>
          </a:p>
          <a:p>
            <a:r>
              <a:rPr lang="en-US" sz="1100" dirty="0">
                <a:solidFill>
                  <a:srgbClr val="FF0000"/>
                </a:solidFill>
              </a:rPr>
              <a:t>Depending on what you named the method to add an item earlier and the mappings you used, they could be different from the code shown here.</a:t>
            </a:r>
            <a:endParaRPr lang="en-SG" sz="1100" dirty="0">
              <a:solidFill>
                <a:srgbClr val="FF0000"/>
              </a:solidFill>
            </a:endParaRPr>
          </a:p>
        </p:txBody>
      </p:sp>
    </p:spTree>
    <p:extLst>
      <p:ext uri="{BB962C8B-B14F-4D97-AF65-F5344CB8AC3E}">
        <p14:creationId xmlns:p14="http://schemas.microsoft.com/office/powerpoint/2010/main" val="84366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1F4E8F-6751-44E6-9E10-339139D5D4F2}"/>
              </a:ext>
            </a:extLst>
          </p:cNvPr>
          <p:cNvSpPr>
            <a:spLocks noGrp="1"/>
          </p:cNvSpPr>
          <p:nvPr>
            <p:ph type="sldNum" sz="quarter" idx="12"/>
          </p:nvPr>
        </p:nvSpPr>
        <p:spPr/>
        <p:txBody>
          <a:bodyPr/>
          <a:lstStyle/>
          <a:p>
            <a:fld id="{6767FADE-2612-3649-B495-F644A23F288B}" type="slidenum">
              <a:rPr lang="en-US" smtClean="0"/>
              <a:pPr/>
              <a:t>6</a:t>
            </a:fld>
            <a:endParaRPr lang="en-US"/>
          </a:p>
        </p:txBody>
      </p:sp>
      <p:sp>
        <p:nvSpPr>
          <p:cNvPr id="3" name="Title 2">
            <a:extLst>
              <a:ext uri="{FF2B5EF4-FFF2-40B4-BE49-F238E27FC236}">
                <a16:creationId xmlns:a16="http://schemas.microsoft.com/office/drawing/2014/main" id="{E1F51A24-73EF-48D4-86F9-6A5661063C4A}"/>
              </a:ext>
            </a:extLst>
          </p:cNvPr>
          <p:cNvSpPr>
            <a:spLocks noGrp="1"/>
          </p:cNvSpPr>
          <p:nvPr>
            <p:ph type="title"/>
          </p:nvPr>
        </p:nvSpPr>
        <p:spPr/>
        <p:txBody>
          <a:bodyPr>
            <a:normAutofit fontScale="90000"/>
          </a:bodyPr>
          <a:lstStyle/>
          <a:p>
            <a:r>
              <a:rPr lang="en-US" dirty="0">
                <a:solidFill>
                  <a:schemeClr val="tx1"/>
                </a:solidFill>
                <a:latin typeface="Amasis MT Pro Black" panose="02040A04050005020304" pitchFamily="18" charset="0"/>
              </a:rPr>
              <a:t>Topics Covered in this course</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73537D78-188C-4244-BB76-6E2B677BA6E1}"/>
              </a:ext>
            </a:extLst>
          </p:cNvPr>
          <p:cNvSpPr>
            <a:spLocks noGrp="1"/>
          </p:cNvSpPr>
          <p:nvPr>
            <p:ph sz="quarter" idx="13"/>
          </p:nvPr>
        </p:nvSpPr>
        <p:spPr>
          <a:xfrm>
            <a:off x="523120" y="1109462"/>
            <a:ext cx="7477125" cy="3759200"/>
          </a:xfrm>
        </p:spPr>
        <p:txBody>
          <a:bodyPr/>
          <a:lstStyle/>
          <a:p>
            <a:r>
              <a:rPr lang="en-SG" sz="3200" dirty="0">
                <a:latin typeface="Amasis MT Pro" panose="02040504050005020304" pitchFamily="18" charset="0"/>
              </a:rPr>
              <a:t>Using Bootstrap to style a webpage</a:t>
            </a:r>
          </a:p>
          <a:p>
            <a:endParaRPr lang="en-SG" sz="3200" dirty="0">
              <a:latin typeface="Amasis MT Pro" panose="02040504050005020304" pitchFamily="18" charset="0"/>
            </a:endParaRPr>
          </a:p>
          <a:p>
            <a:r>
              <a:rPr lang="en-SG" sz="3200" dirty="0">
                <a:latin typeface="Amasis MT Pro" panose="02040504050005020304" pitchFamily="18" charset="0"/>
              </a:rPr>
              <a:t>Create Model and map to Database</a:t>
            </a:r>
          </a:p>
          <a:p>
            <a:endParaRPr lang="en-SG" sz="3200" dirty="0">
              <a:latin typeface="Amasis MT Pro" panose="02040504050005020304" pitchFamily="18" charset="0"/>
            </a:endParaRPr>
          </a:p>
          <a:p>
            <a:r>
              <a:rPr lang="en-SG" sz="3200" dirty="0">
                <a:latin typeface="Amasis MT Pro" panose="02040504050005020304" pitchFamily="18" charset="0"/>
              </a:rPr>
              <a:t>CRUD using MYSQL</a:t>
            </a:r>
          </a:p>
          <a:p>
            <a:endParaRPr lang="en-SG" sz="3200" dirty="0">
              <a:latin typeface="Amasis MT Pro" panose="02040504050005020304" pitchFamily="18" charset="0"/>
            </a:endParaRPr>
          </a:p>
        </p:txBody>
      </p:sp>
    </p:spTree>
    <p:extLst>
      <p:ext uri="{BB962C8B-B14F-4D97-AF65-F5344CB8AC3E}">
        <p14:creationId xmlns:p14="http://schemas.microsoft.com/office/powerpoint/2010/main" val="8833727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1515D8-8E01-4D4C-94B1-71CC90827CB9}"/>
              </a:ext>
            </a:extLst>
          </p:cNvPr>
          <p:cNvSpPr>
            <a:spLocks noGrp="1"/>
          </p:cNvSpPr>
          <p:nvPr>
            <p:ph type="sldNum" sz="quarter" idx="12"/>
          </p:nvPr>
        </p:nvSpPr>
        <p:spPr/>
        <p:txBody>
          <a:bodyPr/>
          <a:lstStyle/>
          <a:p>
            <a:fld id="{6767FADE-2612-3649-B495-F644A23F288B}" type="slidenum">
              <a:rPr lang="en-US" smtClean="0"/>
              <a:pPr/>
              <a:t>60</a:t>
            </a:fld>
            <a:endParaRPr lang="en-US"/>
          </a:p>
        </p:txBody>
      </p:sp>
      <p:sp>
        <p:nvSpPr>
          <p:cNvPr id="3" name="Title 2">
            <a:extLst>
              <a:ext uri="{FF2B5EF4-FFF2-40B4-BE49-F238E27FC236}">
                <a16:creationId xmlns:a16="http://schemas.microsoft.com/office/drawing/2014/main" id="{8407929C-AE3E-44C9-9AD6-C9728A535AAE}"/>
              </a:ext>
            </a:extLst>
          </p:cNvPr>
          <p:cNvSpPr>
            <a:spLocks noGrp="1"/>
          </p:cNvSpPr>
          <p:nvPr>
            <p:ph type="title"/>
          </p:nvPr>
        </p:nvSpPr>
        <p:spPr>
          <a:xfrm>
            <a:off x="219043" y="317934"/>
            <a:ext cx="8754836" cy="968606"/>
          </a:xfrm>
        </p:spPr>
        <p:txBody>
          <a:bodyPr>
            <a:normAutofit fontScale="90000"/>
          </a:bodyPr>
          <a:lstStyle/>
          <a:p>
            <a:r>
              <a:rPr lang="en-US" dirty="0">
                <a:solidFill>
                  <a:schemeClr val="tx1"/>
                </a:solidFill>
                <a:latin typeface="Amasis MT Pro Black" panose="02040A04050005020304" pitchFamily="18" charset="0"/>
              </a:rPr>
              <a:t>Exercise 6 - Adding new items with categories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ACED4CA7-EC82-43B9-AE87-B94F3C5E00CA}"/>
              </a:ext>
            </a:extLst>
          </p:cNvPr>
          <p:cNvSpPr>
            <a:spLocks noGrp="1"/>
          </p:cNvSpPr>
          <p:nvPr>
            <p:ph sz="quarter" idx="13"/>
          </p:nvPr>
        </p:nvSpPr>
        <p:spPr/>
        <p:txBody>
          <a:bodyPr/>
          <a:lstStyle/>
          <a:p>
            <a:pPr marL="457200" indent="-457200">
              <a:buFont typeface="+mj-lt"/>
              <a:buAutoNum type="alphaLcParenR" startAt="5"/>
            </a:pPr>
            <a:r>
              <a:rPr lang="en-US" dirty="0">
                <a:latin typeface="Amasis MT Pro" panose="02040504050005020304" pitchFamily="18" charset="0"/>
              </a:rPr>
              <a:t>Browse to </a:t>
            </a:r>
            <a:r>
              <a:rPr lang="en-US" dirty="0">
                <a:latin typeface="Amasis MT Pro" panose="02040504050005020304" pitchFamily="18" charset="0"/>
                <a:hlinkClick r:id="rId2"/>
              </a:rPr>
              <a:t>http://localhost:8080/items/add</a:t>
            </a:r>
            <a:r>
              <a:rPr lang="en-US" dirty="0">
                <a:latin typeface="Amasis MT Pro" panose="02040504050005020304" pitchFamily="18" charset="0"/>
              </a:rPr>
              <a:t> to check that the categories appear in the add form. </a:t>
            </a:r>
          </a:p>
          <a:p>
            <a:pPr marL="457200" indent="-457200">
              <a:buFont typeface="+mj-lt"/>
              <a:buAutoNum type="alphaLcParenR" startAt="5"/>
            </a:pPr>
            <a:endParaRPr lang="en-US" dirty="0">
              <a:latin typeface="Amasis MT Pro" panose="02040504050005020304" pitchFamily="18" charset="0"/>
            </a:endParaRPr>
          </a:p>
          <a:p>
            <a:pPr marL="457200" indent="-457200">
              <a:buFont typeface="+mj-lt"/>
              <a:buAutoNum type="alphaLcParenR" startAt="5"/>
            </a:pPr>
            <a:r>
              <a:rPr lang="en-US" dirty="0">
                <a:latin typeface="Amasis MT Pro" panose="02040504050005020304" pitchFamily="18" charset="0"/>
              </a:rPr>
              <a:t>Check that your add form works by adding a new item. </a:t>
            </a:r>
          </a:p>
          <a:p>
            <a:pPr marL="457200" indent="-457200">
              <a:buFont typeface="+mj-lt"/>
              <a:buAutoNum type="alphaLcParenR" startAt="5"/>
            </a:pPr>
            <a:endParaRPr lang="en-US" dirty="0">
              <a:latin typeface="Amasis MT Pro" panose="02040504050005020304" pitchFamily="18" charset="0"/>
            </a:endParaRPr>
          </a:p>
          <a:p>
            <a:pPr marL="457200" indent="-457200">
              <a:buFont typeface="+mj-lt"/>
              <a:buAutoNum type="alphaLcParenR" startAt="5"/>
            </a:pPr>
            <a:r>
              <a:rPr lang="en-US" dirty="0">
                <a:latin typeface="Amasis MT Pro" panose="02040504050005020304" pitchFamily="18" charset="0"/>
              </a:rPr>
              <a:t>Paste the code for </a:t>
            </a:r>
            <a:r>
              <a:rPr lang="en-US" b="1" dirty="0">
                <a:latin typeface="Amasis MT Pro" panose="02040504050005020304" pitchFamily="18" charset="0"/>
              </a:rPr>
              <a:t>ItemController.java </a:t>
            </a:r>
            <a:r>
              <a:rPr lang="en-US" dirty="0">
                <a:latin typeface="Amasis MT Pro" panose="02040504050005020304" pitchFamily="18" charset="0"/>
              </a:rPr>
              <a:t>and  </a:t>
            </a:r>
            <a:r>
              <a:rPr lang="en-US" b="1" dirty="0">
                <a:latin typeface="Amasis MT Pro" panose="02040504050005020304" pitchFamily="18" charset="0"/>
              </a:rPr>
              <a:t>add_item.html </a:t>
            </a:r>
            <a:r>
              <a:rPr lang="en-US" dirty="0">
                <a:latin typeface="Amasis MT Pro" panose="02040504050005020304" pitchFamily="18" charset="0"/>
              </a:rPr>
              <a:t>into your worksheet.</a:t>
            </a:r>
            <a:endParaRPr lang="en-SG" dirty="0">
              <a:latin typeface="Amasis MT Pro" panose="02040504050005020304" pitchFamily="18" charset="0"/>
            </a:endParaRPr>
          </a:p>
        </p:txBody>
      </p:sp>
    </p:spTree>
    <p:extLst>
      <p:ext uri="{BB962C8B-B14F-4D97-AF65-F5344CB8AC3E}">
        <p14:creationId xmlns:p14="http://schemas.microsoft.com/office/powerpoint/2010/main" val="1032754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304CC03-4B2C-4FF8-A3D4-F229DFFA3158}"/>
              </a:ext>
            </a:extLst>
          </p:cNvPr>
          <p:cNvPicPr>
            <a:picLocks noChangeAspect="1"/>
          </p:cNvPicPr>
          <p:nvPr/>
        </p:nvPicPr>
        <p:blipFill>
          <a:blip r:embed="rId2"/>
          <a:stretch>
            <a:fillRect/>
          </a:stretch>
        </p:blipFill>
        <p:spPr>
          <a:xfrm>
            <a:off x="2649036" y="895837"/>
            <a:ext cx="2245075" cy="2210994"/>
          </a:xfrm>
          <a:prstGeom prst="rect">
            <a:avLst/>
          </a:prstGeom>
          <a:ln>
            <a:solidFill>
              <a:schemeClr val="tx1"/>
            </a:solidFill>
          </a:ln>
        </p:spPr>
      </p:pic>
      <p:sp>
        <p:nvSpPr>
          <p:cNvPr id="2" name="Slide Number Placeholder 1">
            <a:extLst>
              <a:ext uri="{FF2B5EF4-FFF2-40B4-BE49-F238E27FC236}">
                <a16:creationId xmlns:a16="http://schemas.microsoft.com/office/drawing/2014/main" id="{EF4C4F05-E388-4C83-8E6A-6359703E52B7}"/>
              </a:ext>
            </a:extLst>
          </p:cNvPr>
          <p:cNvSpPr>
            <a:spLocks noGrp="1"/>
          </p:cNvSpPr>
          <p:nvPr>
            <p:ph type="sldNum" sz="quarter" idx="12"/>
          </p:nvPr>
        </p:nvSpPr>
        <p:spPr/>
        <p:txBody>
          <a:bodyPr/>
          <a:lstStyle/>
          <a:p>
            <a:fld id="{6767FADE-2612-3649-B495-F644A23F288B}" type="slidenum">
              <a:rPr lang="en-US" smtClean="0"/>
              <a:pPr/>
              <a:t>61</a:t>
            </a:fld>
            <a:endParaRPr lang="en-US"/>
          </a:p>
        </p:txBody>
      </p:sp>
      <p:sp>
        <p:nvSpPr>
          <p:cNvPr id="3" name="Title 2">
            <a:extLst>
              <a:ext uri="{FF2B5EF4-FFF2-40B4-BE49-F238E27FC236}">
                <a16:creationId xmlns:a16="http://schemas.microsoft.com/office/drawing/2014/main" id="{E1CCF99A-DF5E-48F5-B69F-3CCBCCB39982}"/>
              </a:ext>
            </a:extLst>
          </p:cNvPr>
          <p:cNvSpPr>
            <a:spLocks noGrp="1"/>
          </p:cNvSpPr>
          <p:nvPr>
            <p:ph type="title"/>
          </p:nvPr>
        </p:nvSpPr>
        <p:spPr>
          <a:xfrm>
            <a:off x="378531" y="299796"/>
            <a:ext cx="6211928" cy="604593"/>
          </a:xfrm>
        </p:spPr>
        <p:txBody>
          <a:bodyPr/>
          <a:lstStyle/>
          <a:p>
            <a:r>
              <a:rPr lang="en-US" dirty="0">
                <a:solidFill>
                  <a:schemeClr val="tx1"/>
                </a:solidFill>
                <a:latin typeface="Amasis MT Pro Black" panose="02040A04050005020304" pitchFamily="18" charset="0"/>
              </a:rPr>
              <a:t>How it works</a:t>
            </a:r>
            <a:endParaRPr lang="en-SG" dirty="0">
              <a:solidFill>
                <a:schemeClr val="tx1"/>
              </a:solidFill>
              <a:latin typeface="Amasis MT Pro Black" panose="02040A04050005020304" pitchFamily="18" charset="0"/>
            </a:endParaRPr>
          </a:p>
        </p:txBody>
      </p:sp>
      <p:pic>
        <p:nvPicPr>
          <p:cNvPr id="5" name="Picture 4">
            <a:extLst>
              <a:ext uri="{FF2B5EF4-FFF2-40B4-BE49-F238E27FC236}">
                <a16:creationId xmlns:a16="http://schemas.microsoft.com/office/drawing/2014/main" id="{085A763F-CD28-45FE-AB59-5EEECE750BA3}"/>
              </a:ext>
            </a:extLst>
          </p:cNvPr>
          <p:cNvPicPr>
            <a:picLocks noChangeAspect="1"/>
          </p:cNvPicPr>
          <p:nvPr/>
        </p:nvPicPr>
        <p:blipFill>
          <a:blip r:embed="rId3"/>
          <a:stretch>
            <a:fillRect/>
          </a:stretch>
        </p:blipFill>
        <p:spPr>
          <a:xfrm>
            <a:off x="68303" y="3236566"/>
            <a:ext cx="4838211" cy="1234529"/>
          </a:xfrm>
          <a:prstGeom prst="rect">
            <a:avLst/>
          </a:prstGeom>
          <a:ln>
            <a:solidFill>
              <a:schemeClr val="tx1"/>
            </a:solidFill>
          </a:ln>
        </p:spPr>
      </p:pic>
      <p:pic>
        <p:nvPicPr>
          <p:cNvPr id="6" name="Picture 5">
            <a:extLst>
              <a:ext uri="{FF2B5EF4-FFF2-40B4-BE49-F238E27FC236}">
                <a16:creationId xmlns:a16="http://schemas.microsoft.com/office/drawing/2014/main" id="{A83F0E42-5068-4A3D-957B-77263C222D3E}"/>
              </a:ext>
            </a:extLst>
          </p:cNvPr>
          <p:cNvPicPr>
            <a:picLocks noChangeAspect="1"/>
          </p:cNvPicPr>
          <p:nvPr/>
        </p:nvPicPr>
        <p:blipFill>
          <a:blip r:embed="rId4"/>
          <a:stretch>
            <a:fillRect/>
          </a:stretch>
        </p:blipFill>
        <p:spPr>
          <a:xfrm>
            <a:off x="5060014" y="880247"/>
            <a:ext cx="3978722" cy="5097506"/>
          </a:xfrm>
          <a:prstGeom prst="rect">
            <a:avLst/>
          </a:prstGeom>
          <a:ln>
            <a:solidFill>
              <a:schemeClr val="tx1"/>
            </a:solidFill>
          </a:ln>
        </p:spPr>
      </p:pic>
      <p:sp>
        <p:nvSpPr>
          <p:cNvPr id="7" name="TextBox 6">
            <a:extLst>
              <a:ext uri="{FF2B5EF4-FFF2-40B4-BE49-F238E27FC236}">
                <a16:creationId xmlns:a16="http://schemas.microsoft.com/office/drawing/2014/main" id="{216F8243-56BC-4E7C-9751-29F3CA470445}"/>
              </a:ext>
            </a:extLst>
          </p:cNvPr>
          <p:cNvSpPr txBox="1"/>
          <p:nvPr/>
        </p:nvSpPr>
        <p:spPr>
          <a:xfrm>
            <a:off x="247922" y="1265054"/>
            <a:ext cx="2245075" cy="1015663"/>
          </a:xfrm>
          <a:prstGeom prst="rect">
            <a:avLst/>
          </a:prstGeom>
          <a:noFill/>
          <a:ln>
            <a:solidFill>
              <a:srgbClr val="FF0000"/>
            </a:solidFill>
          </a:ln>
        </p:spPr>
        <p:txBody>
          <a:bodyPr wrap="square" rtlCol="0">
            <a:spAutoFit/>
          </a:bodyPr>
          <a:lstStyle/>
          <a:p>
            <a:r>
              <a:rPr lang="en-US" sz="1200" dirty="0"/>
              <a:t>1. The </a:t>
            </a:r>
            <a:r>
              <a:rPr lang="en-US" sz="1200" b="1" dirty="0"/>
              <a:t>category</a:t>
            </a:r>
            <a:r>
              <a:rPr lang="en-US" sz="1200" dirty="0"/>
              <a:t> field here is from the </a:t>
            </a:r>
            <a:r>
              <a:rPr lang="en-US" sz="1200" b="1" dirty="0"/>
              <a:t>item</a:t>
            </a:r>
            <a:r>
              <a:rPr lang="en-US" sz="1200" dirty="0"/>
              <a:t> object in the add form. Recall that category was added as one of the fields in the Item class </a:t>
            </a:r>
            <a:endParaRPr lang="en-SG" sz="1200" dirty="0"/>
          </a:p>
        </p:txBody>
      </p:sp>
      <p:sp>
        <p:nvSpPr>
          <p:cNvPr id="8" name="TextBox 7">
            <a:extLst>
              <a:ext uri="{FF2B5EF4-FFF2-40B4-BE49-F238E27FC236}">
                <a16:creationId xmlns:a16="http://schemas.microsoft.com/office/drawing/2014/main" id="{259F4DCD-4384-41E8-AEE4-3D5BB64433E5}"/>
              </a:ext>
            </a:extLst>
          </p:cNvPr>
          <p:cNvSpPr txBox="1"/>
          <p:nvPr/>
        </p:nvSpPr>
        <p:spPr>
          <a:xfrm>
            <a:off x="1370460" y="4870842"/>
            <a:ext cx="2010916" cy="461665"/>
          </a:xfrm>
          <a:prstGeom prst="rect">
            <a:avLst/>
          </a:prstGeom>
          <a:noFill/>
          <a:ln>
            <a:solidFill>
              <a:srgbClr val="FF0000"/>
            </a:solidFill>
          </a:ln>
        </p:spPr>
        <p:txBody>
          <a:bodyPr wrap="square" rtlCol="0">
            <a:spAutoFit/>
          </a:bodyPr>
          <a:lstStyle/>
          <a:p>
            <a:r>
              <a:rPr lang="en-US" sz="1200" dirty="0"/>
              <a:t>3. </a:t>
            </a:r>
            <a:r>
              <a:rPr lang="en-US" sz="1200" b="1" dirty="0" err="1"/>
              <a:t>catList</a:t>
            </a:r>
            <a:r>
              <a:rPr lang="en-US" sz="1200" dirty="0"/>
              <a:t> was added as an attribute to the model.</a:t>
            </a:r>
            <a:endParaRPr lang="en-SG" sz="1200" dirty="0"/>
          </a:p>
        </p:txBody>
      </p:sp>
      <p:cxnSp>
        <p:nvCxnSpPr>
          <p:cNvPr id="10" name="Straight Arrow Connector 9">
            <a:extLst>
              <a:ext uri="{FF2B5EF4-FFF2-40B4-BE49-F238E27FC236}">
                <a16:creationId xmlns:a16="http://schemas.microsoft.com/office/drawing/2014/main" id="{525E41CA-35A1-43AB-9F67-817F669B0098}"/>
              </a:ext>
            </a:extLst>
          </p:cNvPr>
          <p:cNvCxnSpPr>
            <a:cxnSpLocks/>
            <a:stCxn id="7" idx="2"/>
          </p:cNvCxnSpPr>
          <p:nvPr/>
        </p:nvCxnSpPr>
        <p:spPr>
          <a:xfrm>
            <a:off x="1370460" y="2280717"/>
            <a:ext cx="718294" cy="119141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67C8491-2778-4978-A92C-D0627E248832}"/>
              </a:ext>
            </a:extLst>
          </p:cNvPr>
          <p:cNvCxnSpPr>
            <a:cxnSpLocks/>
            <a:stCxn id="8" idx="0"/>
          </p:cNvCxnSpPr>
          <p:nvPr/>
        </p:nvCxnSpPr>
        <p:spPr>
          <a:xfrm flipV="1">
            <a:off x="2375918" y="3916174"/>
            <a:ext cx="224407" cy="95466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9740437-56C8-405B-B5F4-7C4669A2EB13}"/>
              </a:ext>
            </a:extLst>
          </p:cNvPr>
          <p:cNvCxnSpPr>
            <a:cxnSpLocks/>
            <a:stCxn id="8" idx="3"/>
          </p:cNvCxnSpPr>
          <p:nvPr/>
        </p:nvCxnSpPr>
        <p:spPr>
          <a:xfrm flipV="1">
            <a:off x="3381376" y="4624293"/>
            <a:ext cx="3574112" cy="47738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E0DA9462-158D-4AD9-9931-A00DF96E277D}"/>
              </a:ext>
            </a:extLst>
          </p:cNvPr>
          <p:cNvSpPr txBox="1"/>
          <p:nvPr/>
        </p:nvSpPr>
        <p:spPr>
          <a:xfrm>
            <a:off x="6132553" y="3315001"/>
            <a:ext cx="2686050" cy="646331"/>
          </a:xfrm>
          <a:prstGeom prst="rect">
            <a:avLst/>
          </a:prstGeom>
          <a:solidFill>
            <a:schemeClr val="bg1"/>
          </a:solidFill>
          <a:ln>
            <a:solidFill>
              <a:srgbClr val="FF0000"/>
            </a:solidFill>
          </a:ln>
        </p:spPr>
        <p:txBody>
          <a:bodyPr wrap="square" rtlCol="0">
            <a:spAutoFit/>
          </a:bodyPr>
          <a:lstStyle/>
          <a:p>
            <a:r>
              <a:rPr lang="en-US" sz="1200" dirty="0"/>
              <a:t>2. A list of category objects was retrieved using the </a:t>
            </a:r>
            <a:r>
              <a:rPr lang="en-US" sz="1200" b="1" dirty="0" err="1"/>
              <a:t>findAll</a:t>
            </a:r>
            <a:r>
              <a:rPr lang="en-US" sz="1200" dirty="0"/>
              <a:t> method from the </a:t>
            </a:r>
            <a:r>
              <a:rPr lang="en-US" sz="1200" b="1" dirty="0" err="1"/>
              <a:t>categoryRepository</a:t>
            </a:r>
            <a:r>
              <a:rPr lang="en-US" sz="1200" dirty="0"/>
              <a:t>.</a:t>
            </a:r>
            <a:endParaRPr lang="en-SG" sz="1200" dirty="0"/>
          </a:p>
        </p:txBody>
      </p:sp>
      <p:cxnSp>
        <p:nvCxnSpPr>
          <p:cNvPr id="21" name="Straight Arrow Connector 20">
            <a:extLst>
              <a:ext uri="{FF2B5EF4-FFF2-40B4-BE49-F238E27FC236}">
                <a16:creationId xmlns:a16="http://schemas.microsoft.com/office/drawing/2014/main" id="{1CDC054E-E114-4BA4-9582-7956AE1BF72A}"/>
              </a:ext>
            </a:extLst>
          </p:cNvPr>
          <p:cNvCxnSpPr>
            <a:cxnSpLocks/>
            <a:stCxn id="20" idx="2"/>
          </p:cNvCxnSpPr>
          <p:nvPr/>
        </p:nvCxnSpPr>
        <p:spPr>
          <a:xfrm flipH="1">
            <a:off x="6954392" y="3961332"/>
            <a:ext cx="521186" cy="47834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CF472945-9351-44EA-804E-559777D4BC9D}"/>
              </a:ext>
            </a:extLst>
          </p:cNvPr>
          <p:cNvCxnSpPr>
            <a:cxnSpLocks/>
            <a:stCxn id="7" idx="3"/>
          </p:cNvCxnSpPr>
          <p:nvPr/>
        </p:nvCxnSpPr>
        <p:spPr>
          <a:xfrm>
            <a:off x="2492997" y="1772886"/>
            <a:ext cx="469278" cy="53836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52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4DB4E32-6304-4398-9EC8-A6DDD305B2B0}"/>
              </a:ext>
            </a:extLst>
          </p:cNvPr>
          <p:cNvPicPr>
            <a:picLocks noChangeAspect="1"/>
          </p:cNvPicPr>
          <p:nvPr/>
        </p:nvPicPr>
        <p:blipFill rotWithShape="1">
          <a:blip r:embed="rId2"/>
          <a:srcRect t="59912" r="51563" b="8440"/>
          <a:stretch/>
        </p:blipFill>
        <p:spPr>
          <a:xfrm>
            <a:off x="1359863" y="1292643"/>
            <a:ext cx="3212137" cy="1449242"/>
          </a:xfrm>
          <a:prstGeom prst="rect">
            <a:avLst/>
          </a:prstGeom>
          <a:ln>
            <a:solidFill>
              <a:schemeClr val="tx1"/>
            </a:solidFill>
          </a:ln>
        </p:spPr>
      </p:pic>
      <p:sp>
        <p:nvSpPr>
          <p:cNvPr id="2" name="Slide Number Placeholder 1">
            <a:extLst>
              <a:ext uri="{FF2B5EF4-FFF2-40B4-BE49-F238E27FC236}">
                <a16:creationId xmlns:a16="http://schemas.microsoft.com/office/drawing/2014/main" id="{EF4C4F05-E388-4C83-8E6A-6359703E52B7}"/>
              </a:ext>
            </a:extLst>
          </p:cNvPr>
          <p:cNvSpPr>
            <a:spLocks noGrp="1"/>
          </p:cNvSpPr>
          <p:nvPr>
            <p:ph type="sldNum" sz="quarter" idx="12"/>
          </p:nvPr>
        </p:nvSpPr>
        <p:spPr/>
        <p:txBody>
          <a:bodyPr/>
          <a:lstStyle/>
          <a:p>
            <a:fld id="{6767FADE-2612-3649-B495-F644A23F288B}" type="slidenum">
              <a:rPr lang="en-US" smtClean="0"/>
              <a:pPr/>
              <a:t>62</a:t>
            </a:fld>
            <a:endParaRPr lang="en-US"/>
          </a:p>
        </p:txBody>
      </p:sp>
      <p:sp>
        <p:nvSpPr>
          <p:cNvPr id="3" name="Title 2">
            <a:extLst>
              <a:ext uri="{FF2B5EF4-FFF2-40B4-BE49-F238E27FC236}">
                <a16:creationId xmlns:a16="http://schemas.microsoft.com/office/drawing/2014/main" id="{E1CCF99A-DF5E-48F5-B69F-3CCBCCB39982}"/>
              </a:ext>
            </a:extLst>
          </p:cNvPr>
          <p:cNvSpPr>
            <a:spLocks noGrp="1"/>
          </p:cNvSpPr>
          <p:nvPr>
            <p:ph type="title"/>
          </p:nvPr>
        </p:nvSpPr>
        <p:spPr>
          <a:xfrm>
            <a:off x="219043" y="312086"/>
            <a:ext cx="6211928" cy="604593"/>
          </a:xfrm>
        </p:spPr>
        <p:txBody>
          <a:bodyPr/>
          <a:lstStyle/>
          <a:p>
            <a:r>
              <a:rPr lang="en-US" dirty="0">
                <a:solidFill>
                  <a:schemeClr val="tx1"/>
                </a:solidFill>
                <a:latin typeface="Amasis MT Pro Black" panose="02040A04050005020304" pitchFamily="18" charset="0"/>
              </a:rPr>
              <a:t>How </a:t>
            </a:r>
            <a:r>
              <a:rPr lang="en-US">
                <a:solidFill>
                  <a:schemeClr val="tx1"/>
                </a:solidFill>
                <a:latin typeface="Amasis MT Pro Black" panose="02040A04050005020304" pitchFamily="18" charset="0"/>
              </a:rPr>
              <a:t>it works</a:t>
            </a:r>
            <a:endParaRPr lang="en-SG">
              <a:solidFill>
                <a:schemeClr val="tx1"/>
              </a:solidFill>
              <a:latin typeface="Amasis MT Pro Black" panose="02040A04050005020304" pitchFamily="18" charset="0"/>
            </a:endParaRPr>
          </a:p>
        </p:txBody>
      </p:sp>
      <p:pic>
        <p:nvPicPr>
          <p:cNvPr id="5" name="Picture 4">
            <a:extLst>
              <a:ext uri="{FF2B5EF4-FFF2-40B4-BE49-F238E27FC236}">
                <a16:creationId xmlns:a16="http://schemas.microsoft.com/office/drawing/2014/main" id="{085A763F-CD28-45FE-AB59-5EEECE750BA3}"/>
              </a:ext>
            </a:extLst>
          </p:cNvPr>
          <p:cNvPicPr>
            <a:picLocks noChangeAspect="1"/>
          </p:cNvPicPr>
          <p:nvPr/>
        </p:nvPicPr>
        <p:blipFill>
          <a:blip r:embed="rId3"/>
          <a:stretch>
            <a:fillRect/>
          </a:stretch>
        </p:blipFill>
        <p:spPr>
          <a:xfrm>
            <a:off x="105264" y="2913335"/>
            <a:ext cx="4838211" cy="1234529"/>
          </a:xfrm>
          <a:prstGeom prst="rect">
            <a:avLst/>
          </a:prstGeom>
          <a:ln>
            <a:solidFill>
              <a:schemeClr val="tx1"/>
            </a:solidFill>
          </a:ln>
        </p:spPr>
      </p:pic>
      <p:pic>
        <p:nvPicPr>
          <p:cNvPr id="6" name="Picture 5">
            <a:extLst>
              <a:ext uri="{FF2B5EF4-FFF2-40B4-BE49-F238E27FC236}">
                <a16:creationId xmlns:a16="http://schemas.microsoft.com/office/drawing/2014/main" id="{A83F0E42-5068-4A3D-957B-77263C222D3E}"/>
              </a:ext>
            </a:extLst>
          </p:cNvPr>
          <p:cNvPicPr>
            <a:picLocks noChangeAspect="1"/>
          </p:cNvPicPr>
          <p:nvPr/>
        </p:nvPicPr>
        <p:blipFill>
          <a:blip r:embed="rId4"/>
          <a:stretch>
            <a:fillRect/>
          </a:stretch>
        </p:blipFill>
        <p:spPr>
          <a:xfrm>
            <a:off x="5060014" y="880247"/>
            <a:ext cx="3978722" cy="5097506"/>
          </a:xfrm>
          <a:prstGeom prst="rect">
            <a:avLst/>
          </a:prstGeom>
          <a:ln>
            <a:solidFill>
              <a:schemeClr val="tx1"/>
            </a:solidFill>
          </a:ln>
        </p:spPr>
      </p:pic>
      <p:sp>
        <p:nvSpPr>
          <p:cNvPr id="8" name="TextBox 7">
            <a:extLst>
              <a:ext uri="{FF2B5EF4-FFF2-40B4-BE49-F238E27FC236}">
                <a16:creationId xmlns:a16="http://schemas.microsoft.com/office/drawing/2014/main" id="{259F4DCD-4384-41E8-AEE4-3D5BB64433E5}"/>
              </a:ext>
            </a:extLst>
          </p:cNvPr>
          <p:cNvSpPr txBox="1"/>
          <p:nvPr/>
        </p:nvSpPr>
        <p:spPr>
          <a:xfrm>
            <a:off x="409575" y="4690551"/>
            <a:ext cx="2525265" cy="830997"/>
          </a:xfrm>
          <a:prstGeom prst="rect">
            <a:avLst/>
          </a:prstGeom>
          <a:noFill/>
          <a:ln>
            <a:solidFill>
              <a:srgbClr val="FF0000"/>
            </a:solidFill>
          </a:ln>
        </p:spPr>
        <p:txBody>
          <a:bodyPr wrap="square" rtlCol="0">
            <a:spAutoFit/>
          </a:bodyPr>
          <a:lstStyle/>
          <a:p>
            <a:r>
              <a:rPr lang="en-US" sz="1200" dirty="0"/>
              <a:t>The option element will be iterated through as many times as there are category objects inside </a:t>
            </a:r>
            <a:r>
              <a:rPr lang="en-US" sz="1200" b="1" dirty="0" err="1"/>
              <a:t>catList</a:t>
            </a:r>
            <a:r>
              <a:rPr lang="en-US" sz="1200" dirty="0"/>
              <a:t>.</a:t>
            </a:r>
            <a:endParaRPr lang="en-SG" sz="1200" dirty="0"/>
          </a:p>
        </p:txBody>
      </p:sp>
      <p:cxnSp>
        <p:nvCxnSpPr>
          <p:cNvPr id="11" name="Straight Arrow Connector 10">
            <a:extLst>
              <a:ext uri="{FF2B5EF4-FFF2-40B4-BE49-F238E27FC236}">
                <a16:creationId xmlns:a16="http://schemas.microsoft.com/office/drawing/2014/main" id="{D67C8491-2778-4978-A92C-D0627E248832}"/>
              </a:ext>
            </a:extLst>
          </p:cNvPr>
          <p:cNvCxnSpPr>
            <a:cxnSpLocks/>
            <a:stCxn id="8" idx="0"/>
            <a:endCxn id="9" idx="2"/>
          </p:cNvCxnSpPr>
          <p:nvPr/>
        </p:nvCxnSpPr>
        <p:spPr>
          <a:xfrm flipV="1">
            <a:off x="1672208" y="3771900"/>
            <a:ext cx="970980" cy="91865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6BB2548C-4BBD-422D-A1B6-AB2424E06C31}"/>
              </a:ext>
            </a:extLst>
          </p:cNvPr>
          <p:cNvSpPr/>
          <p:nvPr/>
        </p:nvSpPr>
        <p:spPr>
          <a:xfrm>
            <a:off x="409575" y="3429000"/>
            <a:ext cx="4467225" cy="3429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15401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A176BC-9876-4BB8-B24E-12CE50D6E304}"/>
              </a:ext>
            </a:extLst>
          </p:cNvPr>
          <p:cNvSpPr>
            <a:spLocks noGrp="1"/>
          </p:cNvSpPr>
          <p:nvPr>
            <p:ph type="sldNum" sz="quarter" idx="12"/>
          </p:nvPr>
        </p:nvSpPr>
        <p:spPr/>
        <p:txBody>
          <a:bodyPr/>
          <a:lstStyle/>
          <a:p>
            <a:fld id="{6767FADE-2612-3649-B495-F644A23F288B}" type="slidenum">
              <a:rPr lang="en-US" smtClean="0"/>
              <a:pPr/>
              <a:t>63</a:t>
            </a:fld>
            <a:endParaRPr lang="en-US"/>
          </a:p>
        </p:txBody>
      </p:sp>
      <p:sp>
        <p:nvSpPr>
          <p:cNvPr id="3" name="Title 2">
            <a:extLst>
              <a:ext uri="{FF2B5EF4-FFF2-40B4-BE49-F238E27FC236}">
                <a16:creationId xmlns:a16="http://schemas.microsoft.com/office/drawing/2014/main" id="{EB4ED57A-146F-4567-BE7A-75B73F213375}"/>
              </a:ext>
            </a:extLst>
          </p:cNvPr>
          <p:cNvSpPr>
            <a:spLocks noGrp="1"/>
          </p:cNvSpPr>
          <p:nvPr>
            <p:ph type="title"/>
          </p:nvPr>
        </p:nvSpPr>
        <p:spPr>
          <a:xfrm>
            <a:off x="182098" y="359810"/>
            <a:ext cx="8153828" cy="884787"/>
          </a:xfrm>
        </p:spPr>
        <p:txBody>
          <a:bodyPr>
            <a:normAutofit fontScale="90000"/>
          </a:bodyPr>
          <a:lstStyle/>
          <a:p>
            <a:r>
              <a:rPr lang="en-US" dirty="0">
                <a:solidFill>
                  <a:schemeClr val="tx1"/>
                </a:solidFill>
                <a:latin typeface="Amasis MT Pro Black" panose="02040A04050005020304" pitchFamily="18" charset="0"/>
              </a:rPr>
              <a:t>Exercise 7 – Viewing items with categories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0E5B7DBA-F035-4DE5-90C4-3CDD617ABAE0}"/>
              </a:ext>
            </a:extLst>
          </p:cNvPr>
          <p:cNvSpPr>
            <a:spLocks noGrp="1"/>
          </p:cNvSpPr>
          <p:nvPr>
            <p:ph sz="quarter" idx="13"/>
          </p:nvPr>
        </p:nvSpPr>
        <p:spPr>
          <a:xfrm>
            <a:off x="633266" y="1541462"/>
            <a:ext cx="7477125" cy="3759200"/>
          </a:xfrm>
        </p:spPr>
        <p:txBody>
          <a:bodyPr/>
          <a:lstStyle/>
          <a:p>
            <a:pPr marL="457200" indent="-457200">
              <a:buFont typeface="+mj-lt"/>
              <a:buAutoNum type="alphaLcParenR"/>
            </a:pPr>
            <a:r>
              <a:rPr lang="en-US" dirty="0">
                <a:latin typeface="Amasis MT Pro" panose="02040504050005020304" pitchFamily="18" charset="0"/>
              </a:rPr>
              <a:t>Modify the code in </a:t>
            </a:r>
            <a:r>
              <a:rPr lang="en-US" b="1" dirty="0">
                <a:latin typeface="Amasis MT Pro" panose="02040504050005020304" pitchFamily="18" charset="0"/>
              </a:rPr>
              <a:t>view_items.html </a:t>
            </a:r>
            <a:r>
              <a:rPr lang="en-US" dirty="0">
                <a:latin typeface="Amasis MT Pro" panose="02040504050005020304" pitchFamily="18" charset="0"/>
              </a:rPr>
              <a:t>to include the category of the item </a:t>
            </a:r>
            <a:endParaRPr lang="en-SG" dirty="0">
              <a:latin typeface="Amasis MT Pro" panose="02040504050005020304" pitchFamily="18" charset="0"/>
            </a:endParaRPr>
          </a:p>
        </p:txBody>
      </p:sp>
      <p:pic>
        <p:nvPicPr>
          <p:cNvPr id="5" name="Picture 4">
            <a:extLst>
              <a:ext uri="{FF2B5EF4-FFF2-40B4-BE49-F238E27FC236}">
                <a16:creationId xmlns:a16="http://schemas.microsoft.com/office/drawing/2014/main" id="{CE0689CB-EC4B-40D6-B37A-0A91F912A36F}"/>
              </a:ext>
            </a:extLst>
          </p:cNvPr>
          <p:cNvPicPr>
            <a:picLocks noChangeAspect="1"/>
          </p:cNvPicPr>
          <p:nvPr/>
        </p:nvPicPr>
        <p:blipFill>
          <a:blip r:embed="rId2"/>
          <a:stretch>
            <a:fillRect/>
          </a:stretch>
        </p:blipFill>
        <p:spPr>
          <a:xfrm>
            <a:off x="2436490" y="2524989"/>
            <a:ext cx="4243387" cy="3515193"/>
          </a:xfrm>
          <a:prstGeom prst="rect">
            <a:avLst/>
          </a:prstGeom>
          <a:ln>
            <a:solidFill>
              <a:schemeClr val="tx1"/>
            </a:solidFill>
          </a:ln>
        </p:spPr>
      </p:pic>
      <p:sp>
        <p:nvSpPr>
          <p:cNvPr id="6" name="Rectangle 5">
            <a:extLst>
              <a:ext uri="{FF2B5EF4-FFF2-40B4-BE49-F238E27FC236}">
                <a16:creationId xmlns:a16="http://schemas.microsoft.com/office/drawing/2014/main" id="{3D1D4421-30A9-48FE-A382-4EC9E80744F1}"/>
              </a:ext>
            </a:extLst>
          </p:cNvPr>
          <p:cNvSpPr/>
          <p:nvPr/>
        </p:nvSpPr>
        <p:spPr>
          <a:xfrm>
            <a:off x="3616074" y="3229841"/>
            <a:ext cx="1285875" cy="21907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97EA008-CFF7-4655-B7F8-3345237A2F50}"/>
              </a:ext>
            </a:extLst>
          </p:cNvPr>
          <p:cNvSpPr/>
          <p:nvPr/>
        </p:nvSpPr>
        <p:spPr>
          <a:xfrm>
            <a:off x="3529738" y="4591917"/>
            <a:ext cx="2962275" cy="21907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609183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1515D8-8E01-4D4C-94B1-71CC90827CB9}"/>
              </a:ext>
            </a:extLst>
          </p:cNvPr>
          <p:cNvSpPr>
            <a:spLocks noGrp="1"/>
          </p:cNvSpPr>
          <p:nvPr>
            <p:ph type="sldNum" sz="quarter" idx="12"/>
          </p:nvPr>
        </p:nvSpPr>
        <p:spPr/>
        <p:txBody>
          <a:bodyPr/>
          <a:lstStyle/>
          <a:p>
            <a:fld id="{6767FADE-2612-3649-B495-F644A23F288B}" type="slidenum">
              <a:rPr lang="en-US" smtClean="0"/>
              <a:pPr/>
              <a:t>64</a:t>
            </a:fld>
            <a:endParaRPr lang="en-US"/>
          </a:p>
        </p:txBody>
      </p:sp>
      <p:sp>
        <p:nvSpPr>
          <p:cNvPr id="3" name="Title 2">
            <a:extLst>
              <a:ext uri="{FF2B5EF4-FFF2-40B4-BE49-F238E27FC236}">
                <a16:creationId xmlns:a16="http://schemas.microsoft.com/office/drawing/2014/main" id="{8407929C-AE3E-44C9-9AD6-C9728A535AAE}"/>
              </a:ext>
            </a:extLst>
          </p:cNvPr>
          <p:cNvSpPr>
            <a:spLocks noGrp="1"/>
          </p:cNvSpPr>
          <p:nvPr>
            <p:ph type="title"/>
          </p:nvPr>
        </p:nvSpPr>
        <p:spPr>
          <a:xfrm>
            <a:off x="219043" y="317934"/>
            <a:ext cx="8754836" cy="968606"/>
          </a:xfrm>
        </p:spPr>
        <p:txBody>
          <a:bodyPr>
            <a:normAutofit fontScale="90000"/>
          </a:bodyPr>
          <a:lstStyle/>
          <a:p>
            <a:r>
              <a:rPr lang="en-US" dirty="0">
                <a:solidFill>
                  <a:schemeClr val="tx1"/>
                </a:solidFill>
                <a:latin typeface="Amasis MT Pro Black" panose="02040A04050005020304" pitchFamily="18" charset="0"/>
              </a:rPr>
              <a:t>Exercise 7 – Viewing items with Categories</a:t>
            </a:r>
            <a:endParaRPr lang="en-SG" dirty="0">
              <a:solidFill>
                <a:schemeClr val="tx1"/>
              </a:solidFill>
              <a:latin typeface="Amasis MT Pro Black" panose="02040A04050005020304" pitchFamily="18" charset="0"/>
            </a:endParaRPr>
          </a:p>
        </p:txBody>
      </p:sp>
      <p:sp>
        <p:nvSpPr>
          <p:cNvPr id="6" name="Content Placeholder 5">
            <a:extLst>
              <a:ext uri="{FF2B5EF4-FFF2-40B4-BE49-F238E27FC236}">
                <a16:creationId xmlns:a16="http://schemas.microsoft.com/office/drawing/2014/main" id="{31F88C1E-4338-061A-AB0C-1C26C8D6C552}"/>
              </a:ext>
            </a:extLst>
          </p:cNvPr>
          <p:cNvSpPr>
            <a:spLocks noGrp="1"/>
          </p:cNvSpPr>
          <p:nvPr>
            <p:ph sz="quarter" idx="13"/>
          </p:nvPr>
        </p:nvSpPr>
        <p:spPr/>
        <p:txBody>
          <a:bodyPr/>
          <a:lstStyle/>
          <a:p>
            <a:r>
              <a:rPr lang="en-SG" dirty="0"/>
              <a:t>Add a new category Snacks using the form</a:t>
            </a:r>
          </a:p>
          <a:p>
            <a:r>
              <a:rPr lang="en-SG" dirty="0"/>
              <a:t>Add a new item Ice Cream Bar and with the category snacks and display the </a:t>
            </a:r>
            <a:r>
              <a:rPr lang="en-SG" dirty="0" err="1"/>
              <a:t>view_items</a:t>
            </a:r>
            <a:r>
              <a:rPr lang="en-SG" dirty="0"/>
              <a:t> as shown below:</a:t>
            </a:r>
          </a:p>
        </p:txBody>
      </p:sp>
      <p:pic>
        <p:nvPicPr>
          <p:cNvPr id="7" name="Picture 6">
            <a:extLst>
              <a:ext uri="{FF2B5EF4-FFF2-40B4-BE49-F238E27FC236}">
                <a16:creationId xmlns:a16="http://schemas.microsoft.com/office/drawing/2014/main" id="{2937FCE0-440E-08E4-0D3E-ACF32BC36B1C}"/>
              </a:ext>
            </a:extLst>
          </p:cNvPr>
          <p:cNvPicPr>
            <a:picLocks noChangeAspect="1"/>
          </p:cNvPicPr>
          <p:nvPr/>
        </p:nvPicPr>
        <p:blipFill>
          <a:blip r:embed="rId2"/>
          <a:stretch>
            <a:fillRect/>
          </a:stretch>
        </p:blipFill>
        <p:spPr>
          <a:xfrm>
            <a:off x="1001712" y="3330609"/>
            <a:ext cx="6953180" cy="2346990"/>
          </a:xfrm>
          <a:prstGeom prst="rect">
            <a:avLst/>
          </a:prstGeom>
          <a:ln>
            <a:solidFill>
              <a:schemeClr val="tx1"/>
            </a:solidFill>
          </a:ln>
        </p:spPr>
      </p:pic>
    </p:spTree>
    <p:extLst>
      <p:ext uri="{BB962C8B-B14F-4D97-AF65-F5344CB8AC3E}">
        <p14:creationId xmlns:p14="http://schemas.microsoft.com/office/powerpoint/2010/main" val="652806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610" y="260714"/>
            <a:ext cx="6211928" cy="604593"/>
          </a:xfrm>
        </p:spPr>
        <p:txBody>
          <a:bodyPr>
            <a:normAutofit/>
          </a:bodyPr>
          <a:lstStyle/>
          <a:p>
            <a:r>
              <a:rPr lang="en-US" b="1" dirty="0">
                <a:solidFill>
                  <a:schemeClr val="tx1"/>
                </a:solidFill>
                <a:latin typeface="Amasis MT Pro Black" panose="02040A04050005020304" pitchFamily="18" charset="0"/>
              </a:rPr>
              <a:t>BREAK</a:t>
            </a:r>
            <a:endParaRPr lang="en-SG" b="1" dirty="0">
              <a:solidFill>
                <a:schemeClr val="tx1"/>
              </a:solidFill>
              <a:latin typeface="Amasis MT Pro Black" panose="02040A04050005020304" pitchFamily="18" charset="0"/>
            </a:endParaRPr>
          </a:p>
        </p:txBody>
      </p:sp>
      <p:pic>
        <p:nvPicPr>
          <p:cNvPr id="3074" name="Picture 2" descr="258,290 Break time Images, Stock Photos &amp; Vectors | Shutterstock">
            <a:extLst>
              <a:ext uri="{FF2B5EF4-FFF2-40B4-BE49-F238E27FC236}">
                <a16:creationId xmlns:a16="http://schemas.microsoft.com/office/drawing/2014/main" id="{A0053B7F-D12B-B38A-64E4-82A30BC73C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2178" y="1651000"/>
            <a:ext cx="5243094" cy="3759200"/>
          </a:xfrm>
          <a:prstGeom prst="rect">
            <a:avLst/>
          </a:prstGeom>
          <a:solidFill>
            <a:srgbClr val="FFFFFF"/>
          </a:solidFill>
        </p:spPr>
      </p:pic>
      <p:sp>
        <p:nvSpPr>
          <p:cNvPr id="3079" name="Slide Number Placeholder 3">
            <a:extLst>
              <a:ext uri="{FF2B5EF4-FFF2-40B4-BE49-F238E27FC236}">
                <a16:creationId xmlns:a16="http://schemas.microsoft.com/office/drawing/2014/main" id="{196CDBD9-AD88-F26B-7A7B-DB0B90192167}"/>
              </a:ext>
            </a:extLst>
          </p:cNvPr>
          <p:cNvSpPr>
            <a:spLocks noGrp="1"/>
          </p:cNvSpPr>
          <p:nvPr>
            <p:ph type="sldNum" sz="quarter" idx="12"/>
          </p:nvPr>
        </p:nvSpPr>
        <p:spPr>
          <a:xfrm>
            <a:off x="7380328" y="6440969"/>
            <a:ext cx="2133600" cy="365125"/>
          </a:xfrm>
        </p:spPr>
        <p:txBody>
          <a:bodyPr/>
          <a:lstStyle/>
          <a:p>
            <a:pPr>
              <a:spcAft>
                <a:spcPts val="600"/>
              </a:spcAft>
            </a:pPr>
            <a:fld id="{6767FADE-2612-3649-B495-F644A23F288B}" type="slidenum">
              <a:rPr lang="en-US" smtClean="0"/>
              <a:pPr>
                <a:spcAft>
                  <a:spcPts val="600"/>
                </a:spcAft>
              </a:pPr>
              <a:t>65</a:t>
            </a:fld>
            <a:endParaRPr lang="en-US"/>
          </a:p>
        </p:txBody>
      </p:sp>
    </p:spTree>
    <p:extLst>
      <p:ext uri="{BB962C8B-B14F-4D97-AF65-F5344CB8AC3E}">
        <p14:creationId xmlns:p14="http://schemas.microsoft.com/office/powerpoint/2010/main" val="39841414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415" y="2540256"/>
            <a:ext cx="7627426" cy="2018718"/>
          </a:xfrm>
        </p:spPr>
        <p:txBody>
          <a:bodyPr>
            <a:normAutofit/>
          </a:bodyPr>
          <a:lstStyle/>
          <a:p>
            <a:pPr>
              <a:lnSpc>
                <a:spcPct val="150000"/>
              </a:lnSpc>
            </a:pPr>
            <a:r>
              <a:rPr lang="en-US" dirty="0">
                <a:solidFill>
                  <a:schemeClr val="tx1"/>
                </a:solidFill>
                <a:latin typeface="Amasis MT Pro Black" panose="02040A04050005020304" pitchFamily="18" charset="0"/>
              </a:rPr>
              <a:t>Organizing the project</a:t>
            </a:r>
            <a:endParaRPr lang="en-SG"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0377351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7EFBE9-70DF-4AAE-9072-F07520F48C41}"/>
              </a:ext>
            </a:extLst>
          </p:cNvPr>
          <p:cNvSpPr>
            <a:spLocks noGrp="1"/>
          </p:cNvSpPr>
          <p:nvPr>
            <p:ph type="sldNum" sz="quarter" idx="12"/>
          </p:nvPr>
        </p:nvSpPr>
        <p:spPr/>
        <p:txBody>
          <a:bodyPr/>
          <a:lstStyle/>
          <a:p>
            <a:fld id="{6767FADE-2612-3649-B495-F644A23F288B}" type="slidenum">
              <a:rPr lang="en-US" smtClean="0"/>
              <a:pPr/>
              <a:t>67</a:t>
            </a:fld>
            <a:endParaRPr lang="en-US"/>
          </a:p>
        </p:txBody>
      </p:sp>
      <p:sp>
        <p:nvSpPr>
          <p:cNvPr id="3" name="Title 2">
            <a:extLst>
              <a:ext uri="{FF2B5EF4-FFF2-40B4-BE49-F238E27FC236}">
                <a16:creationId xmlns:a16="http://schemas.microsoft.com/office/drawing/2014/main" id="{E8C212B7-B05E-4E02-9BC6-577F464463B7}"/>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Organizing the project</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45AE2C9F-ABEE-4542-BDD9-DE3E37D67C8F}"/>
              </a:ext>
            </a:extLst>
          </p:cNvPr>
          <p:cNvSpPr>
            <a:spLocks noGrp="1"/>
          </p:cNvSpPr>
          <p:nvPr>
            <p:ph sz="quarter" idx="13"/>
          </p:nvPr>
        </p:nvSpPr>
        <p:spPr>
          <a:xfrm>
            <a:off x="665610" y="1225697"/>
            <a:ext cx="7477125" cy="3759200"/>
          </a:xfrm>
        </p:spPr>
        <p:txBody>
          <a:bodyPr/>
          <a:lstStyle/>
          <a:p>
            <a:r>
              <a:rPr lang="en-US" dirty="0">
                <a:latin typeface="Amasis MT Pro" panose="02040504050005020304" pitchFamily="18" charset="0"/>
              </a:rPr>
              <a:t>At this stage you would have created the following features:</a:t>
            </a:r>
          </a:p>
          <a:p>
            <a:pPr lvl="1"/>
            <a:r>
              <a:rPr lang="en-US" dirty="0">
                <a:latin typeface="Amasis MT Pro" panose="02040504050005020304" pitchFamily="18" charset="0"/>
              </a:rPr>
              <a:t>Viewing of all categories and items</a:t>
            </a:r>
          </a:p>
          <a:p>
            <a:pPr lvl="1"/>
            <a:r>
              <a:rPr lang="en-US" dirty="0">
                <a:latin typeface="Amasis MT Pro" panose="02040504050005020304" pitchFamily="18" charset="0"/>
              </a:rPr>
              <a:t>Adding new categories and items</a:t>
            </a:r>
          </a:p>
          <a:p>
            <a:r>
              <a:rPr lang="en-US" dirty="0">
                <a:latin typeface="Amasis MT Pro" panose="02040504050005020304" pitchFamily="18" charset="0"/>
              </a:rPr>
              <a:t>You would have the following </a:t>
            </a:r>
            <a:r>
              <a:rPr lang="en-US">
                <a:latin typeface="Amasis MT Pro" panose="02040504050005020304" pitchFamily="18" charset="0"/>
              </a:rPr>
              <a:t>files in the respective folders.</a:t>
            </a:r>
            <a:endParaRPr lang="en-SG">
              <a:latin typeface="Amasis MT Pro" panose="02040504050005020304" pitchFamily="18" charset="0"/>
            </a:endParaRPr>
          </a:p>
        </p:txBody>
      </p:sp>
      <p:pic>
        <p:nvPicPr>
          <p:cNvPr id="5" name="Picture 4">
            <a:extLst>
              <a:ext uri="{FF2B5EF4-FFF2-40B4-BE49-F238E27FC236}">
                <a16:creationId xmlns:a16="http://schemas.microsoft.com/office/drawing/2014/main" id="{66DD00FB-BA6C-43C9-BE25-3EDF0B05CCA2}"/>
              </a:ext>
            </a:extLst>
          </p:cNvPr>
          <p:cNvPicPr>
            <a:picLocks noChangeAspect="1"/>
          </p:cNvPicPr>
          <p:nvPr/>
        </p:nvPicPr>
        <p:blipFill>
          <a:blip r:embed="rId2"/>
          <a:stretch>
            <a:fillRect/>
          </a:stretch>
        </p:blipFill>
        <p:spPr>
          <a:xfrm>
            <a:off x="4804883" y="4142641"/>
            <a:ext cx="2982958" cy="1847850"/>
          </a:xfrm>
          <a:prstGeom prst="rect">
            <a:avLst/>
          </a:prstGeom>
          <a:ln>
            <a:solidFill>
              <a:schemeClr val="tx1"/>
            </a:solidFill>
          </a:ln>
        </p:spPr>
      </p:pic>
      <p:pic>
        <p:nvPicPr>
          <p:cNvPr id="6" name="Picture 5">
            <a:extLst>
              <a:ext uri="{FF2B5EF4-FFF2-40B4-BE49-F238E27FC236}">
                <a16:creationId xmlns:a16="http://schemas.microsoft.com/office/drawing/2014/main" id="{0A0E7157-E0BC-45C4-9D42-FF463B36EF7C}"/>
              </a:ext>
            </a:extLst>
          </p:cNvPr>
          <p:cNvPicPr>
            <a:picLocks noChangeAspect="1"/>
          </p:cNvPicPr>
          <p:nvPr/>
        </p:nvPicPr>
        <p:blipFill>
          <a:blip r:embed="rId3"/>
          <a:stretch>
            <a:fillRect/>
          </a:stretch>
        </p:blipFill>
        <p:spPr>
          <a:xfrm>
            <a:off x="1981201" y="4002207"/>
            <a:ext cx="2472330" cy="2128718"/>
          </a:xfrm>
          <a:prstGeom prst="rect">
            <a:avLst/>
          </a:prstGeom>
          <a:ln>
            <a:solidFill>
              <a:schemeClr val="tx1"/>
            </a:solidFill>
          </a:ln>
        </p:spPr>
      </p:pic>
    </p:spTree>
    <p:extLst>
      <p:ext uri="{BB962C8B-B14F-4D97-AF65-F5344CB8AC3E}">
        <p14:creationId xmlns:p14="http://schemas.microsoft.com/office/powerpoint/2010/main" val="23186880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61A1BE-754B-443D-803D-3B8FEC06ED60}"/>
              </a:ext>
            </a:extLst>
          </p:cNvPr>
          <p:cNvSpPr>
            <a:spLocks noGrp="1"/>
          </p:cNvSpPr>
          <p:nvPr>
            <p:ph type="sldNum" sz="quarter" idx="12"/>
          </p:nvPr>
        </p:nvSpPr>
        <p:spPr/>
        <p:txBody>
          <a:bodyPr/>
          <a:lstStyle/>
          <a:p>
            <a:fld id="{6767FADE-2612-3649-B495-F644A23F288B}" type="slidenum">
              <a:rPr lang="en-US" smtClean="0"/>
              <a:pPr/>
              <a:t>68</a:t>
            </a:fld>
            <a:endParaRPr lang="en-US"/>
          </a:p>
        </p:txBody>
      </p:sp>
      <p:sp>
        <p:nvSpPr>
          <p:cNvPr id="3" name="Title 2">
            <a:extLst>
              <a:ext uri="{FF2B5EF4-FFF2-40B4-BE49-F238E27FC236}">
                <a16:creationId xmlns:a16="http://schemas.microsoft.com/office/drawing/2014/main" id="{5A00146C-1D94-451B-B952-EC1BA0C14A2E}"/>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Organizing the project</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8B7B8E8D-DA2D-49E9-9846-CBE38759467B}"/>
              </a:ext>
            </a:extLst>
          </p:cNvPr>
          <p:cNvSpPr>
            <a:spLocks noGrp="1"/>
          </p:cNvSpPr>
          <p:nvPr>
            <p:ph sz="quarter" idx="13"/>
          </p:nvPr>
        </p:nvSpPr>
        <p:spPr>
          <a:xfrm>
            <a:off x="665610" y="1640368"/>
            <a:ext cx="7477125" cy="3759200"/>
          </a:xfrm>
        </p:spPr>
        <p:txBody>
          <a:bodyPr/>
          <a:lstStyle/>
          <a:p>
            <a:r>
              <a:rPr lang="en-US" dirty="0">
                <a:latin typeface="Amasis MT Pro" panose="02040504050005020304" pitchFamily="18" charset="0"/>
              </a:rPr>
              <a:t>The starting point of a website is typically the </a:t>
            </a:r>
            <a:r>
              <a:rPr lang="en-US" b="1" dirty="0">
                <a:latin typeface="Amasis MT Pro" panose="02040504050005020304" pitchFamily="18" charset="0"/>
              </a:rPr>
              <a:t>index</a:t>
            </a:r>
            <a:r>
              <a:rPr lang="en-US" dirty="0">
                <a:latin typeface="Amasis MT Pro" panose="02040504050005020304" pitchFamily="18" charset="0"/>
              </a:rPr>
              <a:t> page. </a:t>
            </a:r>
          </a:p>
          <a:p>
            <a:endParaRPr lang="en-US" dirty="0">
              <a:latin typeface="Amasis MT Pro" panose="02040504050005020304" pitchFamily="18" charset="0"/>
            </a:endParaRPr>
          </a:p>
          <a:p>
            <a:r>
              <a:rPr lang="en-US" dirty="0">
                <a:latin typeface="Amasis MT Pro" panose="02040504050005020304" pitchFamily="18" charset="0"/>
              </a:rPr>
              <a:t>Earlier we create the </a:t>
            </a:r>
            <a:r>
              <a:rPr lang="en-US" b="1" dirty="0" err="1">
                <a:latin typeface="Amasis MT Pro" panose="02040504050005020304" pitchFamily="18" charset="0"/>
              </a:rPr>
              <a:t>ItemController</a:t>
            </a:r>
            <a:r>
              <a:rPr lang="en-US" dirty="0">
                <a:latin typeface="Amasis MT Pro" panose="02040504050005020304" pitchFamily="18" charset="0"/>
              </a:rPr>
              <a:t> and </a:t>
            </a:r>
            <a:r>
              <a:rPr lang="en-US" b="1" dirty="0" err="1">
                <a:latin typeface="Amasis MT Pro" panose="02040504050005020304" pitchFamily="18" charset="0"/>
              </a:rPr>
              <a:t>CategoryController</a:t>
            </a:r>
            <a:r>
              <a:rPr lang="en-US" dirty="0">
                <a:latin typeface="Amasis MT Pro" panose="02040504050005020304" pitchFamily="18" charset="0"/>
              </a:rPr>
              <a:t> classes that specifically handle mappings and routings for their respective types</a:t>
            </a:r>
          </a:p>
        </p:txBody>
      </p:sp>
    </p:spTree>
    <p:extLst>
      <p:ext uri="{BB962C8B-B14F-4D97-AF65-F5344CB8AC3E}">
        <p14:creationId xmlns:p14="http://schemas.microsoft.com/office/powerpoint/2010/main" val="3215230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61A1BE-754B-443D-803D-3B8FEC06ED60}"/>
              </a:ext>
            </a:extLst>
          </p:cNvPr>
          <p:cNvSpPr>
            <a:spLocks noGrp="1"/>
          </p:cNvSpPr>
          <p:nvPr>
            <p:ph type="sldNum" sz="quarter" idx="12"/>
          </p:nvPr>
        </p:nvSpPr>
        <p:spPr/>
        <p:txBody>
          <a:bodyPr/>
          <a:lstStyle/>
          <a:p>
            <a:fld id="{6767FADE-2612-3649-B495-F644A23F288B}" type="slidenum">
              <a:rPr lang="en-US" smtClean="0"/>
              <a:pPr/>
              <a:t>69</a:t>
            </a:fld>
            <a:endParaRPr lang="en-US"/>
          </a:p>
        </p:txBody>
      </p:sp>
      <p:sp>
        <p:nvSpPr>
          <p:cNvPr id="3" name="Title 2">
            <a:extLst>
              <a:ext uri="{FF2B5EF4-FFF2-40B4-BE49-F238E27FC236}">
                <a16:creationId xmlns:a16="http://schemas.microsoft.com/office/drawing/2014/main" id="{5A00146C-1D94-451B-B952-EC1BA0C14A2E}"/>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Organizing the project</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8B7B8E8D-DA2D-49E9-9846-CBE38759467B}"/>
              </a:ext>
            </a:extLst>
          </p:cNvPr>
          <p:cNvSpPr>
            <a:spLocks noGrp="1"/>
          </p:cNvSpPr>
          <p:nvPr>
            <p:ph sz="quarter" idx="13"/>
          </p:nvPr>
        </p:nvSpPr>
        <p:spPr/>
        <p:txBody>
          <a:bodyPr/>
          <a:lstStyle/>
          <a:p>
            <a:r>
              <a:rPr lang="en-US" sz="2800" dirty="0">
                <a:latin typeface="Amasis MT Pro" panose="02040504050005020304" pitchFamily="18" charset="0"/>
              </a:rPr>
              <a:t>We will now create a controller and view to handle the generic routings and our home page.</a:t>
            </a:r>
          </a:p>
          <a:p>
            <a:pPr lvl="1"/>
            <a:r>
              <a:rPr lang="en-US" sz="2400" dirty="0">
                <a:latin typeface="Amasis MT Pro" panose="02040504050005020304" pitchFamily="18" charset="0"/>
              </a:rPr>
              <a:t>Controller: </a:t>
            </a:r>
            <a:r>
              <a:rPr lang="en-US" sz="2400" b="1" dirty="0" err="1">
                <a:latin typeface="Amasis MT Pro" panose="02040504050005020304" pitchFamily="18" charset="0"/>
              </a:rPr>
              <a:t>HomeController</a:t>
            </a:r>
            <a:endParaRPr lang="en-US" sz="2400" b="1" dirty="0">
              <a:latin typeface="Amasis MT Pro" panose="02040504050005020304" pitchFamily="18" charset="0"/>
            </a:endParaRPr>
          </a:p>
          <a:p>
            <a:pPr lvl="1"/>
            <a:r>
              <a:rPr lang="en-US" sz="2400" dirty="0">
                <a:latin typeface="Amasis MT Pro" panose="02040504050005020304" pitchFamily="18" charset="0"/>
              </a:rPr>
              <a:t>View: </a:t>
            </a:r>
            <a:r>
              <a:rPr lang="en-US" sz="2400" b="1" dirty="0">
                <a:latin typeface="Amasis MT Pro" panose="02040504050005020304" pitchFamily="18" charset="0"/>
              </a:rPr>
              <a:t>index.html </a:t>
            </a:r>
            <a:endParaRPr lang="en-SG" sz="2400" b="1" dirty="0">
              <a:latin typeface="Amasis MT Pro" panose="02040504050005020304" pitchFamily="18" charset="0"/>
            </a:endParaRPr>
          </a:p>
        </p:txBody>
      </p:sp>
    </p:spTree>
    <p:extLst>
      <p:ext uri="{BB962C8B-B14F-4D97-AF65-F5344CB8AC3E}">
        <p14:creationId xmlns:p14="http://schemas.microsoft.com/office/powerpoint/2010/main" val="280584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1B1003-4725-47D0-8215-577813BAAE15}"/>
              </a:ext>
            </a:extLst>
          </p:cNvPr>
          <p:cNvSpPr>
            <a:spLocks noGrp="1"/>
          </p:cNvSpPr>
          <p:nvPr>
            <p:ph type="sldNum" sz="quarter" idx="12"/>
          </p:nvPr>
        </p:nvSpPr>
        <p:spPr/>
        <p:txBody>
          <a:bodyPr/>
          <a:lstStyle/>
          <a:p>
            <a:fld id="{6767FADE-2612-3649-B495-F644A23F288B}" type="slidenum">
              <a:rPr lang="en-US" smtClean="0"/>
              <a:pPr/>
              <a:t>7</a:t>
            </a:fld>
            <a:endParaRPr lang="en-US"/>
          </a:p>
        </p:txBody>
      </p:sp>
      <p:sp>
        <p:nvSpPr>
          <p:cNvPr id="10" name="Title 2">
            <a:extLst>
              <a:ext uri="{FF2B5EF4-FFF2-40B4-BE49-F238E27FC236}">
                <a16:creationId xmlns:a16="http://schemas.microsoft.com/office/drawing/2014/main" id="{B264F4A7-AC81-4519-A653-BDF3D11289C0}"/>
              </a:ext>
            </a:extLst>
          </p:cNvPr>
          <p:cNvSpPr txBox="1">
            <a:spLocks/>
          </p:cNvSpPr>
          <p:nvPr/>
        </p:nvSpPr>
        <p:spPr>
          <a:xfrm>
            <a:off x="152054" y="310282"/>
            <a:ext cx="7466019" cy="604593"/>
          </a:xfrm>
          <a:prstGeom prst="rect">
            <a:avLst/>
          </a:prstGeom>
        </p:spPr>
        <p:txBody>
          <a:bodyPr>
            <a:normAutofit fontScale="85000" lnSpcReduction="10000"/>
          </a:bodyPr>
          <a:lstStyle>
            <a:lvl1pPr algn="l" defTabSz="457200" rtl="0" eaLnBrk="1" latinLnBrk="0" hangingPunct="1">
              <a:spcBef>
                <a:spcPct val="0"/>
              </a:spcBef>
              <a:buNone/>
              <a:defRPr sz="3200" kern="1200" baseline="0">
                <a:solidFill>
                  <a:schemeClr val="bg1">
                    <a:lumMod val="50000"/>
                  </a:schemeClr>
                </a:solidFill>
                <a:latin typeface="Arial"/>
                <a:ea typeface="+mj-ea"/>
                <a:cs typeface="Arial"/>
              </a:defRPr>
            </a:lvl1pPr>
          </a:lstStyle>
          <a:p>
            <a:r>
              <a:rPr lang="en-US" dirty="0">
                <a:solidFill>
                  <a:schemeClr val="tx1"/>
                </a:solidFill>
                <a:latin typeface="Amasis MT Pro Black" panose="02040A04050005020304" pitchFamily="18" charset="0"/>
              </a:rPr>
              <a:t>RECALL - REST API – Client Server Model</a:t>
            </a:r>
            <a:endParaRPr lang="en-SG" dirty="0">
              <a:solidFill>
                <a:schemeClr val="tx1"/>
              </a:solidFill>
              <a:latin typeface="Amasis MT Pro Black" panose="02040A04050005020304" pitchFamily="18" charset="0"/>
            </a:endParaRPr>
          </a:p>
        </p:txBody>
      </p:sp>
      <p:pic>
        <p:nvPicPr>
          <p:cNvPr id="6" name="Picture 2" descr="https://upload.wikimedia.org/wikipedia/commons/thumb/c/c9/Client-server-model.svg/1280px-Client-server-model.svg.png">
            <a:extLst>
              <a:ext uri="{FF2B5EF4-FFF2-40B4-BE49-F238E27FC236}">
                <a16:creationId xmlns:a16="http://schemas.microsoft.com/office/drawing/2014/main" id="{FA9F4187-CE99-47BA-89E1-2986A41DA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804" y="1354986"/>
            <a:ext cx="4505110" cy="27030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6F18DC-E2EE-45CF-9927-2D358AEE7D6E}"/>
              </a:ext>
            </a:extLst>
          </p:cNvPr>
          <p:cNvSpPr txBox="1"/>
          <p:nvPr/>
        </p:nvSpPr>
        <p:spPr>
          <a:xfrm>
            <a:off x="5976257" y="4489519"/>
            <a:ext cx="2950029" cy="1200329"/>
          </a:xfrm>
          <a:prstGeom prst="rect">
            <a:avLst/>
          </a:prstGeom>
          <a:noFill/>
        </p:spPr>
        <p:txBody>
          <a:bodyPr wrap="square" rtlCol="0">
            <a:spAutoFit/>
          </a:bodyPr>
          <a:lstStyle/>
          <a:p>
            <a:r>
              <a:rPr lang="en-US" sz="1200" dirty="0"/>
              <a:t>2. The </a:t>
            </a:r>
            <a:r>
              <a:rPr lang="en-US" sz="1200" b="1" dirty="0"/>
              <a:t>web server </a:t>
            </a:r>
            <a:r>
              <a:rPr lang="en-US" sz="1200" dirty="0"/>
              <a:t>receives the request and passes it to the controller.</a:t>
            </a:r>
          </a:p>
          <a:p>
            <a:r>
              <a:rPr lang="en-US" sz="1200" dirty="0"/>
              <a:t> </a:t>
            </a:r>
          </a:p>
          <a:p>
            <a:endParaRPr lang="en-US" sz="1200" dirty="0"/>
          </a:p>
          <a:p>
            <a:r>
              <a:rPr lang="en-US" sz="1200" dirty="0"/>
              <a:t>3. </a:t>
            </a:r>
            <a:r>
              <a:rPr lang="en-US" sz="1200" b="1" dirty="0"/>
              <a:t>GreetingController.java </a:t>
            </a:r>
            <a:r>
              <a:rPr lang="en-US" sz="1200" dirty="0"/>
              <a:t>processes request and returns response (View)</a:t>
            </a:r>
          </a:p>
        </p:txBody>
      </p:sp>
      <p:sp>
        <p:nvSpPr>
          <p:cNvPr id="7" name="TextBox 6">
            <a:extLst>
              <a:ext uri="{FF2B5EF4-FFF2-40B4-BE49-F238E27FC236}">
                <a16:creationId xmlns:a16="http://schemas.microsoft.com/office/drawing/2014/main" id="{6E5FE2F1-8253-4EB9-AAAA-18CC9D42EF21}"/>
              </a:ext>
            </a:extLst>
          </p:cNvPr>
          <p:cNvSpPr txBox="1"/>
          <p:nvPr/>
        </p:nvSpPr>
        <p:spPr>
          <a:xfrm>
            <a:off x="623787" y="4548941"/>
            <a:ext cx="2228944" cy="276999"/>
          </a:xfrm>
          <a:prstGeom prst="rect">
            <a:avLst/>
          </a:prstGeom>
          <a:noFill/>
        </p:spPr>
        <p:txBody>
          <a:bodyPr wrap="none" rtlCol="0">
            <a:spAutoFit/>
          </a:bodyPr>
          <a:lstStyle/>
          <a:p>
            <a:r>
              <a:rPr lang="en-SG" sz="1200" dirty="0"/>
              <a:t>1. The client makes a request</a:t>
            </a:r>
          </a:p>
        </p:txBody>
      </p:sp>
      <p:sp>
        <p:nvSpPr>
          <p:cNvPr id="8" name="TextBox 7">
            <a:extLst>
              <a:ext uri="{FF2B5EF4-FFF2-40B4-BE49-F238E27FC236}">
                <a16:creationId xmlns:a16="http://schemas.microsoft.com/office/drawing/2014/main" id="{1849F5B3-F080-4748-ACF6-F6BCF6D9D3BE}"/>
              </a:ext>
            </a:extLst>
          </p:cNvPr>
          <p:cNvSpPr txBox="1"/>
          <p:nvPr/>
        </p:nvSpPr>
        <p:spPr>
          <a:xfrm>
            <a:off x="3889443" y="5258753"/>
            <a:ext cx="1165704" cy="461665"/>
          </a:xfrm>
          <a:prstGeom prst="rect">
            <a:avLst/>
          </a:prstGeom>
          <a:noFill/>
        </p:spPr>
        <p:txBody>
          <a:bodyPr wrap="none" rtlCol="0">
            <a:spAutoFit/>
          </a:bodyPr>
          <a:lstStyle/>
          <a:p>
            <a:pPr algn="ctr"/>
            <a:r>
              <a:rPr lang="en-US" sz="1200" b="1" dirty="0"/>
              <a:t>greeting.html</a:t>
            </a:r>
          </a:p>
          <a:p>
            <a:pPr algn="ctr"/>
            <a:r>
              <a:rPr lang="en-US" sz="1200" b="1" dirty="0"/>
              <a:t>(View)</a:t>
            </a:r>
            <a:endParaRPr lang="en-SG" sz="1200" b="1" dirty="0"/>
          </a:p>
        </p:txBody>
      </p:sp>
      <p:cxnSp>
        <p:nvCxnSpPr>
          <p:cNvPr id="11" name="Straight Arrow Connector 10">
            <a:extLst>
              <a:ext uri="{FF2B5EF4-FFF2-40B4-BE49-F238E27FC236}">
                <a16:creationId xmlns:a16="http://schemas.microsoft.com/office/drawing/2014/main" id="{7761F279-23E4-47F8-B0D2-38F3A7EFEAEE}"/>
              </a:ext>
            </a:extLst>
          </p:cNvPr>
          <p:cNvCxnSpPr>
            <a:cxnSpLocks/>
          </p:cNvCxnSpPr>
          <p:nvPr/>
        </p:nvCxnSpPr>
        <p:spPr>
          <a:xfrm>
            <a:off x="2850895" y="4800346"/>
            <a:ext cx="31253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A256FEF3-E969-4EF3-8EA1-2D208E3D4305}"/>
              </a:ext>
            </a:extLst>
          </p:cNvPr>
          <p:cNvSpPr txBox="1"/>
          <p:nvPr/>
        </p:nvSpPr>
        <p:spPr>
          <a:xfrm>
            <a:off x="3245628" y="4473922"/>
            <a:ext cx="2335896" cy="276999"/>
          </a:xfrm>
          <a:prstGeom prst="rect">
            <a:avLst/>
          </a:prstGeom>
          <a:noFill/>
        </p:spPr>
        <p:txBody>
          <a:bodyPr wrap="none" rtlCol="0">
            <a:spAutoFit/>
          </a:bodyPr>
          <a:lstStyle/>
          <a:p>
            <a:r>
              <a:rPr lang="en-SG" sz="1200" dirty="0"/>
              <a:t>http://localhost:8080/greeting</a:t>
            </a:r>
          </a:p>
        </p:txBody>
      </p:sp>
      <p:cxnSp>
        <p:nvCxnSpPr>
          <p:cNvPr id="14" name="Straight Arrow Connector 13">
            <a:extLst>
              <a:ext uri="{FF2B5EF4-FFF2-40B4-BE49-F238E27FC236}">
                <a16:creationId xmlns:a16="http://schemas.microsoft.com/office/drawing/2014/main" id="{14F519BE-75F3-44D1-B580-7A52BC9C23E7}"/>
              </a:ext>
            </a:extLst>
          </p:cNvPr>
          <p:cNvCxnSpPr/>
          <p:nvPr/>
        </p:nvCxnSpPr>
        <p:spPr>
          <a:xfrm flipH="1">
            <a:off x="2850895" y="5219103"/>
            <a:ext cx="31253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7" name="Picture 16">
            <a:extLst>
              <a:ext uri="{FF2B5EF4-FFF2-40B4-BE49-F238E27FC236}">
                <a16:creationId xmlns:a16="http://schemas.microsoft.com/office/drawing/2014/main" id="{FD1FFF01-5748-4D67-B31D-1FA54AFAAC8F}"/>
              </a:ext>
            </a:extLst>
          </p:cNvPr>
          <p:cNvPicPr>
            <a:picLocks noChangeAspect="1"/>
          </p:cNvPicPr>
          <p:nvPr/>
        </p:nvPicPr>
        <p:blipFill rotWithShape="1">
          <a:blip r:embed="rId4"/>
          <a:srcRect r="37385" b="54282"/>
          <a:stretch/>
        </p:blipFill>
        <p:spPr>
          <a:xfrm>
            <a:off x="1094181" y="5069469"/>
            <a:ext cx="1556472" cy="624824"/>
          </a:xfrm>
          <a:prstGeom prst="rect">
            <a:avLst/>
          </a:prstGeom>
          <a:ln>
            <a:solidFill>
              <a:schemeClr val="tx1"/>
            </a:solidFill>
          </a:ln>
        </p:spPr>
      </p:pic>
      <p:sp>
        <p:nvSpPr>
          <p:cNvPr id="18" name="TextBox 17">
            <a:extLst>
              <a:ext uri="{FF2B5EF4-FFF2-40B4-BE49-F238E27FC236}">
                <a16:creationId xmlns:a16="http://schemas.microsoft.com/office/drawing/2014/main" id="{B4FDEF27-DDD3-434A-83B3-DD42FCC18482}"/>
              </a:ext>
            </a:extLst>
          </p:cNvPr>
          <p:cNvSpPr txBox="1"/>
          <p:nvPr/>
        </p:nvSpPr>
        <p:spPr>
          <a:xfrm>
            <a:off x="623787" y="5706161"/>
            <a:ext cx="3261277" cy="276999"/>
          </a:xfrm>
          <a:prstGeom prst="rect">
            <a:avLst/>
          </a:prstGeom>
          <a:noFill/>
        </p:spPr>
        <p:txBody>
          <a:bodyPr wrap="none" rtlCol="0">
            <a:spAutoFit/>
          </a:bodyPr>
          <a:lstStyle/>
          <a:p>
            <a:r>
              <a:rPr lang="en-SG" sz="1200" dirty="0"/>
              <a:t>4. The client displays the response received.</a:t>
            </a:r>
          </a:p>
        </p:txBody>
      </p:sp>
    </p:spTree>
    <p:extLst>
      <p:ext uri="{BB962C8B-B14F-4D97-AF65-F5344CB8AC3E}">
        <p14:creationId xmlns:p14="http://schemas.microsoft.com/office/powerpoint/2010/main" val="34160643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B6C060-C3EE-460C-813B-341A44BC5FB7}"/>
              </a:ext>
            </a:extLst>
          </p:cNvPr>
          <p:cNvSpPr>
            <a:spLocks noGrp="1"/>
          </p:cNvSpPr>
          <p:nvPr>
            <p:ph type="sldNum" sz="quarter" idx="12"/>
          </p:nvPr>
        </p:nvSpPr>
        <p:spPr/>
        <p:txBody>
          <a:bodyPr/>
          <a:lstStyle/>
          <a:p>
            <a:fld id="{6767FADE-2612-3649-B495-F644A23F288B}" type="slidenum">
              <a:rPr lang="en-US" smtClean="0"/>
              <a:pPr/>
              <a:t>70</a:t>
            </a:fld>
            <a:endParaRPr lang="en-US"/>
          </a:p>
        </p:txBody>
      </p:sp>
      <p:sp>
        <p:nvSpPr>
          <p:cNvPr id="3" name="Title 2">
            <a:extLst>
              <a:ext uri="{FF2B5EF4-FFF2-40B4-BE49-F238E27FC236}">
                <a16:creationId xmlns:a16="http://schemas.microsoft.com/office/drawing/2014/main" id="{2D803045-AA9A-4045-9B64-BB8ADC9B573E}"/>
              </a:ext>
            </a:extLst>
          </p:cNvPr>
          <p:cNvSpPr>
            <a:spLocks noGrp="1"/>
          </p:cNvSpPr>
          <p:nvPr>
            <p:ph type="title"/>
          </p:nvPr>
        </p:nvSpPr>
        <p:spPr>
          <a:xfrm>
            <a:off x="452959" y="239449"/>
            <a:ext cx="7266278" cy="760011"/>
          </a:xfrm>
        </p:spPr>
        <p:txBody>
          <a:bodyPr>
            <a:normAutofit fontScale="90000"/>
          </a:bodyPr>
          <a:lstStyle/>
          <a:p>
            <a:r>
              <a:rPr lang="en-US" dirty="0">
                <a:solidFill>
                  <a:schemeClr val="tx1"/>
                </a:solidFill>
                <a:latin typeface="Amasis MT Pro Black" panose="02040A04050005020304" pitchFamily="18" charset="0"/>
              </a:rPr>
              <a:t>Exercise 8 - Organizing the project</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E5CED5B6-3F00-4BC1-B502-BE4950505BD9}"/>
              </a:ext>
            </a:extLst>
          </p:cNvPr>
          <p:cNvSpPr>
            <a:spLocks noGrp="1"/>
          </p:cNvSpPr>
          <p:nvPr>
            <p:ph sz="quarter" idx="13"/>
          </p:nvPr>
        </p:nvSpPr>
        <p:spPr>
          <a:xfrm>
            <a:off x="593079" y="1144476"/>
            <a:ext cx="7957842" cy="4569047"/>
          </a:xfrm>
        </p:spPr>
        <p:txBody>
          <a:bodyPr/>
          <a:lstStyle/>
          <a:p>
            <a:pPr marL="457200" indent="-457200">
              <a:buFont typeface="+mj-lt"/>
              <a:buAutoNum type="alphaLcParenR"/>
            </a:pPr>
            <a:r>
              <a:rPr lang="en-US" dirty="0">
                <a:latin typeface="Amasis MT Pro" panose="02040504050005020304" pitchFamily="18" charset="0"/>
              </a:rPr>
              <a:t>Create a controller class named </a:t>
            </a:r>
            <a:r>
              <a:rPr lang="en-US" b="1" dirty="0" err="1">
                <a:latin typeface="Amasis MT Pro" panose="02040504050005020304" pitchFamily="18" charset="0"/>
              </a:rPr>
              <a:t>HomeController</a:t>
            </a:r>
            <a:r>
              <a:rPr lang="en-US" dirty="0">
                <a:latin typeface="Amasis MT Pro" panose="02040504050005020304" pitchFamily="18" charset="0"/>
              </a:rPr>
              <a:t>. </a:t>
            </a:r>
          </a:p>
          <a:p>
            <a:pPr marL="457200" indent="-457200">
              <a:buFont typeface="+mj-lt"/>
              <a:buAutoNum type="alphaLcParenR"/>
            </a:pPr>
            <a:endParaRPr lang="en-US" dirty="0">
              <a:latin typeface="Amasis MT Pro" panose="02040504050005020304" pitchFamily="18" charset="0"/>
            </a:endParaRPr>
          </a:p>
          <a:p>
            <a:pPr marL="457200" indent="-457200">
              <a:buFont typeface="+mj-lt"/>
              <a:buAutoNum type="alphaLcParenR"/>
            </a:pPr>
            <a:r>
              <a:rPr lang="en-US" dirty="0">
                <a:latin typeface="Amasis MT Pro" panose="02040504050005020304" pitchFamily="18" charset="0"/>
              </a:rPr>
              <a:t>In </a:t>
            </a:r>
            <a:r>
              <a:rPr lang="en-US" b="1" dirty="0" err="1">
                <a:latin typeface="Amasis MT Pro" panose="02040504050005020304" pitchFamily="18" charset="0"/>
              </a:rPr>
              <a:t>HomeController</a:t>
            </a:r>
            <a:r>
              <a:rPr lang="en-US" dirty="0">
                <a:latin typeface="Amasis MT Pro" panose="02040504050005020304" pitchFamily="18" charset="0"/>
              </a:rPr>
              <a:t>, create a public method named home that returns a String “index”</a:t>
            </a:r>
          </a:p>
          <a:p>
            <a:pPr marL="457200" indent="-457200">
              <a:buFont typeface="+mj-lt"/>
              <a:buAutoNum type="alphaLcParenR"/>
            </a:pPr>
            <a:endParaRPr lang="en-US" dirty="0">
              <a:latin typeface="Amasis MT Pro" panose="02040504050005020304" pitchFamily="18" charset="0"/>
            </a:endParaRPr>
          </a:p>
          <a:p>
            <a:pPr marL="457200" indent="-457200">
              <a:buFont typeface="+mj-lt"/>
              <a:buAutoNum type="alphaLcParenR"/>
            </a:pPr>
            <a:r>
              <a:rPr lang="en-US" dirty="0">
                <a:latin typeface="Amasis MT Pro" panose="02040504050005020304" pitchFamily="18" charset="0"/>
              </a:rPr>
              <a:t>Map the method such that when we browse to </a:t>
            </a:r>
            <a:r>
              <a:rPr lang="en-US" dirty="0">
                <a:latin typeface="Amasis MT Pro" panose="02040504050005020304" pitchFamily="18" charset="0"/>
                <a:hlinkClick r:id="rId2"/>
              </a:rPr>
              <a:t>http://localhost:8080/</a:t>
            </a:r>
            <a:r>
              <a:rPr lang="en-US" dirty="0">
                <a:latin typeface="Amasis MT Pro" panose="02040504050005020304" pitchFamily="18" charset="0"/>
              </a:rPr>
              <a:t> , index.html will be displayed.</a:t>
            </a:r>
          </a:p>
          <a:p>
            <a:pPr marL="457200" indent="-457200">
              <a:buFont typeface="+mj-lt"/>
              <a:buAutoNum type="alphaLcParenR"/>
            </a:pPr>
            <a:endParaRPr lang="en-US" dirty="0">
              <a:latin typeface="Amasis MT Pro" panose="02040504050005020304" pitchFamily="18" charset="0"/>
            </a:endParaRPr>
          </a:p>
          <a:p>
            <a:pPr marL="457200" indent="-457200">
              <a:buFont typeface="+mj-lt"/>
              <a:buAutoNum type="alphaLcParenR"/>
            </a:pPr>
            <a:r>
              <a:rPr lang="en-US" dirty="0">
                <a:latin typeface="Amasis MT Pro" panose="02040504050005020304" pitchFamily="18" charset="0"/>
              </a:rPr>
              <a:t>Remember to use the </a:t>
            </a:r>
            <a:r>
              <a:rPr lang="en-US" b="1" dirty="0">
                <a:latin typeface="Amasis MT Pro" panose="02040504050005020304" pitchFamily="18" charset="0"/>
              </a:rPr>
              <a:t>@Controller </a:t>
            </a:r>
            <a:r>
              <a:rPr lang="en-US" dirty="0">
                <a:latin typeface="Amasis MT Pro" panose="02040504050005020304" pitchFamily="18" charset="0"/>
              </a:rPr>
              <a:t>and </a:t>
            </a:r>
            <a:r>
              <a:rPr lang="en-US" b="1" dirty="0">
                <a:latin typeface="Amasis MT Pro" panose="02040504050005020304" pitchFamily="18" charset="0"/>
              </a:rPr>
              <a:t>@</a:t>
            </a:r>
            <a:r>
              <a:rPr lang="en-US" b="1" dirty="0" err="1">
                <a:latin typeface="Amasis MT Pro" panose="02040504050005020304" pitchFamily="18" charset="0"/>
              </a:rPr>
              <a:t>GetMapping</a:t>
            </a:r>
            <a:r>
              <a:rPr lang="en-US" b="1" dirty="0">
                <a:latin typeface="Amasis MT Pro" panose="02040504050005020304" pitchFamily="18" charset="0"/>
              </a:rPr>
              <a:t> </a:t>
            </a:r>
            <a:r>
              <a:rPr lang="en-US" dirty="0">
                <a:latin typeface="Amasis MT Pro" panose="02040504050005020304" pitchFamily="18" charset="0"/>
              </a:rPr>
              <a:t>annotations</a:t>
            </a:r>
            <a:endParaRPr lang="en-SG" dirty="0">
              <a:latin typeface="Amasis MT Pro" panose="02040504050005020304" pitchFamily="18" charset="0"/>
            </a:endParaRPr>
          </a:p>
        </p:txBody>
      </p:sp>
    </p:spTree>
    <p:extLst>
      <p:ext uri="{BB962C8B-B14F-4D97-AF65-F5344CB8AC3E}">
        <p14:creationId xmlns:p14="http://schemas.microsoft.com/office/powerpoint/2010/main" val="32577611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CBFED5-C19C-4F60-AA2C-9255D171E657}"/>
              </a:ext>
            </a:extLst>
          </p:cNvPr>
          <p:cNvSpPr>
            <a:spLocks noGrp="1"/>
          </p:cNvSpPr>
          <p:nvPr>
            <p:ph type="sldNum" sz="quarter" idx="12"/>
          </p:nvPr>
        </p:nvSpPr>
        <p:spPr/>
        <p:txBody>
          <a:bodyPr/>
          <a:lstStyle/>
          <a:p>
            <a:fld id="{6767FADE-2612-3649-B495-F644A23F288B}" type="slidenum">
              <a:rPr lang="en-US" smtClean="0"/>
              <a:pPr/>
              <a:t>71</a:t>
            </a:fld>
            <a:endParaRPr lang="en-US"/>
          </a:p>
        </p:txBody>
      </p:sp>
      <p:sp>
        <p:nvSpPr>
          <p:cNvPr id="3" name="Title 2">
            <a:extLst>
              <a:ext uri="{FF2B5EF4-FFF2-40B4-BE49-F238E27FC236}">
                <a16:creationId xmlns:a16="http://schemas.microsoft.com/office/drawing/2014/main" id="{7A102FD0-272C-4A49-91A2-F8364B828516}"/>
              </a:ext>
            </a:extLst>
          </p:cNvPr>
          <p:cNvSpPr>
            <a:spLocks noGrp="1"/>
          </p:cNvSpPr>
          <p:nvPr>
            <p:ph type="title"/>
          </p:nvPr>
        </p:nvSpPr>
        <p:spPr>
          <a:xfrm>
            <a:off x="665609" y="207551"/>
            <a:ext cx="7042995" cy="714787"/>
          </a:xfrm>
        </p:spPr>
        <p:txBody>
          <a:bodyPr>
            <a:normAutofit fontScale="90000"/>
          </a:bodyPr>
          <a:lstStyle/>
          <a:p>
            <a:r>
              <a:rPr lang="en-US" dirty="0">
                <a:solidFill>
                  <a:schemeClr val="tx1"/>
                </a:solidFill>
                <a:latin typeface="Amasis MT Pro Black" panose="02040A04050005020304" pitchFamily="18" charset="0"/>
              </a:rPr>
              <a:t>Exercise 8 - Organizing the project</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6D54704F-0FA0-4356-9465-D63A85A872B6}"/>
              </a:ext>
            </a:extLst>
          </p:cNvPr>
          <p:cNvSpPr>
            <a:spLocks noGrp="1"/>
          </p:cNvSpPr>
          <p:nvPr>
            <p:ph sz="quarter" idx="13"/>
          </p:nvPr>
        </p:nvSpPr>
        <p:spPr>
          <a:xfrm>
            <a:off x="665164" y="1651000"/>
            <a:ext cx="3030536" cy="3759200"/>
          </a:xfrm>
        </p:spPr>
        <p:txBody>
          <a:bodyPr/>
          <a:lstStyle/>
          <a:p>
            <a:pPr>
              <a:buFont typeface="+mj-lt"/>
              <a:buAutoNum type="alphaLcParenR" startAt="5"/>
            </a:pPr>
            <a:r>
              <a:rPr lang="en-US" sz="1800" dirty="0">
                <a:latin typeface="Amasis MT Pro" panose="02040504050005020304" pitchFamily="18" charset="0"/>
              </a:rPr>
              <a:t>Create a view named </a:t>
            </a:r>
            <a:r>
              <a:rPr lang="en-US" sz="1800" b="1" dirty="0">
                <a:latin typeface="Amasis MT Pro" panose="02040504050005020304" pitchFamily="18" charset="0"/>
              </a:rPr>
              <a:t>index.html </a:t>
            </a:r>
            <a:r>
              <a:rPr lang="en-US" sz="1800" dirty="0">
                <a:latin typeface="Amasis MT Pro" panose="02040504050005020304" pitchFamily="18" charset="0"/>
              </a:rPr>
              <a:t>and include a header, main and footer as shown</a:t>
            </a:r>
          </a:p>
        </p:txBody>
      </p:sp>
      <p:pic>
        <p:nvPicPr>
          <p:cNvPr id="7" name="Picture 6">
            <a:extLst>
              <a:ext uri="{FF2B5EF4-FFF2-40B4-BE49-F238E27FC236}">
                <a16:creationId xmlns:a16="http://schemas.microsoft.com/office/drawing/2014/main" id="{C74C00AC-C2D5-4A30-A187-E1F7CD1220FD}"/>
              </a:ext>
            </a:extLst>
          </p:cNvPr>
          <p:cNvPicPr>
            <a:picLocks noChangeAspect="1"/>
          </p:cNvPicPr>
          <p:nvPr/>
        </p:nvPicPr>
        <p:blipFill>
          <a:blip r:embed="rId3"/>
          <a:stretch>
            <a:fillRect/>
          </a:stretch>
        </p:blipFill>
        <p:spPr>
          <a:xfrm>
            <a:off x="3771574" y="1651000"/>
            <a:ext cx="5037089" cy="4581525"/>
          </a:xfrm>
          <a:prstGeom prst="rect">
            <a:avLst/>
          </a:prstGeom>
          <a:ln>
            <a:solidFill>
              <a:schemeClr val="tx1"/>
            </a:solidFill>
          </a:ln>
        </p:spPr>
      </p:pic>
      <p:sp>
        <p:nvSpPr>
          <p:cNvPr id="9" name="Rectangle 8">
            <a:extLst>
              <a:ext uri="{FF2B5EF4-FFF2-40B4-BE49-F238E27FC236}">
                <a16:creationId xmlns:a16="http://schemas.microsoft.com/office/drawing/2014/main" id="{FEB50238-398F-48D4-8F47-75A2DF3DB918}"/>
              </a:ext>
            </a:extLst>
          </p:cNvPr>
          <p:cNvSpPr/>
          <p:nvPr/>
        </p:nvSpPr>
        <p:spPr>
          <a:xfrm>
            <a:off x="4448175" y="4924425"/>
            <a:ext cx="2019300" cy="3619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6943BFB6-0882-4F57-8CC0-C6CFDBF202B5}"/>
              </a:ext>
            </a:extLst>
          </p:cNvPr>
          <p:cNvSpPr txBox="1"/>
          <p:nvPr/>
        </p:nvSpPr>
        <p:spPr>
          <a:xfrm>
            <a:off x="463854" y="4776113"/>
            <a:ext cx="2934960" cy="430887"/>
          </a:xfrm>
          <a:prstGeom prst="rect">
            <a:avLst/>
          </a:prstGeom>
          <a:noFill/>
          <a:ln>
            <a:solidFill>
              <a:srgbClr val="FF0000"/>
            </a:solidFill>
          </a:ln>
        </p:spPr>
        <p:txBody>
          <a:bodyPr wrap="square" rtlCol="0">
            <a:spAutoFit/>
          </a:bodyPr>
          <a:lstStyle/>
          <a:p>
            <a:r>
              <a:rPr lang="en-US" sz="1100"/>
              <a:t>The </a:t>
            </a:r>
            <a:r>
              <a:rPr lang="en-US" sz="1100" b="1"/>
              <a:t>main</a:t>
            </a:r>
            <a:r>
              <a:rPr lang="en-US" sz="1100"/>
              <a:t> element represents the main content section of the body of a document</a:t>
            </a:r>
            <a:endParaRPr lang="en-SG" sz="1100"/>
          </a:p>
        </p:txBody>
      </p:sp>
      <p:cxnSp>
        <p:nvCxnSpPr>
          <p:cNvPr id="12" name="Straight Arrow Connector 11">
            <a:extLst>
              <a:ext uri="{FF2B5EF4-FFF2-40B4-BE49-F238E27FC236}">
                <a16:creationId xmlns:a16="http://schemas.microsoft.com/office/drawing/2014/main" id="{F6A55651-5F29-4869-B9A2-40C304D815C2}"/>
              </a:ext>
            </a:extLst>
          </p:cNvPr>
          <p:cNvCxnSpPr>
            <a:stCxn id="10" idx="3"/>
          </p:cNvCxnSpPr>
          <p:nvPr/>
        </p:nvCxnSpPr>
        <p:spPr>
          <a:xfrm>
            <a:off x="3398814" y="4991557"/>
            <a:ext cx="1049361" cy="113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F95F729-999C-43A8-B542-0B34A147386F}"/>
              </a:ext>
            </a:extLst>
          </p:cNvPr>
          <p:cNvSpPr/>
          <p:nvPr/>
        </p:nvSpPr>
        <p:spPr>
          <a:xfrm>
            <a:off x="5362575" y="3952875"/>
            <a:ext cx="3446088" cy="48577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E0A0CB67-2A35-4B7A-BAFD-951A3C8A2247}"/>
              </a:ext>
            </a:extLst>
          </p:cNvPr>
          <p:cNvSpPr txBox="1"/>
          <p:nvPr/>
        </p:nvSpPr>
        <p:spPr>
          <a:xfrm>
            <a:off x="589290" y="3119347"/>
            <a:ext cx="2487611" cy="1107996"/>
          </a:xfrm>
          <a:prstGeom prst="rect">
            <a:avLst/>
          </a:prstGeom>
          <a:noFill/>
          <a:ln>
            <a:solidFill>
              <a:srgbClr val="FF0000"/>
            </a:solidFill>
          </a:ln>
        </p:spPr>
        <p:txBody>
          <a:bodyPr wrap="square" rtlCol="0">
            <a:spAutoFit/>
          </a:bodyPr>
          <a:lstStyle/>
          <a:p>
            <a:r>
              <a:rPr lang="en-US" sz="1100" dirty="0"/>
              <a:t>Observe that the </a:t>
            </a:r>
            <a:r>
              <a:rPr lang="en-US" sz="1100" b="1" dirty="0" err="1"/>
              <a:t>href</a:t>
            </a:r>
            <a:r>
              <a:rPr lang="en-US" sz="1100" dirty="0"/>
              <a:t> values are the same as the mappings in the controllers.</a:t>
            </a:r>
          </a:p>
          <a:p>
            <a:endParaRPr lang="en-US" sz="1100" dirty="0"/>
          </a:p>
          <a:p>
            <a:r>
              <a:rPr lang="en-US" sz="1100"/>
              <a:t>You should not link directly to the HTML files.</a:t>
            </a:r>
            <a:endParaRPr lang="en-SG" sz="1100"/>
          </a:p>
        </p:txBody>
      </p:sp>
      <p:cxnSp>
        <p:nvCxnSpPr>
          <p:cNvPr id="16" name="Straight Arrow Connector 15">
            <a:extLst>
              <a:ext uri="{FF2B5EF4-FFF2-40B4-BE49-F238E27FC236}">
                <a16:creationId xmlns:a16="http://schemas.microsoft.com/office/drawing/2014/main" id="{F73A135C-F012-4FC4-8AC8-5EA438BD15BC}"/>
              </a:ext>
            </a:extLst>
          </p:cNvPr>
          <p:cNvCxnSpPr>
            <a:stCxn id="14" idx="3"/>
            <a:endCxn id="13" idx="1"/>
          </p:cNvCxnSpPr>
          <p:nvPr/>
        </p:nvCxnSpPr>
        <p:spPr>
          <a:xfrm>
            <a:off x="3076901" y="3673345"/>
            <a:ext cx="2285674" cy="522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40424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A36851-9814-488F-85E7-BBF28BF05457}"/>
              </a:ext>
            </a:extLst>
          </p:cNvPr>
          <p:cNvSpPr>
            <a:spLocks noGrp="1"/>
          </p:cNvSpPr>
          <p:nvPr>
            <p:ph type="sldNum" sz="quarter" idx="12"/>
          </p:nvPr>
        </p:nvSpPr>
        <p:spPr/>
        <p:txBody>
          <a:bodyPr/>
          <a:lstStyle/>
          <a:p>
            <a:fld id="{6767FADE-2612-3649-B495-F644A23F288B}" type="slidenum">
              <a:rPr lang="en-US" smtClean="0"/>
              <a:pPr/>
              <a:t>72</a:t>
            </a:fld>
            <a:endParaRPr lang="en-US"/>
          </a:p>
        </p:txBody>
      </p:sp>
      <p:sp>
        <p:nvSpPr>
          <p:cNvPr id="3" name="Title 2">
            <a:extLst>
              <a:ext uri="{FF2B5EF4-FFF2-40B4-BE49-F238E27FC236}">
                <a16:creationId xmlns:a16="http://schemas.microsoft.com/office/drawing/2014/main" id="{9F24FDB9-EB79-422C-8E37-0754587462A0}"/>
              </a:ext>
            </a:extLst>
          </p:cNvPr>
          <p:cNvSpPr>
            <a:spLocks noGrp="1"/>
          </p:cNvSpPr>
          <p:nvPr>
            <p:ph type="title"/>
          </p:nvPr>
        </p:nvSpPr>
        <p:spPr>
          <a:xfrm>
            <a:off x="314735" y="317934"/>
            <a:ext cx="7585255" cy="777219"/>
          </a:xfrm>
        </p:spPr>
        <p:txBody>
          <a:bodyPr>
            <a:normAutofit/>
          </a:bodyPr>
          <a:lstStyle/>
          <a:p>
            <a:r>
              <a:rPr lang="en-US" dirty="0">
                <a:solidFill>
                  <a:schemeClr val="tx1"/>
                </a:solidFill>
                <a:latin typeface="Amasis MT Pro Black" panose="02040A04050005020304" pitchFamily="18" charset="0"/>
              </a:rPr>
              <a:t>Exercise 8 - Organizing the project</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5424265C-0F07-4537-AA02-94FEFDA5492D}"/>
              </a:ext>
            </a:extLst>
          </p:cNvPr>
          <p:cNvSpPr>
            <a:spLocks noGrp="1"/>
          </p:cNvSpPr>
          <p:nvPr>
            <p:ph sz="quarter" idx="13"/>
          </p:nvPr>
        </p:nvSpPr>
        <p:spPr>
          <a:xfrm>
            <a:off x="633266" y="1549400"/>
            <a:ext cx="7585255" cy="4011428"/>
          </a:xfrm>
        </p:spPr>
        <p:txBody>
          <a:bodyPr/>
          <a:lstStyle/>
          <a:p>
            <a:pPr marL="457200" indent="-457200">
              <a:buFont typeface="+mj-lt"/>
              <a:buAutoNum type="alphaLcParenR" startAt="6"/>
            </a:pPr>
            <a:r>
              <a:rPr lang="en-US" dirty="0">
                <a:latin typeface="Amasis MT Pro" panose="02040504050005020304" pitchFamily="18" charset="0"/>
              </a:rPr>
              <a:t>Include the header and footer into </a:t>
            </a:r>
            <a:r>
              <a:rPr lang="en-US" b="1" dirty="0">
                <a:latin typeface="Amasis MT Pro" panose="02040504050005020304" pitchFamily="18" charset="0"/>
              </a:rPr>
              <a:t>view_categories.html </a:t>
            </a:r>
            <a:r>
              <a:rPr lang="en-US" dirty="0">
                <a:latin typeface="Amasis MT Pro" panose="02040504050005020304" pitchFamily="18" charset="0"/>
              </a:rPr>
              <a:t>and </a:t>
            </a:r>
            <a:r>
              <a:rPr lang="en-US" b="1" dirty="0">
                <a:latin typeface="Amasis MT Pro" panose="02040504050005020304" pitchFamily="18" charset="0"/>
              </a:rPr>
              <a:t>view_items.html</a:t>
            </a:r>
            <a:r>
              <a:rPr lang="en-US" dirty="0">
                <a:latin typeface="Amasis MT Pro" panose="02040504050005020304" pitchFamily="18" charset="0"/>
              </a:rPr>
              <a:t>.</a:t>
            </a:r>
          </a:p>
          <a:p>
            <a:pPr marL="457200" indent="-457200">
              <a:buFont typeface="+mj-lt"/>
              <a:buAutoNum type="alphaLcParenR" startAt="6"/>
            </a:pPr>
            <a:endParaRPr lang="en-US" dirty="0">
              <a:latin typeface="Amasis MT Pro" panose="02040504050005020304" pitchFamily="18" charset="0"/>
            </a:endParaRPr>
          </a:p>
          <a:p>
            <a:pPr marL="457200" indent="-457200">
              <a:buFont typeface="+mj-lt"/>
              <a:buAutoNum type="alphaLcParenR" startAt="6"/>
            </a:pPr>
            <a:r>
              <a:rPr lang="en-US" dirty="0">
                <a:latin typeface="Amasis MT Pro" panose="02040504050005020304" pitchFamily="18" charset="0"/>
              </a:rPr>
              <a:t>Browse to </a:t>
            </a:r>
            <a:r>
              <a:rPr lang="en-US" dirty="0">
                <a:latin typeface="Amasis MT Pro" panose="02040504050005020304" pitchFamily="18" charset="0"/>
                <a:hlinkClick r:id="rId2"/>
              </a:rPr>
              <a:t>http://localhost:8080/</a:t>
            </a:r>
            <a:r>
              <a:rPr lang="en-US" dirty="0">
                <a:latin typeface="Amasis MT Pro" panose="02040504050005020304" pitchFamily="18" charset="0"/>
              </a:rPr>
              <a:t> and check that you can click on the links and view the list of items and categories with the header and footer.</a:t>
            </a:r>
          </a:p>
          <a:p>
            <a:pPr marL="457200" indent="-457200">
              <a:buFont typeface="+mj-lt"/>
              <a:buAutoNum type="alphaLcParenR" startAt="6"/>
            </a:pPr>
            <a:endParaRPr lang="en-US" dirty="0">
              <a:latin typeface="Amasis MT Pro" panose="02040504050005020304" pitchFamily="18" charset="0"/>
            </a:endParaRPr>
          </a:p>
          <a:p>
            <a:pPr marL="457200" indent="-457200">
              <a:buFont typeface="+mj-lt"/>
              <a:buAutoNum type="alphaLcParenR" startAt="6"/>
            </a:pPr>
            <a:r>
              <a:rPr lang="en-US" dirty="0">
                <a:latin typeface="Amasis MT Pro" panose="02040504050005020304" pitchFamily="18" charset="0"/>
              </a:rPr>
              <a:t>Paste the screenshot of the index page into your worksheet.</a:t>
            </a:r>
            <a:endParaRPr lang="en-SG" dirty="0">
              <a:latin typeface="Amasis MT Pro" panose="02040504050005020304" pitchFamily="18" charset="0"/>
            </a:endParaRPr>
          </a:p>
        </p:txBody>
      </p:sp>
    </p:spTree>
    <p:extLst>
      <p:ext uri="{BB962C8B-B14F-4D97-AF65-F5344CB8AC3E}">
        <p14:creationId xmlns:p14="http://schemas.microsoft.com/office/powerpoint/2010/main" val="21672208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415" y="2540256"/>
            <a:ext cx="7627426" cy="2018718"/>
          </a:xfrm>
        </p:spPr>
        <p:txBody>
          <a:bodyPr>
            <a:normAutofit/>
          </a:bodyPr>
          <a:lstStyle/>
          <a:p>
            <a:pPr>
              <a:lnSpc>
                <a:spcPct val="150000"/>
              </a:lnSpc>
            </a:pPr>
            <a:r>
              <a:rPr lang="en-US" b="1" dirty="0" err="1">
                <a:solidFill>
                  <a:schemeClr val="tx1"/>
                </a:solidFill>
                <a:latin typeface="Amasis MT Pro Black" panose="02040A04050005020304" pitchFamily="18" charset="0"/>
              </a:rPr>
              <a:t>Thymeleaf</a:t>
            </a:r>
            <a:r>
              <a:rPr lang="en-US" b="1" dirty="0">
                <a:solidFill>
                  <a:schemeClr val="tx1"/>
                </a:solidFill>
                <a:latin typeface="Amasis MT Pro Black" panose="02040A04050005020304" pitchFamily="18" charset="0"/>
              </a:rPr>
              <a:t> Fragments</a:t>
            </a:r>
            <a:endParaRPr lang="en-SG" b="1"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6048004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F9F4F4-C3A7-4EB4-AC8C-FEA9CFB72954}"/>
              </a:ext>
            </a:extLst>
          </p:cNvPr>
          <p:cNvSpPr>
            <a:spLocks noGrp="1"/>
          </p:cNvSpPr>
          <p:nvPr>
            <p:ph type="sldNum" sz="quarter" idx="12"/>
          </p:nvPr>
        </p:nvSpPr>
        <p:spPr/>
        <p:txBody>
          <a:bodyPr/>
          <a:lstStyle/>
          <a:p>
            <a:fld id="{6767FADE-2612-3649-B495-F644A23F288B}" type="slidenum">
              <a:rPr lang="en-US" smtClean="0"/>
              <a:pPr/>
              <a:t>74</a:t>
            </a:fld>
            <a:endParaRPr lang="en-US"/>
          </a:p>
        </p:txBody>
      </p:sp>
      <p:sp>
        <p:nvSpPr>
          <p:cNvPr id="3" name="Title 2">
            <a:extLst>
              <a:ext uri="{FF2B5EF4-FFF2-40B4-BE49-F238E27FC236}">
                <a16:creationId xmlns:a16="http://schemas.microsoft.com/office/drawing/2014/main" id="{A9C8537A-00EA-4F8A-846B-70584294F6A8}"/>
              </a:ext>
            </a:extLst>
          </p:cNvPr>
          <p:cNvSpPr>
            <a:spLocks noGrp="1"/>
          </p:cNvSpPr>
          <p:nvPr>
            <p:ph type="title"/>
          </p:nvPr>
        </p:nvSpPr>
        <p:spPr/>
        <p:txBody>
          <a:bodyPr/>
          <a:lstStyle/>
          <a:p>
            <a:r>
              <a:rPr lang="en-US" dirty="0" err="1">
                <a:solidFill>
                  <a:schemeClr val="tx1"/>
                </a:solidFill>
                <a:latin typeface="Amasis MT Pro Black" panose="02040A04050005020304" pitchFamily="18" charset="0"/>
              </a:rPr>
              <a:t>Thymeleaf</a:t>
            </a:r>
            <a:r>
              <a:rPr lang="en-US" dirty="0">
                <a:solidFill>
                  <a:schemeClr val="tx1"/>
                </a:solidFill>
                <a:latin typeface="Amasis MT Pro Black" panose="02040A04050005020304" pitchFamily="18" charset="0"/>
              </a:rPr>
              <a:t> Fragments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84A64DC3-7CB9-42D1-A8C6-D9F86909AC76}"/>
              </a:ext>
            </a:extLst>
          </p:cNvPr>
          <p:cNvSpPr>
            <a:spLocks noGrp="1"/>
          </p:cNvSpPr>
          <p:nvPr>
            <p:ph sz="quarter" idx="13"/>
          </p:nvPr>
        </p:nvSpPr>
        <p:spPr>
          <a:xfrm>
            <a:off x="590735" y="1353289"/>
            <a:ext cx="7477125" cy="3759200"/>
          </a:xfrm>
        </p:spPr>
        <p:txBody>
          <a:bodyPr/>
          <a:lstStyle/>
          <a:p>
            <a:r>
              <a:rPr lang="en-US" sz="2000" dirty="0">
                <a:latin typeface="Amasis MT Pro" panose="02040504050005020304" pitchFamily="18" charset="0"/>
              </a:rPr>
              <a:t>Previously, we organized our web pages and included the header and footer. However, it can be tedious to maintain. </a:t>
            </a:r>
          </a:p>
          <a:p>
            <a:endParaRPr lang="en-US" sz="2000" dirty="0">
              <a:latin typeface="Amasis MT Pro" panose="02040504050005020304" pitchFamily="18" charset="0"/>
            </a:endParaRPr>
          </a:p>
          <a:p>
            <a:r>
              <a:rPr lang="en-US" sz="2000" dirty="0" err="1">
                <a:latin typeface="Amasis MT Pro" panose="02040504050005020304" pitchFamily="18" charset="0"/>
              </a:rPr>
              <a:t>Thymeleaf</a:t>
            </a:r>
            <a:r>
              <a:rPr lang="en-US" sz="2000" dirty="0">
                <a:latin typeface="Amasis MT Pro" panose="02040504050005020304" pitchFamily="18" charset="0"/>
              </a:rPr>
              <a:t> can help with easy </a:t>
            </a:r>
            <a:r>
              <a:rPr lang="en-US" sz="2000" b="1" dirty="0">
                <a:latin typeface="Amasis MT Pro" panose="02040504050005020304" pitchFamily="18" charset="0"/>
              </a:rPr>
              <a:t>maintenance of page layouts </a:t>
            </a:r>
          </a:p>
          <a:p>
            <a:endParaRPr lang="en-US" sz="2000" dirty="0">
              <a:latin typeface="Amasis MT Pro" panose="02040504050005020304" pitchFamily="18" charset="0"/>
            </a:endParaRPr>
          </a:p>
          <a:p>
            <a:r>
              <a:rPr lang="en-US" sz="2000" dirty="0">
                <a:latin typeface="Amasis MT Pro" panose="02040504050005020304" pitchFamily="18" charset="0"/>
              </a:rPr>
              <a:t>In the index page we created last lesson, we included the header and footer details.</a:t>
            </a:r>
          </a:p>
          <a:p>
            <a:endParaRPr lang="en-US" sz="2000" dirty="0">
              <a:latin typeface="Amasis MT Pro" panose="02040504050005020304" pitchFamily="18" charset="0"/>
            </a:endParaRPr>
          </a:p>
          <a:p>
            <a:r>
              <a:rPr lang="en-US" sz="2000" dirty="0">
                <a:latin typeface="Amasis MT Pro" panose="02040504050005020304" pitchFamily="18" charset="0"/>
              </a:rPr>
              <a:t>These details should be common and consistent across the website. </a:t>
            </a:r>
          </a:p>
          <a:p>
            <a:pPr lvl="1"/>
            <a:r>
              <a:rPr lang="en-US" sz="1800" dirty="0">
                <a:latin typeface="Amasis MT Pro" panose="02040504050005020304" pitchFamily="18" charset="0"/>
              </a:rPr>
              <a:t>E.g. viewing list of categories, items, </a:t>
            </a:r>
            <a:r>
              <a:rPr lang="en-US" sz="1800" dirty="0" err="1">
                <a:latin typeface="Amasis MT Pro" panose="02040504050005020304" pitchFamily="18" charset="0"/>
              </a:rPr>
              <a:t>etc</a:t>
            </a:r>
            <a:endParaRPr lang="en-US" sz="1800" dirty="0">
              <a:latin typeface="Amasis MT Pro" panose="02040504050005020304" pitchFamily="18" charset="0"/>
            </a:endParaRPr>
          </a:p>
          <a:p>
            <a:endParaRPr lang="en-US" sz="2000" dirty="0">
              <a:latin typeface="Amasis MT Pro" panose="02040504050005020304" pitchFamily="18" charset="0"/>
            </a:endParaRPr>
          </a:p>
        </p:txBody>
      </p:sp>
    </p:spTree>
    <p:extLst>
      <p:ext uri="{BB962C8B-B14F-4D97-AF65-F5344CB8AC3E}">
        <p14:creationId xmlns:p14="http://schemas.microsoft.com/office/powerpoint/2010/main" val="20480687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F9F4F4-C3A7-4EB4-AC8C-FEA9CFB72954}"/>
              </a:ext>
            </a:extLst>
          </p:cNvPr>
          <p:cNvSpPr>
            <a:spLocks noGrp="1"/>
          </p:cNvSpPr>
          <p:nvPr>
            <p:ph type="sldNum" sz="quarter" idx="12"/>
          </p:nvPr>
        </p:nvSpPr>
        <p:spPr/>
        <p:txBody>
          <a:bodyPr/>
          <a:lstStyle/>
          <a:p>
            <a:fld id="{6767FADE-2612-3649-B495-F644A23F288B}" type="slidenum">
              <a:rPr lang="en-US" smtClean="0"/>
              <a:pPr/>
              <a:t>75</a:t>
            </a:fld>
            <a:endParaRPr lang="en-US"/>
          </a:p>
        </p:txBody>
      </p:sp>
      <p:sp>
        <p:nvSpPr>
          <p:cNvPr id="3" name="Title 2">
            <a:extLst>
              <a:ext uri="{FF2B5EF4-FFF2-40B4-BE49-F238E27FC236}">
                <a16:creationId xmlns:a16="http://schemas.microsoft.com/office/drawing/2014/main" id="{A9C8537A-00EA-4F8A-846B-70584294F6A8}"/>
              </a:ext>
            </a:extLst>
          </p:cNvPr>
          <p:cNvSpPr>
            <a:spLocks noGrp="1"/>
          </p:cNvSpPr>
          <p:nvPr>
            <p:ph type="title"/>
          </p:nvPr>
        </p:nvSpPr>
        <p:spPr/>
        <p:txBody>
          <a:bodyPr/>
          <a:lstStyle/>
          <a:p>
            <a:r>
              <a:rPr lang="en-US" dirty="0" err="1">
                <a:solidFill>
                  <a:schemeClr val="tx1"/>
                </a:solidFill>
                <a:latin typeface="Amasis MT Pro Black" panose="02040A04050005020304" pitchFamily="18" charset="0"/>
              </a:rPr>
              <a:t>Thymeleaf</a:t>
            </a:r>
            <a:r>
              <a:rPr lang="en-US" dirty="0">
                <a:solidFill>
                  <a:schemeClr val="tx1"/>
                </a:solidFill>
                <a:latin typeface="Amasis MT Pro Black" panose="02040A04050005020304" pitchFamily="18" charset="0"/>
              </a:rPr>
              <a:t> Fragments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84A64DC3-7CB9-42D1-A8C6-D9F86909AC76}"/>
              </a:ext>
            </a:extLst>
          </p:cNvPr>
          <p:cNvSpPr>
            <a:spLocks noGrp="1"/>
          </p:cNvSpPr>
          <p:nvPr>
            <p:ph sz="quarter" idx="13"/>
          </p:nvPr>
        </p:nvSpPr>
        <p:spPr/>
        <p:txBody>
          <a:bodyPr/>
          <a:lstStyle/>
          <a:p>
            <a:r>
              <a:rPr lang="en-US" dirty="0">
                <a:latin typeface="Amasis MT Pro" panose="02040504050005020304" pitchFamily="18" charset="0"/>
              </a:rPr>
              <a:t>Rather than copying and pasting the code several times in the various documents, we can use </a:t>
            </a:r>
            <a:r>
              <a:rPr lang="en-US" dirty="0" err="1">
                <a:latin typeface="Amasis MT Pro" panose="02040504050005020304" pitchFamily="18" charset="0"/>
              </a:rPr>
              <a:t>Thymeleaf</a:t>
            </a:r>
            <a:r>
              <a:rPr lang="en-US" dirty="0">
                <a:latin typeface="Amasis MT Pro" panose="02040504050005020304" pitchFamily="18" charset="0"/>
              </a:rPr>
              <a:t> fragments to help us reuse code. </a:t>
            </a:r>
          </a:p>
          <a:p>
            <a:endParaRPr lang="en-US" dirty="0">
              <a:latin typeface="Amasis MT Pro" panose="02040504050005020304" pitchFamily="18" charset="0"/>
            </a:endParaRPr>
          </a:p>
          <a:p>
            <a:r>
              <a:rPr lang="en-US" dirty="0">
                <a:latin typeface="Amasis MT Pro" panose="02040504050005020304" pitchFamily="18" charset="0"/>
              </a:rPr>
              <a:t>To use </a:t>
            </a:r>
            <a:r>
              <a:rPr lang="en-US" dirty="0" err="1">
                <a:latin typeface="Amasis MT Pro" panose="02040504050005020304" pitchFamily="18" charset="0"/>
              </a:rPr>
              <a:t>Thymeleaf</a:t>
            </a:r>
            <a:r>
              <a:rPr lang="en-US" dirty="0">
                <a:latin typeface="Amasis MT Pro" panose="02040504050005020304" pitchFamily="18" charset="0"/>
              </a:rPr>
              <a:t> fragments, we simply extract the section of code we will be reusing, and create a separate file for it.</a:t>
            </a:r>
            <a:endParaRPr lang="en-SG" dirty="0">
              <a:latin typeface="Amasis MT Pro" panose="02040504050005020304" pitchFamily="18" charset="0"/>
            </a:endParaRPr>
          </a:p>
          <a:p>
            <a:endParaRPr lang="en-US" dirty="0">
              <a:latin typeface="Amasis MT Pro" panose="02040504050005020304" pitchFamily="18" charset="0"/>
            </a:endParaRPr>
          </a:p>
        </p:txBody>
      </p:sp>
    </p:spTree>
    <p:extLst>
      <p:ext uri="{BB962C8B-B14F-4D97-AF65-F5344CB8AC3E}">
        <p14:creationId xmlns:p14="http://schemas.microsoft.com/office/powerpoint/2010/main" val="13969746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B37EB-1C2E-4A3A-8241-D5C8B3877013}"/>
              </a:ext>
            </a:extLst>
          </p:cNvPr>
          <p:cNvSpPr>
            <a:spLocks noGrp="1"/>
          </p:cNvSpPr>
          <p:nvPr>
            <p:ph type="sldNum" sz="quarter" idx="12"/>
          </p:nvPr>
        </p:nvSpPr>
        <p:spPr/>
        <p:txBody>
          <a:bodyPr/>
          <a:lstStyle/>
          <a:p>
            <a:fld id="{6767FADE-2612-3649-B495-F644A23F288B}" type="slidenum">
              <a:rPr lang="en-US" smtClean="0"/>
              <a:pPr/>
              <a:t>76</a:t>
            </a:fld>
            <a:endParaRPr lang="en-US"/>
          </a:p>
        </p:txBody>
      </p:sp>
      <p:sp>
        <p:nvSpPr>
          <p:cNvPr id="3" name="Title 2">
            <a:extLst>
              <a:ext uri="{FF2B5EF4-FFF2-40B4-BE49-F238E27FC236}">
                <a16:creationId xmlns:a16="http://schemas.microsoft.com/office/drawing/2014/main" id="{23D05DCE-D712-4CFF-B039-E5577FF181D5}"/>
              </a:ext>
            </a:extLst>
          </p:cNvPr>
          <p:cNvSpPr>
            <a:spLocks noGrp="1"/>
          </p:cNvSpPr>
          <p:nvPr>
            <p:ph type="title"/>
          </p:nvPr>
        </p:nvSpPr>
        <p:spPr>
          <a:xfrm>
            <a:off x="665610" y="260714"/>
            <a:ext cx="6926037" cy="834439"/>
          </a:xfrm>
        </p:spPr>
        <p:txBody>
          <a:bodyPr>
            <a:normAutofit/>
          </a:bodyPr>
          <a:lstStyle/>
          <a:p>
            <a:r>
              <a:rPr lang="en-US" dirty="0">
                <a:solidFill>
                  <a:schemeClr val="tx1"/>
                </a:solidFill>
                <a:latin typeface="Amasis MT Pro Black" panose="02040A04050005020304" pitchFamily="18" charset="0"/>
              </a:rPr>
              <a:t>Exercise 9 – Website consistency</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BC6E1618-13FE-4766-B59D-8BBC8F463E11}"/>
              </a:ext>
            </a:extLst>
          </p:cNvPr>
          <p:cNvSpPr>
            <a:spLocks noGrp="1"/>
          </p:cNvSpPr>
          <p:nvPr>
            <p:ph sz="quarter" idx="13"/>
          </p:nvPr>
        </p:nvSpPr>
        <p:spPr/>
        <p:txBody>
          <a:bodyPr/>
          <a:lstStyle/>
          <a:p>
            <a:pPr marL="457200" indent="-457200">
              <a:buFont typeface="+mj-lt"/>
              <a:buAutoNum type="alphaLcParenR"/>
            </a:pPr>
            <a:r>
              <a:rPr lang="en-US" dirty="0">
                <a:latin typeface="Amasis MT Pro" panose="02040504050005020304" pitchFamily="18" charset="0"/>
              </a:rPr>
              <a:t>When trying to maintain a consistent page layout in the website that has 10 web pages, what is wrong with copying and pasting common components such as header and footer across the web pages?</a:t>
            </a:r>
            <a:endParaRPr lang="en-SG" dirty="0">
              <a:latin typeface="Amasis MT Pro" panose="02040504050005020304" pitchFamily="18" charset="0"/>
            </a:endParaRPr>
          </a:p>
        </p:txBody>
      </p:sp>
    </p:spTree>
    <p:extLst>
      <p:ext uri="{BB962C8B-B14F-4D97-AF65-F5344CB8AC3E}">
        <p14:creationId xmlns:p14="http://schemas.microsoft.com/office/powerpoint/2010/main" val="4156736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B37EB-1C2E-4A3A-8241-D5C8B3877013}"/>
              </a:ext>
            </a:extLst>
          </p:cNvPr>
          <p:cNvSpPr>
            <a:spLocks noGrp="1"/>
          </p:cNvSpPr>
          <p:nvPr>
            <p:ph type="sldNum" sz="quarter" idx="12"/>
          </p:nvPr>
        </p:nvSpPr>
        <p:spPr/>
        <p:txBody>
          <a:bodyPr/>
          <a:lstStyle/>
          <a:p>
            <a:fld id="{6767FADE-2612-3649-B495-F644A23F288B}" type="slidenum">
              <a:rPr lang="en-US" smtClean="0"/>
              <a:pPr/>
              <a:t>77</a:t>
            </a:fld>
            <a:endParaRPr lang="en-US"/>
          </a:p>
        </p:txBody>
      </p:sp>
      <p:sp>
        <p:nvSpPr>
          <p:cNvPr id="3" name="Title 2">
            <a:extLst>
              <a:ext uri="{FF2B5EF4-FFF2-40B4-BE49-F238E27FC236}">
                <a16:creationId xmlns:a16="http://schemas.microsoft.com/office/drawing/2014/main" id="{23D05DCE-D712-4CFF-B039-E5577FF181D5}"/>
              </a:ext>
            </a:extLst>
          </p:cNvPr>
          <p:cNvSpPr>
            <a:spLocks noGrp="1"/>
          </p:cNvSpPr>
          <p:nvPr>
            <p:ph type="title"/>
          </p:nvPr>
        </p:nvSpPr>
        <p:spPr>
          <a:xfrm>
            <a:off x="665609" y="207551"/>
            <a:ext cx="7202483" cy="940765"/>
          </a:xfrm>
        </p:spPr>
        <p:txBody>
          <a:bodyPr>
            <a:normAutofit/>
          </a:bodyPr>
          <a:lstStyle/>
          <a:p>
            <a:r>
              <a:rPr lang="en-US" dirty="0">
                <a:solidFill>
                  <a:schemeClr val="tx1"/>
                </a:solidFill>
                <a:latin typeface="Amasis MT Pro Black" panose="02040A04050005020304" pitchFamily="18" charset="0"/>
              </a:rPr>
              <a:t>Exercise 9 – Website consistency</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BC6E1618-13FE-4766-B59D-8BBC8F463E11}"/>
              </a:ext>
            </a:extLst>
          </p:cNvPr>
          <p:cNvSpPr>
            <a:spLocks noGrp="1"/>
          </p:cNvSpPr>
          <p:nvPr>
            <p:ph sz="quarter" idx="13"/>
          </p:nvPr>
        </p:nvSpPr>
        <p:spPr/>
        <p:txBody>
          <a:bodyPr/>
          <a:lstStyle/>
          <a:p>
            <a:pPr marL="457200" indent="-457200">
              <a:buFont typeface="+mj-lt"/>
              <a:buAutoNum type="alphaLcParenR"/>
            </a:pPr>
            <a:r>
              <a:rPr lang="en-US" dirty="0">
                <a:latin typeface="Amasis MT Pro" panose="02040504050005020304" pitchFamily="18" charset="0"/>
              </a:rPr>
              <a:t>When trying to maintain a consistent page layout in the website that has 10 web pages, what is wrong with copying and pasting common components such as header and footer across the web pages?</a:t>
            </a:r>
          </a:p>
          <a:p>
            <a:pPr marL="400050" lvl="1" indent="0">
              <a:buNone/>
            </a:pPr>
            <a:r>
              <a:rPr lang="en-US" dirty="0">
                <a:solidFill>
                  <a:srgbClr val="0070C0"/>
                </a:solidFill>
                <a:latin typeface="Amasis MT Pro" panose="02040504050005020304" pitchFamily="18" charset="0"/>
              </a:rPr>
              <a:t>Firstly, it is tedious to copy and paste the header or footer components multiple times. </a:t>
            </a:r>
          </a:p>
          <a:p>
            <a:pPr marL="400050" lvl="1" indent="0">
              <a:buNone/>
            </a:pPr>
            <a:endParaRPr lang="en-US" dirty="0">
              <a:solidFill>
                <a:srgbClr val="0070C0"/>
              </a:solidFill>
              <a:latin typeface="Amasis MT Pro" panose="02040504050005020304" pitchFamily="18" charset="0"/>
            </a:endParaRPr>
          </a:p>
          <a:p>
            <a:pPr marL="400050" lvl="1" indent="0">
              <a:buNone/>
            </a:pPr>
            <a:r>
              <a:rPr lang="en-US" dirty="0">
                <a:solidFill>
                  <a:srgbClr val="0070C0"/>
                </a:solidFill>
                <a:latin typeface="Amasis MT Pro" panose="02040504050005020304" pitchFamily="18" charset="0"/>
              </a:rPr>
              <a:t>Secondly, if there was an update to the hyperlinks or one of the attributes such as adding a class to the header or footer, the update would have to be applied to as many web pages that we have.</a:t>
            </a:r>
            <a:endParaRPr lang="en-SG" dirty="0">
              <a:solidFill>
                <a:srgbClr val="0070C0"/>
              </a:solidFill>
              <a:latin typeface="Amasis MT Pro" panose="02040504050005020304" pitchFamily="18" charset="0"/>
            </a:endParaRPr>
          </a:p>
        </p:txBody>
      </p:sp>
    </p:spTree>
    <p:extLst>
      <p:ext uri="{BB962C8B-B14F-4D97-AF65-F5344CB8AC3E}">
        <p14:creationId xmlns:p14="http://schemas.microsoft.com/office/powerpoint/2010/main" val="29616083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F56BA7-223D-480F-B164-DE66D23A1D50}"/>
              </a:ext>
            </a:extLst>
          </p:cNvPr>
          <p:cNvSpPr>
            <a:spLocks noGrp="1"/>
          </p:cNvSpPr>
          <p:nvPr>
            <p:ph type="sldNum" sz="quarter" idx="12"/>
          </p:nvPr>
        </p:nvSpPr>
        <p:spPr/>
        <p:txBody>
          <a:bodyPr/>
          <a:lstStyle/>
          <a:p>
            <a:fld id="{6767FADE-2612-3649-B495-F644A23F288B}" type="slidenum">
              <a:rPr lang="en-US" smtClean="0"/>
              <a:pPr/>
              <a:t>78</a:t>
            </a:fld>
            <a:endParaRPr lang="en-US"/>
          </a:p>
        </p:txBody>
      </p:sp>
      <p:sp>
        <p:nvSpPr>
          <p:cNvPr id="3" name="Title 2">
            <a:extLst>
              <a:ext uri="{FF2B5EF4-FFF2-40B4-BE49-F238E27FC236}">
                <a16:creationId xmlns:a16="http://schemas.microsoft.com/office/drawing/2014/main" id="{5B1B1354-774E-4CDE-B736-7ED4277469D5}"/>
              </a:ext>
            </a:extLst>
          </p:cNvPr>
          <p:cNvSpPr>
            <a:spLocks noGrp="1"/>
          </p:cNvSpPr>
          <p:nvPr>
            <p:ph type="title"/>
          </p:nvPr>
        </p:nvSpPr>
        <p:spPr>
          <a:xfrm>
            <a:off x="665610" y="260714"/>
            <a:ext cx="7606520" cy="760012"/>
          </a:xfrm>
        </p:spPr>
        <p:txBody>
          <a:bodyPr>
            <a:normAutofit fontScale="90000"/>
          </a:bodyPr>
          <a:lstStyle/>
          <a:p>
            <a:r>
              <a:rPr lang="en-US" dirty="0">
                <a:solidFill>
                  <a:schemeClr val="tx1"/>
                </a:solidFill>
                <a:latin typeface="Amasis MT Pro Black" panose="02040A04050005020304" pitchFamily="18" charset="0"/>
              </a:rPr>
              <a:t>Exercise 10 – Creating header fragment</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BF82528A-2FDE-4A1A-9274-EBF73C35F6F8}"/>
              </a:ext>
            </a:extLst>
          </p:cNvPr>
          <p:cNvSpPr>
            <a:spLocks noGrp="1"/>
          </p:cNvSpPr>
          <p:nvPr>
            <p:ph sz="quarter" idx="13"/>
          </p:nvPr>
        </p:nvSpPr>
        <p:spPr/>
        <p:txBody>
          <a:bodyPr/>
          <a:lstStyle/>
          <a:p>
            <a:pPr marL="457200" indent="-457200">
              <a:buFont typeface="+mj-lt"/>
              <a:buAutoNum type="alphaLcParenR"/>
            </a:pPr>
            <a:r>
              <a:rPr lang="en-US" dirty="0">
                <a:latin typeface="Amasis MT Pro" panose="02040504050005020304" pitchFamily="18" charset="0"/>
              </a:rPr>
              <a:t>In the </a:t>
            </a:r>
            <a:r>
              <a:rPr lang="en-US" b="1" dirty="0">
                <a:latin typeface="Amasis MT Pro" panose="02040504050005020304" pitchFamily="18" charset="0"/>
              </a:rPr>
              <a:t>templates</a:t>
            </a:r>
            <a:r>
              <a:rPr lang="en-US" dirty="0">
                <a:latin typeface="Amasis MT Pro" panose="02040504050005020304" pitchFamily="18" charset="0"/>
              </a:rPr>
              <a:t> folder, create a folder named </a:t>
            </a:r>
            <a:r>
              <a:rPr lang="en-US" b="1" dirty="0">
                <a:latin typeface="Amasis MT Pro" panose="02040504050005020304" pitchFamily="18" charset="0"/>
              </a:rPr>
              <a:t>fragments</a:t>
            </a:r>
            <a:r>
              <a:rPr lang="en-US" dirty="0">
                <a:latin typeface="Amasis MT Pro" panose="02040504050005020304" pitchFamily="18" charset="0"/>
              </a:rPr>
              <a:t>.</a:t>
            </a:r>
          </a:p>
          <a:p>
            <a:pPr marL="457200" indent="-457200">
              <a:buFont typeface="+mj-lt"/>
              <a:buAutoNum type="alphaLcParenR"/>
            </a:pPr>
            <a:r>
              <a:rPr lang="en-US" dirty="0">
                <a:latin typeface="Amasis MT Pro" panose="02040504050005020304" pitchFamily="18" charset="0"/>
              </a:rPr>
              <a:t>In the </a:t>
            </a:r>
            <a:r>
              <a:rPr lang="en-US" b="1" dirty="0">
                <a:latin typeface="Amasis MT Pro" panose="02040504050005020304" pitchFamily="18" charset="0"/>
              </a:rPr>
              <a:t>fragments</a:t>
            </a:r>
            <a:r>
              <a:rPr lang="en-US" dirty="0">
                <a:latin typeface="Amasis MT Pro" panose="02040504050005020304" pitchFamily="18" charset="0"/>
              </a:rPr>
              <a:t> folder, create a new file named </a:t>
            </a:r>
            <a:r>
              <a:rPr lang="en-US" b="1" dirty="0">
                <a:latin typeface="Amasis MT Pro" panose="02040504050005020304" pitchFamily="18" charset="0"/>
              </a:rPr>
              <a:t>header.html</a:t>
            </a:r>
          </a:p>
          <a:p>
            <a:endParaRPr lang="en-SG" dirty="0">
              <a:latin typeface="Amasis MT Pro" panose="02040504050005020304" pitchFamily="18" charset="0"/>
            </a:endParaRPr>
          </a:p>
        </p:txBody>
      </p:sp>
      <p:pic>
        <p:nvPicPr>
          <p:cNvPr id="5" name="Picture 4">
            <a:extLst>
              <a:ext uri="{FF2B5EF4-FFF2-40B4-BE49-F238E27FC236}">
                <a16:creationId xmlns:a16="http://schemas.microsoft.com/office/drawing/2014/main" id="{838115D4-C0E2-4456-A1B9-393DC5440182}"/>
              </a:ext>
            </a:extLst>
          </p:cNvPr>
          <p:cNvPicPr>
            <a:picLocks noChangeAspect="1"/>
          </p:cNvPicPr>
          <p:nvPr/>
        </p:nvPicPr>
        <p:blipFill>
          <a:blip r:embed="rId2"/>
          <a:stretch>
            <a:fillRect/>
          </a:stretch>
        </p:blipFill>
        <p:spPr>
          <a:xfrm>
            <a:off x="1618924" y="3530600"/>
            <a:ext cx="2152650" cy="2085975"/>
          </a:xfrm>
          <a:prstGeom prst="rect">
            <a:avLst/>
          </a:prstGeom>
          <a:ln>
            <a:solidFill>
              <a:schemeClr val="tx1"/>
            </a:solidFill>
          </a:ln>
        </p:spPr>
      </p:pic>
    </p:spTree>
    <p:extLst>
      <p:ext uri="{BB962C8B-B14F-4D97-AF65-F5344CB8AC3E}">
        <p14:creationId xmlns:p14="http://schemas.microsoft.com/office/powerpoint/2010/main" val="21336678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F56BA7-223D-480F-B164-DE66D23A1D50}"/>
              </a:ext>
            </a:extLst>
          </p:cNvPr>
          <p:cNvSpPr>
            <a:spLocks noGrp="1"/>
          </p:cNvSpPr>
          <p:nvPr>
            <p:ph type="sldNum" sz="quarter" idx="12"/>
          </p:nvPr>
        </p:nvSpPr>
        <p:spPr/>
        <p:txBody>
          <a:bodyPr/>
          <a:lstStyle/>
          <a:p>
            <a:fld id="{6767FADE-2612-3649-B495-F644A23F288B}" type="slidenum">
              <a:rPr lang="en-US" smtClean="0"/>
              <a:pPr/>
              <a:t>79</a:t>
            </a:fld>
            <a:endParaRPr lang="en-US"/>
          </a:p>
        </p:txBody>
      </p:sp>
      <p:sp>
        <p:nvSpPr>
          <p:cNvPr id="3" name="Title 2">
            <a:extLst>
              <a:ext uri="{FF2B5EF4-FFF2-40B4-BE49-F238E27FC236}">
                <a16:creationId xmlns:a16="http://schemas.microsoft.com/office/drawing/2014/main" id="{5B1B1354-774E-4CDE-B736-7ED4277469D5}"/>
              </a:ext>
            </a:extLst>
          </p:cNvPr>
          <p:cNvSpPr>
            <a:spLocks noGrp="1"/>
          </p:cNvSpPr>
          <p:nvPr>
            <p:ph type="title"/>
          </p:nvPr>
        </p:nvSpPr>
        <p:spPr>
          <a:xfrm>
            <a:off x="665609" y="260714"/>
            <a:ext cx="7476679" cy="622790"/>
          </a:xfrm>
        </p:spPr>
        <p:txBody>
          <a:bodyPr>
            <a:normAutofit fontScale="90000"/>
          </a:bodyPr>
          <a:lstStyle/>
          <a:p>
            <a:r>
              <a:rPr lang="en-US" dirty="0">
                <a:solidFill>
                  <a:schemeClr val="tx1"/>
                </a:solidFill>
                <a:latin typeface="Amasis MT Pro Black" panose="02040A04050005020304" pitchFamily="18" charset="0"/>
              </a:rPr>
              <a:t>Exercise 10 – Creating header fragment</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BF82528A-2FDE-4A1A-9274-EBF73C35F6F8}"/>
              </a:ext>
            </a:extLst>
          </p:cNvPr>
          <p:cNvSpPr>
            <a:spLocks noGrp="1"/>
          </p:cNvSpPr>
          <p:nvPr>
            <p:ph sz="quarter" idx="13"/>
          </p:nvPr>
        </p:nvSpPr>
        <p:spPr>
          <a:xfrm>
            <a:off x="576387" y="1349405"/>
            <a:ext cx="7839958" cy="3980895"/>
          </a:xfrm>
        </p:spPr>
        <p:txBody>
          <a:bodyPr/>
          <a:lstStyle/>
          <a:p>
            <a:pPr>
              <a:buFont typeface="+mj-lt"/>
              <a:buAutoNum type="alphaLcParenR" startAt="3"/>
            </a:pPr>
            <a:r>
              <a:rPr lang="en-US" sz="2000" dirty="0">
                <a:latin typeface="Amasis MT Pro" panose="02040504050005020304" pitchFamily="18" charset="0"/>
              </a:rPr>
              <a:t>From </a:t>
            </a:r>
            <a:r>
              <a:rPr lang="en-US" sz="2000" b="1" dirty="0">
                <a:latin typeface="Amasis MT Pro" panose="02040504050005020304" pitchFamily="18" charset="0"/>
              </a:rPr>
              <a:t>index.html</a:t>
            </a:r>
            <a:r>
              <a:rPr lang="en-US" sz="2000" dirty="0">
                <a:latin typeface="Amasis MT Pro" panose="02040504050005020304" pitchFamily="18" charset="0"/>
              </a:rPr>
              <a:t>, copy the header HTML code and paste it inside </a:t>
            </a:r>
            <a:r>
              <a:rPr lang="en-US" sz="2000" b="1" dirty="0">
                <a:latin typeface="Amasis MT Pro" panose="02040504050005020304" pitchFamily="18" charset="0"/>
              </a:rPr>
              <a:t>header.html</a:t>
            </a:r>
            <a:r>
              <a:rPr lang="en-US" sz="2000" dirty="0">
                <a:latin typeface="Amasis MT Pro" panose="02040504050005020304" pitchFamily="18" charset="0"/>
              </a:rPr>
              <a:t>.</a:t>
            </a:r>
          </a:p>
          <a:p>
            <a:pPr>
              <a:buFont typeface="+mj-lt"/>
              <a:buAutoNum type="alphaLcParenR" startAt="3"/>
            </a:pPr>
            <a:r>
              <a:rPr lang="en-US" sz="2000" dirty="0">
                <a:latin typeface="Amasis MT Pro" panose="02040504050005020304" pitchFamily="18" charset="0"/>
              </a:rPr>
              <a:t>In </a:t>
            </a:r>
            <a:r>
              <a:rPr lang="en-US" sz="2000" b="1" dirty="0">
                <a:latin typeface="Amasis MT Pro" panose="02040504050005020304" pitchFamily="18" charset="0"/>
              </a:rPr>
              <a:t>index.html</a:t>
            </a:r>
            <a:r>
              <a:rPr lang="en-US" sz="2000" dirty="0">
                <a:latin typeface="Amasis MT Pro" panose="02040504050005020304" pitchFamily="18" charset="0"/>
              </a:rPr>
              <a:t>, replace the header code with the reference to the fragment as shown.</a:t>
            </a:r>
          </a:p>
          <a:p>
            <a:endParaRPr lang="en-SG" sz="1800" dirty="0">
              <a:latin typeface="Amasis MT Pro" panose="02040504050005020304" pitchFamily="18" charset="0"/>
            </a:endParaRPr>
          </a:p>
        </p:txBody>
      </p:sp>
      <p:pic>
        <p:nvPicPr>
          <p:cNvPr id="5" name="Picture 4">
            <a:extLst>
              <a:ext uri="{FF2B5EF4-FFF2-40B4-BE49-F238E27FC236}">
                <a16:creationId xmlns:a16="http://schemas.microsoft.com/office/drawing/2014/main" id="{F1ADEDE0-C6D5-4A08-A535-CE3110494861}"/>
              </a:ext>
            </a:extLst>
          </p:cNvPr>
          <p:cNvPicPr>
            <a:picLocks noChangeAspect="1"/>
          </p:cNvPicPr>
          <p:nvPr/>
        </p:nvPicPr>
        <p:blipFill>
          <a:blip r:embed="rId2"/>
          <a:stretch>
            <a:fillRect/>
          </a:stretch>
        </p:blipFill>
        <p:spPr>
          <a:xfrm>
            <a:off x="251760" y="2909153"/>
            <a:ext cx="5701925" cy="3268543"/>
          </a:xfrm>
          <a:prstGeom prst="rect">
            <a:avLst/>
          </a:prstGeom>
          <a:ln>
            <a:solidFill>
              <a:schemeClr val="tx1"/>
            </a:solidFill>
          </a:ln>
        </p:spPr>
      </p:pic>
      <p:pic>
        <p:nvPicPr>
          <p:cNvPr id="6" name="Picture 5">
            <a:extLst>
              <a:ext uri="{FF2B5EF4-FFF2-40B4-BE49-F238E27FC236}">
                <a16:creationId xmlns:a16="http://schemas.microsoft.com/office/drawing/2014/main" id="{A79FC055-465B-4E24-A15C-522893A5105D}"/>
              </a:ext>
            </a:extLst>
          </p:cNvPr>
          <p:cNvPicPr>
            <a:picLocks noChangeAspect="1"/>
          </p:cNvPicPr>
          <p:nvPr/>
        </p:nvPicPr>
        <p:blipFill>
          <a:blip r:embed="rId3"/>
          <a:stretch>
            <a:fillRect/>
          </a:stretch>
        </p:blipFill>
        <p:spPr>
          <a:xfrm>
            <a:off x="5408936" y="3429000"/>
            <a:ext cx="3663745" cy="1525621"/>
          </a:xfrm>
          <a:prstGeom prst="rect">
            <a:avLst/>
          </a:prstGeom>
          <a:ln>
            <a:solidFill>
              <a:schemeClr val="tx1"/>
            </a:solidFill>
          </a:ln>
        </p:spPr>
      </p:pic>
      <p:sp>
        <p:nvSpPr>
          <p:cNvPr id="7" name="Rectangle 6">
            <a:extLst>
              <a:ext uri="{FF2B5EF4-FFF2-40B4-BE49-F238E27FC236}">
                <a16:creationId xmlns:a16="http://schemas.microsoft.com/office/drawing/2014/main" id="{FB8A5148-811B-4150-A632-BA6E7476CB29}"/>
              </a:ext>
            </a:extLst>
          </p:cNvPr>
          <p:cNvSpPr/>
          <p:nvPr/>
        </p:nvSpPr>
        <p:spPr>
          <a:xfrm>
            <a:off x="1030112" y="4448175"/>
            <a:ext cx="2779888" cy="2000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10" name="Straight Arrow Connector 9">
            <a:extLst>
              <a:ext uri="{FF2B5EF4-FFF2-40B4-BE49-F238E27FC236}">
                <a16:creationId xmlns:a16="http://schemas.microsoft.com/office/drawing/2014/main" id="{99E5B1E3-CC4F-48BA-B5CA-E96D5383F13C}"/>
              </a:ext>
            </a:extLst>
          </p:cNvPr>
          <p:cNvCxnSpPr>
            <a:cxnSpLocks/>
            <a:stCxn id="7" idx="3"/>
          </p:cNvCxnSpPr>
          <p:nvPr/>
        </p:nvCxnSpPr>
        <p:spPr>
          <a:xfrm flipV="1">
            <a:off x="3810000" y="4296586"/>
            <a:ext cx="2076275" cy="25160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C44B8C2-4365-4132-8F90-FF2780DA2E3C}"/>
              </a:ext>
            </a:extLst>
          </p:cNvPr>
          <p:cNvSpPr txBox="1"/>
          <p:nvPr/>
        </p:nvSpPr>
        <p:spPr>
          <a:xfrm>
            <a:off x="6214168" y="5168630"/>
            <a:ext cx="2678072" cy="938719"/>
          </a:xfrm>
          <a:prstGeom prst="rect">
            <a:avLst/>
          </a:prstGeom>
          <a:noFill/>
          <a:ln>
            <a:solidFill>
              <a:srgbClr val="FF0000"/>
            </a:solidFill>
          </a:ln>
        </p:spPr>
        <p:txBody>
          <a:bodyPr wrap="square" rtlCol="0">
            <a:spAutoFit/>
          </a:bodyPr>
          <a:lstStyle/>
          <a:p>
            <a:r>
              <a:rPr lang="en-US" sz="1100" dirty="0"/>
              <a:t>Note that the mappings here are handled automatically by </a:t>
            </a:r>
            <a:r>
              <a:rPr lang="en-US" sz="1100" dirty="0" err="1"/>
              <a:t>Thymeleaf</a:t>
            </a:r>
            <a:r>
              <a:rPr lang="en-US" sz="1100"/>
              <a:t>. </a:t>
            </a:r>
          </a:p>
          <a:p>
            <a:endParaRPr lang="en-US" sz="1100" dirty="0"/>
          </a:p>
          <a:p>
            <a:r>
              <a:rPr lang="en-US" sz="1100" dirty="0"/>
              <a:t>We do not need to create the mappings ourselves in the controllers.</a:t>
            </a:r>
            <a:endParaRPr lang="en-SG" sz="1100"/>
          </a:p>
        </p:txBody>
      </p:sp>
      <p:cxnSp>
        <p:nvCxnSpPr>
          <p:cNvPr id="14" name="Straight Arrow Connector 13">
            <a:extLst>
              <a:ext uri="{FF2B5EF4-FFF2-40B4-BE49-F238E27FC236}">
                <a16:creationId xmlns:a16="http://schemas.microsoft.com/office/drawing/2014/main" id="{05875702-7180-4C5B-A989-291BAC873061}"/>
              </a:ext>
            </a:extLst>
          </p:cNvPr>
          <p:cNvCxnSpPr>
            <a:stCxn id="12" idx="1"/>
          </p:cNvCxnSpPr>
          <p:nvPr/>
        </p:nvCxnSpPr>
        <p:spPr>
          <a:xfrm flipH="1" flipV="1">
            <a:off x="2857500" y="4648200"/>
            <a:ext cx="3356668" cy="98979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76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993EF1-DE2D-442E-B011-C5F23C8D9362}"/>
              </a:ext>
            </a:extLst>
          </p:cNvPr>
          <p:cNvSpPr>
            <a:spLocks noGrp="1"/>
          </p:cNvSpPr>
          <p:nvPr>
            <p:ph type="sldNum" sz="quarter" idx="12"/>
          </p:nvPr>
        </p:nvSpPr>
        <p:spPr/>
        <p:txBody>
          <a:bodyPr/>
          <a:lstStyle/>
          <a:p>
            <a:fld id="{6767FADE-2612-3649-B495-F644A23F288B}" type="slidenum">
              <a:rPr lang="en-US" smtClean="0"/>
              <a:pPr/>
              <a:t>8</a:t>
            </a:fld>
            <a:endParaRPr lang="en-US"/>
          </a:p>
        </p:txBody>
      </p:sp>
      <p:sp>
        <p:nvSpPr>
          <p:cNvPr id="3" name="Title 2">
            <a:extLst>
              <a:ext uri="{FF2B5EF4-FFF2-40B4-BE49-F238E27FC236}">
                <a16:creationId xmlns:a16="http://schemas.microsoft.com/office/drawing/2014/main" id="{5C0A63F4-DBCD-4B95-9FF8-4493DE8D8F5D}"/>
              </a:ext>
            </a:extLst>
          </p:cNvPr>
          <p:cNvSpPr>
            <a:spLocks noGrp="1"/>
          </p:cNvSpPr>
          <p:nvPr>
            <p:ph type="title"/>
          </p:nvPr>
        </p:nvSpPr>
        <p:spPr>
          <a:xfrm>
            <a:off x="236024" y="139066"/>
            <a:ext cx="6211928" cy="604593"/>
          </a:xfrm>
        </p:spPr>
        <p:txBody>
          <a:bodyPr>
            <a:normAutofit fontScale="90000"/>
          </a:bodyPr>
          <a:lstStyle/>
          <a:p>
            <a:r>
              <a:rPr lang="en-US" dirty="0">
                <a:solidFill>
                  <a:schemeClr val="tx1"/>
                </a:solidFill>
                <a:latin typeface="Amasis MT Pro Black" panose="02040A04050005020304" pitchFamily="18" charset="0"/>
              </a:rPr>
              <a:t>RECALL - JPA-Hibernate-MySQL</a:t>
            </a:r>
            <a:endParaRPr lang="en-SG" dirty="0">
              <a:solidFill>
                <a:schemeClr val="tx1"/>
              </a:solidFill>
              <a:latin typeface="Amasis MT Pro Black" panose="02040A04050005020304" pitchFamily="18" charset="0"/>
            </a:endParaRPr>
          </a:p>
        </p:txBody>
      </p:sp>
      <p:grpSp>
        <p:nvGrpSpPr>
          <p:cNvPr id="24" name="Group 23">
            <a:extLst>
              <a:ext uri="{FF2B5EF4-FFF2-40B4-BE49-F238E27FC236}">
                <a16:creationId xmlns:a16="http://schemas.microsoft.com/office/drawing/2014/main" id="{77FB73C1-3BEE-4E00-B224-5354B96C2773}"/>
              </a:ext>
            </a:extLst>
          </p:cNvPr>
          <p:cNvGrpSpPr/>
          <p:nvPr/>
        </p:nvGrpSpPr>
        <p:grpSpPr>
          <a:xfrm>
            <a:off x="328263" y="1571023"/>
            <a:ext cx="7318551" cy="4001631"/>
            <a:chOff x="1032096" y="1629625"/>
            <a:chExt cx="7318551" cy="4001631"/>
          </a:xfrm>
        </p:grpSpPr>
        <p:sp>
          <p:nvSpPr>
            <p:cNvPr id="18" name="Rectangle: Rounded Corners 17">
              <a:extLst>
                <a:ext uri="{FF2B5EF4-FFF2-40B4-BE49-F238E27FC236}">
                  <a16:creationId xmlns:a16="http://schemas.microsoft.com/office/drawing/2014/main" id="{7EEFD9D7-9CFC-4A6B-BB73-341461CEDBF9}"/>
                </a:ext>
              </a:extLst>
            </p:cNvPr>
            <p:cNvSpPr/>
            <p:nvPr/>
          </p:nvSpPr>
          <p:spPr>
            <a:xfrm>
              <a:off x="1032096" y="1629625"/>
              <a:ext cx="5260063" cy="4001631"/>
            </a:xfrm>
            <a:prstGeom prst="roundRect">
              <a:avLst/>
            </a:prstGeom>
            <a:gradFill>
              <a:gsLst>
                <a:gs pos="0">
                  <a:srgbClr val="92D050">
                    <a:alpha val="29000"/>
                  </a:srgbClr>
                </a:gs>
                <a:gs pos="100000">
                  <a:srgbClr val="00B050"/>
                </a:gs>
              </a:gsLst>
            </a:gra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err="1"/>
                <a:t>Springboot</a:t>
              </a:r>
              <a:r>
                <a:rPr lang="en-US" dirty="0"/>
                <a:t> application</a:t>
              </a:r>
              <a:endParaRPr lang="en-SG" dirty="0"/>
            </a:p>
            <a:p>
              <a:pPr algn="ctr"/>
              <a:endParaRPr lang="en-SG" dirty="0"/>
            </a:p>
          </p:txBody>
        </p:sp>
        <p:sp>
          <p:nvSpPr>
            <p:cNvPr id="19" name="Rectangle: Rounded Corners 18">
              <a:extLst>
                <a:ext uri="{FF2B5EF4-FFF2-40B4-BE49-F238E27FC236}">
                  <a16:creationId xmlns:a16="http://schemas.microsoft.com/office/drawing/2014/main" id="{A8180F6E-54E3-4AF0-AC3D-DF2EC2F5E813}"/>
                </a:ext>
              </a:extLst>
            </p:cNvPr>
            <p:cNvSpPr/>
            <p:nvPr/>
          </p:nvSpPr>
          <p:spPr>
            <a:xfrm>
              <a:off x="2009695" y="2534971"/>
              <a:ext cx="3304865" cy="1163452"/>
            </a:xfrm>
            <a:prstGeom prst="roundRect">
              <a:avLst/>
            </a:prstGeom>
            <a:gradFill>
              <a:gsLst>
                <a:gs pos="0">
                  <a:srgbClr val="00B050"/>
                </a:gs>
                <a:gs pos="100000">
                  <a:srgbClr val="92D050"/>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Spring Data JPA</a:t>
              </a:r>
              <a:endParaRPr lang="en-SG" dirty="0"/>
            </a:p>
          </p:txBody>
        </p:sp>
        <p:sp>
          <p:nvSpPr>
            <p:cNvPr id="20" name="Rectangle: Rounded Corners 19">
              <a:extLst>
                <a:ext uri="{FF2B5EF4-FFF2-40B4-BE49-F238E27FC236}">
                  <a16:creationId xmlns:a16="http://schemas.microsoft.com/office/drawing/2014/main" id="{8EEA6F17-9B2A-4707-AC6D-8E15805E9C73}"/>
                </a:ext>
              </a:extLst>
            </p:cNvPr>
            <p:cNvSpPr/>
            <p:nvPr/>
          </p:nvSpPr>
          <p:spPr>
            <a:xfrm>
              <a:off x="2009695" y="4001726"/>
              <a:ext cx="3304865" cy="1283614"/>
            </a:xfrm>
            <a:prstGeom prst="roundRect">
              <a:avLst/>
            </a:prstGeom>
            <a:gradFill>
              <a:gsLst>
                <a:gs pos="0">
                  <a:schemeClr val="bg2">
                    <a:lumMod val="50000"/>
                  </a:schemeClr>
                </a:gs>
                <a:gs pos="100000">
                  <a:schemeClr val="bg2">
                    <a:lumMod val="7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Hibernate ORM Framework</a:t>
              </a:r>
            </a:p>
          </p:txBody>
        </p:sp>
        <p:sp>
          <p:nvSpPr>
            <p:cNvPr id="21" name="Rectangle: Rounded Corners 20">
              <a:extLst>
                <a:ext uri="{FF2B5EF4-FFF2-40B4-BE49-F238E27FC236}">
                  <a16:creationId xmlns:a16="http://schemas.microsoft.com/office/drawing/2014/main" id="{D947A97E-E7C0-48E9-9657-98D267FBD9E0}"/>
                </a:ext>
              </a:extLst>
            </p:cNvPr>
            <p:cNvSpPr/>
            <p:nvPr/>
          </p:nvSpPr>
          <p:spPr>
            <a:xfrm>
              <a:off x="6856826" y="4233823"/>
              <a:ext cx="1493821" cy="819420"/>
            </a:xfrm>
            <a:prstGeom prst="roundRect">
              <a:avLst/>
            </a:prstGeom>
            <a:gradFill>
              <a:gsLst>
                <a:gs pos="0">
                  <a:schemeClr val="tx2">
                    <a:lumMod val="60000"/>
                    <a:lumOff val="40000"/>
                  </a:schemeClr>
                </a:gs>
                <a:gs pos="100000">
                  <a:schemeClr val="tx2">
                    <a:lumMod val="20000"/>
                    <a:lumOff val="8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MySQL DB</a:t>
              </a:r>
              <a:endParaRPr lang="en-SG" dirty="0"/>
            </a:p>
          </p:txBody>
        </p:sp>
        <p:sp>
          <p:nvSpPr>
            <p:cNvPr id="23" name="Arrow: Left-Right 22">
              <a:extLst>
                <a:ext uri="{FF2B5EF4-FFF2-40B4-BE49-F238E27FC236}">
                  <a16:creationId xmlns:a16="http://schemas.microsoft.com/office/drawing/2014/main" id="{CEBC341A-CFC7-43E4-8451-D0C889686861}"/>
                </a:ext>
              </a:extLst>
            </p:cNvPr>
            <p:cNvSpPr/>
            <p:nvPr/>
          </p:nvSpPr>
          <p:spPr>
            <a:xfrm>
              <a:off x="5085047" y="4510765"/>
              <a:ext cx="1771779" cy="221891"/>
            </a:xfrm>
            <a:prstGeom prst="lef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5" name="Arrow: Left-Right 24">
              <a:extLst>
                <a:ext uri="{FF2B5EF4-FFF2-40B4-BE49-F238E27FC236}">
                  <a16:creationId xmlns:a16="http://schemas.microsoft.com/office/drawing/2014/main" id="{8EB7F9C2-9EBC-437C-A740-CA264AE36BBF}"/>
                </a:ext>
              </a:extLst>
            </p:cNvPr>
            <p:cNvSpPr/>
            <p:nvPr/>
          </p:nvSpPr>
          <p:spPr>
            <a:xfrm rot="16200000">
              <a:off x="3176426" y="3767541"/>
              <a:ext cx="971402" cy="221891"/>
            </a:xfrm>
            <a:prstGeom prst="lef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pic>
        <p:nvPicPr>
          <p:cNvPr id="11" name="Picture 10">
            <a:extLst>
              <a:ext uri="{FF2B5EF4-FFF2-40B4-BE49-F238E27FC236}">
                <a16:creationId xmlns:a16="http://schemas.microsoft.com/office/drawing/2014/main" id="{A5482EAB-9701-43E0-BEE5-371B0E06BE27}"/>
              </a:ext>
            </a:extLst>
          </p:cNvPr>
          <p:cNvPicPr>
            <a:picLocks noChangeAspect="1"/>
          </p:cNvPicPr>
          <p:nvPr/>
        </p:nvPicPr>
        <p:blipFill>
          <a:blip r:embed="rId2"/>
          <a:stretch>
            <a:fillRect/>
          </a:stretch>
        </p:blipFill>
        <p:spPr>
          <a:xfrm>
            <a:off x="5802013" y="648807"/>
            <a:ext cx="2490822" cy="2753220"/>
          </a:xfrm>
          <a:prstGeom prst="rect">
            <a:avLst/>
          </a:prstGeom>
          <a:ln>
            <a:solidFill>
              <a:schemeClr val="tx1"/>
            </a:solidFill>
          </a:ln>
        </p:spPr>
      </p:pic>
      <p:pic>
        <p:nvPicPr>
          <p:cNvPr id="12" name="Picture 11">
            <a:extLst>
              <a:ext uri="{FF2B5EF4-FFF2-40B4-BE49-F238E27FC236}">
                <a16:creationId xmlns:a16="http://schemas.microsoft.com/office/drawing/2014/main" id="{6813FDE3-7FC9-4CFD-A389-EAA8C38E3218}"/>
              </a:ext>
            </a:extLst>
          </p:cNvPr>
          <p:cNvPicPr>
            <a:picLocks noChangeAspect="1"/>
          </p:cNvPicPr>
          <p:nvPr/>
        </p:nvPicPr>
        <p:blipFill>
          <a:blip r:embed="rId3"/>
          <a:stretch>
            <a:fillRect/>
          </a:stretch>
        </p:blipFill>
        <p:spPr>
          <a:xfrm>
            <a:off x="6941134" y="2195720"/>
            <a:ext cx="1818080" cy="1724749"/>
          </a:xfrm>
          <a:prstGeom prst="rect">
            <a:avLst/>
          </a:prstGeom>
          <a:ln>
            <a:solidFill>
              <a:schemeClr val="tx1"/>
            </a:solidFill>
          </a:ln>
        </p:spPr>
      </p:pic>
    </p:spTree>
    <p:extLst>
      <p:ext uri="{BB962C8B-B14F-4D97-AF65-F5344CB8AC3E}">
        <p14:creationId xmlns:p14="http://schemas.microsoft.com/office/powerpoint/2010/main" val="4597731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944716-9AF6-476F-97E3-66A8E91E6707}"/>
              </a:ext>
            </a:extLst>
          </p:cNvPr>
          <p:cNvSpPr>
            <a:spLocks noGrp="1"/>
          </p:cNvSpPr>
          <p:nvPr>
            <p:ph type="sldNum" sz="quarter" idx="12"/>
          </p:nvPr>
        </p:nvSpPr>
        <p:spPr/>
        <p:txBody>
          <a:bodyPr/>
          <a:lstStyle/>
          <a:p>
            <a:fld id="{6767FADE-2612-3649-B495-F644A23F288B}" type="slidenum">
              <a:rPr lang="en-US" smtClean="0"/>
              <a:pPr/>
              <a:t>80</a:t>
            </a:fld>
            <a:endParaRPr lang="en-US"/>
          </a:p>
        </p:txBody>
      </p:sp>
      <p:sp>
        <p:nvSpPr>
          <p:cNvPr id="3" name="Title 2">
            <a:extLst>
              <a:ext uri="{FF2B5EF4-FFF2-40B4-BE49-F238E27FC236}">
                <a16:creationId xmlns:a16="http://schemas.microsoft.com/office/drawing/2014/main" id="{C5A9C04B-2426-4FB6-BC36-9293CACA6AC4}"/>
              </a:ext>
            </a:extLst>
          </p:cNvPr>
          <p:cNvSpPr>
            <a:spLocks noGrp="1"/>
          </p:cNvSpPr>
          <p:nvPr>
            <p:ph type="title"/>
          </p:nvPr>
        </p:nvSpPr>
        <p:spPr>
          <a:xfrm>
            <a:off x="665609" y="260714"/>
            <a:ext cx="7627785" cy="728114"/>
          </a:xfrm>
        </p:spPr>
        <p:txBody>
          <a:bodyPr>
            <a:normAutofit fontScale="90000"/>
          </a:bodyPr>
          <a:lstStyle/>
          <a:p>
            <a:r>
              <a:rPr lang="en-US" dirty="0">
                <a:solidFill>
                  <a:schemeClr val="tx1"/>
                </a:solidFill>
                <a:latin typeface="Amasis MT Pro Black" panose="02040A04050005020304" pitchFamily="18" charset="0"/>
              </a:rPr>
              <a:t>Exercise 11 – Creating footer fragment</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C40278FC-4C0B-4067-8184-B9BBADAF5A0C}"/>
              </a:ext>
            </a:extLst>
          </p:cNvPr>
          <p:cNvSpPr>
            <a:spLocks noGrp="1"/>
          </p:cNvSpPr>
          <p:nvPr>
            <p:ph sz="quarter" idx="13"/>
          </p:nvPr>
        </p:nvSpPr>
        <p:spPr/>
        <p:txBody>
          <a:bodyPr/>
          <a:lstStyle/>
          <a:p>
            <a:pPr marL="457200" indent="-457200">
              <a:buFont typeface="+mj-lt"/>
              <a:buAutoNum type="alphaLcParenR"/>
            </a:pPr>
            <a:r>
              <a:rPr lang="en-US" dirty="0">
                <a:latin typeface="Amasis MT Pro" panose="02040504050005020304" pitchFamily="18" charset="0"/>
              </a:rPr>
              <a:t>Repeat the steps for the footer element.</a:t>
            </a:r>
          </a:p>
          <a:p>
            <a:pPr marL="457200" indent="-457200">
              <a:buFont typeface="+mj-lt"/>
              <a:buAutoNum type="alphaLcParenR"/>
            </a:pPr>
            <a:r>
              <a:rPr lang="en-US" dirty="0">
                <a:latin typeface="Amasis MT Pro" panose="02040504050005020304" pitchFamily="18" charset="0"/>
              </a:rPr>
              <a:t>Paste the code here</a:t>
            </a:r>
          </a:p>
          <a:p>
            <a:pPr marL="457200" indent="-457200">
              <a:buFont typeface="+mj-lt"/>
              <a:buAutoNum type="alphaLcParenR"/>
            </a:pPr>
            <a:endParaRPr lang="en-SG" dirty="0">
              <a:latin typeface="Amasis MT Pro" panose="02040504050005020304" pitchFamily="18" charset="0"/>
            </a:endParaRPr>
          </a:p>
        </p:txBody>
      </p:sp>
      <p:graphicFrame>
        <p:nvGraphicFramePr>
          <p:cNvPr id="5" name="Table 5">
            <a:extLst>
              <a:ext uri="{FF2B5EF4-FFF2-40B4-BE49-F238E27FC236}">
                <a16:creationId xmlns:a16="http://schemas.microsoft.com/office/drawing/2014/main" id="{F18B01BA-D027-6226-0936-8E24747237FF}"/>
              </a:ext>
            </a:extLst>
          </p:cNvPr>
          <p:cNvGraphicFramePr>
            <a:graphicFrameLocks noGrp="1"/>
          </p:cNvGraphicFramePr>
          <p:nvPr>
            <p:extLst>
              <p:ext uri="{D42A27DB-BD31-4B8C-83A1-F6EECF244321}">
                <p14:modId xmlns:p14="http://schemas.microsoft.com/office/powerpoint/2010/main" val="1206321112"/>
              </p:ext>
            </p:extLst>
          </p:nvPr>
        </p:nvGraphicFramePr>
        <p:xfrm>
          <a:off x="733887" y="2773038"/>
          <a:ext cx="8001739" cy="2233968"/>
        </p:xfrm>
        <a:graphic>
          <a:graphicData uri="http://schemas.openxmlformats.org/drawingml/2006/table">
            <a:tbl>
              <a:tblPr firstRow="1" bandRow="1">
                <a:tableStyleId>{5C22544A-7EE6-4342-B048-85BDC9FD1C3A}</a:tableStyleId>
              </a:tblPr>
              <a:tblGrid>
                <a:gridCol w="8001739">
                  <a:extLst>
                    <a:ext uri="{9D8B030D-6E8A-4147-A177-3AD203B41FA5}">
                      <a16:colId xmlns:a16="http://schemas.microsoft.com/office/drawing/2014/main" val="1337839047"/>
                    </a:ext>
                  </a:extLst>
                </a:gridCol>
              </a:tblGrid>
              <a:tr h="2233968">
                <a:tc>
                  <a:txBody>
                    <a:bodyPr/>
                    <a:lstStyle/>
                    <a:p>
                      <a:endParaRPr lang="en-SG" dirty="0"/>
                    </a:p>
                  </a:txBody>
                  <a:tcPr>
                    <a:solidFill>
                      <a:schemeClr val="tx2">
                        <a:lumMod val="20000"/>
                        <a:lumOff val="80000"/>
                      </a:schemeClr>
                    </a:solidFill>
                  </a:tcPr>
                </a:tc>
                <a:extLst>
                  <a:ext uri="{0D108BD9-81ED-4DB2-BD59-A6C34878D82A}">
                    <a16:rowId xmlns:a16="http://schemas.microsoft.com/office/drawing/2014/main" val="2522308686"/>
                  </a:ext>
                </a:extLst>
              </a:tr>
            </a:tbl>
          </a:graphicData>
        </a:graphic>
      </p:graphicFrame>
    </p:spTree>
    <p:extLst>
      <p:ext uri="{BB962C8B-B14F-4D97-AF65-F5344CB8AC3E}">
        <p14:creationId xmlns:p14="http://schemas.microsoft.com/office/powerpoint/2010/main" val="4234580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CD6EE9-891B-4ADA-8E34-00F5398A4652}"/>
              </a:ext>
            </a:extLst>
          </p:cNvPr>
          <p:cNvSpPr>
            <a:spLocks noGrp="1"/>
          </p:cNvSpPr>
          <p:nvPr>
            <p:ph type="sldNum" sz="quarter" idx="12"/>
          </p:nvPr>
        </p:nvSpPr>
        <p:spPr/>
        <p:txBody>
          <a:bodyPr/>
          <a:lstStyle/>
          <a:p>
            <a:fld id="{6767FADE-2612-3649-B495-F644A23F288B}" type="slidenum">
              <a:rPr lang="en-US" smtClean="0"/>
              <a:pPr/>
              <a:t>81</a:t>
            </a:fld>
            <a:endParaRPr lang="en-US"/>
          </a:p>
        </p:txBody>
      </p:sp>
      <p:sp>
        <p:nvSpPr>
          <p:cNvPr id="3" name="Title 2">
            <a:extLst>
              <a:ext uri="{FF2B5EF4-FFF2-40B4-BE49-F238E27FC236}">
                <a16:creationId xmlns:a16="http://schemas.microsoft.com/office/drawing/2014/main" id="{84D68AEC-6C2A-4D7D-A6B0-6A76B31618AF}"/>
              </a:ext>
            </a:extLst>
          </p:cNvPr>
          <p:cNvSpPr>
            <a:spLocks noGrp="1"/>
          </p:cNvSpPr>
          <p:nvPr>
            <p:ph type="title"/>
          </p:nvPr>
        </p:nvSpPr>
        <p:spPr>
          <a:xfrm>
            <a:off x="665609" y="260714"/>
            <a:ext cx="7744743" cy="908867"/>
          </a:xfrm>
        </p:spPr>
        <p:txBody>
          <a:bodyPr>
            <a:normAutofit fontScale="90000"/>
          </a:bodyPr>
          <a:lstStyle/>
          <a:p>
            <a:r>
              <a:rPr lang="en-US" dirty="0">
                <a:solidFill>
                  <a:schemeClr val="tx1"/>
                </a:solidFill>
                <a:latin typeface="Amasis MT Pro Black" panose="02040A04050005020304" pitchFamily="18" charset="0"/>
              </a:rPr>
              <a:t>Exercise 11 – Applying fragments to all webpages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8E482EBA-A44F-4DAA-AFC0-E00D5D060514}"/>
              </a:ext>
            </a:extLst>
          </p:cNvPr>
          <p:cNvSpPr>
            <a:spLocks noGrp="1"/>
          </p:cNvSpPr>
          <p:nvPr>
            <p:ph sz="quarter" idx="13"/>
          </p:nvPr>
        </p:nvSpPr>
        <p:spPr>
          <a:xfrm>
            <a:off x="665163" y="1704163"/>
            <a:ext cx="7477125" cy="3759200"/>
          </a:xfrm>
        </p:spPr>
        <p:txBody>
          <a:bodyPr/>
          <a:lstStyle/>
          <a:p>
            <a:pPr marL="457200" indent="-457200">
              <a:buFont typeface="+mj-lt"/>
              <a:buAutoNum type="alphaLcParenR"/>
            </a:pPr>
            <a:r>
              <a:rPr lang="en-US" dirty="0">
                <a:latin typeface="Amasis MT Pro" panose="02040504050005020304" pitchFamily="18" charset="0"/>
              </a:rPr>
              <a:t>To ensure consistency among the webpages, apply the use of the header and footer fragments to the rest of the web pages.</a:t>
            </a:r>
          </a:p>
          <a:p>
            <a:pPr marL="457200" indent="-457200">
              <a:buFont typeface="+mj-lt"/>
              <a:buAutoNum type="alphaLcParenR"/>
            </a:pPr>
            <a:endParaRPr lang="en-US" dirty="0">
              <a:latin typeface="Amasis MT Pro" panose="02040504050005020304" pitchFamily="18" charset="0"/>
            </a:endParaRPr>
          </a:p>
          <a:p>
            <a:pPr marL="457200" indent="-457200">
              <a:buFont typeface="+mj-lt"/>
              <a:buAutoNum type="alphaLcParenR"/>
            </a:pPr>
            <a:r>
              <a:rPr lang="en-US" dirty="0">
                <a:latin typeface="Amasis MT Pro" panose="02040504050005020304" pitchFamily="18" charset="0"/>
              </a:rPr>
              <a:t>Test that the fragments are working correctly by browsing first to </a:t>
            </a:r>
            <a:r>
              <a:rPr lang="en-US" dirty="0">
                <a:latin typeface="Amasis MT Pro" panose="02040504050005020304" pitchFamily="18" charset="0"/>
                <a:hlinkClick r:id="rId2"/>
              </a:rPr>
              <a:t>http://localhost:8080/</a:t>
            </a:r>
            <a:r>
              <a:rPr lang="en-US" dirty="0">
                <a:latin typeface="Amasis MT Pro" panose="02040504050005020304" pitchFamily="18" charset="0"/>
              </a:rPr>
              <a:t> </a:t>
            </a:r>
          </a:p>
          <a:p>
            <a:pPr marL="457200" indent="-457200">
              <a:buFont typeface="+mj-lt"/>
              <a:buAutoNum type="alphaLcParenR"/>
            </a:pPr>
            <a:endParaRPr lang="en-US" dirty="0">
              <a:latin typeface="Amasis MT Pro" panose="02040504050005020304" pitchFamily="18" charset="0"/>
            </a:endParaRPr>
          </a:p>
          <a:p>
            <a:pPr marL="457200" indent="-457200">
              <a:buFont typeface="+mj-lt"/>
              <a:buAutoNum type="alphaLcParenR"/>
            </a:pPr>
            <a:r>
              <a:rPr lang="en-US" dirty="0">
                <a:latin typeface="Amasis MT Pro" panose="02040504050005020304" pitchFamily="18" charset="0"/>
              </a:rPr>
              <a:t>From there, you should be able to click on the Categories and Items links and view the results.</a:t>
            </a:r>
            <a:endParaRPr lang="en-SG" dirty="0">
              <a:latin typeface="Amasis MT Pro" panose="02040504050005020304" pitchFamily="18" charset="0"/>
            </a:endParaRPr>
          </a:p>
        </p:txBody>
      </p:sp>
    </p:spTree>
    <p:extLst>
      <p:ext uri="{BB962C8B-B14F-4D97-AF65-F5344CB8AC3E}">
        <p14:creationId xmlns:p14="http://schemas.microsoft.com/office/powerpoint/2010/main" val="31030685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CD6EE9-891B-4ADA-8E34-00F5398A4652}"/>
              </a:ext>
            </a:extLst>
          </p:cNvPr>
          <p:cNvSpPr>
            <a:spLocks noGrp="1"/>
          </p:cNvSpPr>
          <p:nvPr>
            <p:ph type="sldNum" sz="quarter" idx="12"/>
          </p:nvPr>
        </p:nvSpPr>
        <p:spPr/>
        <p:txBody>
          <a:bodyPr/>
          <a:lstStyle/>
          <a:p>
            <a:fld id="{6767FADE-2612-3649-B495-F644A23F288B}" type="slidenum">
              <a:rPr lang="en-US" smtClean="0"/>
              <a:pPr/>
              <a:t>82</a:t>
            </a:fld>
            <a:endParaRPr lang="en-US"/>
          </a:p>
        </p:txBody>
      </p:sp>
      <p:sp>
        <p:nvSpPr>
          <p:cNvPr id="3" name="Title 2">
            <a:extLst>
              <a:ext uri="{FF2B5EF4-FFF2-40B4-BE49-F238E27FC236}">
                <a16:creationId xmlns:a16="http://schemas.microsoft.com/office/drawing/2014/main" id="{84D68AEC-6C2A-4D7D-A6B0-6A76B31618AF}"/>
              </a:ext>
            </a:extLst>
          </p:cNvPr>
          <p:cNvSpPr>
            <a:spLocks noGrp="1"/>
          </p:cNvSpPr>
          <p:nvPr>
            <p:ph type="title"/>
          </p:nvPr>
        </p:nvSpPr>
        <p:spPr>
          <a:xfrm>
            <a:off x="665610" y="260714"/>
            <a:ext cx="7128984" cy="937771"/>
          </a:xfrm>
        </p:spPr>
        <p:txBody>
          <a:bodyPr>
            <a:normAutofit fontScale="90000"/>
          </a:bodyPr>
          <a:lstStyle/>
          <a:p>
            <a:r>
              <a:rPr lang="en-US" dirty="0">
                <a:solidFill>
                  <a:schemeClr val="tx1"/>
                </a:solidFill>
                <a:latin typeface="Amasis MT Pro Black" panose="02040A04050005020304" pitchFamily="18" charset="0"/>
              </a:rPr>
              <a:t>Exercise 11 – Applying fragments to all webpages</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8E482EBA-A44F-4DAA-AFC0-E00D5D060514}"/>
              </a:ext>
            </a:extLst>
          </p:cNvPr>
          <p:cNvSpPr>
            <a:spLocks noGrp="1"/>
          </p:cNvSpPr>
          <p:nvPr>
            <p:ph sz="quarter" idx="13"/>
          </p:nvPr>
        </p:nvSpPr>
        <p:spPr/>
        <p:txBody>
          <a:bodyPr/>
          <a:lstStyle/>
          <a:p>
            <a:pPr marL="457200" indent="-457200">
              <a:buFont typeface="+mj-lt"/>
              <a:buAutoNum type="alphaLcParenR" startAt="4"/>
            </a:pPr>
            <a:r>
              <a:rPr lang="en-US" dirty="0">
                <a:latin typeface="Amasis MT Pro" panose="02040504050005020304" pitchFamily="18" charset="0"/>
              </a:rPr>
              <a:t>From there, you should be able to click on the Categories and Items links without having to enter the </a:t>
            </a:r>
            <a:r>
              <a:rPr lang="en-US" dirty="0" err="1">
                <a:latin typeface="Amasis MT Pro" panose="02040504050005020304" pitchFamily="18" charset="0"/>
              </a:rPr>
              <a:t>url</a:t>
            </a:r>
            <a:r>
              <a:rPr lang="en-US" dirty="0">
                <a:latin typeface="Amasis MT Pro" panose="02040504050005020304" pitchFamily="18" charset="0"/>
              </a:rPr>
              <a:t> or use the back button on the web browser.</a:t>
            </a:r>
            <a:endParaRPr lang="en-SG" dirty="0">
              <a:latin typeface="Amasis MT Pro" panose="02040504050005020304" pitchFamily="18" charset="0"/>
            </a:endParaRPr>
          </a:p>
        </p:txBody>
      </p:sp>
      <p:pic>
        <p:nvPicPr>
          <p:cNvPr id="6" name="Picture 5">
            <a:extLst>
              <a:ext uri="{FF2B5EF4-FFF2-40B4-BE49-F238E27FC236}">
                <a16:creationId xmlns:a16="http://schemas.microsoft.com/office/drawing/2014/main" id="{99E06B02-3C0A-487F-8E66-8971E6971D9B}"/>
              </a:ext>
            </a:extLst>
          </p:cNvPr>
          <p:cNvPicPr>
            <a:picLocks noChangeAspect="1"/>
          </p:cNvPicPr>
          <p:nvPr/>
        </p:nvPicPr>
        <p:blipFill>
          <a:blip r:embed="rId2"/>
          <a:stretch>
            <a:fillRect/>
          </a:stretch>
        </p:blipFill>
        <p:spPr>
          <a:xfrm>
            <a:off x="4848131" y="2855557"/>
            <a:ext cx="3630706" cy="3429000"/>
          </a:xfrm>
          <a:prstGeom prst="rect">
            <a:avLst/>
          </a:prstGeom>
        </p:spPr>
      </p:pic>
      <p:pic>
        <p:nvPicPr>
          <p:cNvPr id="7" name="Picture 6">
            <a:extLst>
              <a:ext uri="{FF2B5EF4-FFF2-40B4-BE49-F238E27FC236}">
                <a16:creationId xmlns:a16="http://schemas.microsoft.com/office/drawing/2014/main" id="{C56D3894-E207-43F1-B0FF-53CCC2397933}"/>
              </a:ext>
            </a:extLst>
          </p:cNvPr>
          <p:cNvPicPr>
            <a:picLocks noChangeAspect="1"/>
          </p:cNvPicPr>
          <p:nvPr/>
        </p:nvPicPr>
        <p:blipFill>
          <a:blip r:embed="rId3"/>
          <a:stretch>
            <a:fillRect/>
          </a:stretch>
        </p:blipFill>
        <p:spPr>
          <a:xfrm>
            <a:off x="691978" y="2904053"/>
            <a:ext cx="3528009" cy="3332009"/>
          </a:xfrm>
          <a:prstGeom prst="rect">
            <a:avLst/>
          </a:prstGeom>
        </p:spPr>
      </p:pic>
    </p:spTree>
    <p:extLst>
      <p:ext uri="{BB962C8B-B14F-4D97-AF65-F5344CB8AC3E}">
        <p14:creationId xmlns:p14="http://schemas.microsoft.com/office/powerpoint/2010/main" val="2850338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86DD21-06ED-45B9-9F30-7849DFA49F03}"/>
              </a:ext>
            </a:extLst>
          </p:cNvPr>
          <p:cNvSpPr>
            <a:spLocks noGrp="1"/>
          </p:cNvSpPr>
          <p:nvPr>
            <p:ph type="sldNum" sz="quarter" idx="12"/>
          </p:nvPr>
        </p:nvSpPr>
        <p:spPr/>
        <p:txBody>
          <a:bodyPr/>
          <a:lstStyle/>
          <a:p>
            <a:fld id="{6767FADE-2612-3649-B495-F644A23F288B}" type="slidenum">
              <a:rPr lang="en-US" smtClean="0"/>
              <a:pPr/>
              <a:t>83</a:t>
            </a:fld>
            <a:endParaRPr lang="en-US"/>
          </a:p>
        </p:txBody>
      </p:sp>
      <p:sp>
        <p:nvSpPr>
          <p:cNvPr id="3" name="Title 2">
            <a:extLst>
              <a:ext uri="{FF2B5EF4-FFF2-40B4-BE49-F238E27FC236}">
                <a16:creationId xmlns:a16="http://schemas.microsoft.com/office/drawing/2014/main" id="{833E301B-EEC7-4A17-BBD7-576850DE4CF8}"/>
              </a:ext>
            </a:extLst>
          </p:cNvPr>
          <p:cNvSpPr>
            <a:spLocks noGrp="1"/>
          </p:cNvSpPr>
          <p:nvPr>
            <p:ph type="title"/>
          </p:nvPr>
        </p:nvSpPr>
        <p:spPr>
          <a:xfrm>
            <a:off x="665610" y="260714"/>
            <a:ext cx="7476678" cy="930133"/>
          </a:xfrm>
        </p:spPr>
        <p:txBody>
          <a:bodyPr>
            <a:normAutofit fontScale="90000"/>
          </a:bodyPr>
          <a:lstStyle/>
          <a:p>
            <a:r>
              <a:rPr lang="en-US" dirty="0">
                <a:solidFill>
                  <a:schemeClr val="tx1"/>
                </a:solidFill>
                <a:latin typeface="Amasis MT Pro Black" panose="02040A04050005020304" pitchFamily="18" charset="0"/>
              </a:rPr>
              <a:t>Exercise 12 – Adding a new hyperlink</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9FD78511-859E-4513-9148-E6D5A8CFBBA2}"/>
              </a:ext>
            </a:extLst>
          </p:cNvPr>
          <p:cNvSpPr>
            <a:spLocks noGrp="1"/>
          </p:cNvSpPr>
          <p:nvPr>
            <p:ph sz="quarter" idx="13"/>
          </p:nvPr>
        </p:nvSpPr>
        <p:spPr/>
        <p:txBody>
          <a:bodyPr/>
          <a:lstStyle/>
          <a:p>
            <a:pPr marL="457200" indent="-457200">
              <a:buFont typeface="+mj-lt"/>
              <a:buAutoNum type="alphaLcParenR"/>
            </a:pPr>
            <a:r>
              <a:rPr lang="en-US" dirty="0">
                <a:latin typeface="Amasis MT Pro" panose="02040504050005020304" pitchFamily="18" charset="0"/>
              </a:rPr>
              <a:t>To include a new link as shown in the image below, where should we put the link?</a:t>
            </a:r>
          </a:p>
          <a:p>
            <a:pPr marL="0" indent="0">
              <a:buNone/>
            </a:pPr>
            <a:r>
              <a:rPr lang="en-US" dirty="0">
                <a:latin typeface="Amasis MT Pro" panose="02040504050005020304" pitchFamily="18" charset="0"/>
              </a:rPr>
              <a:t>		</a:t>
            </a:r>
            <a:r>
              <a:rPr lang="en-US" sz="1800" dirty="0">
                <a:latin typeface="Amasis MT Pro" panose="02040504050005020304" pitchFamily="18" charset="0"/>
              </a:rPr>
              <a:t>&lt;a class="nav-link" </a:t>
            </a:r>
            <a:r>
              <a:rPr lang="en-US" sz="1800" dirty="0" err="1">
                <a:latin typeface="Amasis MT Pro" panose="02040504050005020304" pitchFamily="18" charset="0"/>
              </a:rPr>
              <a:t>href</a:t>
            </a:r>
            <a:r>
              <a:rPr lang="en-US" sz="1800" dirty="0">
                <a:latin typeface="Amasis MT Pro" panose="02040504050005020304" pitchFamily="18" charset="0"/>
              </a:rPr>
              <a:t>="#"&gt;Contact Us&lt;/a&gt;</a:t>
            </a:r>
            <a:endParaRPr lang="en-SG" dirty="0">
              <a:latin typeface="Amasis MT Pro" panose="02040504050005020304" pitchFamily="18" charset="0"/>
            </a:endParaRPr>
          </a:p>
        </p:txBody>
      </p:sp>
      <p:pic>
        <p:nvPicPr>
          <p:cNvPr id="5" name="Picture 4">
            <a:extLst>
              <a:ext uri="{FF2B5EF4-FFF2-40B4-BE49-F238E27FC236}">
                <a16:creationId xmlns:a16="http://schemas.microsoft.com/office/drawing/2014/main" id="{35E61B96-FEFD-4F83-82DB-56CE90EA6FBC}"/>
              </a:ext>
            </a:extLst>
          </p:cNvPr>
          <p:cNvPicPr>
            <a:picLocks noChangeAspect="1"/>
          </p:cNvPicPr>
          <p:nvPr/>
        </p:nvPicPr>
        <p:blipFill>
          <a:blip r:embed="rId2"/>
          <a:stretch>
            <a:fillRect/>
          </a:stretch>
        </p:blipFill>
        <p:spPr>
          <a:xfrm>
            <a:off x="633412" y="3239535"/>
            <a:ext cx="7877175" cy="1790700"/>
          </a:xfrm>
          <a:prstGeom prst="rect">
            <a:avLst/>
          </a:prstGeom>
          <a:ln>
            <a:solidFill>
              <a:schemeClr val="tx1"/>
            </a:solidFill>
          </a:ln>
        </p:spPr>
      </p:pic>
      <p:sp>
        <p:nvSpPr>
          <p:cNvPr id="6" name="Rectangle 5">
            <a:extLst>
              <a:ext uri="{FF2B5EF4-FFF2-40B4-BE49-F238E27FC236}">
                <a16:creationId xmlns:a16="http://schemas.microsoft.com/office/drawing/2014/main" id="{D71EA109-9398-42D0-BE22-6CEB9E2C2CD2}"/>
              </a:ext>
            </a:extLst>
          </p:cNvPr>
          <p:cNvSpPr/>
          <p:nvPr/>
        </p:nvSpPr>
        <p:spPr>
          <a:xfrm>
            <a:off x="6877538" y="3686476"/>
            <a:ext cx="1149931" cy="471638"/>
          </a:xfrm>
          <a:prstGeom prst="rect">
            <a:avLst/>
          </a:prstGeom>
          <a:noFill/>
          <a:ln>
            <a:solidFill>
              <a:srgbClr val="FF33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000957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86DD21-06ED-45B9-9F30-7849DFA49F03}"/>
              </a:ext>
            </a:extLst>
          </p:cNvPr>
          <p:cNvSpPr>
            <a:spLocks noGrp="1"/>
          </p:cNvSpPr>
          <p:nvPr>
            <p:ph type="sldNum" sz="quarter" idx="12"/>
          </p:nvPr>
        </p:nvSpPr>
        <p:spPr/>
        <p:txBody>
          <a:bodyPr/>
          <a:lstStyle/>
          <a:p>
            <a:fld id="{6767FADE-2612-3649-B495-F644A23F288B}" type="slidenum">
              <a:rPr lang="en-US" smtClean="0"/>
              <a:pPr/>
              <a:t>84</a:t>
            </a:fld>
            <a:endParaRPr lang="en-US"/>
          </a:p>
        </p:txBody>
      </p:sp>
      <p:sp>
        <p:nvSpPr>
          <p:cNvPr id="3" name="Title 2">
            <a:extLst>
              <a:ext uri="{FF2B5EF4-FFF2-40B4-BE49-F238E27FC236}">
                <a16:creationId xmlns:a16="http://schemas.microsoft.com/office/drawing/2014/main" id="{833E301B-EEC7-4A17-BBD7-576850DE4CF8}"/>
              </a:ext>
            </a:extLst>
          </p:cNvPr>
          <p:cNvSpPr>
            <a:spLocks noGrp="1"/>
          </p:cNvSpPr>
          <p:nvPr>
            <p:ph type="title"/>
          </p:nvPr>
        </p:nvSpPr>
        <p:spPr>
          <a:xfrm>
            <a:off x="665610" y="260714"/>
            <a:ext cx="7476678" cy="735437"/>
          </a:xfrm>
        </p:spPr>
        <p:txBody>
          <a:bodyPr>
            <a:normAutofit fontScale="90000"/>
          </a:bodyPr>
          <a:lstStyle/>
          <a:p>
            <a:r>
              <a:rPr lang="en-US" dirty="0">
                <a:solidFill>
                  <a:schemeClr val="tx1"/>
                </a:solidFill>
                <a:latin typeface="Amasis MT Pro Black" panose="02040A04050005020304" pitchFamily="18" charset="0"/>
              </a:rPr>
              <a:t>Exercise 12 – Adding a new hyperlink</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9FD78511-859E-4513-9148-E6D5A8CFBBA2}"/>
              </a:ext>
            </a:extLst>
          </p:cNvPr>
          <p:cNvSpPr>
            <a:spLocks noGrp="1"/>
          </p:cNvSpPr>
          <p:nvPr>
            <p:ph sz="quarter" idx="13"/>
          </p:nvPr>
        </p:nvSpPr>
        <p:spPr/>
        <p:txBody>
          <a:bodyPr/>
          <a:lstStyle/>
          <a:p>
            <a:r>
              <a:rPr lang="en-US" dirty="0">
                <a:latin typeface="Amasis MT Pro" panose="02040504050005020304" pitchFamily="18" charset="0"/>
              </a:rPr>
              <a:t>To include a new link as shown in the image below, where should we put the link?</a:t>
            </a:r>
          </a:p>
          <a:p>
            <a:pPr lvl="1"/>
            <a:r>
              <a:rPr lang="en-US" sz="1800" dirty="0">
                <a:solidFill>
                  <a:srgbClr val="0070C0"/>
                </a:solidFill>
                <a:latin typeface="Amasis MT Pro" panose="02040504050005020304" pitchFamily="18" charset="0"/>
              </a:rPr>
              <a:t>The link should be added once only to the header fragment. This will be reflected in the pages that contain the header fragment</a:t>
            </a:r>
          </a:p>
        </p:txBody>
      </p:sp>
      <p:pic>
        <p:nvPicPr>
          <p:cNvPr id="6" name="Picture 5">
            <a:extLst>
              <a:ext uri="{FF2B5EF4-FFF2-40B4-BE49-F238E27FC236}">
                <a16:creationId xmlns:a16="http://schemas.microsoft.com/office/drawing/2014/main" id="{0F55A405-9E42-4023-AD51-359E761D9094}"/>
              </a:ext>
            </a:extLst>
          </p:cNvPr>
          <p:cNvPicPr>
            <a:picLocks noChangeAspect="1"/>
          </p:cNvPicPr>
          <p:nvPr/>
        </p:nvPicPr>
        <p:blipFill>
          <a:blip r:embed="rId2"/>
          <a:stretch>
            <a:fillRect/>
          </a:stretch>
        </p:blipFill>
        <p:spPr>
          <a:xfrm>
            <a:off x="1198880" y="3253291"/>
            <a:ext cx="6746240" cy="2952762"/>
          </a:xfrm>
          <a:prstGeom prst="rect">
            <a:avLst/>
          </a:prstGeom>
          <a:ln>
            <a:solidFill>
              <a:schemeClr val="tx1"/>
            </a:solidFill>
          </a:ln>
        </p:spPr>
      </p:pic>
      <p:sp>
        <p:nvSpPr>
          <p:cNvPr id="7" name="Rectangle 6">
            <a:extLst>
              <a:ext uri="{FF2B5EF4-FFF2-40B4-BE49-F238E27FC236}">
                <a16:creationId xmlns:a16="http://schemas.microsoft.com/office/drawing/2014/main" id="{A5167ED9-18D8-4639-A57B-2A6C86309F34}"/>
              </a:ext>
            </a:extLst>
          </p:cNvPr>
          <p:cNvSpPr/>
          <p:nvPr/>
        </p:nvSpPr>
        <p:spPr>
          <a:xfrm>
            <a:off x="3338195" y="5348004"/>
            <a:ext cx="3393440" cy="2032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035050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sis MT Pro Black" panose="02040A04050005020304" pitchFamily="18" charset="0"/>
              </a:rPr>
              <a:t>Summary</a:t>
            </a:r>
            <a:endParaRPr lang="en-SG" dirty="0">
              <a:solidFill>
                <a:schemeClr val="tx1"/>
              </a:solidFill>
              <a:latin typeface="Amasis MT Pro Black" panose="02040A04050005020304" pitchFamily="18" charset="0"/>
            </a:endParaRPr>
          </a:p>
        </p:txBody>
      </p:sp>
      <p:sp>
        <p:nvSpPr>
          <p:cNvPr id="3" name="Content Placeholder 2"/>
          <p:cNvSpPr>
            <a:spLocks noGrp="1"/>
          </p:cNvSpPr>
          <p:nvPr>
            <p:ph sz="quarter" idx="13"/>
          </p:nvPr>
        </p:nvSpPr>
        <p:spPr>
          <a:xfrm>
            <a:off x="531628" y="1010093"/>
            <a:ext cx="8431619" cy="5587193"/>
          </a:xfrm>
        </p:spPr>
        <p:txBody>
          <a:bodyPr/>
          <a:lstStyle/>
          <a:p>
            <a:r>
              <a:rPr lang="en-US" sz="2800" dirty="0">
                <a:latin typeface="Amasis MT Pro" panose="02040504050005020304" pitchFamily="18" charset="0"/>
              </a:rPr>
              <a:t>In this lesson, you learnt about:</a:t>
            </a:r>
          </a:p>
          <a:p>
            <a:endParaRPr lang="en-US" sz="2800" dirty="0">
              <a:latin typeface="Amasis MT Pro" panose="02040504050005020304" pitchFamily="18" charset="0"/>
            </a:endParaRPr>
          </a:p>
          <a:p>
            <a:pPr lvl="1"/>
            <a:r>
              <a:rPr lang="en-US" sz="2800" dirty="0">
                <a:latin typeface="Amasis MT Pro" panose="02040504050005020304" pitchFamily="18" charset="0"/>
              </a:rPr>
              <a:t>Understanding Forms</a:t>
            </a:r>
          </a:p>
          <a:p>
            <a:pPr lvl="1"/>
            <a:r>
              <a:rPr lang="en-US" sz="2800" dirty="0">
                <a:latin typeface="Amasis MT Pro" panose="02040504050005020304" pitchFamily="18" charset="0"/>
              </a:rPr>
              <a:t>Save Data from Forms to Database</a:t>
            </a:r>
          </a:p>
          <a:p>
            <a:pPr lvl="1"/>
            <a:r>
              <a:rPr lang="en-US" sz="2800" dirty="0">
                <a:latin typeface="Amasis MT Pro" panose="02040504050005020304" pitchFamily="18" charset="0"/>
              </a:rPr>
              <a:t>Joining Tables and their relationship (Category and Item)</a:t>
            </a:r>
          </a:p>
          <a:p>
            <a:pPr lvl="1"/>
            <a:r>
              <a:rPr lang="en-US" sz="2800" dirty="0">
                <a:latin typeface="Amasis MT Pro" panose="02040504050005020304" pitchFamily="18" charset="0"/>
              </a:rPr>
              <a:t>Organizing the project using Header and Footer</a:t>
            </a:r>
          </a:p>
          <a:p>
            <a:pPr lvl="1"/>
            <a:r>
              <a:rPr lang="en-US" sz="2800" dirty="0">
                <a:latin typeface="Amasis MT Pro" panose="02040504050005020304" pitchFamily="18" charset="0"/>
              </a:rPr>
              <a:t>Reuse HTML code using </a:t>
            </a:r>
            <a:r>
              <a:rPr lang="en-US" sz="2800" dirty="0" err="1">
                <a:latin typeface="Amasis MT Pro" panose="02040504050005020304" pitchFamily="18" charset="0"/>
              </a:rPr>
              <a:t>Thymeleaf</a:t>
            </a:r>
            <a:r>
              <a:rPr lang="en-US" sz="2800" dirty="0">
                <a:latin typeface="Amasis MT Pro" panose="02040504050005020304" pitchFamily="18" charset="0"/>
              </a:rPr>
              <a:t> Fragments</a:t>
            </a:r>
          </a:p>
          <a:p>
            <a:pPr marL="457200" lvl="1" indent="0">
              <a:buNone/>
            </a:pPr>
            <a:endParaRPr lang="en-US" sz="2800" dirty="0">
              <a:latin typeface="Amasis MT Pro" panose="02040504050005020304" pitchFamily="18" charset="0"/>
            </a:endParaRPr>
          </a:p>
          <a:p>
            <a:pPr marL="457200" lvl="1" indent="0">
              <a:buNone/>
            </a:pPr>
            <a:endParaRPr lang="en-SG" dirty="0">
              <a:latin typeface="Amasis MT Pro" panose="02040504050005020304" pitchFamily="18" charset="0"/>
            </a:endParaRPr>
          </a:p>
        </p:txBody>
      </p:sp>
      <p:sp>
        <p:nvSpPr>
          <p:cNvPr id="4" name="Slide Number Placeholder 3"/>
          <p:cNvSpPr>
            <a:spLocks noGrp="1"/>
          </p:cNvSpPr>
          <p:nvPr>
            <p:ph type="sldNum" sz="quarter" idx="12"/>
          </p:nvPr>
        </p:nvSpPr>
        <p:spPr/>
        <p:txBody>
          <a:bodyPr/>
          <a:lstStyle/>
          <a:p>
            <a:fld id="{6767FADE-2612-3649-B495-F644A23F288B}" type="slidenum">
              <a:rPr lang="en-US" smtClean="0"/>
              <a:pPr/>
              <a:t>85</a:t>
            </a:fld>
            <a:endParaRPr lang="en-US"/>
          </a:p>
        </p:txBody>
      </p:sp>
    </p:spTree>
    <p:extLst>
      <p:ext uri="{BB962C8B-B14F-4D97-AF65-F5344CB8AC3E}">
        <p14:creationId xmlns:p14="http://schemas.microsoft.com/office/powerpoint/2010/main" val="9204650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415" y="2540256"/>
            <a:ext cx="7627426" cy="2018718"/>
          </a:xfrm>
        </p:spPr>
        <p:txBody>
          <a:bodyPr>
            <a:normAutofit/>
          </a:bodyPr>
          <a:lstStyle/>
          <a:p>
            <a:pPr algn="ctr">
              <a:lnSpc>
                <a:spcPct val="150000"/>
              </a:lnSpc>
            </a:pPr>
            <a:r>
              <a:rPr lang="en-SG" dirty="0">
                <a:solidFill>
                  <a:schemeClr val="tx1"/>
                </a:solidFill>
                <a:latin typeface="Amasis MT Pro Black" panose="02040A04050005020304" pitchFamily="18" charset="0"/>
              </a:rPr>
              <a:t>Thank you</a:t>
            </a:r>
            <a:br>
              <a:rPr lang="en-SG" dirty="0">
                <a:solidFill>
                  <a:schemeClr val="tx1"/>
                </a:solidFill>
                <a:latin typeface="Amasis MT Pro Black" panose="02040A04050005020304" pitchFamily="18" charset="0"/>
              </a:rPr>
            </a:br>
            <a:r>
              <a:rPr lang="en-SG" dirty="0">
                <a:solidFill>
                  <a:schemeClr val="tx1"/>
                </a:solidFill>
                <a:latin typeface="Amasis MT Pro Black" panose="02040A04050005020304" pitchFamily="18" charset="0"/>
              </a:rPr>
              <a:t>Q&amp;A</a:t>
            </a:r>
          </a:p>
        </p:txBody>
      </p:sp>
      <p:sp>
        <p:nvSpPr>
          <p:cNvPr id="3" name="AutoShape 2">
            <a:extLst>
              <a:ext uri="{FF2B5EF4-FFF2-40B4-BE49-F238E27FC236}">
                <a16:creationId xmlns:a16="http://schemas.microsoft.com/office/drawing/2014/main" id="{DB1CF652-3D37-4DA4-B791-1A9E3096500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7262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4D7044-489E-4C44-A041-4B8F1BE10E09}"/>
              </a:ext>
            </a:extLst>
          </p:cNvPr>
          <p:cNvSpPr>
            <a:spLocks noGrp="1"/>
          </p:cNvSpPr>
          <p:nvPr>
            <p:ph type="sldNum" sz="quarter" idx="12"/>
          </p:nvPr>
        </p:nvSpPr>
        <p:spPr/>
        <p:txBody>
          <a:bodyPr/>
          <a:lstStyle/>
          <a:p>
            <a:fld id="{6767FADE-2612-3649-B495-F644A23F288B}" type="slidenum">
              <a:rPr lang="en-US" smtClean="0"/>
              <a:pPr/>
              <a:t>9</a:t>
            </a:fld>
            <a:endParaRPr lang="en-US"/>
          </a:p>
        </p:txBody>
      </p:sp>
      <p:sp>
        <p:nvSpPr>
          <p:cNvPr id="3" name="Title 2">
            <a:extLst>
              <a:ext uri="{FF2B5EF4-FFF2-40B4-BE49-F238E27FC236}">
                <a16:creationId xmlns:a16="http://schemas.microsoft.com/office/drawing/2014/main" id="{976FBDF5-6E8E-49BE-A4CB-3F5F4E239620}"/>
              </a:ext>
            </a:extLst>
          </p:cNvPr>
          <p:cNvSpPr>
            <a:spLocks noGrp="1"/>
          </p:cNvSpPr>
          <p:nvPr>
            <p:ph type="title"/>
          </p:nvPr>
        </p:nvSpPr>
        <p:spPr/>
        <p:txBody>
          <a:bodyPr/>
          <a:lstStyle/>
          <a:p>
            <a:r>
              <a:rPr lang="en-US" dirty="0">
                <a:solidFill>
                  <a:schemeClr val="tx1"/>
                </a:solidFill>
                <a:latin typeface="Amasis MT Pro Black" panose="02040A04050005020304" pitchFamily="18" charset="0"/>
              </a:rPr>
              <a:t>RECALL - Hibernate</a:t>
            </a:r>
            <a:endParaRPr lang="en-SG" dirty="0">
              <a:solidFill>
                <a:schemeClr val="tx1"/>
              </a:solidFill>
              <a:latin typeface="Amasis MT Pro Black" panose="02040A04050005020304" pitchFamily="18" charset="0"/>
            </a:endParaRPr>
          </a:p>
        </p:txBody>
      </p:sp>
      <p:sp>
        <p:nvSpPr>
          <p:cNvPr id="4" name="Content Placeholder 3">
            <a:extLst>
              <a:ext uri="{FF2B5EF4-FFF2-40B4-BE49-F238E27FC236}">
                <a16:creationId xmlns:a16="http://schemas.microsoft.com/office/drawing/2014/main" id="{B2C820E5-09DD-4100-B37F-6F269468CA18}"/>
              </a:ext>
            </a:extLst>
          </p:cNvPr>
          <p:cNvSpPr>
            <a:spLocks noGrp="1"/>
          </p:cNvSpPr>
          <p:nvPr>
            <p:ph sz="quarter" idx="13"/>
          </p:nvPr>
        </p:nvSpPr>
        <p:spPr>
          <a:xfrm>
            <a:off x="665609" y="1291442"/>
            <a:ext cx="7744743" cy="4016892"/>
          </a:xfrm>
        </p:spPr>
        <p:txBody>
          <a:bodyPr/>
          <a:lstStyle/>
          <a:p>
            <a:r>
              <a:rPr lang="en-US" sz="2000" dirty="0">
                <a:latin typeface="Amasis MT Pro" panose="02040504050005020304" pitchFamily="18" charset="0"/>
              </a:rPr>
              <a:t>Hibernate is an implementation of the </a:t>
            </a:r>
            <a:r>
              <a:rPr lang="en-US" sz="2000" b="1" dirty="0">
                <a:latin typeface="Amasis MT Pro" panose="02040504050005020304" pitchFamily="18" charset="0"/>
              </a:rPr>
              <a:t>Java Persistence API (JPA)</a:t>
            </a:r>
            <a:r>
              <a:rPr lang="en-US" sz="2000" dirty="0">
                <a:latin typeface="Amasis MT Pro" panose="02040504050005020304" pitchFamily="18" charset="0"/>
              </a:rPr>
              <a:t> specification. </a:t>
            </a:r>
          </a:p>
          <a:p>
            <a:endParaRPr lang="en-US" sz="2000" dirty="0">
              <a:latin typeface="Amasis MT Pro" panose="02040504050005020304" pitchFamily="18" charset="0"/>
            </a:endParaRPr>
          </a:p>
          <a:p>
            <a:r>
              <a:rPr lang="en-US" sz="2000" dirty="0">
                <a:latin typeface="Amasis MT Pro" panose="02040504050005020304" pitchFamily="18" charset="0"/>
              </a:rPr>
              <a:t>It is an Object/Relational Mapping(ORM) framework which allows the mapping of Java classes to database tables.</a:t>
            </a:r>
          </a:p>
          <a:p>
            <a:endParaRPr lang="en-US" sz="2000" dirty="0">
              <a:latin typeface="Amasis MT Pro" panose="02040504050005020304" pitchFamily="18" charset="0"/>
            </a:endParaRPr>
          </a:p>
          <a:p>
            <a:r>
              <a:rPr lang="en-US" sz="2000" dirty="0">
                <a:latin typeface="Amasis MT Pro" panose="02040504050005020304" pitchFamily="18" charset="0"/>
              </a:rPr>
              <a:t>This saves us time as we can perform CRUD operations without writing SQL code. </a:t>
            </a:r>
          </a:p>
          <a:p>
            <a:endParaRPr lang="en-US" sz="2000" dirty="0">
              <a:latin typeface="Amasis MT Pro" panose="02040504050005020304" pitchFamily="18" charset="0"/>
            </a:endParaRPr>
          </a:p>
          <a:p>
            <a:r>
              <a:rPr lang="en-US" sz="2000" dirty="0">
                <a:latin typeface="Amasis MT Pro" panose="02040504050005020304" pitchFamily="18" charset="0"/>
              </a:rPr>
              <a:t>This is implemented through the use of Java annotations (e.g. </a:t>
            </a:r>
            <a:r>
              <a:rPr lang="en-US" sz="2000" b="1" dirty="0">
                <a:latin typeface="Amasis MT Pro" panose="02040504050005020304" pitchFamily="18" charset="0"/>
              </a:rPr>
              <a:t>@Entity</a:t>
            </a:r>
            <a:r>
              <a:rPr lang="en-US" sz="2000" dirty="0">
                <a:latin typeface="Amasis MT Pro" panose="02040504050005020304" pitchFamily="18" charset="0"/>
              </a:rPr>
              <a:t>)</a:t>
            </a:r>
            <a:endParaRPr lang="en-SG" sz="2000" dirty="0">
              <a:latin typeface="Amasis MT Pro" panose="02040504050005020304" pitchFamily="18" charset="0"/>
            </a:endParaRPr>
          </a:p>
        </p:txBody>
      </p:sp>
      <p:pic>
        <p:nvPicPr>
          <p:cNvPr id="2052" name="Picture 4" descr="File:Hibernate logo a.png - Wikipedia">
            <a:extLst>
              <a:ext uri="{FF2B5EF4-FFF2-40B4-BE49-F238E27FC236}">
                <a16:creationId xmlns:a16="http://schemas.microsoft.com/office/drawing/2014/main" id="{02724A73-7F93-4458-B778-6C50FC56A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041" y="5308334"/>
            <a:ext cx="2223489" cy="61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588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file>

<file path=customXml/item2.xml><?xml version="1.0" encoding="utf-8"?>
<p:properties xmlns:p="http://schemas.microsoft.com/office/2006/metadata/properties" xmlns:xsi="http://www.w3.org/2001/XMLSchema-instance">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B185EAE5C4B24999F64AF816DDB529" ma:contentTypeVersion="17" ma:contentTypeDescription="Create a new document." ma:contentTypeScope="" ma:versionID="f2aebd5d5002920bfc2b4d31be87c640">
  <xsd:schema xmlns:xsd="http://www.w3.org/2001/XMLSchema" xmlns:xs="http://www.w3.org/2001/XMLSchema" xmlns:p="http://schemas.microsoft.com/office/2006/metadata/properties" xmlns:ns1="http://schemas.microsoft.com/sharepoint/v3" xmlns:ns2="802e93c6-f87a-4558-8da6-f509a09420d4" xmlns:ns3="dcf6e893-e20c-40e6-ba02-1fef41a8159d" targetNamespace="http://schemas.microsoft.com/office/2006/metadata/properties" ma:root="true" ma:fieldsID="da9d474fe441384720708f7728306596" ns1:_="" ns2:_="" ns3:_="">
    <xsd:import namespace="http://schemas.microsoft.com/sharepoint/v3"/>
    <xsd:import namespace="802e93c6-f87a-4558-8da6-f509a09420d4"/>
    <xsd:import namespace="dcf6e893-e20c-40e6-ba02-1fef41a8159d"/>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2e93c6-f87a-4558-8da6-f509a09420d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6e893-e20c-40e6-ba02-1fef41a8159d"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F58642-DCA4-4B9E-93C2-6AE1B7B5BDF3}">
  <ds:schemaRefs>
    <ds:schemaRef ds:uri="http://schemas.microsoft.com/sharepoint/v3/contenttype/forms"/>
  </ds:schemaRefs>
</ds:datastoreItem>
</file>

<file path=customXml/itemProps2.xml><?xml version="1.0" encoding="utf-8"?>
<ds:datastoreItem xmlns:ds="http://schemas.openxmlformats.org/officeDocument/2006/customXml" ds:itemID="{FFC1F916-8138-43C8-8AF9-7993F3E3DCCA}">
  <ds:schemaRefs>
    <ds:schemaRef ds:uri="http://schemas.microsoft.com/office/2006/documentManagement/types"/>
    <ds:schemaRef ds:uri="http://purl.org/dc/elements/1.1/"/>
    <ds:schemaRef ds:uri="http://purl.org/dc/terms/"/>
    <ds:schemaRef ds:uri="http://schemas.microsoft.com/office/2006/metadata/properties"/>
    <ds:schemaRef ds:uri="c13a296c-d2c5-4ce8-9328-996c56804050"/>
    <ds:schemaRef ds:uri="http://www.w3.org/XML/1998/namespace"/>
    <ds:schemaRef ds:uri="http://schemas.microsoft.com/office/infopath/2007/PartnerControls"/>
    <ds:schemaRef ds:uri="http://schemas.openxmlformats.org/package/2006/metadata/core-properties"/>
    <ds:schemaRef ds:uri="http://purl.org/dc/dcmitype/"/>
    <ds:schemaRef ds:uri="http://schemas.microsoft.com/sharepoint/v3"/>
  </ds:schemaRefs>
</ds:datastoreItem>
</file>

<file path=customXml/itemProps3.xml><?xml version="1.0" encoding="utf-8"?>
<ds:datastoreItem xmlns:ds="http://schemas.openxmlformats.org/officeDocument/2006/customXml" ds:itemID="{2E4ABE32-148C-4D3F-856B-40298B70A3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2e93c6-f87a-4558-8da6-f509a09420d4"/>
    <ds:schemaRef ds:uri="dcf6e893-e20c-40e6-ba02-1fef41a815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70f6a2e-9a0b-44bc-9fcb-55781401e2f0}" enabled="1" method="Standard" siteId="{f688b0d0-79f0-40a4-8644-35fcdee9d0f3}" contentBits="1" removed="0"/>
</clbl:labelList>
</file>

<file path=docProps/app.xml><?xml version="1.0" encoding="utf-8"?>
<Properties xmlns="http://schemas.openxmlformats.org/officeDocument/2006/extended-properties" xmlns:vt="http://schemas.openxmlformats.org/officeDocument/2006/docPropsVTypes">
  <TotalTime>23346</TotalTime>
  <Words>4066</Words>
  <Application>Microsoft Office PowerPoint</Application>
  <PresentationFormat>On-screen Show (4:3)</PresentationFormat>
  <Paragraphs>514</Paragraphs>
  <Slides>86</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86</vt:i4>
      </vt:variant>
    </vt:vector>
  </HeadingPairs>
  <TitlesOfParts>
    <vt:vector size="96" baseType="lpstr">
      <vt:lpstr>Amasis MT Pro</vt:lpstr>
      <vt:lpstr>Amasis MT Pro Black</vt:lpstr>
      <vt:lpstr>Arial</vt:lpstr>
      <vt:lpstr>Calibri</vt:lpstr>
      <vt:lpstr>Calibri Light</vt:lpstr>
      <vt:lpstr>Consolas</vt:lpstr>
      <vt:lpstr>Trebuchet MS</vt:lpstr>
      <vt:lpstr>Verdana</vt:lpstr>
      <vt:lpstr>Office Theme</vt:lpstr>
      <vt:lpstr>1_Office Theme</vt:lpstr>
      <vt:lpstr>Building Enterprise Java Applications with Spring  </vt:lpstr>
      <vt:lpstr>Welcome and admin matters</vt:lpstr>
      <vt:lpstr>Admin matters</vt:lpstr>
      <vt:lpstr>Trainers</vt:lpstr>
      <vt:lpstr>Schedule</vt:lpstr>
      <vt:lpstr>Topics Covered in this course</vt:lpstr>
      <vt:lpstr>PowerPoint Presentation</vt:lpstr>
      <vt:lpstr>RECALL - JPA-Hibernate-MySQL</vt:lpstr>
      <vt:lpstr>RECALL - Hibernate</vt:lpstr>
      <vt:lpstr>RECALL - Viewing a list of categories</vt:lpstr>
      <vt:lpstr>RECALL - Viewing a list of items</vt:lpstr>
      <vt:lpstr>RECALL - Thymeleaf</vt:lpstr>
      <vt:lpstr>RECALL: Thymeleaf attributes</vt:lpstr>
      <vt:lpstr>RECALL -How it works</vt:lpstr>
      <vt:lpstr>Spring Boot Application Working with Forms Understanding Thymeleaf</vt:lpstr>
      <vt:lpstr>Web forms</vt:lpstr>
      <vt:lpstr>Web form controls</vt:lpstr>
      <vt:lpstr>Web form controls</vt:lpstr>
      <vt:lpstr>Web form attributes</vt:lpstr>
      <vt:lpstr>Web form attributes</vt:lpstr>
      <vt:lpstr>Web form methods</vt:lpstr>
      <vt:lpstr>Springboot form methods</vt:lpstr>
      <vt:lpstr>Springboot form methods</vt:lpstr>
      <vt:lpstr>Exercise 1 – Web forms</vt:lpstr>
      <vt:lpstr>Exercise 1 – Web forms</vt:lpstr>
      <vt:lpstr>Exercise 1 – Web forms</vt:lpstr>
      <vt:lpstr>Adding new data</vt:lpstr>
      <vt:lpstr>Exercise 2 – Add a new category</vt:lpstr>
      <vt:lpstr>Exercise 2 – Add a new category</vt:lpstr>
      <vt:lpstr>Exercise 2 – Add a new category</vt:lpstr>
      <vt:lpstr>Exercise 2 – @GetMapping</vt:lpstr>
      <vt:lpstr>Exercise 2 – @PostMapping  Insert Data into DB [save(*)]</vt:lpstr>
      <vt:lpstr>Exercise 2 – Add a new category</vt:lpstr>
      <vt:lpstr>How it works</vt:lpstr>
      <vt:lpstr>How it works</vt:lpstr>
      <vt:lpstr>BREAK</vt:lpstr>
      <vt:lpstr>Thymeleaf attributes</vt:lpstr>
      <vt:lpstr>Styling a form </vt:lpstr>
      <vt:lpstr>Exercise 3 - Styling a form </vt:lpstr>
      <vt:lpstr>Exercise 3 - Styling a form </vt:lpstr>
      <vt:lpstr>Exercise 3 - Styling a form </vt:lpstr>
      <vt:lpstr>Exercise 4 – Add a new item</vt:lpstr>
      <vt:lpstr>Exercise 4 – Add a new item</vt:lpstr>
      <vt:lpstr>Exercise 4 – Add a new item</vt:lpstr>
      <vt:lpstr>Exercise 4 – Add a new item</vt:lpstr>
      <vt:lpstr>LUNCH</vt:lpstr>
      <vt:lpstr>Joining tables</vt:lpstr>
      <vt:lpstr>Categories and Items</vt:lpstr>
      <vt:lpstr>Categories and Items</vt:lpstr>
      <vt:lpstr>Categories and Items</vt:lpstr>
      <vt:lpstr>Exercise 5 – Joining Category and Item</vt:lpstr>
      <vt:lpstr>Exercise 5 – Joining Category and Item</vt:lpstr>
      <vt:lpstr>Exercise 5 – Joining Category and Item</vt:lpstr>
      <vt:lpstr>How it works</vt:lpstr>
      <vt:lpstr>Adding new items with categories</vt:lpstr>
      <vt:lpstr>Exercise 6 - Adding new items with categories</vt:lpstr>
      <vt:lpstr>Exercise 6 - Adding new items with categories</vt:lpstr>
      <vt:lpstr>Exercise 6 - Adding new items with categories</vt:lpstr>
      <vt:lpstr>Exercise 6 - Adding new items with categories</vt:lpstr>
      <vt:lpstr>Exercise 6 - Adding new items with categories</vt:lpstr>
      <vt:lpstr>How it works</vt:lpstr>
      <vt:lpstr>How it works</vt:lpstr>
      <vt:lpstr>Exercise 7 – Viewing items with categories</vt:lpstr>
      <vt:lpstr>Exercise 7 – Viewing items with Categories</vt:lpstr>
      <vt:lpstr>BREAK</vt:lpstr>
      <vt:lpstr>Organizing the project</vt:lpstr>
      <vt:lpstr>Organizing the project</vt:lpstr>
      <vt:lpstr>Organizing the project</vt:lpstr>
      <vt:lpstr>Organizing the project</vt:lpstr>
      <vt:lpstr>Exercise 8 - Organizing the project</vt:lpstr>
      <vt:lpstr>Exercise 8 - Organizing the project</vt:lpstr>
      <vt:lpstr>Exercise 8 - Organizing the project</vt:lpstr>
      <vt:lpstr>Thymeleaf Fragments</vt:lpstr>
      <vt:lpstr>Thymeleaf Fragments</vt:lpstr>
      <vt:lpstr>Thymeleaf Fragments</vt:lpstr>
      <vt:lpstr>Exercise 9 – Website consistency</vt:lpstr>
      <vt:lpstr>Exercise 9 – Website consistency</vt:lpstr>
      <vt:lpstr>Exercise 10 – Creating header fragment</vt:lpstr>
      <vt:lpstr>Exercise 10 – Creating header fragment</vt:lpstr>
      <vt:lpstr>Exercise 11 – Creating footer fragment</vt:lpstr>
      <vt:lpstr>Exercise 11 – Applying fragments to all webpages</vt:lpstr>
      <vt:lpstr>Exercise 11 – Applying fragments to all webpages</vt:lpstr>
      <vt:lpstr>Exercise 12 – Adding a new hyperlink</vt:lpstr>
      <vt:lpstr>Exercise 12 – Adding a new hyperlink</vt:lpstr>
      <vt:lpstr>Summary</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 Muniraj (RP);Magdalene Lim (RP)</dc:creator>
  <cp:lastModifiedBy>Kavitha Muniraj (RP)</cp:lastModifiedBy>
  <cp:revision>17</cp:revision>
  <dcterms:created xsi:type="dcterms:W3CDTF">2011-06-07T03:26:48Z</dcterms:created>
  <dcterms:modified xsi:type="dcterms:W3CDTF">2022-08-29T08:47:29Z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0x0101002BB185EAE5C4B24999F64AF816DDB529</vt:lpwstr>
  </property>
  <property fmtid="{D5CDD505-2E9C-101B-9397-08002B2CF9AE}" pid="3" name="MSIP_Label_b70f6a2e-9a0b-44bc-9fcb-55781401e2f0_Enabled">
    <vt:lpwstr>true</vt:lpwstr>
  </property>
  <property fmtid="{D5CDD505-2E9C-101B-9397-08002B2CF9AE}" pid="4" name="MSIP_Label_b70f6a2e-9a0b-44bc-9fcb-55781401e2f0_SetDate">
    <vt:lpwstr>2022-04-04T00:39:59Z</vt:lpwstr>
  </property>
  <property fmtid="{D5CDD505-2E9C-101B-9397-08002B2CF9AE}" pid="5" name="MSIP_Label_b70f6a2e-9a0b-44bc-9fcb-55781401e2f0_Method">
    <vt:lpwstr>Standard</vt:lpwstr>
  </property>
  <property fmtid="{D5CDD505-2E9C-101B-9397-08002B2CF9AE}" pid="6" name="MSIP_Label_b70f6a2e-9a0b-44bc-9fcb-55781401e2f0_Name">
    <vt:lpwstr>NON-SENSITIVE</vt:lpwstr>
  </property>
  <property fmtid="{D5CDD505-2E9C-101B-9397-08002B2CF9AE}" pid="7" name="MSIP_Label_b70f6a2e-9a0b-44bc-9fcb-55781401e2f0_SiteId">
    <vt:lpwstr>f688b0d0-79f0-40a4-8644-35fcdee9d0f3</vt:lpwstr>
  </property>
  <property fmtid="{D5CDD505-2E9C-101B-9397-08002B2CF9AE}" pid="8" name="MSIP_Label_b70f6a2e-9a0b-44bc-9fcb-55781401e2f0_ActionId">
    <vt:lpwstr>72612d2c-f7ab-487d-b5ea-91b032e61b8b</vt:lpwstr>
  </property>
  <property fmtid="{D5CDD505-2E9C-101B-9397-08002B2CF9AE}" pid="9" name="MSIP_Label_b70f6a2e-9a0b-44bc-9fcb-55781401e2f0_ContentBits">
    <vt:lpwstr>1</vt:lpwstr>
  </property>
</Properties>
</file>