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1"/>
  </p:notesMasterIdLst>
  <p:sldIdLst>
    <p:sldId id="267" r:id="rId2"/>
    <p:sldId id="258" r:id="rId3"/>
    <p:sldId id="259" r:id="rId4"/>
    <p:sldId id="260" r:id="rId5"/>
    <p:sldId id="263" r:id="rId6"/>
    <p:sldId id="262" r:id="rId7"/>
    <p:sldId id="265" r:id="rId8"/>
    <p:sldId id="266"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74" autoAdjust="0"/>
    <p:restoredTop sz="86441" autoAdjust="0"/>
  </p:normalViewPr>
  <p:slideViewPr>
    <p:cSldViewPr>
      <p:cViewPr>
        <p:scale>
          <a:sx n="73" d="100"/>
          <a:sy n="73" d="100"/>
        </p:scale>
        <p:origin x="-62" y="-58"/>
      </p:cViewPr>
      <p:guideLst>
        <p:guide orient="horz" pos="2160"/>
        <p:guide pos="2880"/>
      </p:guideLst>
    </p:cSldViewPr>
  </p:slideViewPr>
  <p:outlineViewPr>
    <p:cViewPr>
      <p:scale>
        <a:sx n="33" d="100"/>
        <a:sy n="33" d="100"/>
      </p:scale>
      <p:origin x="0" y="389"/>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23FB3A-CD2B-4658-815B-30C1EA0F3C82}" type="datetimeFigureOut">
              <a:rPr lang="en-US" smtClean="0"/>
              <a:pPr/>
              <a:t>6/7/2019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08E63B-E389-44D3-90F5-AAE6AC138AC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08E63B-E389-44D3-90F5-AAE6AC138AC2}"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81A3A7E-2FC1-4127-99FB-C3E0E1643634}" type="datetime1">
              <a:rPr lang="en-US" smtClean="0"/>
              <a:pPr/>
              <a:t>6/7/2019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104A876-2C9D-4DF0-A58E-24715F30EE9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7F3109-489B-425C-95F3-EAD6CA86338B}" type="datetime1">
              <a:rPr lang="en-US" smtClean="0"/>
              <a:pPr/>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04A876-2C9D-4DF0-A58E-24715F30EE9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E104A876-2C9D-4DF0-A58E-24715F30EE9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A8CCBC-D95C-48A9-9E08-BE36B7CCE445}" type="datetime1">
              <a:rPr lang="en-US" smtClean="0"/>
              <a:pPr/>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A0E4503-335D-4915-B87F-F19CF6D3BA1B}" type="datetime1">
              <a:rPr lang="en-US" smtClean="0"/>
              <a:pPr/>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E104A876-2C9D-4DF0-A58E-24715F30EE9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8148942D-8F57-41ED-B5A0-31159159046C}" type="datetime1">
              <a:rPr lang="en-US" smtClean="0"/>
              <a:pPr/>
              <a:t>6/7/2019</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104A876-2C9D-4DF0-A58E-24715F30EE9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46715BF-B13D-41FE-A56F-7D9612ED2825}" type="datetime1">
              <a:rPr lang="en-US" smtClean="0"/>
              <a:pPr/>
              <a:t>6/7/2019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04A876-2C9D-4DF0-A58E-24715F30EE9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96D12D5-AB25-4811-A312-E54114D60304}" type="datetime1">
              <a:rPr lang="en-US" smtClean="0"/>
              <a:pPr/>
              <a:t>6/7/2019</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104A876-2C9D-4DF0-A58E-24715F30EE9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CE76BC-305B-4F64-8675-A713D95D39F4}" type="datetime1">
              <a:rPr lang="en-US" smtClean="0"/>
              <a:pPr/>
              <a:t>6/7/2019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E104A876-2C9D-4DF0-A58E-24715F30EE9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9CF9986-E642-46A4-9533-45AEA0953289}" type="datetime1">
              <a:rPr lang="en-US" smtClean="0"/>
              <a:pPr/>
              <a:t>6/7/2019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104A876-2C9D-4DF0-A58E-24715F30EE9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104A876-2C9D-4DF0-A58E-24715F30EE9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AC723B3A-D822-4A37-BC2C-AC28F5AF6891}" type="datetime1">
              <a:rPr lang="en-US" smtClean="0"/>
              <a:pPr/>
              <a:t>6/7/2019</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E104A876-2C9D-4DF0-A58E-24715F30EE9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F38514F3-F45A-473E-BD61-482479A811A3}" type="datetime1">
              <a:rPr lang="en-US" smtClean="0"/>
              <a:pPr/>
              <a:t>6/7/2019</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5607201-0DDC-4193-BB7E-65B194FFB7DD}" type="datetime1">
              <a:rPr lang="en-US" smtClean="0"/>
              <a:pPr/>
              <a:t>6/7/2019</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104A876-2C9D-4DF0-A58E-24715F30EE9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itchFamily="34" charset="0"/>
              </a:rPr>
              <a:t>Introduction</a:t>
            </a:r>
            <a:endParaRPr lang="en-US" dirty="0">
              <a:latin typeface="Arial Black" pitchFamily="34" charset="0"/>
            </a:endParaRPr>
          </a:p>
        </p:txBody>
      </p:sp>
      <p:sp>
        <p:nvSpPr>
          <p:cNvPr id="3" name="Content Placeholder 2"/>
          <p:cNvSpPr>
            <a:spLocks noGrp="1"/>
          </p:cNvSpPr>
          <p:nvPr>
            <p:ph sz="quarter" idx="1"/>
          </p:nvPr>
        </p:nvSpPr>
        <p:spPr/>
        <p:txBody>
          <a:bodyPr>
            <a:normAutofit fontScale="92500"/>
          </a:bodyPr>
          <a:lstStyle/>
          <a:p>
            <a:r>
              <a:rPr lang="en-GB" dirty="0" smtClean="0"/>
              <a:t>The objective of this project is to monitor and improve the quality of care of people in remote location and to provide continuous information about the patient for making better healthcare decisions in critical situation and to reduce the regular checkup of the aged patients.</a:t>
            </a:r>
          </a:p>
          <a:p>
            <a:r>
              <a:rPr lang="en-GB" dirty="0" smtClean="0"/>
              <a:t> It helps the doctor to monitor their patients at any time apart from their consulting hours. Improved home care facilities and regular health updates to clinicians reduce the chances of redundant or inappropriate care. It improves patient care and safety by reduction in overall costs for care.</a:t>
            </a:r>
            <a:endParaRPr lang="en-US" dirty="0"/>
          </a:p>
        </p:txBody>
      </p:sp>
    </p:spTree>
  </p:cSld>
  <p:clrMapOvr>
    <a:masterClrMapping/>
  </p:clrMapOvr>
  <p:transition advTm="59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2852"/>
            <a:ext cx="9001156" cy="3816429"/>
          </a:xfrm>
          <a:prstGeom prst="rect">
            <a:avLst/>
          </a:prstGeom>
          <a:noFill/>
        </p:spPr>
        <p:txBody>
          <a:bodyPr wrap="square" rtlCol="0">
            <a:spAutoFit/>
          </a:bodyPr>
          <a:lstStyle/>
          <a:p>
            <a:pPr lvl="1">
              <a:buFont typeface="Arial" pitchFamily="34" charset="0"/>
              <a:buChar char="•"/>
            </a:pPr>
            <a:r>
              <a:rPr lang="en-GB" sz="2700" dirty="0" smtClean="0"/>
              <a:t>   Internet of Things (IoT), gather and share information directly   from patients and it also make possible to collect, record and analyze new Data Stream faster and more accurately.         </a:t>
            </a:r>
          </a:p>
          <a:p>
            <a:pPr lvl="1">
              <a:buFont typeface="Arial" pitchFamily="34" charset="0"/>
              <a:buChar char="•"/>
            </a:pPr>
            <a:r>
              <a:rPr lang="en-GB" sz="2700" dirty="0" smtClean="0"/>
              <a:t>    As the technology for collecting, analyzing and transmitting data in the IoT continues to mature, with the help of sensors, actuators, and computing devices. This provides data communication capabilities.   </a:t>
            </a:r>
          </a:p>
          <a:p>
            <a:pPr lvl="1"/>
            <a:r>
              <a:rPr lang="en-GB" sz="2700" dirty="0" smtClean="0"/>
              <a:t>   </a:t>
            </a:r>
            <a:endParaRPr lang="en-US" sz="2700" dirty="0"/>
          </a:p>
        </p:txBody>
      </p:sp>
    </p:spTree>
  </p:cSld>
  <p:clrMapOvr>
    <a:masterClrMapping/>
  </p:clrMapOvr>
  <p:transition advClick="0" advTm="5900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428604"/>
            <a:ext cx="7072362" cy="571480"/>
          </a:xfrm>
        </p:spPr>
        <p:style>
          <a:lnRef idx="0">
            <a:scrgbClr r="0" g="0" b="0"/>
          </a:lnRef>
          <a:fillRef idx="1001">
            <a:schemeClr val="lt1"/>
          </a:fillRef>
          <a:effectRef idx="0">
            <a:scrgbClr r="0" g="0" b="0"/>
          </a:effectRef>
          <a:fontRef idx="major"/>
        </p:style>
        <p:txBody>
          <a:bodyPr>
            <a:normAutofit fontScale="90000"/>
          </a:bodyPr>
          <a:lstStyle/>
          <a:p>
            <a:r>
              <a:rPr lang="en-IN" dirty="0" smtClean="0">
                <a:latin typeface="Arial Black" pitchFamily="34" charset="0"/>
              </a:rPr>
              <a:t>Methodology </a:t>
            </a:r>
            <a:endParaRPr lang="en-US" dirty="0">
              <a:latin typeface="Arial Black" pitchFamily="34" charset="0"/>
            </a:endParaRPr>
          </a:p>
        </p:txBody>
      </p:sp>
      <p:sp>
        <p:nvSpPr>
          <p:cNvPr id="3" name="Content Placeholder 2"/>
          <p:cNvSpPr>
            <a:spLocks noGrp="1"/>
          </p:cNvSpPr>
          <p:nvPr>
            <p:ph sz="quarter" idx="1"/>
          </p:nvPr>
        </p:nvSpPr>
        <p:spPr>
          <a:xfrm>
            <a:off x="642910" y="1428736"/>
            <a:ext cx="7358114" cy="2714644"/>
          </a:xfrm>
        </p:spPr>
        <p:txBody>
          <a:bodyPr>
            <a:normAutofit/>
          </a:bodyPr>
          <a:lstStyle/>
          <a:p>
            <a:r>
              <a:rPr lang="en-GB" sz="2100" dirty="0"/>
              <a:t>T</a:t>
            </a:r>
            <a:r>
              <a:rPr lang="en-GB" sz="2100" dirty="0" smtClean="0"/>
              <a:t>he sensing devices from the patient are connected to the</a:t>
            </a:r>
            <a:r>
              <a:rPr kumimoji="0" lang="en-GB" sz="2700" kern="1200" dirty="0" smtClean="0">
                <a:solidFill>
                  <a:schemeClr val="tx1"/>
                </a:solidFill>
                <a:latin typeface="+mn-lt"/>
                <a:ea typeface="+mn-ea"/>
                <a:cs typeface="+mn-cs"/>
              </a:rPr>
              <a:t> </a:t>
            </a:r>
            <a:r>
              <a:rPr kumimoji="0" lang="en-GB" sz="2700" kern="1200" dirty="0" err="1" smtClean="0">
                <a:solidFill>
                  <a:schemeClr val="tx1"/>
                </a:solidFill>
                <a:latin typeface="+mn-lt"/>
                <a:ea typeface="+mn-ea"/>
                <a:cs typeface="+mn-cs"/>
              </a:rPr>
              <a:t>aurdino</a:t>
            </a:r>
            <a:r>
              <a:rPr kumimoji="0" lang="en-GB" sz="2700" kern="1200" baseline="0" dirty="0" smtClean="0">
                <a:solidFill>
                  <a:schemeClr val="tx1"/>
                </a:solidFill>
                <a:latin typeface="+mn-lt"/>
                <a:ea typeface="+mn-ea"/>
                <a:cs typeface="+mn-cs"/>
              </a:rPr>
              <a:t> </a:t>
            </a:r>
            <a:r>
              <a:rPr lang="en-GB" sz="2100" dirty="0" smtClean="0"/>
              <a:t>and programmed to convert the sensed data </a:t>
            </a:r>
            <a:r>
              <a:rPr lang="en-GB" sz="2100" dirty="0" smtClean="0">
                <a:latin typeface="Calibri" pitchFamily="34" charset="0"/>
                <a:cs typeface="Calibri" pitchFamily="34" charset="0"/>
              </a:rPr>
              <a:t>from</a:t>
            </a:r>
            <a:r>
              <a:rPr lang="en-GB" sz="2100" dirty="0" smtClean="0"/>
              <a:t> the patient to readable signals and then transfer the signal wirelessly to IoT or the doctor’s checking</a:t>
            </a:r>
            <a:r>
              <a:rPr lang="en-GB" sz="2400" dirty="0" smtClean="0"/>
              <a:t>.</a:t>
            </a:r>
            <a:endParaRPr lang="en-US" sz="2400" dirty="0"/>
          </a:p>
        </p:txBody>
      </p:sp>
      <p:pic>
        <p:nvPicPr>
          <p:cNvPr id="4" name="Picture 3" descr="iot_connected_healthcare_applications.jpg"/>
          <p:cNvPicPr>
            <a:picLocks noChangeAspect="1"/>
          </p:cNvPicPr>
          <p:nvPr/>
        </p:nvPicPr>
        <p:blipFill>
          <a:blip r:embed="rId3"/>
          <a:stretch>
            <a:fillRect/>
          </a:stretch>
        </p:blipFill>
        <p:spPr>
          <a:xfrm>
            <a:off x="2500298" y="2928934"/>
            <a:ext cx="3429024" cy="3214733"/>
          </a:xfrm>
          <a:prstGeom prst="rect">
            <a:avLst/>
          </a:prstGeom>
        </p:spPr>
      </p:pic>
    </p:spTree>
  </p:cSld>
  <p:clrMapOvr>
    <a:masterClrMapping/>
  </p:clrMapOvr>
  <p:transition advTm="5900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
            </a:pPr>
            <a:r>
              <a:rPr lang="en-IN" dirty="0" smtClean="0"/>
              <a:t>Components that are used</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2400" dirty="0" smtClean="0"/>
              <a:t>Heart rate sensor</a:t>
            </a:r>
          </a:p>
          <a:p>
            <a:pPr>
              <a:buFont typeface="Wingdings" pitchFamily="2" charset="2"/>
              <a:buChar char="Ø"/>
            </a:pPr>
            <a:r>
              <a:rPr lang="en-IN" sz="2400" dirty="0" smtClean="0"/>
              <a:t>Temperature sensor LM35</a:t>
            </a:r>
          </a:p>
          <a:p>
            <a:pPr>
              <a:buFont typeface="Wingdings" pitchFamily="2" charset="2"/>
              <a:buChar char="Ø"/>
            </a:pPr>
            <a:r>
              <a:rPr lang="en-IN" sz="2400" dirty="0" smtClean="0"/>
              <a:t>Aurdino uno board</a:t>
            </a:r>
          </a:p>
          <a:p>
            <a:pPr>
              <a:buFont typeface="Wingdings" pitchFamily="2" charset="2"/>
              <a:buChar char="Ø"/>
            </a:pPr>
            <a:r>
              <a:rPr lang="en-IN" sz="2400" dirty="0" smtClean="0"/>
              <a:t>Node mcu</a:t>
            </a:r>
          </a:p>
          <a:p>
            <a:pPr>
              <a:buFont typeface="Wingdings" pitchFamily="2" charset="2"/>
              <a:buChar char="Ø"/>
            </a:pPr>
            <a:endParaRPr lang="en-US" sz="2400" dirty="0"/>
          </a:p>
        </p:txBody>
      </p:sp>
      <p:pic>
        <p:nvPicPr>
          <p:cNvPr id="4" name="Picture 3" descr="rBVaJFi-mH-ACPJaAAEPvLs4uOA448.jpg"/>
          <p:cNvPicPr>
            <a:picLocks noChangeAspect="1"/>
          </p:cNvPicPr>
          <p:nvPr/>
        </p:nvPicPr>
        <p:blipFill>
          <a:blip r:embed="rId2" cstate="print"/>
          <a:stretch>
            <a:fillRect/>
          </a:stretch>
        </p:blipFill>
        <p:spPr>
          <a:xfrm>
            <a:off x="142844" y="3500438"/>
            <a:ext cx="1714488" cy="1714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LM35-Temperature-Sensor-01.jpg"/>
          <p:cNvPicPr>
            <a:picLocks noChangeAspect="1"/>
          </p:cNvPicPr>
          <p:nvPr/>
        </p:nvPicPr>
        <p:blipFill>
          <a:blip r:embed="rId3" cstate="print"/>
          <a:stretch>
            <a:fillRect/>
          </a:stretch>
        </p:blipFill>
        <p:spPr>
          <a:xfrm>
            <a:off x="2571736" y="3786190"/>
            <a:ext cx="1219209" cy="1143008"/>
          </a:xfrm>
          <a:prstGeom prst="rect">
            <a:avLst/>
          </a:prstGeom>
          <a:ln>
            <a:noFill/>
          </a:ln>
          <a:effectLst>
            <a:outerShdw blurRad="292100" dist="139700" dir="2700000" algn="tl" rotWithShape="0">
              <a:srgbClr val="333333">
                <a:alpha val="65000"/>
              </a:srgbClr>
            </a:outerShdw>
          </a:effectLst>
        </p:spPr>
      </p:pic>
      <p:pic>
        <p:nvPicPr>
          <p:cNvPr id="6" name="Picture 5" descr="arduino-uno-r3-clone-with-usb-cable-usb-chip-ch340-21282-27-B.jpg"/>
          <p:cNvPicPr>
            <a:picLocks noChangeAspect="1"/>
          </p:cNvPicPr>
          <p:nvPr/>
        </p:nvPicPr>
        <p:blipFill>
          <a:blip r:embed="rId4"/>
          <a:stretch>
            <a:fillRect/>
          </a:stretch>
        </p:blipFill>
        <p:spPr>
          <a:xfrm>
            <a:off x="5286380" y="1643050"/>
            <a:ext cx="3571870" cy="2258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NodeMCU_ESP8266_development_board_1024x1024.jpg"/>
          <p:cNvPicPr>
            <a:picLocks noChangeAspect="1"/>
          </p:cNvPicPr>
          <p:nvPr/>
        </p:nvPicPr>
        <p:blipFill>
          <a:blip r:embed="rId5" cstate="print"/>
          <a:stretch>
            <a:fillRect/>
          </a:stretch>
        </p:blipFill>
        <p:spPr>
          <a:xfrm>
            <a:off x="6572264" y="4429132"/>
            <a:ext cx="1857364" cy="1857364"/>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357158" y="5214950"/>
            <a:ext cx="1357322" cy="246221"/>
          </a:xfrm>
          <a:prstGeom prst="rect">
            <a:avLst/>
          </a:prstGeom>
          <a:noFill/>
        </p:spPr>
        <p:txBody>
          <a:bodyPr wrap="square" rtlCol="0">
            <a:spAutoFit/>
          </a:bodyPr>
          <a:lstStyle/>
          <a:p>
            <a:r>
              <a:rPr lang="en-IN" sz="1000" i="1" dirty="0" smtClean="0"/>
              <a:t>Heart rate sensor</a:t>
            </a:r>
            <a:endParaRPr lang="en-US" sz="1000" i="1" dirty="0"/>
          </a:p>
        </p:txBody>
      </p:sp>
      <p:sp>
        <p:nvSpPr>
          <p:cNvPr id="9" name="TextBox 8"/>
          <p:cNvSpPr txBox="1"/>
          <p:nvPr/>
        </p:nvSpPr>
        <p:spPr>
          <a:xfrm>
            <a:off x="2928926" y="5214950"/>
            <a:ext cx="479618" cy="246221"/>
          </a:xfrm>
          <a:prstGeom prst="rect">
            <a:avLst/>
          </a:prstGeom>
          <a:noFill/>
        </p:spPr>
        <p:txBody>
          <a:bodyPr wrap="none" rtlCol="0">
            <a:spAutoFit/>
          </a:bodyPr>
          <a:lstStyle/>
          <a:p>
            <a:r>
              <a:rPr lang="en-IN" sz="1000" i="1" dirty="0" smtClean="0"/>
              <a:t>LM35</a:t>
            </a:r>
            <a:endParaRPr lang="en-US" sz="1000" i="1" dirty="0"/>
          </a:p>
        </p:txBody>
      </p:sp>
      <p:sp>
        <p:nvSpPr>
          <p:cNvPr id="10" name="TextBox 9"/>
          <p:cNvSpPr txBox="1"/>
          <p:nvPr/>
        </p:nvSpPr>
        <p:spPr>
          <a:xfrm>
            <a:off x="6357950" y="1285860"/>
            <a:ext cx="1271502" cy="323165"/>
          </a:xfrm>
          <a:prstGeom prst="rect">
            <a:avLst/>
          </a:prstGeom>
          <a:noFill/>
        </p:spPr>
        <p:txBody>
          <a:bodyPr wrap="none" rtlCol="0">
            <a:spAutoFit/>
          </a:bodyPr>
          <a:lstStyle/>
          <a:p>
            <a:r>
              <a:rPr lang="en-IN" sz="1500" i="1" dirty="0" smtClean="0"/>
              <a:t>Aurdino uno</a:t>
            </a:r>
            <a:endParaRPr lang="en-US" sz="1500" i="1" dirty="0"/>
          </a:p>
        </p:txBody>
      </p:sp>
      <p:sp>
        <p:nvSpPr>
          <p:cNvPr id="11" name="TextBox 10"/>
          <p:cNvSpPr txBox="1"/>
          <p:nvPr/>
        </p:nvSpPr>
        <p:spPr>
          <a:xfrm>
            <a:off x="7143768" y="6429396"/>
            <a:ext cx="934871" cy="292388"/>
          </a:xfrm>
          <a:prstGeom prst="rect">
            <a:avLst/>
          </a:prstGeom>
          <a:noFill/>
        </p:spPr>
        <p:txBody>
          <a:bodyPr wrap="none" rtlCol="0">
            <a:spAutoFit/>
          </a:bodyPr>
          <a:lstStyle/>
          <a:p>
            <a:r>
              <a:rPr lang="en-IN" sz="1300" i="1" dirty="0" smtClean="0"/>
              <a:t>Node mcu</a:t>
            </a:r>
            <a:endParaRPr lang="en-US" sz="1300" i="1" dirty="0"/>
          </a:p>
        </p:txBody>
      </p:sp>
    </p:spTree>
  </p:cSld>
  <p:clrMapOvr>
    <a:masterClrMapping/>
  </p:clrMapOvr>
  <p:transition advTm="6000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3274" y="428604"/>
            <a:ext cx="8970726" cy="507831"/>
          </a:xfrm>
          <a:prstGeom prst="rect">
            <a:avLst/>
          </a:prstGeom>
          <a:noFill/>
        </p:spPr>
        <p:txBody>
          <a:bodyPr wrap="none" rtlCol="0">
            <a:spAutoFit/>
          </a:bodyPr>
          <a:lstStyle/>
          <a:p>
            <a:pPr>
              <a:buFont typeface="Wingdings" pitchFamily="2" charset="2"/>
              <a:buChar char="q"/>
            </a:pPr>
            <a:r>
              <a:rPr lang="en-IN" sz="2700" b="1" dirty="0" smtClean="0"/>
              <a:t>Working of the smart health monitoring system</a:t>
            </a:r>
            <a:endParaRPr lang="en-US" sz="2700" b="1" dirty="0"/>
          </a:p>
        </p:txBody>
      </p:sp>
      <p:sp>
        <p:nvSpPr>
          <p:cNvPr id="6" name="TextBox 5"/>
          <p:cNvSpPr txBox="1"/>
          <p:nvPr/>
        </p:nvSpPr>
        <p:spPr>
          <a:xfrm>
            <a:off x="214282" y="1714489"/>
            <a:ext cx="8572560" cy="4247317"/>
          </a:xfrm>
          <a:prstGeom prst="rect">
            <a:avLst/>
          </a:prstGeom>
          <a:noFill/>
        </p:spPr>
        <p:txBody>
          <a:bodyPr wrap="square" rtlCol="0">
            <a:spAutoFit/>
          </a:bodyPr>
          <a:lstStyle/>
          <a:p>
            <a:r>
              <a:rPr lang="en-IN" dirty="0" smtClean="0"/>
              <a:t>The heart or pulse rate sensor </a:t>
            </a:r>
            <a:r>
              <a:rPr lang="en-GB" dirty="0" smtClean="0"/>
              <a:t>is a very vital health parameter that is directly related to the soundness of the human cardiovascular system. This project describes a technique o measuring the heart rate through a fingertip Using a aurdino Board. While the heart is beating, it is actually pumping blood throughout the body, and that makes the blood volume inside the finger artery to change too. This fluctuation of blood can be detected through an optical sensing mechanism placed around the fingertip. The signal can be amplified further for the aurdino Board to count the rate of fluctuation, which is actually the heart rate.</a:t>
            </a:r>
          </a:p>
          <a:p>
            <a:r>
              <a:rPr lang="en-GB" dirty="0" smtClean="0"/>
              <a:t>The TEMPERATURE SENSOR (LM35) is an integrated circuit sensor that can be used to measure temperature with an electrical output proportional to the temperature (in Celsius). It can measure temperature more accurately than using thermistor. The sensor circuitry is sealed not subject to oxidation. The LM35 generates a higher output voltage than thermocouples and may not require that the output voltage be amplified. The LM35 has an output voltage that is proportional to the Celsius temperature.</a:t>
            </a:r>
            <a:endParaRPr lang="en-US" dirty="0"/>
          </a:p>
        </p:txBody>
      </p:sp>
    </p:spTree>
  </p:cSld>
  <p:clrMapOvr>
    <a:masterClrMapping/>
  </p:clrMapOvr>
  <p:transition advTm="5900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285728"/>
            <a:ext cx="8001056" cy="2585323"/>
          </a:xfrm>
          <a:prstGeom prst="rect">
            <a:avLst/>
          </a:prstGeom>
          <a:noFill/>
        </p:spPr>
        <p:txBody>
          <a:bodyPr wrap="square" rtlCol="0">
            <a:spAutoFit/>
          </a:bodyPr>
          <a:lstStyle/>
          <a:p>
            <a:r>
              <a:rPr lang="en-GB" dirty="0" smtClean="0"/>
              <a:t>A. HEART RATE SENSOR Heart rate is a very vital health parameter that us directly related to the soundness o the human cardiovascular system. This project describes a technique o measuring the heart rate through a fingertip Using a Aurdino Board. While the heart is beating, it is actually pumping blood throughout the body, and that makes the blood volume inside the finger artery to change too. This fluctuation of blood can be detected through an optical sensing mechanism placed around the fingertip. The signal can be amplified further for the aurdino Board to count the rate of fluctuation, which is actually the heart rate. </a:t>
            </a:r>
            <a:endParaRPr lang="en-US" dirty="0"/>
          </a:p>
        </p:txBody>
      </p:sp>
      <p:pic>
        <p:nvPicPr>
          <p:cNvPr id="5" name="Picture 4" descr="rBVaJFi-mH-ACPJaAAEPvLs4uOA448.jpg"/>
          <p:cNvPicPr>
            <a:picLocks noChangeAspect="1"/>
          </p:cNvPicPr>
          <p:nvPr/>
        </p:nvPicPr>
        <p:blipFill>
          <a:blip r:embed="rId2"/>
          <a:stretch>
            <a:fillRect/>
          </a:stretch>
        </p:blipFill>
        <p:spPr>
          <a:xfrm>
            <a:off x="3000364" y="3071810"/>
            <a:ext cx="3214710" cy="2973632"/>
          </a:xfrm>
          <a:prstGeom prst="rect">
            <a:avLst/>
          </a:prstGeom>
        </p:spPr>
      </p:pic>
    </p:spTree>
  </p:cSld>
  <p:clrMapOvr>
    <a:masterClrMapping/>
  </p:clrMapOvr>
  <p:transition advTm="5900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214290"/>
            <a:ext cx="7500990" cy="2677656"/>
          </a:xfrm>
          <a:prstGeom prst="rect">
            <a:avLst/>
          </a:prstGeom>
          <a:noFill/>
        </p:spPr>
        <p:txBody>
          <a:bodyPr wrap="square" rtlCol="0">
            <a:spAutoFit/>
          </a:bodyPr>
          <a:lstStyle/>
          <a:p>
            <a:r>
              <a:rPr lang="en-GB" sz="2400" b="1" dirty="0" smtClean="0"/>
              <a:t>B. TEMPERATURE SENSOR (LM35)</a:t>
            </a:r>
          </a:p>
          <a:p>
            <a:endParaRPr lang="en-GB" dirty="0" smtClean="0"/>
          </a:p>
          <a:p>
            <a:r>
              <a:rPr lang="en-GB" dirty="0" smtClean="0"/>
              <a:t> The LM35 is an integrated circuit sensor that can be used to measure temperature with an electrical output proportional to the temperature (in Celsius). It can measure temperature more accurately than using thermistor. The sensor circuitry is sealed not subject to oxidation. The LM35 generates a higher output voltage than thermocouples and may not require that the output voltage be amplified. The LM35 has an output voltage that is proportional to the Celsius</a:t>
            </a:r>
            <a:endParaRPr lang="en-US" dirty="0"/>
          </a:p>
        </p:txBody>
      </p:sp>
      <p:pic>
        <p:nvPicPr>
          <p:cNvPr id="5" name="Picture 4" descr="LM35-Temperature-Sensor-01.jpg"/>
          <p:cNvPicPr>
            <a:picLocks noChangeAspect="1"/>
          </p:cNvPicPr>
          <p:nvPr/>
        </p:nvPicPr>
        <p:blipFill>
          <a:blip r:embed="rId2"/>
          <a:stretch>
            <a:fillRect/>
          </a:stretch>
        </p:blipFill>
        <p:spPr>
          <a:xfrm>
            <a:off x="2357422" y="3143248"/>
            <a:ext cx="3262314" cy="3058419"/>
          </a:xfrm>
          <a:prstGeom prst="rect">
            <a:avLst/>
          </a:prstGeom>
        </p:spPr>
      </p:pic>
    </p:spTree>
  </p:cSld>
  <p:clrMapOvr>
    <a:masterClrMapping/>
  </p:clrMapOvr>
  <p:transition advTm="5900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1802" y="357166"/>
            <a:ext cx="2178802" cy="553998"/>
          </a:xfrm>
          <a:prstGeom prst="rect">
            <a:avLst/>
          </a:prstGeom>
          <a:noFill/>
        </p:spPr>
        <p:txBody>
          <a:bodyPr wrap="none" rtlCol="0">
            <a:spAutoFit/>
          </a:bodyPr>
          <a:lstStyle/>
          <a:p>
            <a:r>
              <a:rPr lang="en-IN" sz="3000" dirty="0" smtClean="0">
                <a:latin typeface="+mj-lt"/>
              </a:rPr>
              <a:t>Conclusion </a:t>
            </a:r>
            <a:endParaRPr lang="en-US" sz="3000" dirty="0">
              <a:latin typeface="+mj-lt"/>
            </a:endParaRPr>
          </a:p>
        </p:txBody>
      </p:sp>
      <p:sp>
        <p:nvSpPr>
          <p:cNvPr id="6" name="TextBox 5"/>
          <p:cNvSpPr txBox="1"/>
          <p:nvPr/>
        </p:nvSpPr>
        <p:spPr>
          <a:xfrm>
            <a:off x="857224" y="1071546"/>
            <a:ext cx="7215238" cy="5632311"/>
          </a:xfrm>
          <a:prstGeom prst="rect">
            <a:avLst/>
          </a:prstGeom>
          <a:noFill/>
        </p:spPr>
        <p:txBody>
          <a:bodyPr wrap="square" rtlCol="0">
            <a:spAutoFit/>
          </a:bodyPr>
          <a:lstStyle/>
          <a:p>
            <a:r>
              <a:rPr lang="en-GB" dirty="0" smtClean="0"/>
              <a:t>Health of the patients are monitored using internet of things (IoT) and enables the doctor to monitor their patients outside the clinic and also apart their consulting hours. Connected health care devices utilize resources to provide an improved quality of care, leading to better clinical outcomes. Measureable benefits of connected medical devices include reduces clinic visits, including reduction in bed days of care and length of stays in hospitals. Using Internet of Things (IoT), patient conditions are obtained and stored for further analysis. In this project the heart rate and blood pressure of patient are recorded. From this work it is expected to monitor the whole body of the patient from remote location and improve the technology to world widely for patient monitoring by providing personalized and optimized services, it will promote a better standard of living. Nations across the world to improve patient care and IoT provides a timely and cost-effective response to those critical situations. Healthy and active people can also benefit from IoT-driven monitoring of their well-being, It also enables features for the aged persons who want only a monitoring device that can detect a fall or other interruption in every day activity and report it to emergency responders or family members.</a:t>
            </a:r>
            <a:endParaRPr lang="en-US" dirty="0"/>
          </a:p>
        </p:txBody>
      </p:sp>
    </p:spTree>
  </p:cSld>
  <p:clrMapOvr>
    <a:masterClrMapping/>
  </p:clrMapOvr>
  <p:transition advTm="59000">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459</TotalTime>
  <Words>856</Words>
  <Application>Microsoft Office PowerPoint</Application>
  <PresentationFormat>On-screen Show (4:3)</PresentationFormat>
  <Paragraphs>27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Slide 1</vt:lpstr>
      <vt:lpstr>Introduction</vt:lpstr>
      <vt:lpstr>Slide 3</vt:lpstr>
      <vt:lpstr>Methodology </vt:lpstr>
      <vt:lpstr>Components that are used</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45</cp:revision>
  <dcterms:created xsi:type="dcterms:W3CDTF">2019-05-30T04:29:43Z</dcterms:created>
  <dcterms:modified xsi:type="dcterms:W3CDTF">2019-06-07T10:11:00Z</dcterms:modified>
</cp:coreProperties>
</file>