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315" r:id="rId20"/>
    <p:sldId id="275" r:id="rId21"/>
    <p:sldId id="276" r:id="rId22"/>
    <p:sldId id="311" r:id="rId23"/>
    <p:sldId id="312" r:id="rId24"/>
    <p:sldId id="313" r:id="rId25"/>
    <p:sldId id="314" r:id="rId26"/>
    <p:sldId id="316" r:id="rId27"/>
    <p:sldId id="283" r:id="rId28"/>
    <p:sldId id="284" r:id="rId29"/>
    <p:sldId id="285" r:id="rId30"/>
    <p:sldId id="286" r:id="rId31"/>
    <p:sldId id="287" r:id="rId32"/>
    <p:sldId id="288" r:id="rId33"/>
    <p:sldId id="296" r:id="rId34"/>
    <p:sldId id="297" r:id="rId35"/>
    <p:sldId id="293" r:id="rId36"/>
    <p:sldId id="318" r:id="rId37"/>
    <p:sldId id="319" r:id="rId38"/>
    <p:sldId id="320" r:id="rId39"/>
    <p:sldId id="321" r:id="rId40"/>
    <p:sldId id="301" r:id="rId41"/>
    <p:sldId id="302" r:id="rId42"/>
    <p:sldId id="303" r:id="rId43"/>
    <p:sldId id="310" r:id="rId44"/>
    <p:sldId id="309" r:id="rId45"/>
    <p:sldId id="307" r:id="rId4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45834181-A7E9-4851-80CE-6BF50779976F}">
  <a:tblStyle styleId="{45834181-A7E9-4851-80CE-6BF50779976F}" styleName="Table_0">
    <a:wholeTbl>
      <a:tcTxStyle b="off" i="off">
        <a:font>
          <a:latin typeface="Lucida Sans Unicode"/>
          <a:ea typeface="Lucida Sans Unicode"/>
          <a:cs typeface="Lucida Sans Unicod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9ED"/>
          </a:solidFill>
        </a:fill>
      </a:tcStyle>
    </a:wholeTbl>
    <a:band1H>
      <a:tcTxStyle/>
      <a:tcStyle>
        <a:tcBdr/>
        <a:fill>
          <a:solidFill>
            <a:srgbClr val="CFCFD9"/>
          </a:solidFill>
        </a:fill>
      </a:tcStyle>
    </a:band1H>
    <a:band2H>
      <a:tcTxStyle/>
      <a:tcStyle>
        <a:tcBdr/>
      </a:tcStyle>
    </a:band2H>
    <a:band1V>
      <a:tcTxStyle/>
      <a:tcStyle>
        <a:tcBdr/>
        <a:fill>
          <a:solidFill>
            <a:srgbClr val="CFCFD9"/>
          </a:solidFill>
        </a:fill>
      </a:tcStyle>
    </a:band1V>
    <a:band2V>
      <a:tcTxStyle/>
      <a:tcStyle>
        <a:tcBdr/>
      </a:tcStyle>
    </a:band2V>
    <a:lastCol>
      <a:tcTxStyle b="on" i="off">
        <a:font>
          <a:latin typeface="Lucida Sans Unicode"/>
          <a:ea typeface="Lucida Sans Unicode"/>
          <a:cs typeface="Lucida Sans Unicode"/>
        </a:font>
        <a:schemeClr val="lt1"/>
      </a:tcTxStyle>
      <a:tcStyle>
        <a:tcBdr/>
        <a:fill>
          <a:solidFill>
            <a:schemeClr val="accent1"/>
          </a:solidFill>
        </a:fill>
      </a:tcStyle>
    </a:lastCol>
    <a:firstCol>
      <a:tcTxStyle b="on" i="off">
        <a:font>
          <a:latin typeface="Lucida Sans Unicode"/>
          <a:ea typeface="Lucida Sans Unicode"/>
          <a:cs typeface="Lucida Sans Unicode"/>
        </a:font>
        <a:schemeClr val="lt1"/>
      </a:tcTxStyle>
      <a:tcStyle>
        <a:tcBdr/>
        <a:fill>
          <a:solidFill>
            <a:schemeClr val="accent1"/>
          </a:solidFill>
        </a:fill>
      </a:tcStyle>
    </a:firstCol>
    <a:lastRow>
      <a:tcTxStyle b="on" i="off">
        <a:font>
          <a:latin typeface="Lucida Sans Unicode"/>
          <a:ea typeface="Lucida Sans Unicode"/>
          <a:cs typeface="Lucida Sans Unicod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Lucida Sans Unicode"/>
          <a:ea typeface="Lucida Sans Unicode"/>
          <a:cs typeface="Lucida Sans Unicod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0E8F518-6859-44AA-9109-3F85D7329CE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snapToGrid="0">
      <p:cViewPr varScale="1">
        <p:scale>
          <a:sx n="83" d="100"/>
          <a:sy n="83" d="100"/>
        </p:scale>
        <p:origin x="-1435"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509161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3" name="Google Shape;15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8" name="Google Shape;15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8" name="Google Shape;13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3" name="Google Shape;14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8" name="Google Shape;14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9"/>
        <p:cNvGrpSpPr/>
        <p:nvPr/>
      </p:nvGrpSpPr>
      <p:grpSpPr>
        <a:xfrm>
          <a:off x="0" y="0"/>
          <a:ext cx="0" cy="0"/>
          <a:chOff x="0" y="0"/>
          <a:chExt cx="0" cy="0"/>
        </a:xfrm>
      </p:grpSpPr>
      <p:sp>
        <p:nvSpPr>
          <p:cNvPr id="20" name="Google Shape;20;p2"/>
          <p:cNvSpPr/>
          <p:nvPr/>
        </p:nvSpPr>
        <p:spPr>
          <a:xfrm>
            <a:off x="-2" y="4664147"/>
            <a:ext cx="9151089" cy="0"/>
          </a:xfrm>
          <a:prstGeom prst="rtTriangle">
            <a:avLst/>
          </a:prstGeom>
          <a:gradFill>
            <a:gsLst>
              <a:gs pos="0">
                <a:srgbClr val="272860"/>
              </a:gs>
              <a:gs pos="55000">
                <a:srgbClr val="6A6AA4"/>
              </a:gs>
              <a:gs pos="100000">
                <a:srgbClr val="272860"/>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21" name="Google Shape;21;p2"/>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dk2"/>
              </a:buClr>
              <a:buSzPts val="4800"/>
              <a:buFont typeface="Lucida Sans"/>
              <a:buNone/>
              <a:defRPr sz="48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685800" y="3611607"/>
            <a:ext cx="7772400" cy="1199704"/>
          </a:xfrm>
          <a:prstGeom prst="rect">
            <a:avLst/>
          </a:prstGeom>
          <a:noFill/>
          <a:ln>
            <a:noFill/>
          </a:ln>
        </p:spPr>
        <p:txBody>
          <a:bodyPr spcFirstLastPara="1" wrap="square" lIns="45700" tIns="45700" rIns="45700" bIns="45700" anchor="t" anchorCtr="0">
            <a:noAutofit/>
          </a:bodyPr>
          <a:lstStyle>
            <a:lvl1pPr marR="64008" lvl="0"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a:endParaRPr/>
          </a:p>
        </p:txBody>
      </p:sp>
      <p:grpSp>
        <p:nvGrpSpPr>
          <p:cNvPr id="23" name="Google Shape;23;p2"/>
          <p:cNvGrpSpPr/>
          <p:nvPr/>
        </p:nvGrpSpPr>
        <p:grpSpPr>
          <a:xfrm>
            <a:off x="-3765" y="4953000"/>
            <a:ext cx="9147765" cy="1912088"/>
            <a:chOff x="-3765" y="4832896"/>
            <a:chExt cx="9147765" cy="2032192"/>
          </a:xfrm>
        </p:grpSpPr>
        <p:sp>
          <p:nvSpPr>
            <p:cNvPr id="24" name="Google Shape;24;p2"/>
            <p:cNvSpPr/>
            <p:nvPr/>
          </p:nvSpPr>
          <p:spPr>
            <a:xfrm>
              <a:off x="1687513" y="4832896"/>
              <a:ext cx="7456487" cy="518816"/>
            </a:xfrm>
            <a:custGeom>
              <a:avLst/>
              <a:gdLst/>
              <a:ahLst/>
              <a:cxnLst/>
              <a:rect l="l" t="t" r="r" b="b"/>
              <a:pathLst>
                <a:path w="4697" h="367" extrusionOk="0">
                  <a:moveTo>
                    <a:pt x="4697" y="0"/>
                  </a:moveTo>
                  <a:lnTo>
                    <a:pt x="4697" y="367"/>
                  </a:lnTo>
                  <a:lnTo>
                    <a:pt x="0" y="218"/>
                  </a:lnTo>
                  <a:lnTo>
                    <a:pt x="4697" y="0"/>
                  </a:lnTo>
                  <a:close/>
                </a:path>
              </a:pathLst>
            </a:custGeom>
            <a:solidFill>
              <a:srgbClr val="A7A7BE">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5" name="Google Shape;25;p2"/>
            <p:cNvSpPr/>
            <p:nvPr/>
          </p:nvSpPr>
          <p:spPr>
            <a:xfrm>
              <a:off x="35443" y="5135526"/>
              <a:ext cx="9108557"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6" name="Google Shape;26;p2"/>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27" name="Google Shape;27;p2"/>
            <p:cNvCxnSpPr/>
            <p:nvPr/>
          </p:nvCxnSpPr>
          <p:spPr>
            <a:xfrm>
              <a:off x="-3765" y="4880373"/>
              <a:ext cx="9147765" cy="839943"/>
            </a:xfrm>
            <a:prstGeom prst="straightConnector1">
              <a:avLst/>
            </a:prstGeom>
            <a:noFill/>
            <a:ln w="12050" cap="flat" cmpd="sng">
              <a:solidFill>
                <a:srgbClr val="9E9EB8"/>
              </a:solidFill>
              <a:prstDash val="solid"/>
              <a:miter lim="800000"/>
              <a:headEnd type="none" w="sm" len="sm"/>
              <a:tailEnd type="none" w="sm" len="sm"/>
            </a:ln>
          </p:spPr>
        </p:cxnSp>
      </p:grpSp>
      <p:sp>
        <p:nvSpPr>
          <p:cNvPr id="28" name="Google Shape;28;p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E9E9ED"/>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rgbClr val="FFFFFF"/>
                </a:solidFill>
                <a:latin typeface="Lucida Sans"/>
                <a:ea typeface="Lucida Sans"/>
                <a:cs typeface="Lucida Sans"/>
                <a:sym typeface="Lucida Sans"/>
              </a:defRPr>
            </a:lvl1pPr>
            <a:lvl2pPr marL="0" lvl="1" indent="0" algn="r">
              <a:spcBef>
                <a:spcPts val="0"/>
              </a:spcBef>
              <a:buNone/>
              <a:defRPr sz="1000" b="0">
                <a:solidFill>
                  <a:srgbClr val="FFFFFF"/>
                </a:solidFill>
                <a:latin typeface="Lucida Sans"/>
                <a:ea typeface="Lucida Sans"/>
                <a:cs typeface="Lucida Sans"/>
                <a:sym typeface="Lucida Sans"/>
              </a:defRPr>
            </a:lvl2pPr>
            <a:lvl3pPr marL="0" lvl="2" indent="0" algn="r">
              <a:spcBef>
                <a:spcPts val="0"/>
              </a:spcBef>
              <a:buNone/>
              <a:defRPr sz="1000" b="0">
                <a:solidFill>
                  <a:srgbClr val="FFFFFF"/>
                </a:solidFill>
                <a:latin typeface="Lucida Sans"/>
                <a:ea typeface="Lucida Sans"/>
                <a:cs typeface="Lucida Sans"/>
                <a:sym typeface="Lucida Sans"/>
              </a:defRPr>
            </a:lvl3pPr>
            <a:lvl4pPr marL="0" lvl="3" indent="0" algn="r">
              <a:spcBef>
                <a:spcPts val="0"/>
              </a:spcBef>
              <a:buNone/>
              <a:defRPr sz="1000" b="0">
                <a:solidFill>
                  <a:srgbClr val="FFFFFF"/>
                </a:solidFill>
                <a:latin typeface="Lucida Sans"/>
                <a:ea typeface="Lucida Sans"/>
                <a:cs typeface="Lucida Sans"/>
                <a:sym typeface="Lucida Sans"/>
              </a:defRPr>
            </a:lvl4pPr>
            <a:lvl5pPr marL="0" lvl="4" indent="0" algn="r">
              <a:spcBef>
                <a:spcPts val="0"/>
              </a:spcBef>
              <a:buNone/>
              <a:defRPr sz="1000" b="0">
                <a:solidFill>
                  <a:srgbClr val="FFFFFF"/>
                </a:solidFill>
                <a:latin typeface="Lucida Sans"/>
                <a:ea typeface="Lucida Sans"/>
                <a:cs typeface="Lucida Sans"/>
                <a:sym typeface="Lucida Sans"/>
              </a:defRPr>
            </a:lvl5pPr>
            <a:lvl6pPr marL="0" lvl="5" indent="0" algn="r">
              <a:spcBef>
                <a:spcPts val="0"/>
              </a:spcBef>
              <a:buNone/>
              <a:defRPr sz="1000" b="0">
                <a:solidFill>
                  <a:srgbClr val="FFFFFF"/>
                </a:solidFill>
                <a:latin typeface="Lucida Sans"/>
                <a:ea typeface="Lucida Sans"/>
                <a:cs typeface="Lucida Sans"/>
                <a:sym typeface="Lucida Sans"/>
              </a:defRPr>
            </a:lvl6pPr>
            <a:lvl7pPr marL="0" lvl="6" indent="0" algn="r">
              <a:spcBef>
                <a:spcPts val="0"/>
              </a:spcBef>
              <a:buNone/>
              <a:defRPr sz="1000" b="0">
                <a:solidFill>
                  <a:srgbClr val="FFFFFF"/>
                </a:solidFill>
                <a:latin typeface="Lucida Sans"/>
                <a:ea typeface="Lucida Sans"/>
                <a:cs typeface="Lucida Sans"/>
                <a:sym typeface="Lucida Sans"/>
              </a:defRPr>
            </a:lvl7pPr>
            <a:lvl8pPr marL="0" lvl="7" indent="0" algn="r">
              <a:spcBef>
                <a:spcPts val="0"/>
              </a:spcBef>
              <a:buNone/>
              <a:defRPr sz="1000" b="0">
                <a:solidFill>
                  <a:srgbClr val="FFFFFF"/>
                </a:solidFill>
                <a:latin typeface="Lucida Sans"/>
                <a:ea typeface="Lucida Sans"/>
                <a:cs typeface="Lucida Sans"/>
                <a:sym typeface="Lucida Sans"/>
              </a:defRPr>
            </a:lvl8pPr>
            <a:lvl9pPr marL="0" lvl="8" indent="0" algn="r">
              <a:spcBef>
                <a:spcPts val="0"/>
              </a:spcBef>
              <a:buNone/>
              <a:defRPr sz="1000" b="0">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1"/>
          <p:cNvSpPr txBox="1">
            <a:spLocks noGrp="1"/>
          </p:cNvSpPr>
          <p:nvPr>
            <p:ph type="body" idx="1"/>
          </p:nvPr>
        </p:nvSpPr>
        <p:spPr>
          <a:xfrm rot="5400000">
            <a:off x="2378964" y="-440436"/>
            <a:ext cx="4386071" cy="8229600"/>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3" name="Google Shape;93;p1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rot="5400000">
            <a:off x="4936367" y="2182285"/>
            <a:ext cx="5592761" cy="1777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823120" y="-91279"/>
            <a:ext cx="5592760" cy="6324600"/>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9" name="Google Shape;99;p1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33" name="Google Shape;33;p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6" name="Google Shape;36;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722376" y="1059712"/>
            <a:ext cx="7772400" cy="18288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dk2"/>
              </a:buClr>
              <a:buSzPts val="4800"/>
              <a:buFont typeface="Lucida Sans"/>
              <a:buNone/>
              <a:defRPr sz="4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3922713" y="2931712"/>
            <a:ext cx="4572000" cy="1454888"/>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1564"/>
              <a:buNone/>
              <a:defRPr sz="2300">
                <a:solidFill>
                  <a:schemeClr val="dk1"/>
                </a:solidFill>
              </a:defRPr>
            </a:lvl1pPr>
            <a:lvl2pPr marL="914400" lvl="1" indent="-228600" algn="l">
              <a:spcBef>
                <a:spcPts val="324"/>
              </a:spcBef>
              <a:spcAft>
                <a:spcPts val="0"/>
              </a:spcAft>
              <a:buSzPts val="1800"/>
              <a:buNone/>
              <a:defRPr sz="1800">
                <a:solidFill>
                  <a:srgbClr val="888888"/>
                </a:solidFill>
              </a:defRPr>
            </a:lvl2pPr>
            <a:lvl3pPr marL="1371600" lvl="2" indent="-228600" algn="l">
              <a:spcBef>
                <a:spcPts val="350"/>
              </a:spcBef>
              <a:spcAft>
                <a:spcPts val="0"/>
              </a:spcAft>
              <a:buSzPts val="1600"/>
              <a:buNone/>
              <a:defRPr sz="1600">
                <a:solidFill>
                  <a:srgbClr val="888888"/>
                </a:solidFill>
              </a:defRPr>
            </a:lvl3pPr>
            <a:lvl4pPr marL="1828800" lvl="3" indent="-228600" algn="l">
              <a:spcBef>
                <a:spcPts val="350"/>
              </a:spcBef>
              <a:spcAft>
                <a:spcPts val="0"/>
              </a:spcAft>
              <a:buSzPts val="1400"/>
              <a:buNone/>
              <a:defRPr sz="1400">
                <a:solidFill>
                  <a:srgbClr val="888888"/>
                </a:solidFill>
              </a:defRPr>
            </a:lvl4pPr>
            <a:lvl5pPr marL="2286000" lvl="4" indent="-228600" algn="l">
              <a:spcBef>
                <a:spcPts val="350"/>
              </a:spcBef>
              <a:spcAft>
                <a:spcPts val="0"/>
              </a:spcAft>
              <a:buSzPts val="1400"/>
              <a:buNone/>
              <a:defRPr sz="1400">
                <a:solidFill>
                  <a:srgbClr val="888888"/>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0" name="Google Shape;40;p4"/>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43" name="Google Shape;43;p4"/>
          <p:cNvSpPr/>
          <p:nvPr/>
        </p:nvSpPr>
        <p:spPr>
          <a:xfrm>
            <a:off x="3636680" y="3005472"/>
            <a:ext cx="182880" cy="228600"/>
          </a:xfrm>
          <a:prstGeom prst="chevron">
            <a:avLst>
              <a:gd name="adj" fmla="val 50000"/>
            </a:avLst>
          </a:prstGeom>
          <a:gradFill>
            <a:gsLst>
              <a:gs pos="0">
                <a:srgbClr val="3B3C72"/>
              </a:gs>
              <a:gs pos="72000">
                <a:srgbClr val="6C6CA2"/>
              </a:gs>
              <a:gs pos="100000">
                <a:srgbClr val="8F90B3"/>
              </a:gs>
            </a:gsLst>
            <a:lin ang="16200000" scaled="0"/>
          </a:gradFill>
          <a:ln w="9525" cap="rnd" cmpd="sng">
            <a:solidFill>
              <a:srgbClr val="3C3D64"/>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4" name="Google Shape;44;p4"/>
          <p:cNvSpPr/>
          <p:nvPr/>
        </p:nvSpPr>
        <p:spPr>
          <a:xfrm>
            <a:off x="3450264" y="3005472"/>
            <a:ext cx="182880" cy="228600"/>
          </a:xfrm>
          <a:prstGeom prst="chevron">
            <a:avLst>
              <a:gd name="adj" fmla="val 50000"/>
            </a:avLst>
          </a:prstGeom>
          <a:gradFill>
            <a:gsLst>
              <a:gs pos="0">
                <a:srgbClr val="3B3C72"/>
              </a:gs>
              <a:gs pos="72000">
                <a:srgbClr val="6C6CA2"/>
              </a:gs>
              <a:gs pos="100000">
                <a:srgbClr val="8F90B3"/>
              </a:gs>
            </a:gsLst>
            <a:lin ang="16200000" scaled="0"/>
          </a:gradFill>
          <a:ln w="9525" cap="rnd" cmpd="sng">
            <a:solidFill>
              <a:srgbClr val="3C3D64"/>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5"/>
          <p:cNvSpPr txBox="1">
            <a:spLocks noGrp="1"/>
          </p:cNvSpPr>
          <p:nvPr>
            <p:ph type="body" idx="1"/>
          </p:nvPr>
        </p:nvSpPr>
        <p:spPr>
          <a:xfrm>
            <a:off x="457200" y="1481328"/>
            <a:ext cx="4038600" cy="4525963"/>
          </a:xfrm>
          <a:prstGeom prst="rect">
            <a:avLst/>
          </a:prstGeom>
          <a:noFill/>
          <a:ln>
            <a:noFill/>
          </a:ln>
        </p:spPr>
        <p:txBody>
          <a:bodyPr spcFirstLastPara="1" wrap="square" lIns="91425" tIns="45700" rIns="91425" bIns="45700" anchor="t" anchorCtr="0">
            <a:no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7" name="Google Shape;47;p5"/>
          <p:cNvSpPr txBox="1">
            <a:spLocks noGrp="1"/>
          </p:cNvSpPr>
          <p:nvPr>
            <p:ph type="body" idx="2"/>
          </p:nvPr>
        </p:nvSpPr>
        <p:spPr>
          <a:xfrm>
            <a:off x="4648200" y="1481328"/>
            <a:ext cx="4038600" cy="4525963"/>
          </a:xfrm>
          <a:prstGeom prst="rect">
            <a:avLst/>
          </a:prstGeom>
          <a:noFill/>
          <a:ln>
            <a:noFill/>
          </a:ln>
        </p:spPr>
        <p:txBody>
          <a:bodyPr spcFirstLastPara="1" wrap="square" lIns="91425" tIns="45700" rIns="91425" bIns="45700" anchor="t" anchorCtr="0">
            <a:no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8" name="Google Shape;48;p5"/>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51" name="Google Shape;51;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457200" y="273050"/>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6"/>
          <p:cNvSpPr txBox="1">
            <a:spLocks noGrp="1"/>
          </p:cNvSpPr>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5" name="Google Shape;55;p6"/>
          <p:cNvSpPr txBox="1">
            <a:spLocks noGrp="1"/>
          </p:cNvSpPr>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6" name="Google Shape;56;p6"/>
          <p:cNvSpPr txBox="1">
            <a:spLocks noGrp="1"/>
          </p:cNvSpPr>
          <p:nvPr>
            <p:ph type="body" idx="3"/>
          </p:nvPr>
        </p:nvSpPr>
        <p:spPr>
          <a:xfrm>
            <a:off x="457200" y="1444294"/>
            <a:ext cx="4040188" cy="3941763"/>
          </a:xfrm>
          <a:prstGeom prst="rect">
            <a:avLst/>
          </a:prstGeom>
          <a:noFill/>
          <a:ln>
            <a:noFill/>
          </a:ln>
        </p:spPr>
        <p:txBody>
          <a:bodyPr spcFirstLastPara="1" wrap="square" lIns="91425" tIns="45700" rIns="91425" bIns="45700" anchor="t" anchorCtr="0">
            <a:noAutofit/>
          </a:bodyPr>
          <a:lstStyle>
            <a:lvl1pPr marL="457200" lvl="0" indent="-332232" algn="l">
              <a:spcBef>
                <a:spcPts val="40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7" name="Google Shape;57;p6"/>
          <p:cNvSpPr txBox="1">
            <a:spLocks noGrp="1"/>
          </p:cNvSpPr>
          <p:nvPr>
            <p:ph type="body" idx="4"/>
          </p:nvPr>
        </p:nvSpPr>
        <p:spPr>
          <a:xfrm>
            <a:off x="4645025" y="1444294"/>
            <a:ext cx="4041775" cy="3941763"/>
          </a:xfrm>
          <a:prstGeom prst="rect">
            <a:avLst/>
          </a:prstGeom>
          <a:noFill/>
          <a:ln>
            <a:noFill/>
          </a:ln>
        </p:spPr>
        <p:txBody>
          <a:bodyPr spcFirstLastPara="1" wrap="square" lIns="91425" tIns="45700" rIns="91425" bIns="45700" anchor="t" anchorCtr="0">
            <a:noAutofit/>
          </a:bodyPr>
          <a:lstStyle>
            <a:lvl1pPr marL="457200" lvl="0" indent="-332232" algn="l">
              <a:spcBef>
                <a:spcPts val="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8" name="Google Shape;58;p6"/>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7"/>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65" name="Google Shape;6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8"/>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914400" y="4876800"/>
            <a:ext cx="7481776"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4419600" y="5355102"/>
            <a:ext cx="3974592" cy="914400"/>
          </a:xfrm>
          <a:prstGeom prst="rect">
            <a:avLst/>
          </a:prstGeom>
          <a:noFill/>
          <a:ln>
            <a:noFill/>
          </a:ln>
        </p:spPr>
        <p:txBody>
          <a:bodyPr spcFirstLastPara="1" wrap="square" lIns="91425" tIns="45700" rIns="91425" bIns="45700" anchor="t" anchorCtr="0">
            <a:noAutofit/>
          </a:bodyPr>
          <a:lstStyle>
            <a:lvl1pPr marL="457200" lvl="0" indent="-228600" algn="r">
              <a:spcBef>
                <a:spcPts val="400"/>
              </a:spcBef>
              <a:spcAft>
                <a:spcPts val="0"/>
              </a:spcAft>
              <a:buSzPts val="1088"/>
              <a:buNone/>
              <a:defRPr sz="1600"/>
            </a:lvl1pPr>
            <a:lvl2pPr marL="914400" lvl="1" indent="-228600" algn="l">
              <a:spcBef>
                <a:spcPts val="324"/>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3" name="Google Shape;73;p9"/>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Autofit/>
          </a:bodyPr>
          <a:lstStyle>
            <a:lvl1pPr marL="457200" lvl="0" indent="-366776" algn="l">
              <a:spcBef>
                <a:spcPts val="400"/>
              </a:spcBef>
              <a:spcAft>
                <a:spcPts val="0"/>
              </a:spcAft>
              <a:buSzPts val="2176"/>
              <a:buChar char="🞂"/>
              <a:defRPr sz="3200"/>
            </a:lvl1pPr>
            <a:lvl2pPr marL="914400" lvl="1" indent="-406400" algn="l">
              <a:spcBef>
                <a:spcPts val="324"/>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4" name="Google Shape;74;p9"/>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7"/>
        <p:cNvGrpSpPr/>
        <p:nvPr/>
      </p:nvGrpSpPr>
      <p:grpSpPr>
        <a:xfrm>
          <a:off x="0" y="0"/>
          <a:ext cx="0" cy="0"/>
          <a:chOff x="0" y="0"/>
          <a:chExt cx="0" cy="0"/>
        </a:xfrm>
      </p:grpSpPr>
      <p:sp>
        <p:nvSpPr>
          <p:cNvPr id="78" name="Google Shape;78;p10"/>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Autofit/>
          </a:bodyPr>
          <a:lstStyle>
            <a:lvl1pPr marL="457200" marR="18288" lvl="0" indent="-228600" algn="r">
              <a:spcBef>
                <a:spcPts val="400"/>
              </a:spcBef>
              <a:spcAft>
                <a:spcPts val="0"/>
              </a:spcAft>
              <a:buSzPts val="952"/>
              <a:buNone/>
              <a:defRPr sz="1400"/>
            </a:lvl1pPr>
            <a:lvl2pPr marL="914400" lvl="1" indent="-304800" algn="l">
              <a:spcBef>
                <a:spcPts val="324"/>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9" name="Google Shape;79;p10"/>
          <p:cNvSpPr>
            <a:spLocks noGrp="1"/>
          </p:cNvSpPr>
          <p:nvPr>
            <p:ph type="pic" idx="2"/>
          </p:nvPr>
        </p:nvSpPr>
        <p:spPr>
          <a:xfrm>
            <a:off x="228600" y="189968"/>
            <a:ext cx="8686800" cy="438912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400"/>
              </a:spcBef>
              <a:spcAft>
                <a:spcPts val="0"/>
              </a:spcAft>
              <a:buClr>
                <a:schemeClr val="accent1"/>
              </a:buClr>
              <a:buSzPts val="2176"/>
              <a:buFont typeface="Noto Sans Symbols"/>
              <a:buNone/>
              <a:defRPr sz="3200" b="0" i="0" u="none" strike="noStrike" cap="none">
                <a:solidFill>
                  <a:schemeClr val="dk1"/>
                </a:solidFill>
                <a:latin typeface="Lucida Sans"/>
                <a:ea typeface="Lucida Sans"/>
                <a:cs typeface="Lucida Sans"/>
                <a:sym typeface="Lucida Sans"/>
              </a:defRPr>
            </a:lvl1pPr>
            <a:lvl2pPr marR="0" lvl="1" algn="l" rtl="0">
              <a:spcBef>
                <a:spcPts val="324"/>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R="0" lvl="2"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R="0" lvl="3"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R="0" lvl="4"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R="0" lvl="5"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R="0" lvl="6"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R="0" lvl="7"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R="0" lvl="8"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80" name="Google Shape;80;p10"/>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chemeClr val="dk1"/>
                </a:solidFill>
                <a:latin typeface="Lucida Sans"/>
                <a:ea typeface="Lucida Sans"/>
                <a:cs typeface="Lucida Sans"/>
                <a:sym typeface="Lucida Sans"/>
              </a:defRPr>
            </a:lvl1pPr>
            <a:lvl2pPr marL="0" lvl="1" indent="0" algn="r">
              <a:spcBef>
                <a:spcPts val="0"/>
              </a:spcBef>
              <a:buNone/>
              <a:defRPr sz="1000" b="0">
                <a:solidFill>
                  <a:schemeClr val="dk1"/>
                </a:solidFill>
                <a:latin typeface="Lucida Sans"/>
                <a:ea typeface="Lucida Sans"/>
                <a:cs typeface="Lucida Sans"/>
                <a:sym typeface="Lucida Sans"/>
              </a:defRPr>
            </a:lvl2pPr>
            <a:lvl3pPr marL="0" lvl="2" indent="0" algn="r">
              <a:spcBef>
                <a:spcPts val="0"/>
              </a:spcBef>
              <a:buNone/>
              <a:defRPr sz="1000" b="0">
                <a:solidFill>
                  <a:schemeClr val="dk1"/>
                </a:solidFill>
                <a:latin typeface="Lucida Sans"/>
                <a:ea typeface="Lucida Sans"/>
                <a:cs typeface="Lucida Sans"/>
                <a:sym typeface="Lucida Sans"/>
              </a:defRPr>
            </a:lvl3pPr>
            <a:lvl4pPr marL="0" lvl="3" indent="0" algn="r">
              <a:spcBef>
                <a:spcPts val="0"/>
              </a:spcBef>
              <a:buNone/>
              <a:defRPr sz="1000" b="0">
                <a:solidFill>
                  <a:schemeClr val="dk1"/>
                </a:solidFill>
                <a:latin typeface="Lucida Sans"/>
                <a:ea typeface="Lucida Sans"/>
                <a:cs typeface="Lucida Sans"/>
                <a:sym typeface="Lucida Sans"/>
              </a:defRPr>
            </a:lvl4pPr>
            <a:lvl5pPr marL="0" lvl="4" indent="0" algn="r">
              <a:spcBef>
                <a:spcPts val="0"/>
              </a:spcBef>
              <a:buNone/>
              <a:defRPr sz="1000" b="0">
                <a:solidFill>
                  <a:schemeClr val="dk1"/>
                </a:solidFill>
                <a:latin typeface="Lucida Sans"/>
                <a:ea typeface="Lucida Sans"/>
                <a:cs typeface="Lucida Sans"/>
                <a:sym typeface="Lucida Sans"/>
              </a:defRPr>
            </a:lvl5pPr>
            <a:lvl6pPr marL="0" lvl="5" indent="0" algn="r">
              <a:spcBef>
                <a:spcPts val="0"/>
              </a:spcBef>
              <a:buNone/>
              <a:defRPr sz="1000" b="0">
                <a:solidFill>
                  <a:schemeClr val="dk1"/>
                </a:solidFill>
                <a:latin typeface="Lucida Sans"/>
                <a:ea typeface="Lucida Sans"/>
                <a:cs typeface="Lucida Sans"/>
                <a:sym typeface="Lucida Sans"/>
              </a:defRPr>
            </a:lvl6pPr>
            <a:lvl7pPr marL="0" lvl="6" indent="0" algn="r">
              <a:spcBef>
                <a:spcPts val="0"/>
              </a:spcBef>
              <a:buNone/>
              <a:defRPr sz="1000" b="0">
                <a:solidFill>
                  <a:schemeClr val="dk1"/>
                </a:solidFill>
                <a:latin typeface="Lucida Sans"/>
                <a:ea typeface="Lucida Sans"/>
                <a:cs typeface="Lucida Sans"/>
                <a:sym typeface="Lucida Sans"/>
              </a:defRPr>
            </a:lvl7pPr>
            <a:lvl8pPr marL="0" lvl="7" indent="0" algn="r">
              <a:spcBef>
                <a:spcPts val="0"/>
              </a:spcBef>
              <a:buNone/>
              <a:defRPr sz="1000" b="0">
                <a:solidFill>
                  <a:schemeClr val="dk1"/>
                </a:solidFill>
                <a:latin typeface="Lucida Sans"/>
                <a:ea typeface="Lucida Sans"/>
                <a:cs typeface="Lucida Sans"/>
                <a:sym typeface="Lucida Sans"/>
              </a:defRPr>
            </a:lvl8pPr>
            <a:lvl9pPr marL="0" lvl="8" indent="0" algn="r">
              <a:spcBef>
                <a:spcPts val="0"/>
              </a:spcBef>
              <a:buNone/>
              <a:defRPr sz="1000" b="0">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83" name="Google Shape;83;p10"/>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Autofit/>
          </a:bodyPr>
          <a:lstStyle>
            <a:lvl1pPr marR="0" lvl="0" algn="r">
              <a:spcBef>
                <a:spcPts val="0"/>
              </a:spcBef>
              <a:spcAft>
                <a:spcPts val="0"/>
              </a:spcAft>
              <a:buClr>
                <a:schemeClr val="accent1"/>
              </a:buClr>
              <a:buSzPts val="3000"/>
              <a:buFont typeface="Lucida Sans"/>
              <a:buNone/>
              <a:defRPr sz="3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0"/>
          <p:cNvSpPr/>
          <p:nvPr/>
        </p:nvSpPr>
        <p:spPr>
          <a:xfrm>
            <a:off x="716436" y="5001993"/>
            <a:ext cx="3802003" cy="1443111"/>
          </a:xfrm>
          <a:custGeom>
            <a:avLst/>
            <a:gdLst/>
            <a:ahLst/>
            <a:cxnLst/>
            <a:rect l="l" t="t" r="r" b="b"/>
            <a:pathLst>
              <a:path w="5760" h="528" extrusionOk="0">
                <a:moveTo>
                  <a:pt x="-329" y="347"/>
                </a:moveTo>
                <a:lnTo>
                  <a:pt x="7156" y="682"/>
                </a:lnTo>
                <a:lnTo>
                  <a:pt x="5229" y="682"/>
                </a:lnTo>
                <a:lnTo>
                  <a:pt x="-328" y="345"/>
                </a:lnTo>
              </a:path>
            </a:pathLst>
          </a:custGeom>
          <a:solidFill>
            <a:srgbClr val="A7A7BE">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85" name="Google Shape;85;p10"/>
          <p:cNvSpPr/>
          <p:nvPr/>
        </p:nvSpPr>
        <p:spPr>
          <a:xfrm>
            <a:off x="-53561" y="5785023"/>
            <a:ext cx="3802003" cy="838200"/>
          </a:xfrm>
          <a:custGeom>
            <a:avLst/>
            <a:gdLst/>
            <a:ahLst/>
            <a:cxnLst/>
            <a:rect l="l" t="t" r="r" b="b"/>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86" name="Google Shape;86;p10"/>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87" name="Google Shape;87;p10"/>
          <p:cNvCxnSpPr/>
          <p:nvPr/>
        </p:nvCxnSpPr>
        <p:spPr>
          <a:xfrm>
            <a:off x="-9237" y="5787738"/>
            <a:ext cx="3405509" cy="1084383"/>
          </a:xfrm>
          <a:prstGeom prst="straightConnector1">
            <a:avLst/>
          </a:prstGeom>
          <a:noFill/>
          <a:ln w="12050" cap="flat" cmpd="sng">
            <a:solidFill>
              <a:srgbClr val="9E9EB8"/>
            </a:solidFill>
            <a:prstDash val="solid"/>
            <a:miter lim="800000"/>
            <a:headEnd type="none" w="sm" len="sm"/>
            <a:tailEnd type="none" w="sm" len="sm"/>
          </a:ln>
        </p:spPr>
      </p:cxnSp>
      <p:sp>
        <p:nvSpPr>
          <p:cNvPr id="88" name="Google Shape;88;p10"/>
          <p:cNvSpPr/>
          <p:nvPr/>
        </p:nvSpPr>
        <p:spPr>
          <a:xfrm>
            <a:off x="8664112" y="4988440"/>
            <a:ext cx="182880" cy="228600"/>
          </a:xfrm>
          <a:prstGeom prst="chevron">
            <a:avLst>
              <a:gd name="adj" fmla="val 50000"/>
            </a:avLst>
          </a:prstGeom>
          <a:gradFill>
            <a:gsLst>
              <a:gs pos="0">
                <a:srgbClr val="3B3C72"/>
              </a:gs>
              <a:gs pos="72000">
                <a:srgbClr val="6C6CA2"/>
              </a:gs>
              <a:gs pos="100000">
                <a:srgbClr val="8F90B3"/>
              </a:gs>
            </a:gsLst>
            <a:lin ang="16200000" scaled="0"/>
          </a:gradFill>
          <a:ln w="9525" cap="rnd" cmpd="sng">
            <a:solidFill>
              <a:srgbClr val="3C3D64"/>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9" name="Google Shape;89;p10"/>
          <p:cNvSpPr/>
          <p:nvPr/>
        </p:nvSpPr>
        <p:spPr>
          <a:xfrm>
            <a:off x="8477696" y="4988440"/>
            <a:ext cx="182880" cy="228600"/>
          </a:xfrm>
          <a:prstGeom prst="chevron">
            <a:avLst>
              <a:gd name="adj" fmla="val 50000"/>
            </a:avLst>
          </a:prstGeom>
          <a:gradFill>
            <a:gsLst>
              <a:gs pos="0">
                <a:srgbClr val="3B3C72"/>
              </a:gs>
              <a:gs pos="72000">
                <a:srgbClr val="6C6CA2"/>
              </a:gs>
              <a:gs pos="100000">
                <a:srgbClr val="8F90B3"/>
              </a:gs>
            </a:gsLst>
            <a:lin ang="16200000" scaled="0"/>
          </a:gradFill>
          <a:ln w="9525" cap="rnd" cmpd="sng">
            <a:solidFill>
              <a:srgbClr val="3C3D64"/>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EEEEE"/>
            </a:gs>
            <a:gs pos="40000">
              <a:srgbClr val="EAEAEA"/>
            </a:gs>
            <a:gs pos="100000">
              <a:srgbClr val="B6B6B6"/>
            </a:gs>
          </a:gsLst>
          <a:path path="circle">
            <a:fillToRect l="100000" b="100000"/>
          </a:path>
          <a:tileRect t="-100000" r="-100000"/>
        </a:gradFill>
        <a:effectLst/>
      </p:bgPr>
    </p:bg>
    <p:spTree>
      <p:nvGrpSpPr>
        <p:cNvPr id="1" name="Shape 9"/>
        <p:cNvGrpSpPr/>
        <p:nvPr/>
      </p:nvGrpSpPr>
      <p:grpSpPr>
        <a:xfrm>
          <a:off x="0" y="0"/>
          <a:ext cx="0" cy="0"/>
          <a:chOff x="0" y="0"/>
          <a:chExt cx="0" cy="0"/>
        </a:xfrm>
      </p:grpSpPr>
      <p:sp>
        <p:nvSpPr>
          <p:cNvPr id="10" name="Google Shape;10;p1"/>
          <p:cNvSpPr/>
          <p:nvPr/>
        </p:nvSpPr>
        <p:spPr>
          <a:xfrm>
            <a:off x="716436" y="5001993"/>
            <a:ext cx="3802003" cy="1443111"/>
          </a:xfrm>
          <a:custGeom>
            <a:avLst/>
            <a:gdLst/>
            <a:ahLst/>
            <a:cxnLst/>
            <a:rect l="l" t="t" r="r" b="b"/>
            <a:pathLst>
              <a:path w="5760" h="528" extrusionOk="0">
                <a:moveTo>
                  <a:pt x="-329" y="347"/>
                </a:moveTo>
                <a:lnTo>
                  <a:pt x="7156" y="682"/>
                </a:lnTo>
                <a:lnTo>
                  <a:pt x="5229" y="682"/>
                </a:lnTo>
                <a:lnTo>
                  <a:pt x="-328" y="345"/>
                </a:lnTo>
              </a:path>
            </a:pathLst>
          </a:custGeom>
          <a:solidFill>
            <a:srgbClr val="A7A7BE">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1" name="Google Shape;11;p1"/>
          <p:cNvSpPr/>
          <p:nvPr/>
        </p:nvSpPr>
        <p:spPr>
          <a:xfrm>
            <a:off x="-53561" y="5785023"/>
            <a:ext cx="3802003" cy="838200"/>
          </a:xfrm>
          <a:custGeom>
            <a:avLst/>
            <a:gdLst/>
            <a:ahLst/>
            <a:cxnLst/>
            <a:rect l="l" t="t" r="r" b="b"/>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2" name="Google Shape;12;p1"/>
          <p:cNvSpPr/>
          <p:nvPr/>
        </p:nvSpPr>
        <p:spPr>
          <a:xfrm>
            <a:off x="-6042" y="5791253"/>
            <a:ext cx="3402314" cy="1080868"/>
          </a:xfrm>
          <a:prstGeom prst="rtTriangle">
            <a:avLst/>
          </a:prstGeom>
          <a:blipFill rotWithShape="1">
            <a:blip r:embed="rId13">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13" name="Google Shape;13;p1"/>
          <p:cNvCxnSpPr/>
          <p:nvPr/>
        </p:nvCxnSpPr>
        <p:spPr>
          <a:xfrm>
            <a:off x="-9237" y="5787738"/>
            <a:ext cx="3405509" cy="1084383"/>
          </a:xfrm>
          <a:prstGeom prst="straightConnector1">
            <a:avLst/>
          </a:prstGeom>
          <a:noFill/>
          <a:ln w="12050" cap="flat" cmpd="sng">
            <a:solidFill>
              <a:srgbClr val="9E9EB8"/>
            </a:solidFill>
            <a:prstDash val="solid"/>
            <a:miter lim="800000"/>
            <a:headEnd type="none" w="sm" len="sm"/>
            <a:tailEnd type="none" w="sm" len="sm"/>
          </a:ln>
        </p:spPr>
      </p:cxnSp>
      <p:sp>
        <p:nvSpPr>
          <p:cNvPr id="14" name="Google Shape;14;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2"/>
              </a:buClr>
              <a:buSzPts val="4100"/>
              <a:buFont typeface="Lucida Sans"/>
              <a:buNone/>
              <a:defRPr sz="4100" b="1" i="0" u="none" strike="noStrike" cap="non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1"/>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6" name="Google Shape;16;p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7" name="Google Shape;17;p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8" name="Google Shape;18;p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u="none">
                <a:solidFill>
                  <a:schemeClr val="dk1"/>
                </a:solidFill>
                <a:latin typeface="Lucida Sans"/>
                <a:ea typeface="Lucida Sans"/>
                <a:cs typeface="Lucida Sans"/>
                <a:sym typeface="Lucida Sans"/>
              </a:defRPr>
            </a:lvl1pPr>
            <a:lvl2pPr marL="0" marR="0" lvl="1" indent="0" algn="r" rtl="0">
              <a:spcBef>
                <a:spcPts val="0"/>
              </a:spcBef>
              <a:buNone/>
              <a:defRPr sz="1000" b="0" u="none">
                <a:solidFill>
                  <a:schemeClr val="dk1"/>
                </a:solidFill>
                <a:latin typeface="Lucida Sans"/>
                <a:ea typeface="Lucida Sans"/>
                <a:cs typeface="Lucida Sans"/>
                <a:sym typeface="Lucida Sans"/>
              </a:defRPr>
            </a:lvl2pPr>
            <a:lvl3pPr marL="0" marR="0" lvl="2" indent="0" algn="r" rtl="0">
              <a:spcBef>
                <a:spcPts val="0"/>
              </a:spcBef>
              <a:buNone/>
              <a:defRPr sz="1000" b="0" u="none">
                <a:solidFill>
                  <a:schemeClr val="dk1"/>
                </a:solidFill>
                <a:latin typeface="Lucida Sans"/>
                <a:ea typeface="Lucida Sans"/>
                <a:cs typeface="Lucida Sans"/>
                <a:sym typeface="Lucida Sans"/>
              </a:defRPr>
            </a:lvl3pPr>
            <a:lvl4pPr marL="0" marR="0" lvl="3" indent="0" algn="r" rtl="0">
              <a:spcBef>
                <a:spcPts val="0"/>
              </a:spcBef>
              <a:buNone/>
              <a:defRPr sz="1000" b="0" u="none">
                <a:solidFill>
                  <a:schemeClr val="dk1"/>
                </a:solidFill>
                <a:latin typeface="Lucida Sans"/>
                <a:ea typeface="Lucida Sans"/>
                <a:cs typeface="Lucida Sans"/>
                <a:sym typeface="Lucida Sans"/>
              </a:defRPr>
            </a:lvl4pPr>
            <a:lvl5pPr marL="0" marR="0" lvl="4" indent="0" algn="r" rtl="0">
              <a:spcBef>
                <a:spcPts val="0"/>
              </a:spcBef>
              <a:buNone/>
              <a:defRPr sz="1000" b="0" u="none">
                <a:solidFill>
                  <a:schemeClr val="dk1"/>
                </a:solidFill>
                <a:latin typeface="Lucida Sans"/>
                <a:ea typeface="Lucida Sans"/>
                <a:cs typeface="Lucida Sans"/>
                <a:sym typeface="Lucida Sans"/>
              </a:defRPr>
            </a:lvl5pPr>
            <a:lvl6pPr marL="0" marR="0" lvl="5" indent="0" algn="r" rtl="0">
              <a:spcBef>
                <a:spcPts val="0"/>
              </a:spcBef>
              <a:buNone/>
              <a:defRPr sz="1000" b="0" u="none">
                <a:solidFill>
                  <a:schemeClr val="dk1"/>
                </a:solidFill>
                <a:latin typeface="Lucida Sans"/>
                <a:ea typeface="Lucida Sans"/>
                <a:cs typeface="Lucida Sans"/>
                <a:sym typeface="Lucida Sans"/>
              </a:defRPr>
            </a:lvl6pPr>
            <a:lvl7pPr marL="0" marR="0" lvl="6" indent="0" algn="r" rtl="0">
              <a:spcBef>
                <a:spcPts val="0"/>
              </a:spcBef>
              <a:buNone/>
              <a:defRPr sz="1000" b="0" u="none">
                <a:solidFill>
                  <a:schemeClr val="dk1"/>
                </a:solidFill>
                <a:latin typeface="Lucida Sans"/>
                <a:ea typeface="Lucida Sans"/>
                <a:cs typeface="Lucida Sans"/>
                <a:sym typeface="Lucida Sans"/>
              </a:defRPr>
            </a:lvl7pPr>
            <a:lvl8pPr marL="0" marR="0" lvl="7" indent="0" algn="r" rtl="0">
              <a:spcBef>
                <a:spcPts val="0"/>
              </a:spcBef>
              <a:buNone/>
              <a:defRPr sz="1000" b="0" u="none">
                <a:solidFill>
                  <a:schemeClr val="dk1"/>
                </a:solidFill>
                <a:latin typeface="Lucida Sans"/>
                <a:ea typeface="Lucida Sans"/>
                <a:cs typeface="Lucida Sans"/>
                <a:sym typeface="Lucida Sans"/>
              </a:defRPr>
            </a:lvl8pPr>
            <a:lvl9pPr marL="0" marR="0" lvl="8" indent="0" algn="r" rtl="0">
              <a:spcBef>
                <a:spcPts val="0"/>
              </a:spcBef>
              <a:buNone/>
              <a:defRPr sz="1000" b="0" u="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author/37086720548"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ieeexplore.ieee.org/author/37086717555" TargetMode="External"/><Relationship Id="rId4" Type="http://schemas.openxmlformats.org/officeDocument/2006/relationships/hyperlink" Target="https://ieeexplore.ieee.org/author/37086718412"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author/37086781979" TargetMode="External"/><Relationship Id="rId7" Type="http://schemas.openxmlformats.org/officeDocument/2006/relationships/hyperlink" Target="https://ieeexplore.ieee.org/author/3731150110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ieeexplore.ieee.org/author/37086779375" TargetMode="External"/><Relationship Id="rId5" Type="http://schemas.openxmlformats.org/officeDocument/2006/relationships/hyperlink" Target="https://ieeexplore.ieee.org/author/37086783325" TargetMode="External"/><Relationship Id="rId4" Type="http://schemas.openxmlformats.org/officeDocument/2006/relationships/hyperlink" Target="https://ieeexplore.ieee.org/author/37678414900"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author/37088483436"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ieeexplore.ieee.org/author/37088483799" TargetMode="External"/><Relationship Id="rId4" Type="http://schemas.openxmlformats.org/officeDocument/2006/relationships/hyperlink" Target="https://ieeexplore.ieee.org/author/37088481879"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uthor/3708630164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ieeexplore.ieee.org/author/37086040454"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author/37085785273"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ieeexplore.ieee.org/author/37085835381" TargetMode="External"/><Relationship Id="rId4" Type="http://schemas.openxmlformats.org/officeDocument/2006/relationships/hyperlink" Target="https://ieeexplore.ieee.org/author/376608746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ctrTitle"/>
          </p:nvPr>
        </p:nvSpPr>
        <p:spPr>
          <a:xfrm>
            <a:off x="357158" y="0"/>
            <a:ext cx="8572560" cy="2397967"/>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2"/>
              </a:buClr>
              <a:buSzPts val="4320"/>
              <a:buFont typeface="Times New Roman"/>
              <a:buNone/>
            </a:pPr>
            <a:r>
              <a:rPr lang="en-US" sz="4320" b="1" dirty="0">
                <a:latin typeface="Times New Roman"/>
                <a:ea typeface="Times New Roman"/>
                <a:cs typeface="Times New Roman"/>
                <a:sym typeface="Times New Roman"/>
              </a:rPr>
              <a:t/>
            </a:r>
            <a:br>
              <a:rPr lang="en-US" sz="4320" b="1" dirty="0">
                <a:latin typeface="Times New Roman"/>
                <a:ea typeface="Times New Roman"/>
                <a:cs typeface="Times New Roman"/>
                <a:sym typeface="Times New Roman"/>
              </a:rPr>
            </a:br>
            <a:r>
              <a:rPr lang="en-US" sz="3959" b="1" dirty="0"/>
              <a:t> </a:t>
            </a:r>
            <a:br>
              <a:rPr lang="en-US" sz="3959" b="1" dirty="0"/>
            </a:br>
            <a:r>
              <a:rPr lang="en-US" sz="3959" b="1" dirty="0"/>
              <a:t/>
            </a:r>
            <a:br>
              <a:rPr lang="en-US" sz="3959" b="1" dirty="0"/>
            </a:br>
            <a:r>
              <a:rPr lang="en-US" sz="3959" b="1" dirty="0"/>
              <a:t/>
            </a:r>
            <a:br>
              <a:rPr lang="en-US" sz="3959" b="1" dirty="0"/>
            </a:br>
            <a:r>
              <a:rPr lang="en-US" sz="3959" b="1" dirty="0"/>
              <a:t/>
            </a:r>
            <a:br>
              <a:rPr lang="en-US" sz="3959" b="1" dirty="0"/>
            </a:br>
            <a:r>
              <a:rPr lang="en-US" sz="3959" dirty="0"/>
              <a:t>IOT BASED MONITORING SYSTEM FOR COAL MINING ENVIRONMENT USING LI-FI</a:t>
            </a:r>
            <a:r>
              <a:rPr lang="en-US" sz="4320" dirty="0">
                <a:solidFill>
                  <a:srgbClr val="002060"/>
                </a:solidFill>
                <a:latin typeface="Times New Roman"/>
                <a:ea typeface="Times New Roman"/>
                <a:cs typeface="Times New Roman"/>
                <a:sym typeface="Times New Roman"/>
              </a:rPr>
              <a:t/>
            </a:r>
            <a:br>
              <a:rPr lang="en-US" sz="4320" dirty="0">
                <a:solidFill>
                  <a:srgbClr val="002060"/>
                </a:solidFill>
                <a:latin typeface="Times New Roman"/>
                <a:ea typeface="Times New Roman"/>
                <a:cs typeface="Times New Roman"/>
                <a:sym typeface="Times New Roman"/>
              </a:rPr>
            </a:br>
            <a:endParaRPr sz="4320" dirty="0">
              <a:solidFill>
                <a:srgbClr val="002060"/>
              </a:solidFill>
              <a:latin typeface="Times New Roman"/>
              <a:ea typeface="Times New Roman"/>
              <a:cs typeface="Times New Roman"/>
              <a:sym typeface="Times New Roman"/>
            </a:endParaRPr>
          </a:p>
        </p:txBody>
      </p:sp>
      <p:sp>
        <p:nvSpPr>
          <p:cNvPr id="107" name="Google Shape;107;p13"/>
          <p:cNvSpPr txBox="1"/>
          <p:nvPr/>
        </p:nvSpPr>
        <p:spPr>
          <a:xfrm>
            <a:off x="0" y="1736249"/>
            <a:ext cx="9144000" cy="5121751"/>
          </a:xfrm>
          <a:prstGeom prst="rect">
            <a:avLst/>
          </a:prstGeom>
          <a:solidFill>
            <a:schemeClr val="bg2">
              <a:lumMod val="20000"/>
              <a:lumOff val="80000"/>
            </a:schemeClr>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dirty="0">
                <a:solidFill>
                  <a:schemeClr val="dk1"/>
                </a:solidFill>
                <a:latin typeface="Times New Roman"/>
                <a:ea typeface="Times New Roman"/>
                <a:cs typeface="Times New Roman"/>
                <a:sym typeface="Times New Roman"/>
              </a:rPr>
              <a:t>BATCH NO-A 16</a:t>
            </a:r>
            <a:endParaRPr dirty="0"/>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lang="en-US" sz="2000" b="1" u="sng"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u="sng" dirty="0">
                <a:solidFill>
                  <a:schemeClr val="dk1"/>
                </a:solidFill>
                <a:latin typeface="Times New Roman"/>
                <a:ea typeface="Times New Roman"/>
                <a:cs typeface="Times New Roman"/>
                <a:sym typeface="Times New Roman"/>
              </a:rPr>
              <a:t>MEMBERS OF THE PROJECT</a:t>
            </a:r>
            <a:endParaRPr sz="1800" b="1" u="sng"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400"/>
              <a:buFont typeface="Lucida Sans"/>
              <a:buAutoNum type="arabicParenR"/>
            </a:pPr>
            <a:r>
              <a:rPr lang="en-US" sz="2000" b="1" dirty="0">
                <a:solidFill>
                  <a:schemeClr val="dk1"/>
                </a:solidFill>
                <a:latin typeface="Times New Roman"/>
                <a:ea typeface="Times New Roman"/>
                <a:cs typeface="Times New Roman"/>
                <a:sym typeface="Times New Roman"/>
              </a:rPr>
              <a:t>V.KAVITHA-211417104115</a:t>
            </a:r>
            <a:endParaRPr lang="en-US" sz="1200" dirty="0"/>
          </a:p>
          <a:p>
            <a:pPr marL="342900" marR="0" lvl="0" indent="-342900" algn="l" rtl="0">
              <a:spcBef>
                <a:spcPts val="0"/>
              </a:spcBef>
              <a:spcAft>
                <a:spcPts val="0"/>
              </a:spcAft>
              <a:buClr>
                <a:schemeClr val="dk1"/>
              </a:buClr>
              <a:buSzPts val="2400"/>
              <a:buFont typeface="Lucida Sans"/>
              <a:buAutoNum type="arabicParenR"/>
            </a:pPr>
            <a:r>
              <a:rPr lang="en-US" sz="2000" b="1" dirty="0">
                <a:solidFill>
                  <a:schemeClr val="dk1"/>
                </a:solidFill>
                <a:latin typeface="Times New Roman"/>
                <a:ea typeface="Times New Roman"/>
                <a:cs typeface="Times New Roman"/>
                <a:sym typeface="Times New Roman"/>
              </a:rPr>
              <a:t>V.KUSHMASRI-211417104126</a:t>
            </a:r>
            <a:endParaRPr lang="en-US" sz="1200" dirty="0"/>
          </a:p>
          <a:p>
            <a:pPr marL="342900" marR="0" lvl="0" indent="-342900" algn="l" rtl="0">
              <a:spcBef>
                <a:spcPts val="0"/>
              </a:spcBef>
              <a:spcAft>
                <a:spcPts val="0"/>
              </a:spcAft>
              <a:buClr>
                <a:schemeClr val="dk1"/>
              </a:buClr>
              <a:buSzPts val="2400"/>
              <a:buFont typeface="Lucida Sans"/>
              <a:buAutoNum type="arabicParenR"/>
            </a:pPr>
            <a:r>
              <a:rPr lang="en-US" sz="2000" b="1" dirty="0">
                <a:solidFill>
                  <a:schemeClr val="dk1"/>
                </a:solidFill>
                <a:latin typeface="Times New Roman"/>
                <a:ea typeface="Times New Roman"/>
                <a:cs typeface="Times New Roman"/>
                <a:sym typeface="Times New Roman"/>
              </a:rPr>
              <a:t>V.LAVANYA-211417104132</a:t>
            </a:r>
          </a:p>
          <a:p>
            <a:pPr marL="342900" marR="0" lvl="0" indent="-342900" algn="l" rtl="0">
              <a:spcBef>
                <a:spcPts val="0"/>
              </a:spcBef>
              <a:spcAft>
                <a:spcPts val="0"/>
              </a:spcAft>
              <a:buClr>
                <a:schemeClr val="dk1"/>
              </a:buClr>
              <a:buSzPts val="2400"/>
            </a:pPr>
            <a:r>
              <a:rPr lang="en-US" sz="2000" b="1"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 UNDER THE GUIDANCE OF</a:t>
            </a:r>
          </a:p>
          <a:p>
            <a:pPr lvl="0" algn="r"/>
            <a:r>
              <a:rPr lang="en-US" sz="2400" b="1" dirty="0">
                <a:solidFill>
                  <a:schemeClr val="dk1"/>
                </a:solidFill>
                <a:latin typeface="Times New Roman"/>
                <a:ea typeface="Times New Roman"/>
                <a:cs typeface="Times New Roman"/>
                <a:sym typeface="Times New Roman"/>
              </a:rPr>
              <a:t>                                                             </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Mrs.M.S.Vinmathi,M.E</a:t>
            </a:r>
            <a:endParaRPr lang="en-US" sz="2000" b="1" dirty="0">
              <a:solidFill>
                <a:schemeClr val="dk1"/>
              </a:solidFill>
              <a:latin typeface="Times New Roman"/>
              <a:ea typeface="Times New Roman"/>
              <a:cs typeface="Times New Roman"/>
              <a:sym typeface="Times New Roman"/>
            </a:endParaRPr>
          </a:p>
          <a:p>
            <a:pPr lvl="0" algn="r"/>
            <a:r>
              <a:rPr lang="en-US" sz="2000" b="1" dirty="0">
                <a:solidFill>
                  <a:schemeClr val="dk1"/>
                </a:solidFill>
                <a:latin typeface="Times New Roman"/>
                <a:ea typeface="Times New Roman"/>
                <a:cs typeface="Times New Roman"/>
                <a:sym typeface="Times New Roman"/>
              </a:rPr>
              <a:t>                                                                            Professor,</a:t>
            </a:r>
          </a:p>
          <a:p>
            <a:pPr marL="0" marR="0" lvl="0" indent="0" algn="r" rtl="0">
              <a:spcBef>
                <a:spcPts val="0"/>
              </a:spcBef>
              <a:spcAft>
                <a:spcPts val="0"/>
              </a:spcAft>
              <a:buNone/>
            </a:pPr>
            <a:r>
              <a:rPr lang="en-US" sz="2000" b="1" dirty="0">
                <a:solidFill>
                  <a:schemeClr val="dk1"/>
                </a:solidFill>
                <a:latin typeface="Times New Roman"/>
                <a:ea typeface="Times New Roman"/>
                <a:cs typeface="Times New Roman"/>
                <a:sym typeface="Times New Roman"/>
              </a:rPr>
              <a:t>     Department of Computer Science and Engineering,</a:t>
            </a:r>
          </a:p>
          <a:p>
            <a:pPr marL="0" marR="0" lvl="0" indent="0" algn="r" rtl="0">
              <a:spcBef>
                <a:spcPts val="0"/>
              </a:spcBef>
              <a:spcAft>
                <a:spcPts val="0"/>
              </a:spcAft>
              <a:buNone/>
            </a:pPr>
            <a:r>
              <a:rPr lang="en-US" sz="2000" b="1" dirty="0">
                <a:solidFill>
                  <a:schemeClr val="dk1"/>
                </a:solidFill>
                <a:latin typeface="Times New Roman"/>
                <a:ea typeface="Times New Roman"/>
                <a:cs typeface="Times New Roman"/>
                <a:sym typeface="Times New Roman"/>
              </a:rPr>
              <a:t>Panimalar Engineering College, Chennai.</a:t>
            </a:r>
          </a:p>
          <a:p>
            <a:pPr lvl="0" algn="ctr"/>
            <a:endParaRPr lang="en-US" sz="2000" b="1"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400"/>
            </a:pPr>
            <a:endParaRPr lang="en-US" sz="2000" b="1"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400"/>
            </a:pPr>
            <a:endParaRPr lang="en-US" sz="2000" b="1"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400"/>
            </a:pPr>
            <a:r>
              <a:rPr lang="en-US" sz="2000" b="1" dirty="0">
                <a:solidFill>
                  <a:schemeClr val="dk1"/>
                </a:solidFill>
                <a:latin typeface="Times New Roman"/>
                <a:ea typeface="Times New Roman"/>
                <a:cs typeface="Times New Roman"/>
                <a:sym typeface="Times New Roman"/>
              </a:rPr>
              <a:t>                                                                 </a:t>
            </a:r>
            <a:r>
              <a:rPr lang="en-US" sz="1800" dirty="0">
                <a:solidFill>
                  <a:schemeClr val="dk1"/>
                </a:solidFill>
                <a:latin typeface="Lucida Sans"/>
                <a:ea typeface="Lucida Sans"/>
                <a:cs typeface="Lucida Sans"/>
                <a:sym typeface="Lucida Sans"/>
              </a:rPr>
              <a:t>          </a:t>
            </a:r>
            <a:endParaRPr dirty="0"/>
          </a:p>
          <a:p>
            <a:pPr marL="0" marR="0" lvl="0" indent="0" algn="l" rtl="0">
              <a:spcBef>
                <a:spcPts val="0"/>
              </a:spcBef>
              <a:spcAft>
                <a:spcPts val="0"/>
              </a:spcAft>
              <a:buNone/>
            </a:pPr>
            <a:endParaRPr sz="1800" dirty="0">
              <a:solidFill>
                <a:schemeClr val="dk1"/>
              </a:solidFill>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graphicFrame>
        <p:nvGraphicFramePr>
          <p:cNvPr id="155" name="Google Shape;155;p22"/>
          <p:cNvGraphicFramePr/>
          <p:nvPr>
            <p:extLst>
              <p:ext uri="{D42A27DB-BD31-4B8C-83A1-F6EECF244321}">
                <p14:modId xmlns:p14="http://schemas.microsoft.com/office/powerpoint/2010/main" val="3935400115"/>
              </p:ext>
            </p:extLst>
          </p:nvPr>
        </p:nvGraphicFramePr>
        <p:xfrm>
          <a:off x="0" y="0"/>
          <a:ext cx="9143975" cy="7466120"/>
        </p:xfrm>
        <a:graphic>
          <a:graphicData uri="http://schemas.openxmlformats.org/drawingml/2006/table">
            <a:tbl>
              <a:tblPr>
                <a:noFill/>
                <a:tableStyleId>{50E8F518-6859-44AA-9109-3F85D7329CE7}</a:tableStyleId>
              </a:tblPr>
              <a:tblGrid>
                <a:gridCol w="550300">
                  <a:extLst>
                    <a:ext uri="{9D8B030D-6E8A-4147-A177-3AD203B41FA5}">
                      <a16:colId xmlns="" xmlns:a16="http://schemas.microsoft.com/office/drawing/2014/main" val="20000"/>
                    </a:ext>
                  </a:extLst>
                </a:gridCol>
                <a:gridCol w="1378475">
                  <a:extLst>
                    <a:ext uri="{9D8B030D-6E8A-4147-A177-3AD203B41FA5}">
                      <a16:colId xmlns="" xmlns:a16="http://schemas.microsoft.com/office/drawing/2014/main" val="20001"/>
                    </a:ext>
                  </a:extLst>
                </a:gridCol>
                <a:gridCol w="642950">
                  <a:extLst>
                    <a:ext uri="{9D8B030D-6E8A-4147-A177-3AD203B41FA5}">
                      <a16:colId xmlns="" xmlns:a16="http://schemas.microsoft.com/office/drawing/2014/main" val="20002"/>
                    </a:ext>
                  </a:extLst>
                </a:gridCol>
                <a:gridCol w="832650">
                  <a:extLst>
                    <a:ext uri="{9D8B030D-6E8A-4147-A177-3AD203B41FA5}">
                      <a16:colId xmlns="" xmlns:a16="http://schemas.microsoft.com/office/drawing/2014/main" val="20003"/>
                    </a:ext>
                  </a:extLst>
                </a:gridCol>
                <a:gridCol w="1268075">
                  <a:extLst>
                    <a:ext uri="{9D8B030D-6E8A-4147-A177-3AD203B41FA5}">
                      <a16:colId xmlns="" xmlns:a16="http://schemas.microsoft.com/office/drawing/2014/main" val="20004"/>
                    </a:ext>
                  </a:extLst>
                </a:gridCol>
                <a:gridCol w="2068925">
                  <a:extLst>
                    <a:ext uri="{9D8B030D-6E8A-4147-A177-3AD203B41FA5}">
                      <a16:colId xmlns="" xmlns:a16="http://schemas.microsoft.com/office/drawing/2014/main" val="20005"/>
                    </a:ext>
                  </a:extLst>
                </a:gridCol>
                <a:gridCol w="2402600">
                  <a:extLst>
                    <a:ext uri="{9D8B030D-6E8A-4147-A177-3AD203B41FA5}">
                      <a16:colId xmlns="" xmlns:a16="http://schemas.microsoft.com/office/drawing/2014/main" val="20006"/>
                    </a:ext>
                  </a:extLst>
                </a:gridCol>
              </a:tblGrid>
              <a:tr h="446600">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dirty="0">
                          <a:solidFill>
                            <a:srgbClr val="FFFFFF"/>
                          </a:solidFill>
                          <a:latin typeface="Times New Roman"/>
                          <a:ea typeface="Times New Roman"/>
                          <a:cs typeface="Times New Roman"/>
                          <a:sym typeface="Times New Roman"/>
                        </a:rPr>
                        <a:t>SNO</a:t>
                      </a:r>
                      <a:endParaRPr sz="1100" b="0" dirty="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TITLE</a:t>
                      </a:r>
                      <a:endParaRPr sz="140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YEAR</a:t>
                      </a:r>
                      <a:endParaRPr sz="110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100"/>
                        <a:buFont typeface="Times New Roman"/>
                        <a:buNone/>
                      </a:pPr>
                      <a:r>
                        <a:rPr lang="en-US" sz="1100" b="0">
                          <a:solidFill>
                            <a:srgbClr val="FFFFFF"/>
                          </a:solidFill>
                          <a:latin typeface="Times New Roman"/>
                          <a:ea typeface="Times New Roman"/>
                          <a:cs typeface="Times New Roman"/>
                          <a:sym typeface="Times New Roman"/>
                        </a:rPr>
                        <a:t>JOURNAL NAME</a:t>
                      </a:r>
                      <a:endParaRPr sz="110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AUTHOR</a:t>
                      </a:r>
                      <a:endParaRPr sz="110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342900" marR="0" lvl="0" indent="-254000" algn="ctr" rtl="0">
                        <a:lnSpc>
                          <a:spcPct val="115000"/>
                        </a:lnSpc>
                        <a:spcBef>
                          <a:spcPts val="0"/>
                        </a:spcBef>
                        <a:spcAft>
                          <a:spcPts val="0"/>
                        </a:spcAft>
                        <a:buClr>
                          <a:srgbClr val="FFFFFF"/>
                        </a:buClr>
                        <a:buSzPts val="1400"/>
                        <a:buFont typeface="Times New Roman"/>
                        <a:buNone/>
                      </a:pPr>
                      <a:r>
                        <a:rPr lang="en-US" sz="1400" b="0" dirty="0">
                          <a:solidFill>
                            <a:srgbClr val="FFFFFF"/>
                          </a:solidFill>
                          <a:latin typeface="Times New Roman"/>
                          <a:ea typeface="Times New Roman"/>
                          <a:cs typeface="Times New Roman"/>
                          <a:sym typeface="Times New Roman"/>
                        </a:rPr>
                        <a:t>METHODOLOGY</a:t>
                      </a:r>
                      <a:endParaRPr sz="1100" b="0" u="none" strike="noStrike" dirty="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342900" marR="0" lvl="0" indent="-254000" algn="ctr" rtl="0">
                        <a:lnSpc>
                          <a:spcPct val="115000"/>
                        </a:lnSpc>
                        <a:spcBef>
                          <a:spcPts val="0"/>
                        </a:spcBef>
                        <a:spcAft>
                          <a:spcPts val="0"/>
                        </a:spcAft>
                        <a:buClr>
                          <a:srgbClr val="FFFFFF"/>
                        </a:buClr>
                        <a:buSzPts val="1400"/>
                        <a:buFont typeface="Times New Roman"/>
                        <a:buNone/>
                      </a:pPr>
                      <a:r>
                        <a:rPr lang="en-US" sz="1400" b="0" dirty="0">
                          <a:solidFill>
                            <a:srgbClr val="FFFFFF"/>
                          </a:solidFill>
                          <a:latin typeface="Times New Roman"/>
                          <a:ea typeface="Times New Roman"/>
                          <a:cs typeface="Times New Roman"/>
                          <a:sym typeface="Times New Roman"/>
                        </a:rPr>
                        <a:t>INFERENCE</a:t>
                      </a:r>
                      <a:endParaRPr sz="1100" b="0" u="none" strike="noStrike" dirty="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extLst>
                  <a:ext uri="{0D108BD9-81ED-4DB2-BD59-A6C34878D82A}">
                    <a16:rowId xmlns="" xmlns:a16="http://schemas.microsoft.com/office/drawing/2014/main" val="10000"/>
                  </a:ext>
                </a:extLst>
              </a:tr>
              <a:tr h="3557050">
                <a:tc>
                  <a:txBody>
                    <a:bodyPr/>
                    <a:lstStyle/>
                    <a:p>
                      <a:pPr marL="0" marR="0" lvl="0" indent="0" algn="l" rtl="0">
                        <a:spcBef>
                          <a:spcPts val="0"/>
                        </a:spcBef>
                        <a:spcAft>
                          <a:spcPts val="0"/>
                        </a:spcAft>
                        <a:buClr>
                          <a:schemeClr val="dk1"/>
                        </a:buClr>
                        <a:buSzPts val="1800"/>
                        <a:buFont typeface="Lucida Sans"/>
                        <a:buNone/>
                      </a:pPr>
                      <a:endParaRPr sz="1800" b="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400"/>
                        <a:buFont typeface="Times New Roman"/>
                        <a:buNone/>
                      </a:pPr>
                      <a:r>
                        <a:rPr lang="en-US" sz="1400" b="0">
                          <a:solidFill>
                            <a:schemeClr val="dk1"/>
                          </a:solidFill>
                          <a:latin typeface="Times New Roman"/>
                          <a:ea typeface="Times New Roman"/>
                          <a:cs typeface="Times New Roman"/>
                          <a:sym typeface="Times New Roman"/>
                        </a:rPr>
                        <a:t>8</a:t>
                      </a:r>
                      <a:endParaRPr sz="1400" b="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pPr marL="0" marR="0" lvl="0" indent="0" algn="l" rtl="0">
                        <a:spcBef>
                          <a:spcPts val="0"/>
                        </a:spcBef>
                        <a:spcAft>
                          <a:spcPts val="0"/>
                        </a:spcAft>
                        <a:buClr>
                          <a:schemeClr val="dk1"/>
                        </a:buClr>
                        <a:buSzPts val="1800"/>
                        <a:buFont typeface="Lucida Sans"/>
                        <a:buNone/>
                      </a:pPr>
                      <a:r>
                        <a:rPr lang="en-US" sz="1400" b="0" i="0" u="none" strike="noStrike" cap="none" dirty="0">
                          <a:solidFill>
                            <a:srgbClr val="000000"/>
                          </a:solidFill>
                          <a:effectLst/>
                          <a:latin typeface="Arial"/>
                          <a:ea typeface="Arial"/>
                          <a:cs typeface="Arial"/>
                          <a:sym typeface="Arial"/>
                        </a:rPr>
                        <a:t>Design of Coal Mine Intelligent Monitoring System based on ZigBee Wireless Sensor Network</a:t>
                      </a:r>
                      <a:endParaRPr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pPr marL="0" marR="0" lvl="0" indent="0" algn="l" rtl="0">
                        <a:spcBef>
                          <a:spcPts val="0"/>
                        </a:spcBef>
                        <a:spcAft>
                          <a:spcPts val="0"/>
                        </a:spcAft>
                        <a:buClr>
                          <a:schemeClr val="dk1"/>
                        </a:buClr>
                        <a:buSzPts val="1400"/>
                        <a:buFont typeface="Times New Roman"/>
                        <a:buNone/>
                      </a:pPr>
                      <a:r>
                        <a:rPr lang="en-US" sz="1400" b="0" dirty="0">
                          <a:solidFill>
                            <a:schemeClr val="dk1"/>
                          </a:solidFill>
                          <a:latin typeface="Times New Roman"/>
                          <a:ea typeface="Times New Roman"/>
                          <a:cs typeface="Times New Roman"/>
                          <a:sym typeface="Times New Roman"/>
                        </a:rPr>
                        <a:t>2016</a:t>
                      </a:r>
                      <a:endParaRPr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pPr marL="0" marR="0" lvl="0" indent="0" algn="l" rtl="0">
                        <a:spcBef>
                          <a:spcPts val="0"/>
                        </a:spcBef>
                        <a:spcAft>
                          <a:spcPts val="0"/>
                        </a:spcAft>
                        <a:buClr>
                          <a:schemeClr val="dk1"/>
                        </a:buClr>
                        <a:buSzPts val="1400"/>
                        <a:buFont typeface="Times New Roman"/>
                        <a:buNone/>
                      </a:pPr>
                      <a:r>
                        <a:rPr lang="en-US" sz="1400" b="0" dirty="0">
                          <a:solidFill>
                            <a:schemeClr val="dk1"/>
                          </a:solidFill>
                          <a:latin typeface="Times New Roman"/>
                          <a:ea typeface="Times New Roman"/>
                          <a:cs typeface="Times New Roman"/>
                          <a:sym typeface="Times New Roman"/>
                        </a:rPr>
                        <a:t>IEEE</a:t>
                      </a:r>
                      <a:endParaRPr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pPr marL="0" marR="0" lvl="0" indent="0" algn="l" rtl="0">
                        <a:spcBef>
                          <a:spcPts val="0"/>
                        </a:spcBef>
                        <a:spcAft>
                          <a:spcPts val="0"/>
                        </a:spcAft>
                        <a:buClr>
                          <a:schemeClr val="dk1"/>
                        </a:buClr>
                        <a:buSzPts val="1400"/>
                        <a:buFont typeface="Times New Roman"/>
                        <a:buNone/>
                      </a:pPr>
                      <a:r>
                        <a:rPr lang="en-US" sz="1400" b="0" i="0" u="none" strike="noStrike" cap="none" dirty="0">
                          <a:solidFill>
                            <a:srgbClr val="000000"/>
                          </a:solidFill>
                          <a:effectLst/>
                          <a:latin typeface="Arial"/>
                          <a:ea typeface="Arial"/>
                          <a:cs typeface="Arial"/>
                          <a:sym typeface="Arial"/>
                        </a:rPr>
                        <a:t>Dan Gao, Weiwei Li, </a:t>
                      </a:r>
                      <a:r>
                        <a:rPr lang="en-US" sz="1400" b="0" i="0" u="none" strike="noStrike" cap="none" dirty="0" err="1">
                          <a:solidFill>
                            <a:srgbClr val="000000"/>
                          </a:solidFill>
                          <a:effectLst/>
                          <a:latin typeface="Arial"/>
                          <a:ea typeface="Arial"/>
                          <a:cs typeface="Arial"/>
                          <a:sym typeface="Arial"/>
                        </a:rPr>
                        <a:t>Kun</a:t>
                      </a:r>
                      <a:r>
                        <a:rPr lang="en-US" sz="1400" b="0" i="0" u="none" strike="noStrike" cap="none" dirty="0">
                          <a:solidFill>
                            <a:srgbClr val="000000"/>
                          </a:solidFill>
                          <a:effectLst/>
                          <a:latin typeface="Arial"/>
                          <a:ea typeface="Arial"/>
                          <a:cs typeface="Arial"/>
                          <a:sym typeface="Arial"/>
                        </a:rPr>
                        <a:t> Dai</a:t>
                      </a:r>
                      <a:endParaRPr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Noto Sans Symbols"/>
                        <a:buChar char="❖"/>
                        <a:tabLst/>
                        <a:defRPr/>
                      </a:pPr>
                      <a:r>
                        <a:rPr lang="en-US" sz="1400" b="0" i="0" u="none" strike="noStrike" cap="none" dirty="0">
                          <a:solidFill>
                            <a:srgbClr val="000000"/>
                          </a:solidFill>
                          <a:effectLst/>
                          <a:latin typeface="Arial"/>
                          <a:ea typeface="Arial"/>
                          <a:cs typeface="Arial"/>
                          <a:sym typeface="Arial"/>
                        </a:rPr>
                        <a:t>This paper presents implementation of safety helmet for coal mine workers. This helmet is equipped with methane and carbon monoxide gas sensor. It is on the safety helmet of the coal mine workers This sensor sense the gas and the data is transmitted to the control room wirelessly, through a wireless module called X-Bee connected with the helmet. </a:t>
                      </a:r>
                      <a:endParaRPr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pPr marL="0" marR="0" lvl="0" indent="0" algn="l" rtl="0">
                        <a:spcBef>
                          <a:spcPts val="0"/>
                        </a:spcBef>
                        <a:spcAft>
                          <a:spcPts val="0"/>
                        </a:spcAft>
                        <a:buClr>
                          <a:schemeClr val="dk1"/>
                        </a:buClr>
                        <a:buSzPts val="1400"/>
                        <a:buFont typeface="Noto Sans Symbols"/>
                        <a:buChar char="⮚"/>
                      </a:pPr>
                      <a:r>
                        <a:rPr lang="en-US" sz="1400" b="0" dirty="0">
                          <a:solidFill>
                            <a:schemeClr val="dk1"/>
                          </a:solidFill>
                          <a:latin typeface="Times New Roman"/>
                          <a:ea typeface="Times New Roman"/>
                          <a:cs typeface="Times New Roman"/>
                          <a:sym typeface="Times New Roman"/>
                        </a:rPr>
                        <a:t>X bee wireless sensor network is used which is not efficient.</a:t>
                      </a:r>
                      <a:endParaRPr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extLst>
                  <a:ext uri="{0D108BD9-81ED-4DB2-BD59-A6C34878D82A}">
                    <a16:rowId xmlns="" xmlns:a16="http://schemas.microsoft.com/office/drawing/2014/main" val="10001"/>
                  </a:ext>
                </a:extLst>
              </a:tr>
              <a:tr h="3300950">
                <a:tc>
                  <a:txBody>
                    <a:bodyPr/>
                    <a:lstStyle/>
                    <a:p>
                      <a:pPr marL="0" marR="0" lvl="0" indent="0" algn="l" rtl="0">
                        <a:spcBef>
                          <a:spcPts val="0"/>
                        </a:spcBef>
                        <a:spcAft>
                          <a:spcPts val="0"/>
                        </a:spcAft>
                        <a:buClr>
                          <a:schemeClr val="dk1"/>
                        </a:buClr>
                        <a:buSzPts val="1400"/>
                        <a:buFont typeface="Times New Roman"/>
                        <a:buNone/>
                      </a:pPr>
                      <a:r>
                        <a:rPr lang="en-US" sz="1400" b="0">
                          <a:latin typeface="Times New Roman"/>
                          <a:ea typeface="Times New Roman"/>
                          <a:cs typeface="Times New Roman"/>
                          <a:sym typeface="Times New Roman"/>
                        </a:rPr>
                        <a:t>9</a:t>
                      </a:r>
                      <a:endParaRPr sz="1400" b="0">
                        <a:latin typeface="Times New Roman"/>
                        <a:ea typeface="Times New Roman"/>
                        <a:cs typeface="Times New Roman"/>
                        <a:sym typeface="Times New Roman"/>
                      </a:endParaRPr>
                    </a:p>
                  </a:txBody>
                  <a:tcPr marL="91450" marR="91450" marT="45725" marB="45725">
                    <a:solidFill>
                      <a:srgbClr val="B6B6D3"/>
                    </a:solidFill>
                  </a:tcPr>
                </a:tc>
                <a:tc>
                  <a:txBody>
                    <a:bodyPr/>
                    <a:lstStyle/>
                    <a:p>
                      <a:pPr marL="0" marR="0" lvl="0" indent="0" algn="l" rtl="0">
                        <a:spcBef>
                          <a:spcPts val="0"/>
                        </a:spcBef>
                        <a:spcAft>
                          <a:spcPts val="0"/>
                        </a:spcAft>
                        <a:buClr>
                          <a:schemeClr val="dk1"/>
                        </a:buClr>
                        <a:buSzPts val="1400"/>
                        <a:buFont typeface="Times New Roman"/>
                        <a:buNone/>
                      </a:pPr>
                      <a:r>
                        <a:rPr lang="en-US" sz="1400" b="0" i="0" u="none" strike="noStrike" cap="none" dirty="0">
                          <a:solidFill>
                            <a:srgbClr val="000000"/>
                          </a:solidFill>
                          <a:effectLst/>
                          <a:latin typeface="Arial"/>
                          <a:ea typeface="Arial"/>
                          <a:cs typeface="Arial"/>
                          <a:sym typeface="Arial"/>
                        </a:rPr>
                        <a:t>The study on coal mine using the Bluetooth wireless transmission</a:t>
                      </a:r>
                      <a:endParaRPr sz="1400" dirty="0">
                        <a:latin typeface="Times New Roman"/>
                        <a:ea typeface="Times New Roman"/>
                        <a:cs typeface="Times New Roman"/>
                        <a:sym typeface="Times New Roman"/>
                      </a:endParaRPr>
                    </a:p>
                  </a:txBody>
                  <a:tcPr marL="91450" marR="91450" marT="45725" marB="45725">
                    <a:solidFill>
                      <a:srgbClr val="B6B6D3"/>
                    </a:solidFill>
                  </a:tcPr>
                </a:tc>
                <a:tc>
                  <a:txBody>
                    <a:bodyPr/>
                    <a:lstStyle/>
                    <a:p>
                      <a:pPr marL="0" marR="0" lvl="0" indent="0" algn="l" rtl="0">
                        <a:spcBef>
                          <a:spcPts val="0"/>
                        </a:spcBef>
                        <a:spcAft>
                          <a:spcPts val="0"/>
                        </a:spcAft>
                        <a:buClr>
                          <a:schemeClr val="dk1"/>
                        </a:buClr>
                        <a:buSzPts val="1400"/>
                        <a:buFont typeface="Times New Roman"/>
                        <a:buNone/>
                      </a:pPr>
                      <a:r>
                        <a:rPr lang="en-US" sz="1400" dirty="0">
                          <a:latin typeface="Times New Roman"/>
                          <a:ea typeface="Times New Roman"/>
                          <a:cs typeface="Times New Roman"/>
                          <a:sym typeface="Times New Roman"/>
                        </a:rPr>
                        <a:t>2015</a:t>
                      </a:r>
                      <a:endParaRPr sz="1400" dirty="0">
                        <a:latin typeface="Times New Roman"/>
                        <a:ea typeface="Times New Roman"/>
                        <a:cs typeface="Times New Roman"/>
                        <a:sym typeface="Times New Roman"/>
                      </a:endParaRPr>
                    </a:p>
                  </a:txBody>
                  <a:tcPr marL="91450" marR="91450" marT="45725" marB="45725">
                    <a:solidFill>
                      <a:srgbClr val="B6B6D3"/>
                    </a:solidFill>
                  </a:tcPr>
                </a:tc>
                <a:tc>
                  <a:txBody>
                    <a:bodyPr/>
                    <a:lstStyle/>
                    <a:p>
                      <a:pPr marL="0" marR="0" lvl="0" indent="0" algn="l" rtl="0">
                        <a:spcBef>
                          <a:spcPts val="0"/>
                        </a:spcBef>
                        <a:spcAft>
                          <a:spcPts val="0"/>
                        </a:spcAft>
                        <a:buClr>
                          <a:schemeClr val="dk1"/>
                        </a:buClr>
                        <a:buSzPts val="1400"/>
                        <a:buFont typeface="Times New Roman"/>
                        <a:buNone/>
                      </a:pPr>
                      <a:r>
                        <a:rPr lang="en-US" sz="1400" b="0" dirty="0">
                          <a:latin typeface="Times New Roman"/>
                          <a:ea typeface="Times New Roman"/>
                          <a:cs typeface="Times New Roman"/>
                          <a:sym typeface="Times New Roman"/>
                        </a:rPr>
                        <a:t>IEEE</a:t>
                      </a:r>
                      <a:endParaRPr sz="1400" b="0" dirty="0">
                        <a:latin typeface="Times New Roman"/>
                        <a:ea typeface="Times New Roman"/>
                        <a:cs typeface="Times New Roman"/>
                        <a:sym typeface="Times New Roman"/>
                      </a:endParaRPr>
                    </a:p>
                  </a:txBody>
                  <a:tcPr marL="91450" marR="91450" marT="45725" marB="45725">
                    <a:solidFill>
                      <a:srgbClr val="B6B6D3"/>
                    </a:solid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Times New Roman"/>
                        <a:buNone/>
                        <a:tabLst/>
                        <a:defRPr/>
                      </a:pPr>
                      <a:r>
                        <a:rPr lang="en-US" sz="1400" b="0" i="0" u="none" strike="noStrike" cap="none" dirty="0" err="1">
                          <a:solidFill>
                            <a:srgbClr val="67AFBD"/>
                          </a:solidFill>
                          <a:effectLst/>
                          <a:latin typeface="Arial"/>
                          <a:ea typeface="Arial"/>
                          <a:cs typeface="Arial"/>
                          <a:sym typeface="Arial"/>
                          <a:hlinkClick r:id="rId3">
                            <a:extLst>
                              <a:ext uri="{A12FA001-AC4F-418D-AE19-62706E023703}">
                                <ahyp:hlinkClr xmlns="" xmlns:ahyp="http://schemas.microsoft.com/office/drawing/2018/hyperlinkcolor" val="tx"/>
                              </a:ext>
                            </a:extLst>
                          </a:hlinkClick>
                        </a:rPr>
                        <a:t>Yongping</a:t>
                      </a:r>
                      <a:r>
                        <a:rPr lang="en-US" sz="1400" b="0" i="0" u="none" strike="noStrike" cap="none" dirty="0">
                          <a:solidFill>
                            <a:schemeClr val="tx1"/>
                          </a:solidFill>
                          <a:effectLst/>
                          <a:latin typeface="Arial"/>
                          <a:ea typeface="Arial"/>
                          <a:cs typeface="Arial"/>
                          <a:sym typeface="Arial"/>
                          <a:hlinkClick r:id="rId3">
                            <a:extLst>
                              <a:ext uri="{A12FA001-AC4F-418D-AE19-62706E023703}">
                                <ahyp:hlinkClr xmlns="" xmlns:ahyp="http://schemas.microsoft.com/office/drawing/2018/hyperlinkcolor" val="tx"/>
                              </a:ext>
                            </a:extLst>
                          </a:hlinkClick>
                        </a:rPr>
                        <a:t> Wu</a:t>
                      </a:r>
                      <a:r>
                        <a:rPr lang="en-US" sz="1400" b="0" i="0" u="none" strike="noStrike" cap="none" dirty="0">
                          <a:solidFill>
                            <a:schemeClr val="tx1"/>
                          </a:solidFill>
                          <a:effectLst/>
                          <a:latin typeface="Arial"/>
                          <a:ea typeface="Arial"/>
                          <a:cs typeface="Arial"/>
                          <a:sym typeface="Arial"/>
                        </a:rPr>
                        <a:t>; </a:t>
                      </a:r>
                      <a:r>
                        <a:rPr lang="en-US" sz="1400" b="0" i="0" u="none" strike="noStrike" cap="none" dirty="0">
                          <a:solidFill>
                            <a:schemeClr val="tx1"/>
                          </a:solidFill>
                          <a:effectLst/>
                          <a:latin typeface="Arial"/>
                          <a:ea typeface="Arial"/>
                          <a:cs typeface="Arial"/>
                          <a:sym typeface="Arial"/>
                          <a:hlinkClick r:id="rId4">
                            <a:extLst>
                              <a:ext uri="{A12FA001-AC4F-418D-AE19-62706E023703}">
                                <ahyp:hlinkClr xmlns="" xmlns:ahyp="http://schemas.microsoft.com/office/drawing/2018/hyperlinkcolor" val="tx"/>
                              </a:ext>
                            </a:extLst>
                          </a:hlinkClick>
                        </a:rPr>
                        <a:t>Guo Feng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a:solidFill>
                            <a:schemeClr val="tx1"/>
                          </a:solidFill>
                          <a:effectLst/>
                          <a:latin typeface="Arial"/>
                          <a:ea typeface="Arial"/>
                          <a:cs typeface="Arial"/>
                          <a:sym typeface="Arial"/>
                          <a:hlinkClick r:id="rId5">
                            <a:extLst>
                              <a:ext uri="{A12FA001-AC4F-418D-AE19-62706E023703}">
                                <ahyp:hlinkClr xmlns="" xmlns:ahyp="http://schemas.microsoft.com/office/drawing/2018/hyperlinkcolor" val="tx"/>
                              </a:ext>
                            </a:extLst>
                          </a:hlinkClick>
                        </a:rPr>
                        <a:t>Zhang Meng</a:t>
                      </a:r>
                      <a:endParaRPr lang="en-IN" sz="1400" b="0" i="0" u="none" strike="noStrike" cap="none" dirty="0">
                        <a:solidFill>
                          <a:schemeClr val="tx1"/>
                        </a:solidFill>
                        <a:effectLst/>
                        <a:latin typeface="Arial"/>
                        <a:ea typeface="Arial"/>
                        <a:cs typeface="Arial"/>
                        <a:sym typeface="Arial"/>
                      </a:endParaRPr>
                    </a:p>
                    <a:p>
                      <a:pPr marL="0" marR="0" lvl="0" indent="0" algn="l" rtl="0">
                        <a:spcBef>
                          <a:spcPts val="0"/>
                        </a:spcBef>
                        <a:spcAft>
                          <a:spcPts val="0"/>
                        </a:spcAft>
                        <a:buClr>
                          <a:schemeClr val="dk1"/>
                        </a:buClr>
                        <a:buSzPts val="1400"/>
                        <a:buFont typeface="Times New Roman"/>
                        <a:buNone/>
                      </a:pPr>
                      <a:endParaRPr sz="1400" dirty="0">
                        <a:latin typeface="Times New Roman"/>
                        <a:ea typeface="Times New Roman"/>
                        <a:cs typeface="Times New Roman"/>
                        <a:sym typeface="Times New Roman"/>
                      </a:endParaRPr>
                    </a:p>
                  </a:txBody>
                  <a:tcPr marL="91450" marR="91450" marT="45725" marB="45725">
                    <a:solidFill>
                      <a:srgbClr val="B6B6D3"/>
                    </a:solid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Noto Sans Symbols"/>
                        <a:buNone/>
                        <a:tabLst/>
                        <a:defRPr/>
                      </a:pPr>
                      <a:r>
                        <a:rPr lang="en-US" dirty="0"/>
                        <a:t>Bluetooth technology is to establish a common low-power, low-cost wireless air interface and controlling software opening system. This paper describes the development background, technical features and the structure of the protocol stack of Bluetooth. </a:t>
                      </a:r>
                      <a:endParaRPr lang="en-IN" sz="1400" b="0" i="0" u="none" strike="noStrike" cap="none" dirty="0">
                        <a:solidFill>
                          <a:srgbClr val="000000"/>
                        </a:solidFill>
                        <a:effectLst/>
                        <a:latin typeface="Arial"/>
                        <a:ea typeface="Arial"/>
                        <a:cs typeface="Arial"/>
                        <a:sym typeface="Arial"/>
                      </a:endParaRPr>
                    </a:p>
                  </a:txBody>
                  <a:tcPr marL="91450" marR="91450" marT="45725" marB="45725">
                    <a:solidFill>
                      <a:srgbClr val="B6B6D3"/>
                    </a:solidFill>
                  </a:tcPr>
                </a:tc>
                <a:tc>
                  <a:txBody>
                    <a:bodyPr/>
                    <a:lstStyle/>
                    <a:p>
                      <a:pPr marL="0" marR="0" lvl="0" indent="0" algn="l" rtl="0">
                        <a:spcBef>
                          <a:spcPts val="0"/>
                        </a:spcBef>
                        <a:spcAft>
                          <a:spcPts val="0"/>
                        </a:spcAft>
                        <a:buClr>
                          <a:schemeClr val="dk1"/>
                        </a:buClr>
                        <a:buSzPts val="1400"/>
                        <a:buFont typeface="Noto Sans Symbols"/>
                        <a:buNone/>
                      </a:pPr>
                      <a:r>
                        <a:rPr lang="en-US" dirty="0"/>
                        <a:t>At the same time, the system uses CAN bus technology maturely, has realized the combination of wired and wireless data transmission system. The main difficulty of this system is that the Bluetooth is short distance wireless technology </a:t>
                      </a:r>
                      <a:endParaRPr sz="1400" dirty="0">
                        <a:latin typeface="Times New Roman"/>
                        <a:ea typeface="Times New Roman"/>
                        <a:cs typeface="Times New Roman"/>
                        <a:sym typeface="Times New Roman"/>
                      </a:endParaRPr>
                    </a:p>
                  </a:txBody>
                  <a:tcPr marL="91450" marR="91450" marT="45725" marB="45725">
                    <a:solidFill>
                      <a:srgbClr val="B6B6D3"/>
                    </a:solidFill>
                  </a:tcPr>
                </a:tc>
                <a:extLst>
                  <a:ext uri="{0D108BD9-81ED-4DB2-BD59-A6C34878D82A}">
                    <a16:rowId xmlns=""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aphicFrame>
        <p:nvGraphicFramePr>
          <p:cNvPr id="160" name="Google Shape;160;p23"/>
          <p:cNvGraphicFramePr/>
          <p:nvPr>
            <p:extLst>
              <p:ext uri="{D42A27DB-BD31-4B8C-83A1-F6EECF244321}">
                <p14:modId xmlns:p14="http://schemas.microsoft.com/office/powerpoint/2010/main" val="3621322367"/>
              </p:ext>
            </p:extLst>
          </p:nvPr>
        </p:nvGraphicFramePr>
        <p:xfrm>
          <a:off x="0" y="0"/>
          <a:ext cx="9144000" cy="7643191"/>
        </p:xfrm>
        <a:graphic>
          <a:graphicData uri="http://schemas.openxmlformats.org/drawingml/2006/table">
            <a:tbl>
              <a:tblPr>
                <a:noFill/>
                <a:tableStyleId>{50E8F518-6859-44AA-9109-3F85D7329CE7}</a:tableStyleId>
              </a:tblPr>
              <a:tblGrid>
                <a:gridCol w="523000">
                  <a:extLst>
                    <a:ext uri="{9D8B030D-6E8A-4147-A177-3AD203B41FA5}">
                      <a16:colId xmlns="" xmlns:a16="http://schemas.microsoft.com/office/drawing/2014/main" val="20000"/>
                    </a:ext>
                  </a:extLst>
                </a:gridCol>
                <a:gridCol w="1191475">
                  <a:extLst>
                    <a:ext uri="{9D8B030D-6E8A-4147-A177-3AD203B41FA5}">
                      <a16:colId xmlns="" xmlns:a16="http://schemas.microsoft.com/office/drawing/2014/main" val="20001"/>
                    </a:ext>
                  </a:extLst>
                </a:gridCol>
                <a:gridCol w="785825">
                  <a:extLst>
                    <a:ext uri="{9D8B030D-6E8A-4147-A177-3AD203B41FA5}">
                      <a16:colId xmlns="" xmlns:a16="http://schemas.microsoft.com/office/drawing/2014/main" val="20002"/>
                    </a:ext>
                  </a:extLst>
                </a:gridCol>
                <a:gridCol w="904100">
                  <a:extLst>
                    <a:ext uri="{9D8B030D-6E8A-4147-A177-3AD203B41FA5}">
                      <a16:colId xmlns="" xmlns:a16="http://schemas.microsoft.com/office/drawing/2014/main" val="20003"/>
                    </a:ext>
                  </a:extLst>
                </a:gridCol>
                <a:gridCol w="1268075">
                  <a:extLst>
                    <a:ext uri="{9D8B030D-6E8A-4147-A177-3AD203B41FA5}">
                      <a16:colId xmlns="" xmlns:a16="http://schemas.microsoft.com/office/drawing/2014/main" val="20004"/>
                    </a:ext>
                  </a:extLst>
                </a:gridCol>
                <a:gridCol w="2068925">
                  <a:extLst>
                    <a:ext uri="{9D8B030D-6E8A-4147-A177-3AD203B41FA5}">
                      <a16:colId xmlns="" xmlns:a16="http://schemas.microsoft.com/office/drawing/2014/main" val="20005"/>
                    </a:ext>
                  </a:extLst>
                </a:gridCol>
                <a:gridCol w="2402600">
                  <a:extLst>
                    <a:ext uri="{9D8B030D-6E8A-4147-A177-3AD203B41FA5}">
                      <a16:colId xmlns="" xmlns:a16="http://schemas.microsoft.com/office/drawing/2014/main" val="20006"/>
                    </a:ext>
                  </a:extLst>
                </a:gridCol>
              </a:tblGrid>
              <a:tr h="571475">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dirty="0">
                          <a:solidFill>
                            <a:srgbClr val="FFFFFF"/>
                          </a:solidFill>
                          <a:latin typeface="Times New Roman"/>
                          <a:ea typeface="Times New Roman"/>
                          <a:cs typeface="Times New Roman"/>
                          <a:sym typeface="Times New Roman"/>
                        </a:rPr>
                        <a:t>SNO</a:t>
                      </a:r>
                      <a:endParaRPr sz="1100" b="0" dirty="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TITLE</a:t>
                      </a:r>
                      <a:endParaRPr sz="140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YEAR</a:t>
                      </a:r>
                      <a:endParaRPr sz="110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100"/>
                        <a:buFont typeface="Times New Roman"/>
                        <a:buNone/>
                      </a:pPr>
                      <a:r>
                        <a:rPr lang="en-US" sz="1100" b="0">
                          <a:solidFill>
                            <a:srgbClr val="FFFFFF"/>
                          </a:solidFill>
                          <a:latin typeface="Times New Roman"/>
                          <a:ea typeface="Times New Roman"/>
                          <a:cs typeface="Times New Roman"/>
                          <a:sym typeface="Times New Roman"/>
                        </a:rPr>
                        <a:t>JOURNAL  NAME</a:t>
                      </a:r>
                      <a:endParaRPr sz="110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AUTHOR</a:t>
                      </a:r>
                      <a:endParaRPr sz="110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342900" marR="0" lvl="0" indent="-25400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METHODOLOGY</a:t>
                      </a:r>
                      <a:endParaRPr sz="1100" b="0" u="none" strike="noStrike">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342900" marR="0" lvl="0" indent="-25400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INFERENCE</a:t>
                      </a:r>
                      <a:endParaRPr sz="1100" b="0" u="none" strike="noStrike">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extLst>
                  <a:ext uri="{0D108BD9-81ED-4DB2-BD59-A6C34878D82A}">
                    <a16:rowId xmlns="" xmlns:a16="http://schemas.microsoft.com/office/drawing/2014/main" val="10000"/>
                  </a:ext>
                </a:extLst>
              </a:tr>
              <a:tr h="7071716">
                <a:tc>
                  <a:txBody>
                    <a:bodyPr/>
                    <a:lstStyle/>
                    <a:p>
                      <a:pPr marL="0" marR="0" lvl="0" indent="0" algn="l" rtl="0">
                        <a:spcBef>
                          <a:spcPts val="0"/>
                        </a:spcBef>
                        <a:spcAft>
                          <a:spcPts val="0"/>
                        </a:spcAft>
                        <a:buClr>
                          <a:schemeClr val="dk1"/>
                        </a:buClr>
                        <a:buSzPts val="1800"/>
                        <a:buFont typeface="Lucida Sans"/>
                        <a:buNone/>
                      </a:pPr>
                      <a:endParaRPr sz="1800" b="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400"/>
                        <a:buFont typeface="Times New Roman"/>
                        <a:buNone/>
                      </a:pPr>
                      <a:r>
                        <a:rPr lang="en-US" sz="1400" b="0">
                          <a:solidFill>
                            <a:schemeClr val="dk1"/>
                          </a:solidFill>
                          <a:latin typeface="Times New Roman"/>
                          <a:ea typeface="Times New Roman"/>
                          <a:cs typeface="Times New Roman"/>
                          <a:sym typeface="Times New Roman"/>
                        </a:rPr>
                        <a:t>10</a:t>
                      </a:r>
                      <a:endParaRPr sz="1400" b="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pPr marL="0" marR="0" lvl="0" indent="0" algn="l" rtl="0">
                        <a:spcBef>
                          <a:spcPts val="0"/>
                        </a:spcBef>
                        <a:spcAft>
                          <a:spcPts val="0"/>
                        </a:spcAft>
                        <a:buClr>
                          <a:schemeClr val="dk1"/>
                        </a:buClr>
                        <a:buSzPts val="1400"/>
                        <a:buFont typeface="Lucida Sans"/>
                        <a:buNone/>
                      </a:pPr>
                      <a:r>
                        <a:rPr lang="en-US" sz="1400" b="0" i="0" u="none" strike="noStrike" cap="none" dirty="0">
                          <a:solidFill>
                            <a:srgbClr val="000000"/>
                          </a:solidFill>
                          <a:effectLst/>
                          <a:latin typeface="Arial"/>
                          <a:ea typeface="Arial"/>
                          <a:cs typeface="Arial"/>
                          <a:sym typeface="Arial"/>
                        </a:rPr>
                        <a:t>Intelligent coal mine monitoring system based on the Internet of Things</a:t>
                      </a:r>
                      <a:endParaRPr lang="en-US"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pPr marL="0" marR="0" lvl="0" indent="0" algn="l" rtl="0">
                        <a:spcBef>
                          <a:spcPts val="0"/>
                        </a:spcBef>
                        <a:spcAft>
                          <a:spcPts val="0"/>
                        </a:spcAft>
                        <a:buClr>
                          <a:schemeClr val="dk1"/>
                        </a:buClr>
                        <a:buSzPts val="1400"/>
                        <a:buFont typeface="Times New Roman"/>
                        <a:buNone/>
                      </a:pPr>
                      <a:r>
                        <a:rPr lang="en-US" sz="1400" b="0" dirty="0">
                          <a:solidFill>
                            <a:schemeClr val="dk1"/>
                          </a:solidFill>
                          <a:latin typeface="Times New Roman"/>
                          <a:ea typeface="Times New Roman"/>
                          <a:cs typeface="Times New Roman"/>
                          <a:sym typeface="Times New Roman"/>
                        </a:rPr>
                        <a:t>2015</a:t>
                      </a: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pPr marL="0" marR="0" lvl="0" indent="0" algn="l" rtl="0">
                        <a:spcBef>
                          <a:spcPts val="0"/>
                        </a:spcBef>
                        <a:spcAft>
                          <a:spcPts val="0"/>
                        </a:spcAft>
                        <a:buClr>
                          <a:schemeClr val="dk1"/>
                        </a:buClr>
                        <a:buSzPts val="1400"/>
                        <a:buFont typeface="Times New Roman"/>
                        <a:buNone/>
                      </a:pPr>
                      <a:r>
                        <a:rPr lang="en-US" sz="1400" b="0" dirty="0">
                          <a:solidFill>
                            <a:schemeClr val="dk1"/>
                          </a:solidFill>
                          <a:latin typeface="Times New Roman"/>
                          <a:ea typeface="Times New Roman"/>
                          <a:cs typeface="Times New Roman"/>
                          <a:sym typeface="Times New Roman"/>
                        </a:rPr>
                        <a:t>IEEE</a:t>
                      </a: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Lucida Sans"/>
                        <a:buNone/>
                        <a:tabLst/>
                        <a:defRPr/>
                      </a:pPr>
                      <a:r>
                        <a:rPr lang="en-US" sz="1400" b="0" i="0" u="sng" strike="noStrike" cap="none" dirty="0">
                          <a:solidFill>
                            <a:schemeClr val="tx1"/>
                          </a:solidFill>
                          <a:effectLst/>
                          <a:latin typeface="Arial"/>
                          <a:ea typeface="Arial"/>
                          <a:cs typeface="Arial"/>
                          <a:sym typeface="Arial"/>
                          <a:hlinkClick r:id="rId3">
                            <a:extLst>
                              <a:ext uri="{A12FA001-AC4F-418D-AE19-62706E023703}">
                                <ahyp:hlinkClr xmlns="" xmlns:ahyp="http://schemas.microsoft.com/office/drawing/2018/hyperlinkcolor" val="tx"/>
                              </a:ext>
                            </a:extLst>
                          </a:hlinkClick>
                        </a:rPr>
                        <a:t>Shushan Hu</a:t>
                      </a:r>
                      <a:r>
                        <a:rPr lang="en-US" sz="1400" b="0" i="0" u="none" strike="noStrike" cap="none" dirty="0">
                          <a:solidFill>
                            <a:schemeClr val="tx1"/>
                          </a:solidFill>
                          <a:effectLst/>
                          <a:latin typeface="Arial"/>
                          <a:ea typeface="Arial"/>
                          <a:cs typeface="Arial"/>
                          <a:sym typeface="Arial"/>
                        </a:rPr>
                        <a:t>; </a:t>
                      </a:r>
                      <a:r>
                        <a:rPr lang="en-US" sz="1400" b="0" i="0" u="sng" strike="noStrike" cap="none" dirty="0" err="1">
                          <a:solidFill>
                            <a:srgbClr val="67AFBD"/>
                          </a:solidFill>
                          <a:effectLst/>
                          <a:latin typeface="Arial"/>
                          <a:ea typeface="Arial"/>
                          <a:cs typeface="Arial"/>
                          <a:sym typeface="Arial"/>
                          <a:hlinkClick r:id="rId4">
                            <a:extLst>
                              <a:ext uri="{A12FA001-AC4F-418D-AE19-62706E023703}">
                                <ahyp:hlinkClr xmlns="" xmlns:ahyp="http://schemas.microsoft.com/office/drawing/2018/hyperlinkcolor" val="tx"/>
                              </a:ext>
                            </a:extLst>
                          </a:hlinkClick>
                        </a:rPr>
                        <a:t>Cunchen</a:t>
                      </a:r>
                      <a:r>
                        <a:rPr lang="en-US" sz="1400" b="0" i="0" u="sng" strike="noStrike" cap="none" dirty="0">
                          <a:solidFill>
                            <a:schemeClr val="tx1"/>
                          </a:solidFill>
                          <a:effectLst/>
                          <a:latin typeface="Arial"/>
                          <a:ea typeface="Arial"/>
                          <a:cs typeface="Arial"/>
                          <a:sym typeface="Arial"/>
                          <a:hlinkClick r:id="rId4">
                            <a:extLst>
                              <a:ext uri="{A12FA001-AC4F-418D-AE19-62706E023703}">
                                <ahyp:hlinkClr xmlns="" xmlns:ahyp="http://schemas.microsoft.com/office/drawing/2018/hyperlinkcolor" val="tx"/>
                              </a:ext>
                            </a:extLst>
                          </a:hlinkClick>
                        </a:rPr>
                        <a:t> Tang</a:t>
                      </a:r>
                      <a:r>
                        <a:rPr lang="en-US" sz="1400" b="0" i="0" u="none" strike="noStrike" cap="none" dirty="0">
                          <a:solidFill>
                            <a:schemeClr val="tx1"/>
                          </a:solidFill>
                          <a:effectLst/>
                          <a:latin typeface="Arial"/>
                          <a:ea typeface="Arial"/>
                          <a:cs typeface="Arial"/>
                          <a:sym typeface="Arial"/>
                        </a:rPr>
                        <a:t>; </a:t>
                      </a:r>
                      <a:r>
                        <a:rPr lang="en-US" sz="1400" b="0" i="0" u="sng" strike="noStrike" cap="none" dirty="0" err="1">
                          <a:solidFill>
                            <a:srgbClr val="67AFBD"/>
                          </a:solidFill>
                          <a:effectLst/>
                          <a:latin typeface="Arial"/>
                          <a:ea typeface="Arial"/>
                          <a:cs typeface="Arial"/>
                          <a:sym typeface="Arial"/>
                          <a:hlinkClick r:id="rId5">
                            <a:extLst>
                              <a:ext uri="{A12FA001-AC4F-418D-AE19-62706E023703}">
                                <ahyp:hlinkClr xmlns="" xmlns:ahyp="http://schemas.microsoft.com/office/drawing/2018/hyperlinkcolor" val="tx"/>
                              </a:ext>
                            </a:extLst>
                          </a:hlinkClick>
                        </a:rPr>
                        <a:t>Riji</a:t>
                      </a:r>
                      <a:r>
                        <a:rPr lang="en-US" sz="1400" b="0" i="0" u="sng" strike="noStrike" cap="none" dirty="0">
                          <a:solidFill>
                            <a:schemeClr val="tx1"/>
                          </a:solidFill>
                          <a:effectLst/>
                          <a:latin typeface="Arial"/>
                          <a:ea typeface="Arial"/>
                          <a:cs typeface="Arial"/>
                          <a:sym typeface="Arial"/>
                          <a:hlinkClick r:id="rId5">
                            <a:extLst>
                              <a:ext uri="{A12FA001-AC4F-418D-AE19-62706E023703}">
                                <ahyp:hlinkClr xmlns="" xmlns:ahyp="http://schemas.microsoft.com/office/drawing/2018/hyperlinkcolor" val="tx"/>
                              </a:ext>
                            </a:extLst>
                          </a:hlinkClick>
                        </a:rPr>
                        <a:t> Yu</a:t>
                      </a:r>
                      <a:r>
                        <a:rPr lang="en-US" sz="1400" b="0" i="0" u="none" strike="noStrike" cap="none" dirty="0">
                          <a:solidFill>
                            <a:schemeClr val="tx1"/>
                          </a:solidFill>
                          <a:effectLst/>
                          <a:latin typeface="Arial"/>
                          <a:ea typeface="Arial"/>
                          <a:cs typeface="Arial"/>
                          <a:sym typeface="Arial"/>
                        </a:rPr>
                        <a:t>; </a:t>
                      </a:r>
                      <a:r>
                        <a:rPr lang="en-US" sz="1400" b="0" i="0" u="sng" strike="noStrike" cap="none" dirty="0">
                          <a:solidFill>
                            <a:schemeClr val="tx1"/>
                          </a:solidFill>
                          <a:effectLst/>
                          <a:latin typeface="Arial"/>
                          <a:ea typeface="Arial"/>
                          <a:cs typeface="Arial"/>
                          <a:sym typeface="Arial"/>
                          <a:hlinkClick r:id="rId6">
                            <a:extLst>
                              <a:ext uri="{A12FA001-AC4F-418D-AE19-62706E023703}">
                                <ahyp:hlinkClr xmlns="" xmlns:ahyp="http://schemas.microsoft.com/office/drawing/2018/hyperlinkcolor" val="tx"/>
                              </a:ext>
                            </a:extLst>
                          </a:hlinkClick>
                        </a:rPr>
                        <a:t>Feng Liu</a:t>
                      </a:r>
                      <a:r>
                        <a:rPr lang="en-US" sz="1400" b="0" i="0" u="none" strike="noStrike" cap="none" dirty="0">
                          <a:solidFill>
                            <a:schemeClr val="tx1"/>
                          </a:solidFill>
                          <a:effectLst/>
                          <a:latin typeface="Arial"/>
                          <a:ea typeface="Arial"/>
                          <a:cs typeface="Arial"/>
                          <a:sym typeface="Arial"/>
                        </a:rPr>
                        <a:t>; </a:t>
                      </a:r>
                      <a:r>
                        <a:rPr lang="en-US" sz="1400" b="0" i="0" u="sng" strike="noStrike" cap="none" dirty="0" err="1">
                          <a:solidFill>
                            <a:srgbClr val="67AFBD"/>
                          </a:solidFill>
                          <a:effectLst/>
                          <a:latin typeface="Arial"/>
                          <a:ea typeface="Arial"/>
                          <a:cs typeface="Arial"/>
                          <a:sym typeface="Arial"/>
                          <a:hlinkClick r:id="rId7">
                            <a:extLst>
                              <a:ext uri="{A12FA001-AC4F-418D-AE19-62706E023703}">
                                <ahyp:hlinkClr xmlns="" xmlns:ahyp="http://schemas.microsoft.com/office/drawing/2018/hyperlinkcolor" val="tx"/>
                              </a:ext>
                            </a:extLst>
                          </a:hlinkClick>
                        </a:rPr>
                        <a:t>Xiaojun</a:t>
                      </a:r>
                      <a:r>
                        <a:rPr lang="en-US" sz="1400" b="0" i="0" u="sng" strike="noStrike" cap="none" dirty="0">
                          <a:solidFill>
                            <a:schemeClr val="tx1"/>
                          </a:solidFill>
                          <a:effectLst/>
                          <a:latin typeface="Arial"/>
                          <a:ea typeface="Arial"/>
                          <a:cs typeface="Arial"/>
                          <a:sym typeface="Arial"/>
                          <a:hlinkClick r:id="rId7">
                            <a:extLst>
                              <a:ext uri="{A12FA001-AC4F-418D-AE19-62706E023703}">
                                <ahyp:hlinkClr xmlns="" xmlns:ahyp="http://schemas.microsoft.com/office/drawing/2018/hyperlinkcolor" val="tx"/>
                              </a:ext>
                            </a:extLst>
                          </a:hlinkClick>
                        </a:rPr>
                        <a:t> Wang</a:t>
                      </a:r>
                      <a:endParaRPr lang="en-IN" sz="1400" b="0" i="0" u="none" strike="noStrike" cap="none" dirty="0">
                        <a:solidFill>
                          <a:schemeClr val="tx1"/>
                        </a:solidFill>
                        <a:effectLst/>
                        <a:latin typeface="Arial"/>
                        <a:ea typeface="Arial"/>
                        <a:cs typeface="Arial"/>
                        <a:sym typeface="Arial"/>
                      </a:endParaRPr>
                    </a:p>
                    <a:p>
                      <a:pPr marL="0" marR="0" lvl="0" indent="0" algn="l" rtl="0">
                        <a:spcBef>
                          <a:spcPts val="0"/>
                        </a:spcBef>
                        <a:spcAft>
                          <a:spcPts val="0"/>
                        </a:spcAft>
                        <a:buClr>
                          <a:schemeClr val="dk1"/>
                        </a:buClr>
                        <a:buSzPts val="1400"/>
                        <a:buFont typeface="Lucida Sans"/>
                        <a:buNone/>
                      </a:pPr>
                      <a:endParaRPr lang="en-US"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pPr marL="0" marR="0" lvl="0" indent="0" algn="l" rtl="0">
                        <a:spcBef>
                          <a:spcPts val="0"/>
                        </a:spcBef>
                        <a:spcAft>
                          <a:spcPts val="0"/>
                        </a:spcAft>
                        <a:buClr>
                          <a:schemeClr val="dk1"/>
                        </a:buClr>
                        <a:buSzPts val="1400"/>
                        <a:buFont typeface="Noto Sans Symbols"/>
                        <a:buChar char="❖"/>
                      </a:pPr>
                      <a:r>
                        <a:rPr lang="en-US" sz="1400" b="0" i="0" u="none" strike="noStrike" cap="none" dirty="0">
                          <a:solidFill>
                            <a:srgbClr val="000000"/>
                          </a:solidFill>
                          <a:effectLst/>
                          <a:latin typeface="Arial"/>
                          <a:ea typeface="Arial"/>
                          <a:cs typeface="Arial"/>
                          <a:sym typeface="Arial"/>
                        </a:rPr>
                        <a:t>The proposed sense network architecture is completed based on Controller Area Network (CAN) bus and ZigBee technology. The sense nodes work cycle, powered by batteries, is extended by specific work model. Position of miners can be obtained through inquiry routing tables of network nodes. Manage system is designed to provide services for mine managers. The proposed system can monitor the process of mining intelligently and warn miners and managers immediately when dangerous issues emerge, such as gas leaking and water leaking.</a:t>
                      </a:r>
                      <a:endParaRPr lang="en-US"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r>
                        <a:rPr lang="en-US" sz="1400" dirty="0"/>
                        <a:t>This method is  scalable</a:t>
                      </a:r>
                    </a:p>
                    <a:p>
                      <a:r>
                        <a:rPr lang="en-US" sz="1400" dirty="0"/>
                        <a:t>Only for short distance.</a:t>
                      </a:r>
                    </a:p>
                    <a:p>
                      <a:pPr marL="0" marR="0" lvl="0" indent="0" algn="l" rtl="0">
                        <a:spcBef>
                          <a:spcPts val="0"/>
                        </a:spcBef>
                        <a:spcAft>
                          <a:spcPts val="0"/>
                        </a:spcAft>
                        <a:buClr>
                          <a:schemeClr val="dk1"/>
                        </a:buClr>
                        <a:buSzPts val="1400"/>
                        <a:buFont typeface="Noto Sans Symbols"/>
                        <a:buNone/>
                      </a:pPr>
                      <a:endParaRPr lang="en-US"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body" idx="1"/>
          </p:nvPr>
        </p:nvSpPr>
        <p:spPr>
          <a:xfrm>
            <a:off x="142844" y="857232"/>
            <a:ext cx="8786874" cy="5777248"/>
          </a:xfrm>
          <a:prstGeom prst="rect">
            <a:avLst/>
          </a:prstGeom>
          <a:noFill/>
          <a:ln>
            <a:noFill/>
          </a:ln>
        </p:spPr>
        <p:txBody>
          <a:bodyPr spcFirstLastPara="1" wrap="square" lIns="91425" tIns="45700" rIns="91425" bIns="45700" anchor="t" anchorCtr="0">
            <a:noAutofit/>
          </a:bodyPr>
          <a:lstStyle/>
          <a:p>
            <a:pPr marL="365760" indent="-256032" algn="just">
              <a:lnSpc>
                <a:spcPct val="90000"/>
              </a:lnSpc>
              <a:spcBef>
                <a:spcPts val="0"/>
              </a:spcBef>
              <a:buSzPts val="1698"/>
              <a:buNone/>
            </a:pPr>
            <a:r>
              <a:rPr lang="en-US" sz="2497" dirty="0">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	</a:t>
            </a:r>
            <a:r>
              <a:rPr lang="en-US" sz="2000" dirty="0">
                <a:effectLst/>
                <a:latin typeface="Times New Roman" panose="02020603050405020304" pitchFamily="18" charset="0"/>
                <a:ea typeface="Times New Roman" panose="02020603050405020304" pitchFamily="18" charset="0"/>
              </a:rPr>
              <a:t> Traditional coal mine safety monitoring system adopts wired network to transmit. In the mining process, the wired communication system is not so efficient. The most famous system for underground mines communication is Radio Frequency Identification Device (RFID) system. It is comprised of radio frequency identifier tags, RFID readers, routers and a host station. RFID tags are very small chips capable of storing a specified amount of data in its circuitry. RFID tags area unit of 2 sorts, active and passive. In underground mine application, active tags should be used having the signal range of 100 meters, whereas for passive tags the allowed range is 6-8 meters . In addition to above, there are many wireless systems such as; Wi-Fi (IEEE 802.11), Bluetooth (IEEE 802.15) and Wi-Max used in underground mines application. </a:t>
            </a:r>
            <a:r>
              <a:rPr lang="en-US" sz="2000" dirty="0" err="1">
                <a:effectLst/>
                <a:latin typeface="Times New Roman" panose="02020603050405020304" pitchFamily="18" charset="0"/>
                <a:ea typeface="Times New Roman" panose="02020603050405020304" pitchFamily="18" charset="0"/>
              </a:rPr>
              <a:t>Zigebee</a:t>
            </a:r>
            <a:r>
              <a:rPr lang="en-US" sz="2000" dirty="0">
                <a:effectLst/>
                <a:latin typeface="Times New Roman" panose="02020603050405020304" pitchFamily="18" charset="0"/>
                <a:ea typeface="Times New Roman" panose="02020603050405020304" pitchFamily="18" charset="0"/>
              </a:rPr>
              <a:t> based wireless data transmission is used widely in coal mine monitoring system. In this </a:t>
            </a:r>
            <a:r>
              <a:rPr lang="en-US" sz="2000" dirty="0" err="1">
                <a:effectLst/>
                <a:latin typeface="Times New Roman" panose="02020603050405020304" pitchFamily="18" charset="0"/>
                <a:ea typeface="Times New Roman" panose="02020603050405020304" pitchFamily="18" charset="0"/>
              </a:rPr>
              <a:t>system,the</a:t>
            </a:r>
            <a:r>
              <a:rPr lang="en-US" sz="2000" dirty="0">
                <a:effectLst/>
                <a:latin typeface="Times New Roman" panose="02020603050405020304" pitchFamily="18" charset="0"/>
                <a:ea typeface="Times New Roman" panose="02020603050405020304" pitchFamily="18" charset="0"/>
              </a:rPr>
              <a:t> data of the concentration level of harmful gases and hazardous event of coal mines  are transmitted to the base station using </a:t>
            </a:r>
            <a:r>
              <a:rPr lang="en-US" sz="2000" dirty="0" err="1">
                <a:effectLst/>
                <a:latin typeface="Times New Roman" panose="02020603050405020304" pitchFamily="18" charset="0"/>
                <a:ea typeface="Times New Roman" panose="02020603050405020304" pitchFamily="18" charset="0"/>
              </a:rPr>
              <a:t>Zigbee.Ultra</a:t>
            </a:r>
            <a:r>
              <a:rPr lang="en-US" sz="2000" dirty="0">
                <a:effectLst/>
                <a:latin typeface="Times New Roman" panose="02020603050405020304" pitchFamily="18" charset="0"/>
                <a:ea typeface="Times New Roman" panose="02020603050405020304" pitchFamily="18" charset="0"/>
              </a:rPr>
              <a:t> Wide Band system is another radio system for short-range communication with very low power and very high data rate.</a:t>
            </a:r>
          </a:p>
          <a:p>
            <a:pPr marL="365760" indent="-256032" algn="just">
              <a:lnSpc>
                <a:spcPct val="90000"/>
              </a:lnSpc>
              <a:spcBef>
                <a:spcPts val="0"/>
              </a:spcBef>
              <a:buSzPts val="1698"/>
              <a:buNone/>
            </a:pPr>
            <a:r>
              <a:rPr lang="en-US" sz="2000" dirty="0">
                <a:latin typeface="Times New Roman" panose="02020603050405020304" pitchFamily="18" charset="0"/>
                <a:ea typeface="Times New Roman" panose="02020603050405020304" pitchFamily="18" charset="0"/>
              </a:rPr>
              <a:t> </a:t>
            </a:r>
          </a:p>
          <a:p>
            <a:pPr marL="365760" indent="-256032" algn="just">
              <a:lnSpc>
                <a:spcPct val="90000"/>
              </a:lnSpc>
              <a:spcBef>
                <a:spcPts val="0"/>
              </a:spcBef>
              <a:buSzPts val="1698"/>
              <a:buNone/>
            </a:pPr>
            <a:r>
              <a:rPr lang="en-US" sz="200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TECHNOLOGY USED:</a:t>
            </a:r>
          </a:p>
          <a:p>
            <a:pPr marL="365760" indent="-256032" algn="just">
              <a:lnSpc>
                <a:spcPct val="90000"/>
              </a:lnSpc>
              <a:spcBef>
                <a:spcPts val="0"/>
              </a:spcBef>
              <a:buSzPts val="1698"/>
              <a:buNone/>
            </a:pPr>
            <a:r>
              <a:rPr lang="en-IN" sz="2000" b="1" dirty="0">
                <a:effectLst/>
                <a:latin typeface="Times New Roman" panose="02020603050405020304" pitchFamily="18" charset="0"/>
                <a:ea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rPr>
              <a:t>Wired </a:t>
            </a:r>
            <a:r>
              <a:rPr lang="en-IN" sz="2000" dirty="0" err="1">
                <a:effectLst/>
                <a:latin typeface="Times New Roman" panose="02020603050405020304" pitchFamily="18" charset="0"/>
                <a:ea typeface="Times New Roman" panose="02020603050405020304" pitchFamily="18" charset="0"/>
              </a:rPr>
              <a:t>system,Wi-fi,Zigbee,Bluetooth</a:t>
            </a:r>
            <a:endParaRPr lang="en-IN" sz="2000" dirty="0">
              <a:effectLst/>
              <a:latin typeface="Times New Roman" panose="02020603050405020304" pitchFamily="18" charset="0"/>
              <a:ea typeface="Times New Roman" panose="02020603050405020304" pitchFamily="18" charset="0"/>
            </a:endParaRPr>
          </a:p>
          <a:p>
            <a:pPr marL="365760" lvl="0" indent="-256032" algn="just" rtl="0">
              <a:lnSpc>
                <a:spcPct val="90000"/>
              </a:lnSpc>
              <a:spcBef>
                <a:spcPts val="0"/>
              </a:spcBef>
              <a:spcAft>
                <a:spcPts val="0"/>
              </a:spcAft>
              <a:buSzPts val="1698"/>
              <a:buNone/>
            </a:pPr>
            <a:endParaRPr sz="2497" dirty="0"/>
          </a:p>
        </p:txBody>
      </p:sp>
      <p:sp>
        <p:nvSpPr>
          <p:cNvPr id="166" name="Google Shape;166;p24"/>
          <p:cNvSpPr txBox="1">
            <a:spLocks noGrp="1"/>
          </p:cNvSpPr>
          <p:nvPr>
            <p:ph type="title"/>
          </p:nvPr>
        </p:nvSpPr>
        <p:spPr>
          <a:xfrm>
            <a:off x="428596" y="0"/>
            <a:ext cx="8229600" cy="93978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100"/>
              <a:buFont typeface="Times New Roman"/>
              <a:buNone/>
            </a:pPr>
            <a:r>
              <a:rPr lang="en-US" u="sng">
                <a:latin typeface="Times New Roman"/>
                <a:ea typeface="Times New Roman"/>
                <a:cs typeface="Times New Roman"/>
                <a:sym typeface="Times New Roman"/>
              </a:rPr>
              <a:t>EXISTING SYSTEM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body" idx="1"/>
          </p:nvPr>
        </p:nvSpPr>
        <p:spPr>
          <a:xfrm>
            <a:off x="428596" y="1214422"/>
            <a:ext cx="8229600" cy="4525963"/>
          </a:xfrm>
          <a:prstGeom prst="rect">
            <a:avLst/>
          </a:prstGeom>
          <a:noFill/>
          <a:ln>
            <a:noFill/>
          </a:ln>
        </p:spPr>
        <p:txBody>
          <a:bodyPr spcFirstLastPara="1" wrap="square" lIns="91425" tIns="45700" rIns="91425" bIns="45700" anchor="t" anchorCtr="0">
            <a:noAutofit/>
          </a:bodyPr>
          <a:lstStyle/>
          <a:p>
            <a:pPr marL="342900" lvl="0" indent="-342900" algn="just">
              <a:lnSpc>
                <a:spcPct val="150000"/>
              </a:lnSpc>
              <a:buFont typeface="Wingdings" panose="05000000000000000000" pitchFamily="2" charset="2"/>
              <a:buChar char=""/>
              <a:tabLst>
                <a:tab pos="2021840" algn="l"/>
              </a:tabLst>
            </a:pPr>
            <a:r>
              <a:rPr lang="en-US" dirty="0">
                <a:latin typeface="Times New Roman"/>
                <a:ea typeface="Times New Roman"/>
                <a:cs typeface="Times New Roman"/>
                <a:sym typeface="Times New Roman"/>
              </a:rPr>
              <a:t> </a:t>
            </a:r>
            <a:r>
              <a:rPr lang="en-US" sz="2400" dirty="0">
                <a:effectLst/>
                <a:latin typeface="Times New Roman" panose="02020603050405020304" pitchFamily="18" charset="0"/>
                <a:ea typeface="Times New Roman" panose="02020603050405020304" pitchFamily="18" charset="0"/>
              </a:rPr>
              <a:t>The wired connections will fail in natural calamities such as landslides, earthquake etc., </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2021840" algn="l"/>
              </a:tabLst>
            </a:pPr>
            <a:r>
              <a:rPr lang="en-US" sz="2400" dirty="0">
                <a:effectLst/>
                <a:latin typeface="Times New Roman" panose="02020603050405020304" pitchFamily="18" charset="0"/>
                <a:ea typeface="Times New Roman" panose="02020603050405020304" pitchFamily="18" charset="0"/>
              </a:rPr>
              <a:t>Re-installation cost of the wired networks is also a disadvantage for these connections. </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2021840" algn="l"/>
              </a:tabLst>
            </a:pPr>
            <a:r>
              <a:rPr lang="en-US" sz="2400" dirty="0">
                <a:effectLst/>
                <a:latin typeface="Times New Roman" panose="02020603050405020304" pitchFamily="18" charset="0"/>
                <a:ea typeface="Times New Roman" panose="02020603050405020304" pitchFamily="18" charset="0"/>
              </a:rPr>
              <a:t>The wired connection requires a lot of maintenance cost also.</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2021840" algn="l"/>
              </a:tabLst>
            </a:pPr>
            <a:r>
              <a:rPr lang="en-US" sz="2400" dirty="0">
                <a:effectLst/>
                <a:latin typeface="Times New Roman" panose="02020603050405020304" pitchFamily="18" charset="0"/>
                <a:ea typeface="Times New Roman" panose="02020603050405020304" pitchFamily="18" charset="0"/>
              </a:rPr>
              <a:t>Zigbee ,Wi-Fi based data transmission can be used only for short range communication.</a:t>
            </a:r>
            <a:endParaRPr lang="en-IN" sz="2400" dirty="0">
              <a:effectLst/>
              <a:latin typeface="Times New Roman" panose="02020603050405020304" pitchFamily="18" charset="0"/>
              <a:ea typeface="Times New Roman" panose="02020603050405020304" pitchFamily="18" charset="0"/>
            </a:endParaRPr>
          </a:p>
          <a:p>
            <a:pPr marL="365760" lvl="0" indent="-256032" algn="l" rtl="0">
              <a:spcBef>
                <a:spcPts val="0"/>
              </a:spcBef>
              <a:spcAft>
                <a:spcPts val="0"/>
              </a:spcAft>
              <a:buSzPts val="1836"/>
              <a:buNone/>
            </a:pPr>
            <a:endParaRPr dirty="0">
              <a:latin typeface="Times New Roman"/>
              <a:ea typeface="Times New Roman"/>
              <a:cs typeface="Times New Roman"/>
              <a:sym typeface="Times New Roman"/>
            </a:endParaRPr>
          </a:p>
        </p:txBody>
      </p:sp>
      <p:sp>
        <p:nvSpPr>
          <p:cNvPr id="172" name="Google Shape;172;p25"/>
          <p:cNvSpPr txBox="1">
            <a:spLocks noGrp="1"/>
          </p:cNvSpPr>
          <p:nvPr>
            <p:ph type="title"/>
          </p:nvPr>
        </p:nvSpPr>
        <p:spPr>
          <a:xfrm>
            <a:off x="428596" y="857232"/>
            <a:ext cx="8229600" cy="58259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E3E67"/>
              </a:buClr>
              <a:buSzPts val="2790"/>
              <a:buFont typeface="Times New Roman"/>
              <a:buNone/>
            </a:pPr>
            <a:r>
              <a:rPr lang="en-US" sz="2790" u="sng">
                <a:solidFill>
                  <a:srgbClr val="3E3E67"/>
                </a:solidFill>
                <a:latin typeface="Times New Roman"/>
                <a:ea typeface="Times New Roman"/>
                <a:cs typeface="Times New Roman"/>
                <a:sym typeface="Times New Roman"/>
              </a:rPr>
              <a:t>DRAWBACKS OF EXISTING SYSTEM</a:t>
            </a:r>
            <a:br>
              <a:rPr lang="en-US" sz="2790" u="sng">
                <a:solidFill>
                  <a:srgbClr val="3E3E67"/>
                </a:solidFill>
                <a:latin typeface="Times New Roman"/>
                <a:ea typeface="Times New Roman"/>
                <a:cs typeface="Times New Roman"/>
                <a:sym typeface="Times New Roman"/>
              </a:rPr>
            </a:br>
            <a:r>
              <a:rPr lang="en-US" sz="1800">
                <a:solidFill>
                  <a:srgbClr val="3E3E67"/>
                </a:solidFill>
                <a:latin typeface="Times New Roman"/>
                <a:ea typeface="Times New Roman"/>
                <a:cs typeface="Times New Roman"/>
                <a:sym typeface="Times New Roman"/>
              </a:rPr>
              <a:t/>
            </a:r>
            <a:br>
              <a:rPr lang="en-US" sz="1800">
                <a:solidFill>
                  <a:srgbClr val="3E3E67"/>
                </a:solidFill>
                <a:latin typeface="Times New Roman"/>
                <a:ea typeface="Times New Roman"/>
                <a:cs typeface="Times New Roman"/>
                <a:sym typeface="Times New Roman"/>
              </a:rPr>
            </a:br>
            <a:endParaRPr sz="369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body" idx="1"/>
          </p:nvPr>
        </p:nvSpPr>
        <p:spPr>
          <a:xfrm>
            <a:off x="328554" y="1285852"/>
            <a:ext cx="8329642" cy="5267340"/>
          </a:xfrm>
          <a:prstGeom prst="rect">
            <a:avLst/>
          </a:prstGeom>
          <a:noFill/>
          <a:ln>
            <a:noFill/>
          </a:ln>
        </p:spPr>
        <p:txBody>
          <a:bodyPr spcFirstLastPara="1" wrap="square" lIns="91425" tIns="45700" rIns="91425" bIns="45700" anchor="t" anchorCtr="0">
            <a:noAutofit/>
          </a:bodyPr>
          <a:lstStyle/>
          <a:p>
            <a:pPr algn="just">
              <a:lnSpc>
                <a:spcPct val="150000"/>
              </a:lnSpc>
              <a:tabLst>
                <a:tab pos="2021840" algn="l"/>
              </a:tabLst>
            </a:pPr>
            <a:r>
              <a:rPr lang="en-US" sz="1800" dirty="0">
                <a:effectLst/>
                <a:latin typeface="Times New Roman" panose="02020603050405020304" pitchFamily="18" charset="0"/>
                <a:ea typeface="Times New Roman" panose="02020603050405020304" pitchFamily="18" charset="0"/>
              </a:rPr>
              <a:t> The main objective of the proposed method is to improve the effective data transmission from the base station to receiving station in the underground mines. At present, the Wi-Fi technology has been used for information exchange along with large delay which affects the data transmitting speed and loss of the data. This problem can be overcome by proposed method and give effective communication between sender and receiver. Here, working procedure is same as that of Wi-Fi but instead of radio wave the light wave is used from the lighting arrangement in the underground mine and power consumption of these light also very low. The lightning system consists of the Li-Fi circuit driver to sense the signal from the base station through the light the photo detector in the device capture the signal and passes the data to the monitoring section of the underground mines.</a:t>
            </a:r>
            <a:endParaRPr lang="en-IN" sz="1800" dirty="0">
              <a:effectLst/>
              <a:latin typeface="Times New Roman" panose="02020603050405020304" pitchFamily="18" charset="0"/>
              <a:ea typeface="Times New Roman" panose="02020603050405020304" pitchFamily="18" charset="0"/>
            </a:endParaRPr>
          </a:p>
          <a:p>
            <a:pPr marL="0" lvl="0" indent="0" algn="just" rtl="0">
              <a:spcBef>
                <a:spcPts val="0"/>
              </a:spcBef>
              <a:spcAft>
                <a:spcPts val="0"/>
              </a:spcAft>
              <a:buSzPts val="1904"/>
              <a:buNone/>
            </a:pPr>
            <a:r>
              <a:rPr lang="en-US" sz="1800" b="1" dirty="0">
                <a:solidFill>
                  <a:srgbClr val="373737"/>
                </a:solidFill>
                <a:latin typeface="Times New Roman"/>
                <a:ea typeface="Times New Roman"/>
                <a:cs typeface="Times New Roman"/>
                <a:sym typeface="Times New Roman"/>
              </a:rPr>
              <a:t>                  </a:t>
            </a:r>
            <a:endParaRPr sz="1800" dirty="0">
              <a:latin typeface="Times New Roman"/>
              <a:ea typeface="Times New Roman"/>
              <a:cs typeface="Times New Roman"/>
              <a:sym typeface="Times New Roman"/>
            </a:endParaRPr>
          </a:p>
          <a:p>
            <a:pPr marL="109728" lvl="0" indent="0" algn="l" rtl="0">
              <a:spcBef>
                <a:spcPts val="400"/>
              </a:spcBef>
              <a:spcAft>
                <a:spcPts val="0"/>
              </a:spcAft>
              <a:buSzPts val="1904"/>
              <a:buNone/>
            </a:pPr>
            <a:endParaRPr sz="2800" dirty="0"/>
          </a:p>
        </p:txBody>
      </p:sp>
      <p:sp>
        <p:nvSpPr>
          <p:cNvPr id="178" name="Google Shape;178;p26"/>
          <p:cNvSpPr txBox="1">
            <a:spLocks noGrp="1"/>
          </p:cNvSpPr>
          <p:nvPr>
            <p:ph type="title"/>
          </p:nvPr>
        </p:nvSpPr>
        <p:spPr>
          <a:xfrm>
            <a:off x="428596" y="142852"/>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100"/>
              <a:buFont typeface="Times New Roman"/>
              <a:buNone/>
            </a:pPr>
            <a:r>
              <a:rPr lang="en-US" u="sng">
                <a:latin typeface="Times New Roman"/>
                <a:ea typeface="Times New Roman"/>
                <a:cs typeface="Times New Roman"/>
                <a:sym typeface="Times New Roman"/>
              </a:rPr>
              <a:t>PROPOSED SYSTEM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flipH="1">
            <a:off x="251520" y="188640"/>
            <a:ext cx="8784976" cy="6264696"/>
          </a:xfrm>
          <a:prstGeom prst="rect">
            <a:avLst/>
          </a:prstGeom>
          <a:noFill/>
          <a:ln>
            <a:noFill/>
          </a:ln>
        </p:spPr>
        <p:txBody>
          <a:bodyPr spcFirstLastPara="1" wrap="square" lIns="91425" tIns="45700" rIns="91425" bIns="45700" anchor="ctr" anchorCtr="0">
            <a:noAutofit/>
          </a:bodyPr>
          <a:lstStyle/>
          <a:p>
            <a:pPr>
              <a:lnSpc>
                <a:spcPct val="150000"/>
              </a:lnSpc>
              <a:tabLst>
                <a:tab pos="2021840" algn="l"/>
              </a:tabLst>
            </a:pPr>
            <a:r>
              <a:rPr lang="en-US" sz="2000" b="0" dirty="0">
                <a:effectLst/>
                <a:latin typeface="Times New Roman" panose="02020603050405020304" pitchFamily="18" charset="0"/>
                <a:ea typeface="Times New Roman" panose="02020603050405020304" pitchFamily="18" charset="0"/>
              </a:rPr>
              <a:t/>
            </a:r>
            <a:br>
              <a:rPr lang="en-US" sz="2000" b="0" dirty="0">
                <a:effectLst/>
                <a:latin typeface="Times New Roman" panose="02020603050405020304" pitchFamily="18" charset="0"/>
                <a:ea typeface="Times New Roman" panose="02020603050405020304" pitchFamily="18" charset="0"/>
              </a:rPr>
            </a:br>
            <a:r>
              <a:rPr lang="en-US" sz="2000" b="0" dirty="0">
                <a:effectLst/>
                <a:latin typeface="Times New Roman" panose="02020603050405020304" pitchFamily="18" charset="0"/>
                <a:ea typeface="Times New Roman" panose="02020603050405020304" pitchFamily="18" charset="0"/>
              </a:rPr>
              <a:t/>
            </a:r>
            <a:br>
              <a:rPr lang="en-US" sz="2000" b="0" dirty="0">
                <a:effectLst/>
                <a:latin typeface="Times New Roman" panose="02020603050405020304" pitchFamily="18" charset="0"/>
                <a:ea typeface="Times New Roman" panose="02020603050405020304" pitchFamily="18" charset="0"/>
              </a:rPr>
            </a:br>
            <a:r>
              <a:rPr lang="en-US" sz="2000" b="0" dirty="0">
                <a:effectLst/>
                <a:latin typeface="Times New Roman" panose="02020603050405020304" pitchFamily="18" charset="0"/>
                <a:ea typeface="Times New Roman" panose="02020603050405020304" pitchFamily="18" charset="0"/>
              </a:rPr>
              <a:t/>
            </a:r>
            <a:br>
              <a:rPr lang="en-US" sz="2000" b="0" dirty="0">
                <a:effectLst/>
                <a:latin typeface="Times New Roman" panose="02020603050405020304" pitchFamily="18" charset="0"/>
                <a:ea typeface="Times New Roman" panose="02020603050405020304" pitchFamily="18" charset="0"/>
              </a:rPr>
            </a:br>
            <a:r>
              <a:rPr lang="en-US" sz="2000" b="0" dirty="0">
                <a:effectLst/>
                <a:latin typeface="Times New Roman" panose="02020603050405020304" pitchFamily="18" charset="0"/>
                <a:ea typeface="Times New Roman" panose="02020603050405020304" pitchFamily="18" charset="0"/>
              </a:rPr>
              <a:t>In this proposed system the coal mine safety systems are fixed with gas sensor modules, the light dependent resistor(LDR sensor), temperature sensor ,humidity sensor, fire sensor, buzzer and led. We integrate all the sensors to the Arduino uno. In this system we mainly have monitoring and controlling systems monitoring system where monitor all the data from different sensors. Gas sensor detects the gas in the coal mine environment. The temperature and humidity values are also he monitored inside the coalmine. LDR sensor is used to measure the intensity of the light by varying its resistance value</a:t>
            </a:r>
            <a:r>
              <a:rPr lang="en-US" sz="18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r>
              <a:rPr lang="en-US" sz="2000" b="1" dirty="0">
                <a:solidFill>
                  <a:srgbClr val="373737"/>
                </a:solidFill>
                <a:latin typeface="Times New Roman"/>
                <a:ea typeface="Times New Roman"/>
                <a:cs typeface="Times New Roman"/>
                <a:sym typeface="Times New Roman"/>
              </a:rPr>
              <a:t>TECHNOLOGY USED:     </a:t>
            </a:r>
            <a:r>
              <a:rPr lang="en-US" sz="2000" dirty="0">
                <a:latin typeface="Times New Roman"/>
                <a:ea typeface="Times New Roman"/>
                <a:cs typeface="Times New Roman"/>
                <a:sym typeface="Times New Roman"/>
              </a:rPr>
              <a:t>Light Fidelity Technology ,IOT Cloud platform</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2800" dirty="0">
                <a:latin typeface="Times New Roman"/>
                <a:ea typeface="Times New Roman"/>
                <a:cs typeface="Times New Roman"/>
                <a:sym typeface="Times New Roman"/>
              </a:rPr>
              <a:t/>
            </a:r>
            <a:br>
              <a:rPr lang="en-US" sz="2800" dirty="0">
                <a:latin typeface="Times New Roman"/>
                <a:ea typeface="Times New Roman"/>
                <a:cs typeface="Times New Roman"/>
                <a:sym typeface="Times New Roman"/>
              </a:rPr>
            </a:br>
            <a:r>
              <a:rPr lang="en-US" sz="2800" dirty="0">
                <a:latin typeface="Times New Roman"/>
                <a:ea typeface="Times New Roman"/>
                <a:cs typeface="Times New Roman"/>
                <a:sym typeface="Times New Roman"/>
              </a:rPr>
              <a:t/>
            </a:r>
            <a:br>
              <a:rPr lang="en-US" sz="2800" dirty="0">
                <a:latin typeface="Times New Roman"/>
                <a:ea typeface="Times New Roman"/>
                <a:cs typeface="Times New Roman"/>
                <a:sym typeface="Times New Roman"/>
              </a:rPr>
            </a:br>
            <a:r>
              <a:rPr lang="en-US" sz="2800" dirty="0">
                <a:latin typeface="Times New Roman"/>
                <a:ea typeface="Times New Roman"/>
                <a:cs typeface="Times New Roman"/>
                <a:sym typeface="Times New Roman"/>
              </a:rPr>
              <a:t/>
            </a:r>
            <a:br>
              <a:rPr lang="en-US" sz="2800" dirty="0">
                <a:latin typeface="Times New Roman"/>
                <a:ea typeface="Times New Roman"/>
                <a:cs typeface="Times New Roman"/>
                <a:sym typeface="Times New Roman"/>
              </a:rPr>
            </a:br>
            <a:endParaRPr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title"/>
          </p:nvPr>
        </p:nvSpPr>
        <p:spPr>
          <a:xfrm>
            <a:off x="457200" y="0"/>
            <a:ext cx="8229600" cy="6021288"/>
          </a:xfrm>
          <a:prstGeom prst="rect">
            <a:avLst/>
          </a:prstGeom>
          <a:noFill/>
          <a:ln>
            <a:noFill/>
          </a:ln>
        </p:spPr>
        <p:txBody>
          <a:bodyPr spcFirstLastPara="1" wrap="square" lIns="91425" tIns="45700" rIns="91425" bIns="45700" anchor="ctr" anchorCtr="0">
            <a:noAutofit/>
          </a:bodyPr>
          <a:lstStyle/>
          <a:p>
            <a:pPr lvl="0">
              <a:lnSpc>
                <a:spcPct val="150000"/>
              </a:lnSpc>
              <a:tabLst>
                <a:tab pos="2021840" algn="l"/>
              </a:tabLst>
            </a:pPr>
            <a:r>
              <a:rPr lang="en-US" sz="2800" u="sng" dirty="0">
                <a:latin typeface="Times New Roman"/>
                <a:ea typeface="Times New Roman"/>
                <a:cs typeface="Times New Roman"/>
                <a:sym typeface="Times New Roman"/>
              </a:rPr>
              <a:t/>
            </a:r>
            <a:br>
              <a:rPr lang="en-US" sz="2800" u="sng" dirty="0">
                <a:latin typeface="Times New Roman"/>
                <a:ea typeface="Times New Roman"/>
                <a:cs typeface="Times New Roman"/>
                <a:sym typeface="Times New Roman"/>
              </a:rPr>
            </a:br>
            <a:r>
              <a:rPr lang="en-US" sz="2800" u="sng" dirty="0">
                <a:latin typeface="Times New Roman"/>
                <a:ea typeface="Times New Roman"/>
                <a:cs typeface="Times New Roman"/>
                <a:sym typeface="Times New Roman"/>
              </a:rPr>
              <a:t/>
            </a:r>
            <a:br>
              <a:rPr lang="en-US" sz="2800" u="sng" dirty="0">
                <a:latin typeface="Times New Roman"/>
                <a:ea typeface="Times New Roman"/>
                <a:cs typeface="Times New Roman"/>
                <a:sym typeface="Times New Roman"/>
              </a:rPr>
            </a:br>
            <a:r>
              <a:rPr lang="en-US" sz="2800" u="sng" dirty="0">
                <a:latin typeface="Times New Roman"/>
                <a:ea typeface="Times New Roman"/>
                <a:cs typeface="Times New Roman"/>
                <a:sym typeface="Times New Roman"/>
              </a:rPr>
              <a:t>ADVANTAGES</a:t>
            </a:r>
            <a:r>
              <a:rPr lang="en-US" u="sng" dirty="0">
                <a:latin typeface="Times New Roman"/>
                <a:ea typeface="Times New Roman"/>
                <a:cs typeface="Times New Roman"/>
                <a:sym typeface="Times New Roman"/>
              </a:rPr>
              <a:t/>
            </a:r>
            <a:br>
              <a:rPr lang="en-US" u="sng" dirty="0">
                <a:latin typeface="Times New Roman"/>
                <a:ea typeface="Times New Roman"/>
                <a:cs typeface="Times New Roman"/>
                <a:sym typeface="Times New Roman"/>
              </a:rPr>
            </a:br>
            <a:r>
              <a:rPr lang="en-US" sz="2400" dirty="0">
                <a:latin typeface="Times New Roman"/>
                <a:ea typeface="Times New Roman"/>
                <a:cs typeface="Times New Roman"/>
                <a:sym typeface="Times New Roman"/>
              </a:rPr>
              <a:t> 1.</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The transmission separation of Li-Fi is faster than other wireless data transmission systems.</a:t>
            </a:r>
            <a:r>
              <a:rPr lang="en-IN" sz="2400" b="0" dirty="0">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2400" b="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Driven devours less power and gives more effectiveness. It gives more channels to Transmit and thus there will be more data transfer capacity. </a:t>
            </a:r>
            <a:r>
              <a:rPr lang="en-IN" sz="2400" b="0" dirty="0">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2400" b="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2400" b="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These waves are innocuous since it is light.</a:t>
            </a:r>
            <a:r>
              <a:rPr lang="en-IN" sz="2400" b="0" dirty="0">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2400" b="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It tends to be utilized anyplace with no issues.</a:t>
            </a:r>
            <a:r>
              <a:rPr lang="en-IN" sz="2400" b="0" dirty="0">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2400" b="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The light waves are quick and can’t be seen by the human eyes. It is hard to hack the data or information in the Li-Fi innovation. The information is particularly verified</a:t>
            </a: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b="0" dirty="0">
                <a:latin typeface="Times New Roman" panose="02020603050405020304" pitchFamily="18" charset="0"/>
                <a:ea typeface="Times New Roman"/>
                <a:cs typeface="Times New Roman" panose="02020603050405020304" pitchFamily="18" charset="0"/>
                <a:sym typeface="Times New Roman"/>
              </a:rPr>
              <a:t/>
            </a:r>
            <a:br>
              <a:rPr lang="en-IN" sz="1800" b="0" dirty="0">
                <a:latin typeface="Times New Roman" panose="02020603050405020304" pitchFamily="18" charset="0"/>
                <a:ea typeface="Times New Roman"/>
                <a:cs typeface="Times New Roman" panose="02020603050405020304" pitchFamily="18" charset="0"/>
                <a:sym typeface="Times New Roman"/>
              </a:rPr>
            </a:br>
            <a:r>
              <a:rPr lang="en-IN" sz="1800" b="0" dirty="0">
                <a:latin typeface="Times New Roman" panose="02020603050405020304" pitchFamily="18" charset="0"/>
                <a:cs typeface="Times New Roman" panose="02020603050405020304" pitchFamily="18" charset="0"/>
              </a:rPr>
              <a:t/>
            </a:r>
            <a:br>
              <a:rPr lang="en-IN" sz="1800" b="0" dirty="0">
                <a:latin typeface="Times New Roman" panose="02020603050405020304" pitchFamily="18" charset="0"/>
                <a:cs typeface="Times New Roman" panose="02020603050405020304" pitchFamily="18" charset="0"/>
              </a:rPr>
            </a:br>
            <a:endParaRPr lang="en-IN" sz="1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body" idx="1"/>
          </p:nvPr>
        </p:nvSpPr>
        <p:spPr>
          <a:xfrm>
            <a:off x="428596" y="500042"/>
            <a:ext cx="8186766" cy="5554683"/>
          </a:xfrm>
          <a:prstGeom prst="rect">
            <a:avLst/>
          </a:prstGeom>
          <a:noFill/>
          <a:ln>
            <a:noFill/>
          </a:ln>
        </p:spPr>
        <p:txBody>
          <a:bodyPr spcFirstLastPara="1" wrap="square" lIns="91425" tIns="45700" rIns="91425" bIns="45700" anchor="t" anchorCtr="0">
            <a:noAutofit/>
          </a:bodyPr>
          <a:lstStyle/>
          <a:p>
            <a:pPr marL="0" lvl="0" indent="0" algn="just" rtl="0">
              <a:lnSpc>
                <a:spcPct val="200000"/>
              </a:lnSpc>
              <a:spcBef>
                <a:spcPts val="0"/>
              </a:spcBef>
              <a:spcAft>
                <a:spcPts val="0"/>
              </a:spcAft>
              <a:buSzPts val="1836"/>
              <a:buFont typeface="Lucida Sans"/>
              <a:buNone/>
            </a:pPr>
            <a:endParaRPr>
              <a:latin typeface="Times New Roman"/>
              <a:ea typeface="Times New Roman"/>
              <a:cs typeface="Times New Roman"/>
              <a:sym typeface="Times New Roman"/>
            </a:endParaRPr>
          </a:p>
          <a:p>
            <a:pPr marL="0" lvl="0" indent="0" algn="just" rtl="0">
              <a:lnSpc>
                <a:spcPct val="200000"/>
              </a:lnSpc>
              <a:spcBef>
                <a:spcPts val="0"/>
              </a:spcBef>
              <a:spcAft>
                <a:spcPts val="0"/>
              </a:spcAft>
              <a:buSzPts val="1836"/>
              <a:buFont typeface="Lucida Sans"/>
              <a:buNone/>
            </a:pPr>
            <a:endParaRPr b="0" i="0" u="none" strike="noStrike" cap="none">
              <a:solidFill>
                <a:schemeClr val="dk1"/>
              </a:solidFill>
              <a:latin typeface="Times New Roman"/>
              <a:ea typeface="Times New Roman"/>
              <a:cs typeface="Times New Roman"/>
              <a:sym typeface="Times New Roman"/>
            </a:endParaRPr>
          </a:p>
          <a:p>
            <a:pPr marL="365760" lvl="0" indent="-139446" algn="l" rtl="0">
              <a:spcBef>
                <a:spcPts val="400"/>
              </a:spcBef>
              <a:spcAft>
                <a:spcPts val="0"/>
              </a:spcAft>
              <a:buSzPts val="1836"/>
              <a:buNone/>
            </a:pPr>
            <a:endParaRPr/>
          </a:p>
        </p:txBody>
      </p:sp>
      <p:graphicFrame>
        <p:nvGraphicFramePr>
          <p:cNvPr id="199" name="Google Shape;199;p30"/>
          <p:cNvGraphicFramePr/>
          <p:nvPr>
            <p:extLst>
              <p:ext uri="{D42A27DB-BD31-4B8C-83A1-F6EECF244321}">
                <p14:modId xmlns:p14="http://schemas.microsoft.com/office/powerpoint/2010/main" val="2769929301"/>
              </p:ext>
            </p:extLst>
          </p:nvPr>
        </p:nvGraphicFramePr>
        <p:xfrm>
          <a:off x="491432" y="300029"/>
          <a:ext cx="6357950" cy="2714644"/>
        </p:xfrm>
        <a:graphic>
          <a:graphicData uri="http://schemas.openxmlformats.org/drawingml/2006/table">
            <a:tbl>
              <a:tblPr firstRow="1" bandRow="1">
                <a:noFill/>
                <a:tableStyleId>{45834181-A7E9-4851-80CE-6BF50779976F}</a:tableStyleId>
              </a:tblPr>
              <a:tblGrid>
                <a:gridCol w="6357950">
                  <a:extLst>
                    <a:ext uri="{9D8B030D-6E8A-4147-A177-3AD203B41FA5}">
                      <a16:colId xmlns="" xmlns:a16="http://schemas.microsoft.com/office/drawing/2014/main" val="20000"/>
                    </a:ext>
                  </a:extLst>
                </a:gridCol>
              </a:tblGrid>
              <a:tr h="2714644">
                <a:tc>
                  <a:txBody>
                    <a:bodyPr/>
                    <a:lstStyle/>
                    <a:p>
                      <a:pPr marL="0" marR="0" lvl="0" indent="0" algn="ctr" rtl="0">
                        <a:lnSpc>
                          <a:spcPct val="200000"/>
                        </a:lnSpc>
                        <a:spcBef>
                          <a:spcPts val="0"/>
                        </a:spcBef>
                        <a:spcAft>
                          <a:spcPts val="0"/>
                        </a:spcAft>
                        <a:buClr>
                          <a:schemeClr val="dk1"/>
                        </a:buClr>
                        <a:buSzPts val="1800"/>
                        <a:buFont typeface="Times New Roman"/>
                        <a:buNone/>
                      </a:pPr>
                      <a:r>
                        <a:rPr lang="en-US" sz="2400" b="1" i="0" u="sng" strike="noStrike" cap="none" dirty="0">
                          <a:solidFill>
                            <a:schemeClr val="dk1"/>
                          </a:solidFill>
                          <a:latin typeface="Times New Roman"/>
                          <a:ea typeface="Times New Roman"/>
                          <a:cs typeface="Times New Roman"/>
                          <a:sym typeface="Times New Roman"/>
                        </a:rPr>
                        <a:t>DEVELOPMENT ENVIRONMENT</a:t>
                      </a:r>
                    </a:p>
                    <a:p>
                      <a:pPr marL="0" marR="0" lvl="0" indent="0" algn="ctr" rtl="0">
                        <a:lnSpc>
                          <a:spcPct val="200000"/>
                        </a:lnSpc>
                        <a:spcBef>
                          <a:spcPts val="0"/>
                        </a:spcBef>
                        <a:spcAft>
                          <a:spcPts val="0"/>
                        </a:spcAft>
                        <a:buClr>
                          <a:schemeClr val="dk1"/>
                        </a:buClr>
                        <a:buSzPts val="1800"/>
                        <a:buFont typeface="Times New Roman"/>
                        <a:buNone/>
                      </a:pPr>
                      <a:r>
                        <a:rPr lang="en-US" sz="1800" b="1" i="0" u="sng" strike="noStrike" cap="none" dirty="0">
                          <a:solidFill>
                            <a:schemeClr val="dk1"/>
                          </a:solidFill>
                          <a:latin typeface="Times New Roman"/>
                          <a:ea typeface="Times New Roman"/>
                          <a:cs typeface="Times New Roman"/>
                          <a:sym typeface="Times New Roman"/>
                        </a:rPr>
                        <a:t>HARDWARE REQUIREMENTS</a:t>
                      </a:r>
                      <a:endParaRPr sz="1800" b="0" i="0" u="sng" strike="noStrike" cap="none" dirty="0">
                        <a:solidFill>
                          <a:schemeClr val="dk1"/>
                        </a:solidFill>
                        <a:latin typeface="Times New Roman"/>
                        <a:ea typeface="Times New Roman"/>
                        <a:cs typeface="Times New Roman"/>
                        <a:sym typeface="Times New Roman"/>
                      </a:endParaRPr>
                    </a:p>
                    <a:p>
                      <a:pPr algn="l"/>
                      <a:r>
                        <a:rPr lang="en-US" sz="1400" b="1" i="0" u="none" strike="noStrike" cap="none" dirty="0">
                          <a:solidFill>
                            <a:schemeClr val="lt1"/>
                          </a:solidFill>
                          <a:effectLst/>
                          <a:latin typeface="Lucida Sans Unicode"/>
                          <a:ea typeface="Lucida Sans Unicode"/>
                          <a:cs typeface="Lucida Sans Unicode"/>
                          <a:sym typeface="Arial"/>
                        </a:rPr>
                        <a:t>           PROCESSOR	:  	PENTIUM IV 2.6 GHz, Intel Core 2 Duo. </a:t>
                      </a:r>
                      <a:endParaRPr lang="en-IN" sz="1400" b="1" i="0" u="none" strike="noStrike" cap="none" dirty="0">
                        <a:solidFill>
                          <a:schemeClr val="lt1"/>
                        </a:solidFill>
                        <a:effectLst/>
                        <a:latin typeface="Lucida Sans Unicode"/>
                        <a:ea typeface="Lucida Sans Unicode"/>
                        <a:cs typeface="Lucida Sans Unicode"/>
                        <a:sym typeface="Arial"/>
                      </a:endParaRPr>
                    </a:p>
                    <a:p>
                      <a:pPr algn="l"/>
                      <a:r>
                        <a:rPr lang="en-US" sz="1400" b="1" i="0" u="none" strike="noStrike" cap="none" dirty="0">
                          <a:solidFill>
                            <a:schemeClr val="lt1"/>
                          </a:solidFill>
                          <a:effectLst/>
                          <a:latin typeface="Lucida Sans Unicode"/>
                          <a:ea typeface="Lucida Sans Unicode"/>
                          <a:cs typeface="Lucida Sans Unicode"/>
                          <a:sym typeface="Arial"/>
                        </a:rPr>
                        <a:t>           RAM	 :	4GB DD RAM</a:t>
                      </a:r>
                      <a:endParaRPr lang="en-IN" sz="1400" b="1" i="0" u="none" strike="noStrike" cap="none" dirty="0">
                        <a:solidFill>
                          <a:schemeClr val="lt1"/>
                        </a:solidFill>
                        <a:effectLst/>
                        <a:latin typeface="Lucida Sans Unicode"/>
                        <a:ea typeface="Lucida Sans Unicode"/>
                        <a:cs typeface="Lucida Sans Unicode"/>
                        <a:sym typeface="Arial"/>
                      </a:endParaRPr>
                    </a:p>
                    <a:p>
                      <a:pPr algn="l"/>
                      <a:r>
                        <a:rPr lang="en-US" sz="1400" b="1" i="0" u="none" strike="noStrike" cap="none" dirty="0">
                          <a:solidFill>
                            <a:schemeClr val="lt1"/>
                          </a:solidFill>
                          <a:effectLst/>
                          <a:latin typeface="Lucida Sans Unicode"/>
                          <a:ea typeface="Lucida Sans Unicode"/>
                          <a:cs typeface="Lucida Sans Unicode"/>
                          <a:sym typeface="Arial"/>
                        </a:rPr>
                        <a:t>           MONITOR     :	                15” COLOR  </a:t>
                      </a:r>
                      <a:endParaRPr lang="en-IN" sz="1400" b="1" i="0" u="none" strike="noStrike" cap="none" dirty="0">
                        <a:solidFill>
                          <a:schemeClr val="lt1"/>
                        </a:solidFill>
                        <a:effectLst/>
                        <a:latin typeface="Lucida Sans Unicode"/>
                        <a:ea typeface="Lucida Sans Unicode"/>
                        <a:cs typeface="Lucida Sans Unicode"/>
                        <a:sym typeface="Arial"/>
                      </a:endParaRPr>
                    </a:p>
                    <a:p>
                      <a:pPr algn="l"/>
                      <a:r>
                        <a:rPr lang="en-US" sz="1400" b="1" i="0" u="none" strike="noStrike" cap="none" dirty="0">
                          <a:solidFill>
                            <a:schemeClr val="lt1"/>
                          </a:solidFill>
                          <a:effectLst/>
                          <a:latin typeface="Lucida Sans Unicode"/>
                          <a:ea typeface="Lucida Sans Unicode"/>
                          <a:cs typeface="Lucida Sans Unicode"/>
                          <a:sym typeface="Arial"/>
                        </a:rPr>
                        <a:t>           HARD DISK  :	                40 GB</a:t>
                      </a:r>
                      <a:endParaRPr sz="1800" dirty="0"/>
                    </a:p>
                  </a:txBody>
                  <a:tcPr marL="91450" marR="91450" marT="45725" marB="45725">
                    <a:solidFill>
                      <a:srgbClr val="9192BD"/>
                    </a:solidFill>
                  </a:tcPr>
                </a:tc>
                <a:extLst>
                  <a:ext uri="{0D108BD9-81ED-4DB2-BD59-A6C34878D82A}">
                    <a16:rowId xmlns="" xmlns:a16="http://schemas.microsoft.com/office/drawing/2014/main" val="10000"/>
                  </a:ext>
                </a:extLst>
              </a:tr>
            </a:tbl>
          </a:graphicData>
        </a:graphic>
      </p:graphicFrame>
      <p:graphicFrame>
        <p:nvGraphicFramePr>
          <p:cNvPr id="200" name="Google Shape;200;p30"/>
          <p:cNvGraphicFramePr/>
          <p:nvPr>
            <p:extLst>
              <p:ext uri="{D42A27DB-BD31-4B8C-83A1-F6EECF244321}">
                <p14:modId xmlns:p14="http://schemas.microsoft.com/office/powerpoint/2010/main" val="2113646108"/>
              </p:ext>
            </p:extLst>
          </p:nvPr>
        </p:nvGraphicFramePr>
        <p:xfrm>
          <a:off x="2786050" y="3391866"/>
          <a:ext cx="6096000" cy="2891824"/>
        </p:xfrm>
        <a:graphic>
          <a:graphicData uri="http://schemas.openxmlformats.org/drawingml/2006/table">
            <a:tbl>
              <a:tblPr firstRow="1" bandRow="1">
                <a:noFill/>
                <a:tableStyleId>{45834181-A7E9-4851-80CE-6BF50779976F}</a:tableStyleId>
              </a:tblPr>
              <a:tblGrid>
                <a:gridCol w="6096000">
                  <a:extLst>
                    <a:ext uri="{9D8B030D-6E8A-4147-A177-3AD203B41FA5}">
                      <a16:colId xmlns="" xmlns:a16="http://schemas.microsoft.com/office/drawing/2014/main" val="20000"/>
                    </a:ext>
                  </a:extLst>
                </a:gridCol>
              </a:tblGrid>
              <a:tr h="2891824">
                <a:tc>
                  <a:txBody>
                    <a:bodyPr/>
                    <a:lstStyle/>
                    <a:p>
                      <a:pPr marL="0" marR="0" lvl="0" indent="0" algn="ctr" rtl="0">
                        <a:lnSpc>
                          <a:spcPct val="200000"/>
                        </a:lnSpc>
                        <a:spcBef>
                          <a:spcPts val="0"/>
                        </a:spcBef>
                        <a:spcAft>
                          <a:spcPts val="0"/>
                        </a:spcAft>
                        <a:buClr>
                          <a:schemeClr val="dk1"/>
                        </a:buClr>
                        <a:buSzPts val="1800"/>
                        <a:buFont typeface="Times New Roman"/>
                        <a:buNone/>
                      </a:pPr>
                      <a:r>
                        <a:rPr lang="en-US" sz="1800" b="1" i="0" u="sng" strike="noStrike" cap="none" dirty="0">
                          <a:solidFill>
                            <a:schemeClr val="dk1"/>
                          </a:solidFill>
                          <a:latin typeface="Times New Roman"/>
                          <a:ea typeface="Times New Roman"/>
                          <a:cs typeface="Times New Roman"/>
                          <a:sym typeface="Times New Roman"/>
                        </a:rPr>
                        <a:t>SOFTWARE REQUIREMENTS</a:t>
                      </a:r>
                      <a:endParaRPr sz="1800" b="0" i="0" u="sng" strike="noStrike" cap="none" dirty="0">
                        <a:solidFill>
                          <a:schemeClr val="dk1"/>
                        </a:solidFill>
                        <a:latin typeface="Times New Roman"/>
                        <a:ea typeface="Times New Roman"/>
                        <a:cs typeface="Times New Roman"/>
                        <a:sym typeface="Times New Roman"/>
                      </a:endParaRPr>
                    </a:p>
                    <a:p>
                      <a:r>
                        <a:rPr lang="en-US" sz="1400" b="1" i="0" u="none" strike="noStrike" cap="none" dirty="0">
                          <a:solidFill>
                            <a:schemeClr val="lt1"/>
                          </a:solidFill>
                          <a:effectLst/>
                          <a:latin typeface="Lucida Sans Unicode"/>
                          <a:ea typeface="Lucida Sans Unicode"/>
                          <a:cs typeface="Lucida Sans Unicode"/>
                          <a:sym typeface="Arial"/>
                        </a:rPr>
                        <a:t> </a:t>
                      </a:r>
                      <a:endParaRPr lang="en-IN" sz="1400" b="1" i="0" u="none" strike="noStrike" cap="none" dirty="0">
                        <a:solidFill>
                          <a:schemeClr val="lt1"/>
                        </a:solidFill>
                        <a:effectLst/>
                        <a:latin typeface="Lucida Sans Unicode"/>
                        <a:ea typeface="Lucida Sans Unicode"/>
                        <a:cs typeface="Lucida Sans Unicode"/>
                        <a:sym typeface="Arial"/>
                      </a:endParaRPr>
                    </a:p>
                    <a:p>
                      <a:r>
                        <a:rPr lang="en-US" sz="1600" b="1" i="0" u="none" strike="noStrike" cap="none" dirty="0">
                          <a:solidFill>
                            <a:schemeClr val="tx1"/>
                          </a:solidFill>
                          <a:effectLst/>
                          <a:latin typeface="Lucida Sans Unicode"/>
                          <a:ea typeface="Lucida Sans Unicode"/>
                          <a:cs typeface="Lucida Sans Unicode"/>
                          <a:sym typeface="Arial"/>
                        </a:rPr>
                        <a:t>          Operating System   	 :  	 Windows 07</a:t>
                      </a:r>
                      <a:endParaRPr lang="en-IN" sz="1600" b="1" i="0" u="none" strike="noStrike" cap="none" dirty="0">
                        <a:solidFill>
                          <a:schemeClr val="tx1"/>
                        </a:solidFill>
                        <a:effectLst/>
                        <a:latin typeface="Lucida Sans Unicode"/>
                        <a:ea typeface="Lucida Sans Unicode"/>
                        <a:cs typeface="Lucida Sans Unicode"/>
                        <a:sym typeface="Arial"/>
                      </a:endParaRPr>
                    </a:p>
                    <a:p>
                      <a:r>
                        <a:rPr lang="en-US" sz="1600" b="1" i="0" u="none" strike="noStrike" cap="none" dirty="0">
                          <a:solidFill>
                            <a:schemeClr val="tx1"/>
                          </a:solidFill>
                          <a:effectLst/>
                          <a:latin typeface="Lucida Sans Unicode"/>
                          <a:ea typeface="Lucida Sans Unicode"/>
                          <a:cs typeface="Lucida Sans Unicode"/>
                          <a:sym typeface="Arial"/>
                        </a:rPr>
                        <a:t>          Coding Language       :             C/C++ </a:t>
                      </a:r>
                      <a:endParaRPr lang="en-IN" sz="1600" b="1" i="0" u="none" strike="noStrike" cap="none" dirty="0">
                        <a:solidFill>
                          <a:schemeClr val="tx1"/>
                        </a:solidFill>
                        <a:effectLst/>
                        <a:latin typeface="Lucida Sans Unicode"/>
                        <a:ea typeface="Lucida Sans Unicode"/>
                        <a:cs typeface="Lucida Sans Unicode"/>
                        <a:sym typeface="Arial"/>
                      </a:endParaRPr>
                    </a:p>
                    <a:p>
                      <a:r>
                        <a:rPr lang="en-US" sz="1600" b="1" i="0" u="none" strike="noStrike" cap="none" dirty="0">
                          <a:solidFill>
                            <a:schemeClr val="tx1"/>
                          </a:solidFill>
                          <a:effectLst/>
                          <a:latin typeface="Lucida Sans Unicode"/>
                          <a:ea typeface="Lucida Sans Unicode"/>
                          <a:cs typeface="Lucida Sans Unicode"/>
                          <a:sym typeface="Arial"/>
                        </a:rPr>
                        <a:t>           Coding Platform        :             Arduino IDE</a:t>
                      </a:r>
                    </a:p>
                    <a:p>
                      <a:r>
                        <a:rPr lang="en-US" sz="1600" b="1" i="0" u="none" strike="noStrike" cap="none" dirty="0">
                          <a:solidFill>
                            <a:schemeClr val="tx1"/>
                          </a:solidFill>
                          <a:effectLst/>
                          <a:latin typeface="Lucida Sans Unicode"/>
                          <a:ea typeface="Lucida Sans Unicode"/>
                          <a:cs typeface="Lucida Sans Unicode"/>
                          <a:sym typeface="Arial"/>
                        </a:rPr>
                        <a:t>           Cloud platform           :            </a:t>
                      </a:r>
                      <a:r>
                        <a:rPr lang="en-US" sz="1600" b="1" i="0" u="none" strike="noStrike" cap="none" dirty="0" err="1">
                          <a:solidFill>
                            <a:schemeClr val="tx1"/>
                          </a:solidFill>
                          <a:effectLst/>
                          <a:latin typeface="Lucida Sans Unicode"/>
                          <a:ea typeface="Lucida Sans Unicode"/>
                          <a:cs typeface="Lucida Sans Unicode"/>
                          <a:sym typeface="Arial"/>
                        </a:rPr>
                        <a:t>Thinkspeak</a:t>
                      </a:r>
                      <a:r>
                        <a:rPr lang="en-US" sz="1600" b="1" i="0" u="none" strike="noStrike" cap="none" dirty="0">
                          <a:solidFill>
                            <a:schemeClr val="tx1"/>
                          </a:solidFill>
                          <a:effectLst/>
                          <a:latin typeface="Lucida Sans Unicode"/>
                          <a:ea typeface="Lucida Sans Unicode"/>
                          <a:cs typeface="Lucida Sans Unicode"/>
                          <a:sym typeface="Arial"/>
                        </a:rPr>
                        <a:t>          </a:t>
                      </a:r>
                      <a:endParaRPr lang="en-IN" sz="1600" b="1" i="0" u="none" strike="noStrike" cap="none" dirty="0">
                        <a:solidFill>
                          <a:schemeClr val="tx1"/>
                        </a:solidFill>
                        <a:effectLst/>
                        <a:latin typeface="Lucida Sans Unicode"/>
                        <a:ea typeface="Lucida Sans Unicode"/>
                        <a:cs typeface="Lucida Sans Unicode"/>
                        <a:sym typeface="Arial"/>
                      </a:endParaRPr>
                    </a:p>
                    <a:p>
                      <a:pPr marL="0" marR="0" lvl="0" indent="0" algn="l" rtl="0">
                        <a:spcBef>
                          <a:spcPts val="0"/>
                        </a:spcBef>
                        <a:spcAft>
                          <a:spcPts val="0"/>
                        </a:spcAft>
                        <a:buNone/>
                      </a:pPr>
                      <a:endParaRPr sz="1800" dirty="0"/>
                    </a:p>
                  </a:txBody>
                  <a:tcPr marL="91450" marR="91450" marT="45725" marB="45725">
                    <a:solidFill>
                      <a:srgbClr val="D9D9E9"/>
                    </a:solidFill>
                  </a:tcPr>
                </a:tc>
                <a:extLst>
                  <a:ext uri="{0D108BD9-81ED-4DB2-BD59-A6C34878D82A}">
                    <a16:rowId xmlns=""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100"/>
              <a:buFont typeface="Times New Roman"/>
              <a:buNone/>
            </a:pPr>
            <a:r>
              <a:rPr lang="en-US" u="sng">
                <a:latin typeface="Times New Roman"/>
                <a:ea typeface="Times New Roman"/>
                <a:cs typeface="Times New Roman"/>
                <a:sym typeface="Times New Roman"/>
              </a:rPr>
              <a:t>SYSTEM ARCHITECTURE</a:t>
            </a:r>
            <a:endParaRPr/>
          </a:p>
        </p:txBody>
      </p:sp>
      <p:sp>
        <p:nvSpPr>
          <p:cNvPr id="3" name="Text Placeholder 2">
            <a:extLst>
              <a:ext uri="{FF2B5EF4-FFF2-40B4-BE49-F238E27FC236}">
                <a16:creationId xmlns="" xmlns:a16="http://schemas.microsoft.com/office/drawing/2014/main" id="{E9369659-63E7-4357-8171-697CF657DF13}"/>
              </a:ext>
            </a:extLst>
          </p:cNvPr>
          <p:cNvSpPr>
            <a:spLocks noGrp="1"/>
          </p:cNvSpPr>
          <p:nvPr>
            <p:ph type="body" idx="1"/>
          </p:nvPr>
        </p:nvSpPr>
        <p:spPr/>
        <p:txBody>
          <a:bodyPr/>
          <a:lstStyle/>
          <a:p>
            <a:r>
              <a:rPr lang="en-US" dirty="0"/>
              <a:t>Transmitter side</a:t>
            </a:r>
            <a:endParaRPr lang="en-IN" dirty="0"/>
          </a:p>
        </p:txBody>
      </p:sp>
      <p:pic>
        <p:nvPicPr>
          <p:cNvPr id="7" name="Picture 6">
            <a:extLst>
              <a:ext uri="{FF2B5EF4-FFF2-40B4-BE49-F238E27FC236}">
                <a16:creationId xmlns="" xmlns:a16="http://schemas.microsoft.com/office/drawing/2014/main" id="{B1C0BAD5-B796-4BCD-980D-78A0563DA6E5}"/>
              </a:ext>
            </a:extLst>
          </p:cNvPr>
          <p:cNvPicPr>
            <a:picLocks noChangeAspect="1"/>
          </p:cNvPicPr>
          <p:nvPr/>
        </p:nvPicPr>
        <p:blipFill>
          <a:blip r:embed="rId3"/>
          <a:stretch>
            <a:fillRect/>
          </a:stretch>
        </p:blipFill>
        <p:spPr>
          <a:xfrm>
            <a:off x="815009" y="2345041"/>
            <a:ext cx="7533861" cy="322146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954FB5B3-D3F1-4836-8720-5B0F27201251}"/>
              </a:ext>
            </a:extLst>
          </p:cNvPr>
          <p:cNvSpPr>
            <a:spLocks noGrp="1"/>
          </p:cNvSpPr>
          <p:nvPr>
            <p:ph type="body" idx="1"/>
          </p:nvPr>
        </p:nvSpPr>
        <p:spPr>
          <a:xfrm>
            <a:off x="396240" y="822960"/>
            <a:ext cx="8290560" cy="5184331"/>
          </a:xfrm>
        </p:spPr>
        <p:txBody>
          <a:bodyPr/>
          <a:lstStyle/>
          <a:p>
            <a:r>
              <a:rPr lang="en-US" dirty="0"/>
              <a:t>Receiver side</a:t>
            </a:r>
            <a:endParaRPr lang="en-IN" dirty="0"/>
          </a:p>
        </p:txBody>
      </p:sp>
      <p:pic>
        <p:nvPicPr>
          <p:cNvPr id="6" name="Picture 5">
            <a:extLst>
              <a:ext uri="{FF2B5EF4-FFF2-40B4-BE49-F238E27FC236}">
                <a16:creationId xmlns="" xmlns:a16="http://schemas.microsoft.com/office/drawing/2014/main" id="{493CA83B-56BB-4648-9DE4-DE36510443EC}"/>
              </a:ext>
            </a:extLst>
          </p:cNvPr>
          <p:cNvPicPr>
            <a:picLocks noChangeAspect="1"/>
          </p:cNvPicPr>
          <p:nvPr/>
        </p:nvPicPr>
        <p:blipFill>
          <a:blip r:embed="rId2"/>
          <a:stretch>
            <a:fillRect/>
          </a:stretch>
        </p:blipFill>
        <p:spPr>
          <a:xfrm>
            <a:off x="1441174" y="2107122"/>
            <a:ext cx="6321287" cy="3150678"/>
          </a:xfrm>
          <a:prstGeom prst="rect">
            <a:avLst/>
          </a:prstGeom>
        </p:spPr>
      </p:pic>
    </p:spTree>
    <p:extLst>
      <p:ext uri="{BB962C8B-B14F-4D97-AF65-F5344CB8AC3E}">
        <p14:creationId xmlns:p14="http://schemas.microsoft.com/office/powerpoint/2010/main" val="2281999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28596" y="0"/>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100"/>
              <a:buFont typeface="Times New Roman"/>
              <a:buNone/>
            </a:pPr>
            <a:r>
              <a:rPr lang="en-US">
                <a:latin typeface="Times New Roman"/>
                <a:ea typeface="Times New Roman"/>
                <a:cs typeface="Times New Roman"/>
                <a:sym typeface="Times New Roman"/>
              </a:rPr>
              <a:t>ABSTRACT</a:t>
            </a:r>
            <a:endParaRPr/>
          </a:p>
        </p:txBody>
      </p:sp>
      <p:sp>
        <p:nvSpPr>
          <p:cNvPr id="113" name="Google Shape;113;p14"/>
          <p:cNvSpPr txBox="1"/>
          <p:nvPr/>
        </p:nvSpPr>
        <p:spPr>
          <a:xfrm>
            <a:off x="214298" y="920620"/>
            <a:ext cx="8614742" cy="6526659"/>
          </a:xfrm>
          <a:prstGeom prst="rect">
            <a:avLst/>
          </a:prstGeom>
          <a:noFill/>
          <a:ln>
            <a:noFill/>
          </a:ln>
        </p:spPr>
        <p:txBody>
          <a:bodyPr spcFirstLastPara="1" wrap="square" lIns="91425" tIns="45700" rIns="91425" bIns="45700" anchor="t" anchorCtr="0">
            <a:no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Now a days due to global warming and climate changes there are challenging situations in field of coal mine. To reduce the cost and improve the productivity  in the field of coal </a:t>
            </a:r>
            <a:r>
              <a:rPr lang="en-US" sz="1800" dirty="0" err="1">
                <a:effectLst/>
                <a:latin typeface="Times New Roman" panose="02020603050405020304" pitchFamily="18" charset="0"/>
                <a:ea typeface="Times New Roman" panose="02020603050405020304" pitchFamily="18" charset="0"/>
              </a:rPr>
              <a:t>mines,our</a:t>
            </a:r>
            <a:r>
              <a:rPr lang="en-US" sz="1800" dirty="0">
                <a:effectLst/>
                <a:latin typeface="Times New Roman" panose="02020603050405020304" pitchFamily="18" charset="0"/>
                <a:ea typeface="Times New Roman" panose="02020603050405020304" pitchFamily="18" charset="0"/>
              </a:rPr>
              <a:t> project proposes a design of a wireless sensor network (WSN) with the help of microcontroller which is able to monitor the temperature, </a:t>
            </a:r>
            <a:r>
              <a:rPr lang="en-US" sz="1800" dirty="0" err="1">
                <a:effectLst/>
                <a:latin typeface="Times New Roman" panose="02020603050405020304" pitchFamily="18" charset="0"/>
                <a:ea typeface="Times New Roman" panose="02020603050405020304" pitchFamily="18" charset="0"/>
              </a:rPr>
              <a:t>humidity,gas</a:t>
            </a:r>
            <a:r>
              <a:rPr lang="en-US" sz="1800" dirty="0">
                <a:effectLst/>
                <a:latin typeface="Times New Roman" panose="02020603050405020304" pitchFamily="18" charset="0"/>
                <a:ea typeface="Times New Roman" panose="02020603050405020304" pitchFamily="18" charset="0"/>
              </a:rPr>
              <a:t> and status of brightness in an underground mine. This system utilizes low power, cost effective </a:t>
            </a:r>
            <a:r>
              <a:rPr lang="en-US" sz="1800" dirty="0" err="1">
                <a:effectLst/>
                <a:latin typeface="Times New Roman" panose="02020603050405020304" pitchFamily="18" charset="0"/>
                <a:ea typeface="Times New Roman" panose="02020603050405020304" pitchFamily="18" charset="0"/>
              </a:rPr>
              <a:t>arduino</a:t>
            </a:r>
            <a:r>
              <a:rPr lang="en-US" sz="1800" dirty="0">
                <a:effectLst/>
                <a:latin typeface="Times New Roman" panose="02020603050405020304" pitchFamily="18" charset="0"/>
                <a:ea typeface="Times New Roman" panose="02020603050405020304" pitchFamily="18" charset="0"/>
              </a:rPr>
              <a:t> uno, temperature sensor, humidity sensor, LDR and gas sensor for sensing the mine climate parameters and Li-Fi for remote logging of data transmission from coal mine to the monitoring </a:t>
            </a:r>
            <a:r>
              <a:rPr lang="en-US" sz="1800" dirty="0" err="1">
                <a:effectLst/>
                <a:latin typeface="Times New Roman" panose="02020603050405020304" pitchFamily="18" charset="0"/>
                <a:ea typeface="Times New Roman" panose="02020603050405020304" pitchFamily="18" charset="0"/>
              </a:rPr>
              <a:t>unit.Traditional</a:t>
            </a:r>
            <a:r>
              <a:rPr lang="en-US" sz="1800" dirty="0">
                <a:effectLst/>
                <a:latin typeface="Times New Roman" panose="02020603050405020304" pitchFamily="18" charset="0"/>
                <a:ea typeface="Times New Roman" panose="02020603050405020304" pitchFamily="18" charset="0"/>
              </a:rPr>
              <a:t> coal mine monitoring systems tend to be wired network systems but with continuous enlarging of exploiting areas and extension of depth in coal mine, many lane ways become blind areas, where in there are lots of hidden dangers. Moreover, it is inconvenient to lay cables which are expensive and consume time. In order to solve the problems, we will design a coal mine safety monitoring system using Li-Fi.</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32"/>
          <p:cNvSpPr txBox="1"/>
          <p:nvPr/>
        </p:nvSpPr>
        <p:spPr>
          <a:xfrm>
            <a:off x="428596" y="0"/>
            <a:ext cx="492922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u="sng" dirty="0">
                <a:solidFill>
                  <a:srgbClr val="21222B"/>
                </a:solidFill>
                <a:latin typeface="Times New Roman"/>
                <a:cs typeface="Times New Roman"/>
                <a:sym typeface="Times New Roman"/>
              </a:rPr>
              <a:t>Components required</a:t>
            </a:r>
            <a:endParaRPr sz="3600" dirty="0"/>
          </a:p>
        </p:txBody>
      </p:sp>
      <p:sp>
        <p:nvSpPr>
          <p:cNvPr id="213" name="Google Shape;213;p32"/>
          <p:cNvSpPr/>
          <p:nvPr/>
        </p:nvSpPr>
        <p:spPr>
          <a:xfrm>
            <a:off x="2699792" y="2276872"/>
            <a:ext cx="288032" cy="1440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214" name="Google Shape;214;p32"/>
          <p:cNvSpPr/>
          <p:nvPr/>
        </p:nvSpPr>
        <p:spPr>
          <a:xfrm>
            <a:off x="2749191" y="4238375"/>
            <a:ext cx="288032" cy="1440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3" name="Text Placeholder 2">
            <a:extLst>
              <a:ext uri="{FF2B5EF4-FFF2-40B4-BE49-F238E27FC236}">
                <a16:creationId xmlns="" xmlns:a16="http://schemas.microsoft.com/office/drawing/2014/main" id="{11256DCB-DC60-4489-93F8-A9299F75B8B6}"/>
              </a:ext>
            </a:extLst>
          </p:cNvPr>
          <p:cNvSpPr>
            <a:spLocks noGrp="1"/>
          </p:cNvSpPr>
          <p:nvPr>
            <p:ph type="body" idx="1"/>
          </p:nvPr>
        </p:nvSpPr>
        <p:spPr/>
        <p:txBody>
          <a:bodyPr/>
          <a:lstStyle/>
          <a:p>
            <a:pPr algn="l">
              <a:buFont typeface="Arial" panose="020B0604020202020204" pitchFamily="34" charset="0"/>
              <a:buChar char="•"/>
            </a:pPr>
            <a:r>
              <a:rPr lang="en-IN" sz="3600" b="0" dirty="0">
                <a:solidFill>
                  <a:srgbClr val="444444"/>
                </a:solidFill>
                <a:effectLst/>
                <a:latin typeface="Arial" panose="020B0604020202020204" pitchFamily="34" charset="0"/>
              </a:rPr>
              <a:t>Arduino Uno</a:t>
            </a:r>
          </a:p>
          <a:p>
            <a:pPr algn="l">
              <a:buFont typeface="Arial" panose="020B0604020202020204" pitchFamily="34" charset="0"/>
              <a:buChar char="•"/>
            </a:pPr>
            <a:r>
              <a:rPr lang="en-IN" sz="3600" b="0" dirty="0">
                <a:solidFill>
                  <a:srgbClr val="444444"/>
                </a:solidFill>
                <a:effectLst/>
                <a:latin typeface="Arial" panose="020B0604020202020204" pitchFamily="34" charset="0"/>
              </a:rPr>
              <a:t>Li-Fi Transmitter/Receiver</a:t>
            </a:r>
          </a:p>
          <a:p>
            <a:pPr algn="l">
              <a:buFont typeface="Arial" panose="020B0604020202020204" pitchFamily="34" charset="0"/>
              <a:buChar char="•"/>
            </a:pPr>
            <a:r>
              <a:rPr lang="en-IN" sz="3600" dirty="0">
                <a:solidFill>
                  <a:srgbClr val="444444"/>
                </a:solidFill>
                <a:latin typeface="Arial" panose="020B0604020202020204" pitchFamily="34" charset="0"/>
              </a:rPr>
              <a:t>MQ6</a:t>
            </a:r>
            <a:r>
              <a:rPr lang="en-IN" sz="3600" b="0" dirty="0">
                <a:solidFill>
                  <a:srgbClr val="444444"/>
                </a:solidFill>
                <a:effectLst/>
                <a:latin typeface="Arial" panose="020B0604020202020204" pitchFamily="34" charset="0"/>
              </a:rPr>
              <a:t> Sensor</a:t>
            </a:r>
          </a:p>
          <a:p>
            <a:pPr algn="l">
              <a:buFont typeface="Arial" panose="020B0604020202020204" pitchFamily="34" charset="0"/>
              <a:buChar char="•"/>
            </a:pPr>
            <a:r>
              <a:rPr lang="en-IN" sz="3600" dirty="0">
                <a:solidFill>
                  <a:srgbClr val="444444"/>
                </a:solidFill>
                <a:latin typeface="Arial" panose="020B0604020202020204" pitchFamily="34" charset="0"/>
              </a:rPr>
              <a:t>MQ7 Sensor</a:t>
            </a:r>
            <a:endParaRPr lang="en-IN" sz="3600" b="0" dirty="0">
              <a:solidFill>
                <a:srgbClr val="444444"/>
              </a:solidFill>
              <a:effectLst/>
              <a:latin typeface="Arial" panose="020B0604020202020204" pitchFamily="34" charset="0"/>
            </a:endParaRPr>
          </a:p>
          <a:p>
            <a:pPr algn="l">
              <a:buFont typeface="Arial" panose="020B0604020202020204" pitchFamily="34" charset="0"/>
              <a:buChar char="•"/>
            </a:pPr>
            <a:r>
              <a:rPr lang="en-IN" sz="3600" b="0" dirty="0">
                <a:solidFill>
                  <a:srgbClr val="444444"/>
                </a:solidFill>
                <a:effectLst/>
                <a:latin typeface="Arial" panose="020B0604020202020204" pitchFamily="34" charset="0"/>
              </a:rPr>
              <a:t>LDR Sensor</a:t>
            </a:r>
          </a:p>
          <a:p>
            <a:pPr algn="l">
              <a:buFont typeface="Arial" panose="020B0604020202020204" pitchFamily="34" charset="0"/>
              <a:buChar char="•"/>
            </a:pPr>
            <a:r>
              <a:rPr lang="en-IN" sz="3600" b="0" dirty="0">
                <a:solidFill>
                  <a:srgbClr val="444444"/>
                </a:solidFill>
                <a:effectLst/>
                <a:latin typeface="Arial" panose="020B0604020202020204" pitchFamily="34" charset="0"/>
              </a:rPr>
              <a:t>DHT11 Sensor</a:t>
            </a:r>
          </a:p>
          <a:p>
            <a:pPr marL="150876" indent="0">
              <a:buNone/>
            </a:pP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p33"/>
          <p:cNvSpPr txBox="1"/>
          <p:nvPr/>
        </p:nvSpPr>
        <p:spPr>
          <a:xfrm>
            <a:off x="428596" y="214290"/>
            <a:ext cx="328614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u="sng" dirty="0">
                <a:solidFill>
                  <a:srgbClr val="21222B"/>
                </a:solidFill>
                <a:latin typeface="Times New Roman"/>
                <a:cs typeface="Times New Roman"/>
                <a:sym typeface="Times New Roman"/>
              </a:rPr>
              <a:t>ARDUINO</a:t>
            </a:r>
            <a:endParaRPr dirty="0"/>
          </a:p>
        </p:txBody>
      </p:sp>
      <p:sp>
        <p:nvSpPr>
          <p:cNvPr id="3" name="Text Placeholder 2">
            <a:extLst>
              <a:ext uri="{FF2B5EF4-FFF2-40B4-BE49-F238E27FC236}">
                <a16:creationId xmlns="" xmlns:a16="http://schemas.microsoft.com/office/drawing/2014/main" id="{91888043-79D4-420C-8C9B-B51DB6F9977E}"/>
              </a:ext>
            </a:extLst>
          </p:cNvPr>
          <p:cNvSpPr>
            <a:spLocks noGrp="1"/>
          </p:cNvSpPr>
          <p:nvPr>
            <p:ph type="body" idx="1"/>
          </p:nvPr>
        </p:nvSpPr>
        <p:spPr/>
        <p:txBody>
          <a:bodyPr/>
          <a:lstStyle/>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Arduino is a single board microcontroller intended to make the application of interactive objects or environments more accessible </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It receives input from variety of sensors.  </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It is the Arduino Microcontroller, which controls the whole system. </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All the sensors are interfaced using this controller</a:t>
            </a:r>
          </a:p>
          <a:p>
            <a:pPr marL="150876" indent="0">
              <a:buNone/>
            </a:pPr>
            <a:endParaRPr lang="en-IN" dirty="0"/>
          </a:p>
        </p:txBody>
      </p:sp>
      <p:pic>
        <p:nvPicPr>
          <p:cNvPr id="6" name="Picture 2">
            <a:extLst>
              <a:ext uri="{FF2B5EF4-FFF2-40B4-BE49-F238E27FC236}">
                <a16:creationId xmlns="" xmlns:a16="http://schemas.microsoft.com/office/drawing/2014/main" id="{E2B3CF54-DB4F-4D6F-A48F-F2EBCEFDFE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290" y="4164330"/>
            <a:ext cx="20955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0896202-3530-4460-9128-A71387B891DE}"/>
              </a:ext>
            </a:extLst>
          </p:cNvPr>
          <p:cNvSpPr>
            <a:spLocks noGrp="1"/>
          </p:cNvSpPr>
          <p:nvPr>
            <p:ph type="body" idx="1"/>
          </p:nvPr>
        </p:nvSpPr>
        <p:spPr/>
        <p:txBody>
          <a:bodyPr/>
          <a:lstStyle/>
          <a:p>
            <a:pPr algn="just"/>
            <a:r>
              <a:rPr lang="en-US" sz="2000" b="0" i="0" dirty="0">
                <a:solidFill>
                  <a:srgbClr val="666666"/>
                </a:solidFill>
                <a:effectLst/>
                <a:latin typeface="Times New Roman" panose="02020603050405020304" pitchFamily="18" charset="0"/>
                <a:cs typeface="Times New Roman" panose="02020603050405020304" pitchFamily="18" charset="0"/>
              </a:rPr>
              <a:t>DHT11 is a low-cost digital sensor for sensing temperature and humidity. </a:t>
            </a:r>
          </a:p>
          <a:p>
            <a:pPr algn="just"/>
            <a:r>
              <a:rPr lang="en-US" sz="2000" b="0" i="0" dirty="0">
                <a:solidFill>
                  <a:srgbClr val="666666"/>
                </a:solidFill>
                <a:effectLst/>
                <a:latin typeface="Times New Roman" panose="02020603050405020304" pitchFamily="18" charset="0"/>
                <a:cs typeface="Times New Roman" panose="02020603050405020304" pitchFamily="18" charset="0"/>
              </a:rPr>
              <a:t>This sensor can be easily interfaced with any micro-controller</a:t>
            </a:r>
            <a:r>
              <a:rPr lang="en-US" sz="2000" dirty="0">
                <a:solidFill>
                  <a:srgbClr val="666666"/>
                </a:solidFill>
                <a:latin typeface="Times New Roman" panose="02020603050405020304" pitchFamily="18" charset="0"/>
                <a:cs typeface="Times New Roman" panose="02020603050405020304" pitchFamily="18" charset="0"/>
              </a:rPr>
              <a:t>.</a:t>
            </a:r>
          </a:p>
          <a:p>
            <a:pPr algn="just"/>
            <a:r>
              <a:rPr lang="en-US" sz="2000" b="0" i="0" dirty="0">
                <a:solidFill>
                  <a:srgbClr val="666666"/>
                </a:solidFill>
                <a:effectLst/>
                <a:latin typeface="Times New Roman" panose="02020603050405020304" pitchFamily="18" charset="0"/>
                <a:cs typeface="Times New Roman" panose="02020603050405020304" pitchFamily="18" charset="0"/>
              </a:rPr>
              <a:t> To measure the surrounding air this sensor uses a thermistor and a capacitive humidity sensor.</a:t>
            </a:r>
          </a:p>
          <a:p>
            <a:pPr algn="just"/>
            <a:r>
              <a:rPr lang="en-US" sz="2000" b="0" i="0" dirty="0">
                <a:solidFill>
                  <a:srgbClr val="666666"/>
                </a:solidFill>
                <a:effectLst/>
                <a:latin typeface="Times New Roman" panose="02020603050405020304" pitchFamily="18" charset="0"/>
                <a:cs typeface="Times New Roman" panose="02020603050405020304" pitchFamily="18" charset="0"/>
              </a:rPr>
              <a:t>DHT11 sensor consists of a capacitive humidity sensing element and a thermistor for sensing temperature.  </a:t>
            </a:r>
          </a:p>
          <a:p>
            <a:endParaRPr lang="en-IN" dirty="0"/>
          </a:p>
        </p:txBody>
      </p:sp>
      <p:sp>
        <p:nvSpPr>
          <p:cNvPr id="3" name="Title 2">
            <a:extLst>
              <a:ext uri="{FF2B5EF4-FFF2-40B4-BE49-F238E27FC236}">
                <a16:creationId xmlns="" xmlns:a16="http://schemas.microsoft.com/office/drawing/2014/main" id="{4FACF6DA-346D-48D4-BFA1-35D4BE2A9A42}"/>
              </a:ext>
            </a:extLst>
          </p:cNvPr>
          <p:cNvSpPr>
            <a:spLocks noGrp="1"/>
          </p:cNvSpPr>
          <p:nvPr>
            <p:ph type="title"/>
          </p:nvPr>
        </p:nvSpPr>
        <p:spPr/>
        <p:txBody>
          <a:bodyPr/>
          <a:lstStyle/>
          <a:p>
            <a:r>
              <a:rPr lang="en-US" dirty="0"/>
              <a:t>DHT11</a:t>
            </a:r>
            <a:endParaRPr lang="en-IN" dirty="0"/>
          </a:p>
        </p:txBody>
      </p:sp>
      <p:pic>
        <p:nvPicPr>
          <p:cNvPr id="4" name="Picture 3">
            <a:extLst>
              <a:ext uri="{FF2B5EF4-FFF2-40B4-BE49-F238E27FC236}">
                <a16:creationId xmlns="" xmlns:a16="http://schemas.microsoft.com/office/drawing/2014/main" id="{0545FFB4-124C-421A-97C5-9AF689FF9209}"/>
              </a:ext>
            </a:extLst>
          </p:cNvPr>
          <p:cNvPicPr>
            <a:picLocks noChangeAspect="1"/>
          </p:cNvPicPr>
          <p:nvPr/>
        </p:nvPicPr>
        <p:blipFill>
          <a:blip r:embed="rId2"/>
          <a:stretch>
            <a:fillRect/>
          </a:stretch>
        </p:blipFill>
        <p:spPr>
          <a:xfrm>
            <a:off x="4881094" y="3646033"/>
            <a:ext cx="3185219" cy="2937329"/>
          </a:xfrm>
          <a:prstGeom prst="rect">
            <a:avLst/>
          </a:prstGeom>
        </p:spPr>
      </p:pic>
    </p:spTree>
    <p:extLst>
      <p:ext uri="{BB962C8B-B14F-4D97-AF65-F5344CB8AC3E}">
        <p14:creationId xmlns:p14="http://schemas.microsoft.com/office/powerpoint/2010/main" val="2421809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C4625B3-ADF4-4341-A3AA-11EBEFB6FBAB}"/>
              </a:ext>
            </a:extLst>
          </p:cNvPr>
          <p:cNvSpPr>
            <a:spLocks noGrp="1"/>
          </p:cNvSpPr>
          <p:nvPr>
            <p:ph type="body" idx="1"/>
          </p:nvPr>
        </p:nvSpPr>
        <p:spPr/>
        <p:txBody>
          <a:bodyPr/>
          <a:lstStyle/>
          <a:p>
            <a:pPr algn="just"/>
            <a:r>
              <a:rPr lang="en-IN" sz="2000" b="1" dirty="0">
                <a:solidFill>
                  <a:srgbClr val="202124"/>
                </a:solidFill>
                <a:latin typeface="Times New Roman" panose="02020603050405020304" pitchFamily="18" charset="0"/>
                <a:cs typeface="Times New Roman" panose="02020603050405020304" pitchFamily="18" charset="0"/>
              </a:rPr>
              <a:t>L</a:t>
            </a:r>
            <a:r>
              <a:rPr lang="en-IN" sz="2000" b="1" i="0" dirty="0">
                <a:solidFill>
                  <a:srgbClr val="202124"/>
                </a:solidFill>
                <a:effectLst/>
                <a:latin typeface="Times New Roman" panose="02020603050405020304" pitchFamily="18" charset="0"/>
                <a:cs typeface="Times New Roman" panose="02020603050405020304" pitchFamily="18" charset="0"/>
              </a:rPr>
              <a:t>ight dependent resistors (LDR) </a:t>
            </a:r>
            <a:r>
              <a:rPr lang="en-IN" sz="2000" dirty="0">
                <a:solidFill>
                  <a:srgbClr val="202124"/>
                </a:solidFill>
                <a:latin typeface="Times New Roman" panose="02020603050405020304" pitchFamily="18" charset="0"/>
                <a:cs typeface="Times New Roman" panose="02020603050405020304" pitchFamily="18" charset="0"/>
              </a:rPr>
              <a:t>or</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photo diode resistor or photocell is a light controlled variable resistor. Its resistance changes with light intensity that falls on it.</a:t>
            </a:r>
          </a:p>
          <a:p>
            <a:pPr algn="just"/>
            <a:r>
              <a:rPr lang="en-US" sz="2000" dirty="0">
                <a:latin typeface="Times New Roman" panose="02020603050405020304" pitchFamily="18" charset="0"/>
                <a:cs typeface="Times New Roman" panose="02020603050405020304" pitchFamily="18" charset="0"/>
              </a:rPr>
              <a:t>The resistance of a photo resistor decrease with increasing incident light intensity. In other words, it exhibits photoconductivity.</a:t>
            </a:r>
          </a:p>
          <a:p>
            <a:pPr algn="just"/>
            <a:r>
              <a:rPr lang="en-US" sz="2000" dirty="0">
                <a:latin typeface="Times New Roman" panose="02020603050405020304" pitchFamily="18" charset="0"/>
                <a:cs typeface="Times New Roman" panose="02020603050405020304" pitchFamily="18" charset="0"/>
              </a:rPr>
              <a:t>The resistance range and sensitivity of a photoresist or can substantially differ among dissimilar devices.</a:t>
            </a:r>
          </a:p>
          <a:p>
            <a:pPr algn="just"/>
            <a:r>
              <a:rPr lang="en-US" sz="2000" dirty="0">
                <a:latin typeface="Times New Roman" panose="02020603050405020304" pitchFamily="18" charset="0"/>
                <a:cs typeface="Times New Roman" panose="02020603050405020304" pitchFamily="18" charset="0"/>
              </a:rPr>
              <a:t>It values get through to the </a:t>
            </a:r>
            <a:r>
              <a:rPr lang="en-US" sz="2000" dirty="0" err="1">
                <a:latin typeface="Times New Roman" panose="02020603050405020304" pitchFamily="18" charset="0"/>
                <a:cs typeface="Times New Roman" panose="02020603050405020304" pitchFamily="18" charset="0"/>
              </a:rPr>
              <a:t>lifi</a:t>
            </a:r>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 xmlns:a16="http://schemas.microsoft.com/office/drawing/2014/main" id="{37064E30-10A4-4D1A-89C2-359E4277992C}"/>
              </a:ext>
            </a:extLst>
          </p:cNvPr>
          <p:cNvSpPr>
            <a:spLocks noGrp="1"/>
          </p:cNvSpPr>
          <p:nvPr>
            <p:ph type="title"/>
          </p:nvPr>
        </p:nvSpPr>
        <p:spPr/>
        <p:txBody>
          <a:bodyPr/>
          <a:lstStyle/>
          <a:p>
            <a:r>
              <a:rPr lang="en-US" dirty="0"/>
              <a:t>LDR</a:t>
            </a:r>
            <a:endParaRPr lang="en-IN" dirty="0"/>
          </a:p>
        </p:txBody>
      </p:sp>
      <p:pic>
        <p:nvPicPr>
          <p:cNvPr id="4" name="Picture 2">
            <a:extLst>
              <a:ext uri="{FF2B5EF4-FFF2-40B4-BE49-F238E27FC236}">
                <a16:creationId xmlns="" xmlns:a16="http://schemas.microsoft.com/office/drawing/2014/main" id="{FA4CA08B-57A5-489D-9476-19BFA235D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4960" y="3870960"/>
            <a:ext cx="2183130" cy="2183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5439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43B72848-B362-41EA-92E5-686265ADDA53}"/>
              </a:ext>
            </a:extLst>
          </p:cNvPr>
          <p:cNvSpPr>
            <a:spLocks noGrp="1"/>
          </p:cNvSpPr>
          <p:nvPr>
            <p:ph type="body" idx="1"/>
          </p:nvPr>
        </p:nvSpPr>
        <p:spPr/>
        <p:txBody>
          <a:bodyPr/>
          <a:lstStyle/>
          <a:p>
            <a:pPr algn="just"/>
            <a:r>
              <a:rPr lang="en-US" sz="2400" dirty="0">
                <a:latin typeface="Times New Roman" panose="02020603050405020304" pitchFamily="18" charset="0"/>
                <a:cs typeface="Times New Roman" panose="02020603050405020304" pitchFamily="18" charset="0"/>
              </a:rPr>
              <a:t>In deep cave mining, some poisonous gases like methane, carbon monoxide, </a:t>
            </a:r>
            <a:r>
              <a:rPr lang="en-US" sz="2400" dirty="0" err="1">
                <a:latin typeface="Times New Roman" panose="02020603050405020304" pitchFamily="18" charset="0"/>
                <a:cs typeface="Times New Roman" panose="02020603050405020304" pitchFamily="18" charset="0"/>
              </a:rPr>
              <a:t>sulphur</a:t>
            </a:r>
            <a:r>
              <a:rPr lang="en-US" sz="2400" dirty="0">
                <a:latin typeface="Times New Roman" panose="02020603050405020304" pitchFamily="18" charset="0"/>
                <a:cs typeface="Times New Roman" panose="02020603050405020304" pitchFamily="18" charset="0"/>
              </a:rPr>
              <a:t> dioxide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emit from the cave walls. In order to, detect these poisonous gas, gas sensors are used. </a:t>
            </a:r>
          </a:p>
          <a:p>
            <a:pPr algn="just"/>
            <a:r>
              <a:rPr lang="en-US" sz="2400" dirty="0">
                <a:latin typeface="Times New Roman" panose="02020603050405020304" pitchFamily="18" charset="0"/>
                <a:cs typeface="Times New Roman" panose="02020603050405020304" pitchFamily="18" charset="0"/>
              </a:rPr>
              <a:t>MQ6 gas sensor is used.</a:t>
            </a:r>
          </a:p>
          <a:p>
            <a:pPr algn="just"/>
            <a:r>
              <a:rPr lang="en-US" sz="2400" b="0" i="0" dirty="0">
                <a:solidFill>
                  <a:srgbClr val="202124"/>
                </a:solidFill>
                <a:effectLst/>
                <a:latin typeface="Times New Roman" panose="02020603050405020304" pitchFamily="18" charset="0"/>
                <a:cs typeface="Times New Roman" panose="02020603050405020304" pitchFamily="18" charset="0"/>
              </a:rPr>
              <a:t>It can be used in </a:t>
            </a:r>
            <a:r>
              <a:rPr lang="en-US" sz="2400" b="1" i="0" dirty="0">
                <a:solidFill>
                  <a:srgbClr val="202124"/>
                </a:solidFill>
                <a:effectLst/>
                <a:latin typeface="Times New Roman" panose="02020603050405020304" pitchFamily="18" charset="0"/>
                <a:cs typeface="Times New Roman" panose="02020603050405020304" pitchFamily="18" charset="0"/>
              </a:rPr>
              <a:t>gas</a:t>
            </a:r>
            <a:r>
              <a:rPr lang="en-US" sz="2400" b="0" i="0" dirty="0">
                <a:solidFill>
                  <a:srgbClr val="202124"/>
                </a:solidFill>
                <a:effectLst/>
                <a:latin typeface="Times New Roman" panose="02020603050405020304" pitchFamily="18" charset="0"/>
                <a:cs typeface="Times New Roman" panose="02020603050405020304" pitchFamily="18" charset="0"/>
              </a:rPr>
              <a:t> leakage detecting equipment in consumer and industry </a:t>
            </a:r>
            <a:r>
              <a:rPr lang="en-US" sz="2400" b="0" i="0" dirty="0" err="1">
                <a:solidFill>
                  <a:srgbClr val="202124"/>
                </a:solidFill>
                <a:effectLst/>
                <a:latin typeface="Times New Roman" panose="02020603050405020304" pitchFamily="18" charset="0"/>
                <a:cs typeface="Times New Roman" panose="02020603050405020304" pitchFamily="18" charset="0"/>
              </a:rPr>
              <a:t>applications,this</a:t>
            </a:r>
            <a:r>
              <a:rPr lang="en-US" sz="2400" b="0" i="0" dirty="0">
                <a:solidFill>
                  <a:srgbClr val="202124"/>
                </a:solidFill>
                <a:effectLst/>
                <a:latin typeface="Times New Roman" panose="02020603050405020304" pitchFamily="18" charset="0"/>
                <a:cs typeface="Times New Roman" panose="02020603050405020304" pitchFamily="18" charset="0"/>
              </a:rPr>
              <a:t> </a:t>
            </a:r>
            <a:r>
              <a:rPr lang="en-US" sz="2400" b="1" i="0" dirty="0">
                <a:solidFill>
                  <a:srgbClr val="202124"/>
                </a:solidFill>
                <a:effectLst/>
                <a:latin typeface="Times New Roman" panose="02020603050405020304" pitchFamily="18" charset="0"/>
                <a:cs typeface="Times New Roman" panose="02020603050405020304" pitchFamily="18" charset="0"/>
              </a:rPr>
              <a:t>sensor</a:t>
            </a:r>
            <a:r>
              <a:rPr lang="en-US" sz="2400" b="0" i="0" dirty="0">
                <a:solidFill>
                  <a:srgbClr val="202124"/>
                </a:solidFill>
                <a:effectLst/>
                <a:latin typeface="Times New Roman" panose="02020603050405020304" pitchFamily="18" charset="0"/>
                <a:cs typeface="Times New Roman" panose="02020603050405020304" pitchFamily="18" charset="0"/>
              </a:rPr>
              <a:t> is suitable for detecting LPG, iso-butane, propane and natural gases like methane.</a:t>
            </a:r>
          </a:p>
          <a:p>
            <a:pPr algn="just"/>
            <a:endParaRPr lang="en-US" sz="2400" dirty="0"/>
          </a:p>
          <a:p>
            <a:endParaRPr lang="en-IN" dirty="0"/>
          </a:p>
        </p:txBody>
      </p:sp>
      <p:sp>
        <p:nvSpPr>
          <p:cNvPr id="3" name="Title 2">
            <a:extLst>
              <a:ext uri="{FF2B5EF4-FFF2-40B4-BE49-F238E27FC236}">
                <a16:creationId xmlns="" xmlns:a16="http://schemas.microsoft.com/office/drawing/2014/main" id="{03540D79-AC37-45FD-96C8-8BBCA38420E0}"/>
              </a:ext>
            </a:extLst>
          </p:cNvPr>
          <p:cNvSpPr>
            <a:spLocks noGrp="1"/>
          </p:cNvSpPr>
          <p:nvPr>
            <p:ph type="title"/>
          </p:nvPr>
        </p:nvSpPr>
        <p:spPr/>
        <p:txBody>
          <a:bodyPr/>
          <a:lstStyle/>
          <a:p>
            <a:r>
              <a:rPr lang="en-US" dirty="0"/>
              <a:t>MQ6 sensor</a:t>
            </a:r>
            <a:endParaRPr lang="en-IN" dirty="0"/>
          </a:p>
        </p:txBody>
      </p:sp>
      <p:pic>
        <p:nvPicPr>
          <p:cNvPr id="4" name="Picture 3">
            <a:extLst>
              <a:ext uri="{FF2B5EF4-FFF2-40B4-BE49-F238E27FC236}">
                <a16:creationId xmlns="" xmlns:a16="http://schemas.microsoft.com/office/drawing/2014/main" id="{7B5A0F87-436A-4E2F-A581-B3AC962A1052}"/>
              </a:ext>
            </a:extLst>
          </p:cNvPr>
          <p:cNvPicPr>
            <a:picLocks noChangeAspect="1"/>
          </p:cNvPicPr>
          <p:nvPr/>
        </p:nvPicPr>
        <p:blipFill>
          <a:blip r:embed="rId2"/>
          <a:stretch>
            <a:fillRect/>
          </a:stretch>
        </p:blipFill>
        <p:spPr>
          <a:xfrm>
            <a:off x="5872352" y="4842192"/>
            <a:ext cx="2489328" cy="1741170"/>
          </a:xfrm>
          <a:prstGeom prst="rect">
            <a:avLst/>
          </a:prstGeom>
        </p:spPr>
      </p:pic>
    </p:spTree>
    <p:extLst>
      <p:ext uri="{BB962C8B-B14F-4D97-AF65-F5344CB8AC3E}">
        <p14:creationId xmlns:p14="http://schemas.microsoft.com/office/powerpoint/2010/main" val="3322234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3023B78B-CE59-41C1-8304-741D8E6CFB3D}"/>
              </a:ext>
            </a:extLst>
          </p:cNvPr>
          <p:cNvSpPr>
            <a:spLocks noGrp="1"/>
          </p:cNvSpPr>
          <p:nvPr>
            <p:ph type="body" idx="1"/>
          </p:nvPr>
        </p:nvSpPr>
        <p:spPr/>
        <p:txBody>
          <a:bodyPr/>
          <a:lstStyle/>
          <a:p>
            <a:r>
              <a:rPr lang="en-US" sz="2400" b="0" i="0" dirty="0">
                <a:solidFill>
                  <a:srgbClr val="202124"/>
                </a:solidFill>
                <a:effectLst/>
                <a:latin typeface="Times New Roman" panose="02020603050405020304" pitchFamily="18" charset="0"/>
                <a:cs typeface="Times New Roman" panose="02020603050405020304" pitchFamily="18" charset="0"/>
              </a:rPr>
              <a:t>The </a:t>
            </a:r>
            <a:r>
              <a:rPr lang="en-US" sz="2400" b="1" i="0" dirty="0">
                <a:solidFill>
                  <a:srgbClr val="202124"/>
                </a:solidFill>
                <a:effectLst/>
                <a:latin typeface="Times New Roman" panose="02020603050405020304" pitchFamily="18" charset="0"/>
                <a:cs typeface="Times New Roman" panose="02020603050405020304" pitchFamily="18" charset="0"/>
              </a:rPr>
              <a:t>MQ7</a:t>
            </a:r>
            <a:r>
              <a:rPr lang="en-US" sz="2400" b="0" i="0" dirty="0">
                <a:solidFill>
                  <a:srgbClr val="202124"/>
                </a:solidFill>
                <a:effectLst/>
                <a:latin typeface="Times New Roman" panose="02020603050405020304" pitchFamily="18" charset="0"/>
                <a:cs typeface="Times New Roman" panose="02020603050405020304" pitchFamily="18" charset="0"/>
              </a:rPr>
              <a:t> is a simple-to-use Carbon Monoxide (CO) </a:t>
            </a:r>
            <a:r>
              <a:rPr lang="en-US" sz="2400" b="1" i="0" dirty="0">
                <a:solidFill>
                  <a:srgbClr val="202124"/>
                </a:solidFill>
                <a:effectLst/>
                <a:latin typeface="Times New Roman" panose="02020603050405020304" pitchFamily="18" charset="0"/>
                <a:cs typeface="Times New Roman" panose="02020603050405020304" pitchFamily="18" charset="0"/>
              </a:rPr>
              <a:t>sensor</a:t>
            </a:r>
            <a:r>
              <a:rPr lang="en-US" sz="2400" b="0" i="0" dirty="0">
                <a:solidFill>
                  <a:srgbClr val="202124"/>
                </a:solidFill>
                <a:effectLst/>
                <a:latin typeface="Times New Roman" panose="02020603050405020304" pitchFamily="18" charset="0"/>
                <a:cs typeface="Times New Roman" panose="02020603050405020304" pitchFamily="18" charset="0"/>
              </a:rPr>
              <a:t> suitable for sensing CO concentrations in the air. </a:t>
            </a:r>
          </a:p>
          <a:p>
            <a:endParaRPr lang="en-US" sz="2400" dirty="0">
              <a:solidFill>
                <a:srgbClr val="202124"/>
              </a:solidFill>
              <a:latin typeface="arial" panose="020B0604020202020204" pitchFamily="34" charset="0"/>
            </a:endParaRPr>
          </a:p>
          <a:p>
            <a:r>
              <a:rPr lang="en-US" sz="2400" b="0" i="0" dirty="0">
                <a:solidFill>
                  <a:srgbClr val="202124"/>
                </a:solidFill>
                <a:effectLst/>
                <a:latin typeface="Times New Roman" panose="02020603050405020304" pitchFamily="18" charset="0"/>
                <a:cs typeface="Times New Roman" panose="02020603050405020304" pitchFamily="18" charset="0"/>
              </a:rPr>
              <a:t>It can detect CO-</a:t>
            </a:r>
            <a:r>
              <a:rPr lang="en-US" sz="2400" b="1" i="0" dirty="0">
                <a:solidFill>
                  <a:srgbClr val="202124"/>
                </a:solidFill>
                <a:effectLst/>
                <a:latin typeface="Times New Roman" panose="02020603050405020304" pitchFamily="18" charset="0"/>
                <a:cs typeface="Times New Roman" panose="02020603050405020304" pitchFamily="18" charset="0"/>
              </a:rPr>
              <a:t>gas</a:t>
            </a:r>
            <a:r>
              <a:rPr lang="en-US" sz="2400" b="0" i="0" dirty="0">
                <a:solidFill>
                  <a:srgbClr val="202124"/>
                </a:solidFill>
                <a:effectLst/>
                <a:latin typeface="Times New Roman" panose="02020603050405020304" pitchFamily="18" charset="0"/>
                <a:cs typeface="Times New Roman" panose="02020603050405020304" pitchFamily="18" charset="0"/>
              </a:rPr>
              <a:t> concentrations anywhere from 20 to 2000ppm</a:t>
            </a:r>
            <a:r>
              <a:rPr lang="en-US" b="0" i="0" dirty="0">
                <a:solidFill>
                  <a:srgbClr val="202124"/>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p>
        </p:txBody>
      </p:sp>
      <p:sp>
        <p:nvSpPr>
          <p:cNvPr id="3" name="Title 2">
            <a:extLst>
              <a:ext uri="{FF2B5EF4-FFF2-40B4-BE49-F238E27FC236}">
                <a16:creationId xmlns="" xmlns:a16="http://schemas.microsoft.com/office/drawing/2014/main" id="{7DF12B61-6E46-4386-B8D7-839D251D6FA1}"/>
              </a:ext>
            </a:extLst>
          </p:cNvPr>
          <p:cNvSpPr>
            <a:spLocks noGrp="1"/>
          </p:cNvSpPr>
          <p:nvPr>
            <p:ph type="title"/>
          </p:nvPr>
        </p:nvSpPr>
        <p:spPr/>
        <p:txBody>
          <a:bodyPr/>
          <a:lstStyle/>
          <a:p>
            <a:r>
              <a:rPr lang="en-US" dirty="0"/>
              <a:t>MQ7 Sensor</a:t>
            </a:r>
            <a:endParaRPr lang="en-IN" dirty="0"/>
          </a:p>
        </p:txBody>
      </p:sp>
      <p:pic>
        <p:nvPicPr>
          <p:cNvPr id="4" name="Picture 3">
            <a:extLst>
              <a:ext uri="{FF2B5EF4-FFF2-40B4-BE49-F238E27FC236}">
                <a16:creationId xmlns="" xmlns:a16="http://schemas.microsoft.com/office/drawing/2014/main" id="{03152B8B-22FE-4FED-A144-8D8CEA889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850" y="4368800"/>
            <a:ext cx="2400300" cy="2194560"/>
          </a:xfrm>
          <a:prstGeom prst="rect">
            <a:avLst/>
          </a:prstGeom>
        </p:spPr>
      </p:pic>
    </p:spTree>
    <p:extLst>
      <p:ext uri="{BB962C8B-B14F-4D97-AF65-F5344CB8AC3E}">
        <p14:creationId xmlns:p14="http://schemas.microsoft.com/office/powerpoint/2010/main" val="2924979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7E573E06-9435-4EDB-8CDA-8A61199E1E02}"/>
              </a:ext>
            </a:extLst>
          </p:cNvPr>
          <p:cNvSpPr>
            <a:spLocks noGrp="1"/>
          </p:cNvSpPr>
          <p:nvPr>
            <p:ph type="body" idx="1"/>
          </p:nvPr>
        </p:nvSpPr>
        <p:spPr/>
        <p:txBody>
          <a:bodyPr/>
          <a:lstStyle/>
          <a:p>
            <a:pPr algn="just"/>
            <a:r>
              <a:rPr lang="en-US" sz="2000" dirty="0">
                <a:latin typeface="Times New Roman" panose="02020603050405020304" pitchFamily="18" charset="0"/>
                <a:cs typeface="Times New Roman" panose="02020603050405020304" pitchFamily="18" charset="0"/>
              </a:rPr>
              <a:t>Light fidelity technology is known for the high data speed and the data are transmitted electromagnetically and runs on visible light. </a:t>
            </a:r>
          </a:p>
          <a:p>
            <a:pPr algn="just"/>
            <a:r>
              <a:rPr lang="en-US" sz="2000" dirty="0">
                <a:latin typeface="Times New Roman" panose="02020603050405020304" pitchFamily="18" charset="0"/>
                <a:cs typeface="Times New Roman" panose="02020603050405020304" pitchFamily="18" charset="0"/>
              </a:rPr>
              <a:t>It uses the common light emitting diodes which is at the sender side and photo detector is placed at the receiver end, the </a:t>
            </a:r>
            <a:r>
              <a:rPr lang="en-US" sz="2000" dirty="0" err="1">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analog signals which are detected by the various sensors are given to the LI-FI transmitter, here the analog signals are converted into the digital signals and the these digital data are received by the </a:t>
            </a:r>
            <a:r>
              <a:rPr lang="en-US" sz="2000" dirty="0" err="1">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LIFI receiver . </a:t>
            </a:r>
          </a:p>
          <a:p>
            <a:pPr algn="just"/>
            <a:r>
              <a:rPr lang="en-US" sz="2000" dirty="0">
                <a:latin typeface="Times New Roman" panose="02020603050405020304" pitchFamily="18" charset="0"/>
                <a:cs typeface="Times New Roman" panose="02020603050405020304" pitchFamily="18" charset="0"/>
              </a:rPr>
              <a:t>The received data can be converted into any forms such as video and audio application or the web enabled services and the main advantages of LI-FI are high speed, data density, security, device to device connectivity.</a:t>
            </a:r>
          </a:p>
          <a:p>
            <a:endParaRPr lang="en-IN"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 xmlns:a16="http://schemas.microsoft.com/office/drawing/2014/main" id="{F183AF94-2170-4876-8313-0F1ADE8C4D77}"/>
              </a:ext>
            </a:extLst>
          </p:cNvPr>
          <p:cNvSpPr>
            <a:spLocks noGrp="1"/>
          </p:cNvSpPr>
          <p:nvPr>
            <p:ph type="title"/>
          </p:nvPr>
        </p:nvSpPr>
        <p:spPr/>
        <p:txBody>
          <a:bodyPr/>
          <a:lstStyle/>
          <a:p>
            <a:r>
              <a:rPr lang="en-US" dirty="0"/>
              <a:t>Li-Fi</a:t>
            </a:r>
            <a:endParaRPr lang="en-IN" dirty="0"/>
          </a:p>
        </p:txBody>
      </p:sp>
    </p:spTree>
    <p:extLst>
      <p:ext uri="{BB962C8B-B14F-4D97-AF65-F5344CB8AC3E}">
        <p14:creationId xmlns:p14="http://schemas.microsoft.com/office/powerpoint/2010/main" val="2689719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body" idx="1"/>
          </p:nvPr>
        </p:nvSpPr>
        <p:spPr>
          <a:xfrm>
            <a:off x="428596" y="1857365"/>
            <a:ext cx="8229600" cy="3786214"/>
          </a:xfrm>
          <a:prstGeom prst="rect">
            <a:avLst/>
          </a:prstGeom>
          <a:noFill/>
          <a:ln>
            <a:noFill/>
          </a:ln>
        </p:spPr>
        <p:txBody>
          <a:bodyPr spcFirstLastPara="1" wrap="square" lIns="91425" tIns="45700" rIns="91425" bIns="45700" anchor="t" anchorCtr="0">
            <a:noAutofit/>
          </a:bodyPr>
          <a:lstStyle/>
          <a:p>
            <a:pPr marL="1200150" lvl="2" indent="-285750" algn="just" rtl="0">
              <a:lnSpc>
                <a:spcPct val="150000"/>
              </a:lnSpc>
              <a:spcBef>
                <a:spcPts val="0"/>
              </a:spcBef>
              <a:spcAft>
                <a:spcPts val="0"/>
              </a:spcAft>
              <a:buSzPts val="2800"/>
              <a:buFont typeface="Noto Sans Symbols"/>
              <a:buChar char="⮚"/>
            </a:pPr>
            <a:r>
              <a:rPr lang="en-US" sz="2800" b="1" dirty="0" err="1">
                <a:latin typeface="Times New Roman"/>
                <a:ea typeface="Times New Roman"/>
                <a:cs typeface="Times New Roman"/>
                <a:sym typeface="Times New Roman"/>
              </a:rPr>
              <a:t>Temperature,Humidity</a:t>
            </a:r>
            <a:r>
              <a:rPr lang="en-US" sz="2800" b="1" dirty="0">
                <a:latin typeface="Times New Roman"/>
                <a:ea typeface="Times New Roman"/>
                <a:cs typeface="Times New Roman"/>
                <a:sym typeface="Times New Roman"/>
              </a:rPr>
              <a:t> and gas detection</a:t>
            </a:r>
            <a:endParaRPr sz="2800" dirty="0">
              <a:latin typeface="Times New Roman"/>
              <a:ea typeface="Times New Roman"/>
              <a:cs typeface="Times New Roman"/>
              <a:sym typeface="Times New Roman"/>
            </a:endParaRPr>
          </a:p>
          <a:p>
            <a:pPr marL="1200150" lvl="2" indent="-285750" algn="just" rtl="0">
              <a:lnSpc>
                <a:spcPct val="150000"/>
              </a:lnSpc>
              <a:spcBef>
                <a:spcPts val="350"/>
              </a:spcBef>
              <a:spcAft>
                <a:spcPts val="0"/>
              </a:spcAft>
              <a:buSzPts val="2800"/>
              <a:buFont typeface="Noto Sans Symbols"/>
              <a:buChar char="⮚"/>
            </a:pPr>
            <a:r>
              <a:rPr lang="en-IN" sz="2800" b="1" dirty="0">
                <a:latin typeface="Times New Roman" panose="02020603050405020304" pitchFamily="18" charset="0"/>
                <a:cs typeface="Times New Roman" panose="02020603050405020304" pitchFamily="18" charset="0"/>
              </a:rPr>
              <a:t>LDR Based Light System and Control</a:t>
            </a:r>
            <a:endParaRPr sz="2800" b="1" dirty="0">
              <a:latin typeface="Times New Roman" panose="02020603050405020304" pitchFamily="18" charset="0"/>
              <a:ea typeface="Times New Roman"/>
              <a:cs typeface="Times New Roman" panose="02020603050405020304" pitchFamily="18" charset="0"/>
              <a:sym typeface="Times New Roman"/>
            </a:endParaRPr>
          </a:p>
          <a:p>
            <a:pPr marL="1200150" lvl="2" indent="-285750" algn="just" rtl="0">
              <a:lnSpc>
                <a:spcPct val="150000"/>
              </a:lnSpc>
              <a:spcBef>
                <a:spcPts val="350"/>
              </a:spcBef>
              <a:spcAft>
                <a:spcPts val="0"/>
              </a:spcAft>
              <a:buSzPts val="2800"/>
              <a:buFont typeface="Noto Sans Symbols"/>
              <a:buChar char="⮚"/>
            </a:pPr>
            <a:r>
              <a:rPr lang="en-US" sz="2800" b="1" dirty="0">
                <a:latin typeface="Times New Roman"/>
                <a:ea typeface="Times New Roman"/>
                <a:cs typeface="Times New Roman"/>
                <a:sym typeface="Times New Roman"/>
              </a:rPr>
              <a:t>Li-Fi Transmitter side</a:t>
            </a:r>
            <a:endParaRPr sz="2800" dirty="0">
              <a:latin typeface="Times New Roman"/>
              <a:ea typeface="Times New Roman"/>
              <a:cs typeface="Times New Roman"/>
              <a:sym typeface="Times New Roman"/>
            </a:endParaRPr>
          </a:p>
          <a:p>
            <a:pPr marL="1200150" lvl="2" indent="-285750" algn="just" rtl="0">
              <a:lnSpc>
                <a:spcPct val="150000"/>
              </a:lnSpc>
              <a:spcBef>
                <a:spcPts val="350"/>
              </a:spcBef>
              <a:spcAft>
                <a:spcPts val="0"/>
              </a:spcAft>
              <a:buSzPts val="2800"/>
              <a:buFont typeface="Noto Sans Symbols"/>
              <a:buChar char="⮚"/>
            </a:pPr>
            <a:r>
              <a:rPr lang="en-US" sz="2800" b="1" dirty="0">
                <a:latin typeface="Times New Roman"/>
                <a:ea typeface="Times New Roman"/>
                <a:cs typeface="Times New Roman"/>
                <a:sym typeface="Times New Roman"/>
              </a:rPr>
              <a:t>Li-Fi Receiver Side</a:t>
            </a:r>
          </a:p>
          <a:p>
            <a:pPr marL="1200150" lvl="2" indent="-285750" algn="just" rtl="0">
              <a:lnSpc>
                <a:spcPct val="150000"/>
              </a:lnSpc>
              <a:spcBef>
                <a:spcPts val="350"/>
              </a:spcBef>
              <a:spcAft>
                <a:spcPts val="0"/>
              </a:spcAft>
              <a:buSzPts val="2800"/>
              <a:buFont typeface="Noto Sans Symbols"/>
              <a:buChar char="⮚"/>
            </a:pPr>
            <a:r>
              <a:rPr lang="en-US" sz="2800" b="1" dirty="0">
                <a:latin typeface="Times New Roman"/>
                <a:ea typeface="Times New Roman"/>
                <a:cs typeface="Times New Roman"/>
                <a:sym typeface="Times New Roman"/>
              </a:rPr>
              <a:t>Monitoring using IOT cloud platform</a:t>
            </a:r>
          </a:p>
          <a:p>
            <a:pPr marL="1200150" lvl="2" indent="-285750" algn="just" rtl="0">
              <a:lnSpc>
                <a:spcPct val="150000"/>
              </a:lnSpc>
              <a:spcBef>
                <a:spcPts val="350"/>
              </a:spcBef>
              <a:spcAft>
                <a:spcPts val="0"/>
              </a:spcAft>
              <a:buSzPts val="2800"/>
              <a:buFont typeface="Noto Sans Symbols"/>
              <a:buChar char="⮚"/>
            </a:pPr>
            <a:endParaRPr sz="2800" dirty="0">
              <a:latin typeface="Times New Roman"/>
              <a:ea typeface="Times New Roman"/>
              <a:cs typeface="Times New Roman"/>
              <a:sym typeface="Times New Roman"/>
            </a:endParaRPr>
          </a:p>
          <a:p>
            <a:pPr marL="1200150" lvl="2" indent="-285750" algn="just" rtl="0">
              <a:lnSpc>
                <a:spcPct val="150000"/>
              </a:lnSpc>
              <a:spcBef>
                <a:spcPts val="350"/>
              </a:spcBef>
              <a:spcAft>
                <a:spcPts val="0"/>
              </a:spcAft>
              <a:buSzPts val="2800"/>
              <a:buFont typeface="Noto Sans Symbols"/>
              <a:buChar char="⮚"/>
            </a:pPr>
            <a:endParaRPr sz="2800" dirty="0">
              <a:latin typeface="Times New Roman"/>
              <a:ea typeface="Times New Roman"/>
              <a:cs typeface="Times New Roman"/>
              <a:sym typeface="Times New Roman"/>
            </a:endParaRPr>
          </a:p>
          <a:p>
            <a:pPr marL="365760" lvl="0" indent="-139446" algn="l" rtl="0">
              <a:spcBef>
                <a:spcPts val="400"/>
              </a:spcBef>
              <a:spcAft>
                <a:spcPts val="0"/>
              </a:spcAft>
              <a:buSzPts val="1836"/>
              <a:buNone/>
            </a:pPr>
            <a:endParaRPr dirty="0"/>
          </a:p>
        </p:txBody>
      </p:sp>
      <p:sp>
        <p:nvSpPr>
          <p:cNvPr id="271" name="Google Shape;271;p40"/>
          <p:cNvSpPr txBox="1">
            <a:spLocks noGrp="1"/>
          </p:cNvSpPr>
          <p:nvPr>
            <p:ph type="title"/>
          </p:nvPr>
        </p:nvSpPr>
        <p:spPr>
          <a:xfrm>
            <a:off x="500034" y="1071546"/>
            <a:ext cx="8229600" cy="78581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1616"/>
              </a:buClr>
              <a:buSzPts val="3240"/>
              <a:buFont typeface="Times New Roman"/>
              <a:buNone/>
            </a:pPr>
            <a:r>
              <a:rPr lang="en-US" sz="3240" u="sng">
                <a:solidFill>
                  <a:srgbClr val="161616"/>
                </a:solidFill>
                <a:latin typeface="Times New Roman"/>
                <a:ea typeface="Times New Roman"/>
                <a:cs typeface="Times New Roman"/>
                <a:sym typeface="Times New Roman"/>
              </a:rPr>
              <a:t>MODULES DESCRIPTION</a:t>
            </a:r>
            <a:r>
              <a:rPr lang="en-US" sz="3690" u="sng"/>
              <a:t/>
            </a:r>
            <a:br>
              <a:rPr lang="en-US" sz="3690" u="sng"/>
            </a:br>
            <a:endParaRPr sz="3690" u="sng"/>
          </a:p>
        </p:txBody>
      </p:sp>
      <p:sp>
        <p:nvSpPr>
          <p:cNvPr id="272" name="Google Shape;272;p40"/>
          <p:cNvSpPr txBox="1"/>
          <p:nvPr/>
        </p:nvSpPr>
        <p:spPr>
          <a:xfrm>
            <a:off x="1857356" y="1285860"/>
            <a:ext cx="1847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1"/>
          <p:cNvSpPr txBox="1">
            <a:spLocks noGrp="1"/>
          </p:cNvSpPr>
          <p:nvPr>
            <p:ph type="body" idx="1"/>
          </p:nvPr>
        </p:nvSpPr>
        <p:spPr>
          <a:xfrm>
            <a:off x="428596" y="1071546"/>
            <a:ext cx="8229600" cy="5288614"/>
          </a:xfrm>
          <a:prstGeom prst="rect">
            <a:avLst/>
          </a:prstGeom>
          <a:noFill/>
          <a:ln>
            <a:noFill/>
          </a:ln>
        </p:spPr>
        <p:txBody>
          <a:bodyPr spcFirstLastPara="1" wrap="square" lIns="91425" tIns="45700" rIns="91425" bIns="45700" anchor="t" anchorCtr="0">
            <a:noAutofit/>
          </a:bodyPr>
          <a:lstStyle/>
          <a:p>
            <a:pPr marL="285750" lvl="0" indent="-199390" algn="l" rtl="0">
              <a:lnSpc>
                <a:spcPct val="130000"/>
              </a:lnSpc>
              <a:spcBef>
                <a:spcPts val="400"/>
              </a:spcBef>
              <a:spcAft>
                <a:spcPts val="0"/>
              </a:spcAft>
              <a:buSzPts val="1360"/>
              <a:buNone/>
            </a:pPr>
            <a:endParaRPr sz="2000" dirty="0">
              <a:latin typeface="Times New Roman"/>
              <a:ea typeface="Times New Roman"/>
              <a:cs typeface="Times New Roman"/>
              <a:sym typeface="Times New Roman"/>
            </a:endParaRPr>
          </a:p>
          <a:p>
            <a:pPr marL="285750" lvl="0" indent="-207507" algn="l" rtl="0">
              <a:lnSpc>
                <a:spcPct val="130000"/>
              </a:lnSpc>
              <a:spcBef>
                <a:spcPts val="400"/>
              </a:spcBef>
              <a:spcAft>
                <a:spcPts val="0"/>
              </a:spcAft>
              <a:buSzPts val="1232"/>
              <a:buNone/>
            </a:pPr>
            <a:endParaRPr sz="1812" dirty="0"/>
          </a:p>
        </p:txBody>
      </p:sp>
      <p:sp>
        <p:nvSpPr>
          <p:cNvPr id="278" name="Google Shape;278;p41"/>
          <p:cNvSpPr txBox="1">
            <a:spLocks noGrp="1"/>
          </p:cNvSpPr>
          <p:nvPr>
            <p:ph type="title"/>
          </p:nvPr>
        </p:nvSpPr>
        <p:spPr>
          <a:xfrm>
            <a:off x="500034" y="193970"/>
            <a:ext cx="8229600" cy="785818"/>
          </a:xfrm>
          <a:prstGeom prst="rect">
            <a:avLst/>
          </a:prstGeom>
          <a:noFill/>
          <a:ln>
            <a:noFill/>
          </a:ln>
        </p:spPr>
        <p:txBody>
          <a:bodyPr spcFirstLastPara="1" wrap="square" lIns="91425" tIns="45700" rIns="91425" bIns="45700" anchor="ctr" anchorCtr="0">
            <a:noAutofit/>
          </a:bodyPr>
          <a:lstStyle/>
          <a:p>
            <a:pPr>
              <a:buSzPts val="2790"/>
            </a:pPr>
            <a:r>
              <a:rPr lang="en-US" sz="2790" dirty="0">
                <a:latin typeface="Times New Roman"/>
                <a:ea typeface="Times New Roman"/>
                <a:cs typeface="Times New Roman"/>
                <a:sym typeface="Times New Roman"/>
              </a:rPr>
              <a:t/>
            </a:r>
            <a:br>
              <a:rPr lang="en-US" sz="2790" dirty="0">
                <a:latin typeface="Times New Roman"/>
                <a:ea typeface="Times New Roman"/>
                <a:cs typeface="Times New Roman"/>
                <a:sym typeface="Times New Roman"/>
              </a:rPr>
            </a:br>
            <a:r>
              <a:rPr lang="en-US" sz="2790" dirty="0">
                <a:solidFill>
                  <a:srgbClr val="161616"/>
                </a:solidFill>
                <a:latin typeface="Times New Roman"/>
                <a:ea typeface="Times New Roman"/>
                <a:cs typeface="Times New Roman"/>
                <a:sym typeface="Times New Roman"/>
              </a:rPr>
              <a:t>1. </a:t>
            </a:r>
            <a:r>
              <a:rPr lang="en-US" sz="3200" b="1" dirty="0" err="1">
                <a:latin typeface="Times New Roman"/>
                <a:ea typeface="Times New Roman"/>
                <a:cs typeface="Times New Roman"/>
                <a:sym typeface="Times New Roman"/>
              </a:rPr>
              <a:t>Temperature,Humidity</a:t>
            </a:r>
            <a:r>
              <a:rPr lang="en-US" sz="3200" b="1" dirty="0">
                <a:latin typeface="Times New Roman"/>
                <a:ea typeface="Times New Roman"/>
                <a:cs typeface="Times New Roman"/>
                <a:sym typeface="Times New Roman"/>
              </a:rPr>
              <a:t> and gas detection</a:t>
            </a:r>
            <a:r>
              <a:rPr lang="en-US" sz="4000" dirty="0">
                <a:latin typeface="Times New Roman"/>
                <a:ea typeface="Times New Roman"/>
                <a:cs typeface="Times New Roman"/>
                <a:sym typeface="Times New Roman"/>
              </a:rPr>
              <a:t/>
            </a:r>
            <a:br>
              <a:rPr lang="en-US" sz="4000" dirty="0">
                <a:latin typeface="Times New Roman"/>
                <a:ea typeface="Times New Roman"/>
                <a:cs typeface="Times New Roman"/>
                <a:sym typeface="Times New Roman"/>
              </a:rPr>
            </a:br>
            <a:endParaRPr sz="3690" dirty="0">
              <a:solidFill>
                <a:srgbClr val="161616"/>
              </a:solidFill>
            </a:endParaRPr>
          </a:p>
        </p:txBody>
      </p:sp>
      <p:sp>
        <p:nvSpPr>
          <p:cNvPr id="2" name="Rectangle 1">
            <a:extLst>
              <a:ext uri="{FF2B5EF4-FFF2-40B4-BE49-F238E27FC236}">
                <a16:creationId xmlns="" xmlns:a16="http://schemas.microsoft.com/office/drawing/2014/main" id="{F9FDE535-1489-4D3E-A867-18BDF0EA4A46}"/>
              </a:ext>
            </a:extLst>
          </p:cNvPr>
          <p:cNvSpPr>
            <a:spLocks noChangeArrowheads="1"/>
          </p:cNvSpPr>
          <p:nvPr/>
        </p:nvSpPr>
        <p:spPr bwMode="auto">
          <a:xfrm>
            <a:off x="3823970" y="1238250"/>
            <a:ext cx="2404110" cy="1982470"/>
          </a:xfrm>
          <a:prstGeom prst="rect">
            <a:avLst/>
          </a:prstGeom>
          <a:solidFill>
            <a:srgbClr val="5B9BD5"/>
          </a:solidFill>
          <a:ln w="19050">
            <a:solidFill>
              <a:srgbClr val="FFFFF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ARDUINO UNO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 xmlns:a16="http://schemas.microsoft.com/office/drawing/2014/main" id="{8ADDAA72-AEC1-425A-81DB-E7F409EC8BA1}"/>
              </a:ext>
            </a:extLst>
          </p:cNvPr>
          <p:cNvSpPr>
            <a:spLocks noChangeArrowheads="1"/>
          </p:cNvSpPr>
          <p:nvPr/>
        </p:nvSpPr>
        <p:spPr bwMode="auto">
          <a:xfrm>
            <a:off x="1419860" y="1294130"/>
            <a:ext cx="1832610" cy="471170"/>
          </a:xfrm>
          <a:prstGeom prst="rect">
            <a:avLst/>
          </a:prstGeom>
          <a:solidFill>
            <a:srgbClr val="ED7D31"/>
          </a:solidFill>
          <a:ln w="19050">
            <a:solidFill>
              <a:srgbClr val="FFFFF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TEMPERATURE SENSOR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 xmlns:a16="http://schemas.microsoft.com/office/drawing/2014/main" id="{F3D136C1-80F8-460B-AB17-F99F7D1B36E5}"/>
              </a:ext>
            </a:extLst>
          </p:cNvPr>
          <p:cNvSpPr>
            <a:spLocks noChangeArrowheads="1"/>
          </p:cNvSpPr>
          <p:nvPr/>
        </p:nvSpPr>
        <p:spPr bwMode="auto">
          <a:xfrm>
            <a:off x="1419860" y="1973580"/>
            <a:ext cx="1813560" cy="378460"/>
          </a:xfrm>
          <a:prstGeom prst="rect">
            <a:avLst/>
          </a:prstGeom>
          <a:solidFill>
            <a:srgbClr val="ED7D31"/>
          </a:solidFill>
          <a:ln w="19050">
            <a:solidFill>
              <a:srgbClr val="FFFFF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HUMIDITY SENSOR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 xmlns:a16="http://schemas.microsoft.com/office/drawing/2014/main" id="{364595AF-4209-46CF-A81D-2910CB931085}"/>
              </a:ext>
            </a:extLst>
          </p:cNvPr>
          <p:cNvSpPr>
            <a:spLocks noChangeArrowheads="1"/>
          </p:cNvSpPr>
          <p:nvPr/>
        </p:nvSpPr>
        <p:spPr bwMode="auto">
          <a:xfrm>
            <a:off x="1419860" y="2633980"/>
            <a:ext cx="1813560" cy="586740"/>
          </a:xfrm>
          <a:prstGeom prst="rect">
            <a:avLst/>
          </a:prstGeom>
          <a:gradFill rotWithShape="1">
            <a:gsLst>
              <a:gs pos="0">
                <a:srgbClr val="F18C55"/>
              </a:gs>
              <a:gs pos="50000">
                <a:srgbClr val="F67B28"/>
              </a:gs>
              <a:gs pos="100000">
                <a:srgbClr val="E56B17"/>
              </a:gs>
            </a:gsLst>
            <a:lin ang="5400000"/>
          </a:gradFill>
          <a:ln w="6350">
            <a:solidFill>
              <a:srgbClr val="ED7D3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GAS SENSOR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Arrow: Right 8">
            <a:extLst>
              <a:ext uri="{FF2B5EF4-FFF2-40B4-BE49-F238E27FC236}">
                <a16:creationId xmlns="" xmlns:a16="http://schemas.microsoft.com/office/drawing/2014/main" id="{8BCDFBDD-CAAD-4024-9E3E-31A3CBA9D0F4}"/>
              </a:ext>
            </a:extLst>
          </p:cNvPr>
          <p:cNvSpPr/>
          <p:nvPr/>
        </p:nvSpPr>
        <p:spPr>
          <a:xfrm>
            <a:off x="3233420" y="1478280"/>
            <a:ext cx="565150" cy="139700"/>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0" name="Arrow: Right 9">
            <a:extLst>
              <a:ext uri="{FF2B5EF4-FFF2-40B4-BE49-F238E27FC236}">
                <a16:creationId xmlns="" xmlns:a16="http://schemas.microsoft.com/office/drawing/2014/main" id="{93DC243D-FFDD-4B48-837A-B77DB8597C13}"/>
              </a:ext>
            </a:extLst>
          </p:cNvPr>
          <p:cNvSpPr/>
          <p:nvPr/>
        </p:nvSpPr>
        <p:spPr>
          <a:xfrm>
            <a:off x="3201670" y="2024380"/>
            <a:ext cx="622300" cy="158750"/>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Arrow: Right 10">
            <a:extLst>
              <a:ext uri="{FF2B5EF4-FFF2-40B4-BE49-F238E27FC236}">
                <a16:creationId xmlns="" xmlns:a16="http://schemas.microsoft.com/office/drawing/2014/main" id="{C30FA018-E53B-4DCA-BFA1-60BA39719A4B}"/>
              </a:ext>
            </a:extLst>
          </p:cNvPr>
          <p:cNvSpPr/>
          <p:nvPr/>
        </p:nvSpPr>
        <p:spPr>
          <a:xfrm>
            <a:off x="3213100" y="2777490"/>
            <a:ext cx="622300" cy="184150"/>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 name="Rectangle 8">
            <a:extLst>
              <a:ext uri="{FF2B5EF4-FFF2-40B4-BE49-F238E27FC236}">
                <a16:creationId xmlns="" xmlns:a16="http://schemas.microsoft.com/office/drawing/2014/main" id="{CBF74C6E-D7A5-457B-B115-4B3D28BDFB2C}"/>
              </a:ext>
            </a:extLst>
          </p:cNvPr>
          <p:cNvSpPr>
            <a:spLocks noChangeArrowheads="1"/>
          </p:cNvSpPr>
          <p:nvPr/>
        </p:nvSpPr>
        <p:spPr bwMode="auto">
          <a:xfrm>
            <a:off x="2255520" y="64008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TextBox 13">
            <a:extLst>
              <a:ext uri="{FF2B5EF4-FFF2-40B4-BE49-F238E27FC236}">
                <a16:creationId xmlns="" xmlns:a16="http://schemas.microsoft.com/office/drawing/2014/main" id="{535353FF-B8B5-4847-A818-641DA21CA2E1}"/>
              </a:ext>
            </a:extLst>
          </p:cNvPr>
          <p:cNvSpPr txBox="1"/>
          <p:nvPr/>
        </p:nvSpPr>
        <p:spPr>
          <a:xfrm>
            <a:off x="731520" y="2859465"/>
            <a:ext cx="7815580" cy="2800767"/>
          </a:xfrm>
          <a:prstGeom prst="rect">
            <a:avLst/>
          </a:prstGeom>
          <a:noFill/>
        </p:spPr>
        <p:txBody>
          <a:bodyPr wrap="square">
            <a:spAutoFit/>
          </a:bodyPr>
          <a:lstStyle/>
          <a:p>
            <a:endParaRPr lang="en-US" sz="1400" b="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400" b="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2000" b="0" dirty="0">
              <a:effectLst/>
              <a:latin typeface="Times New Roman" panose="02020603050405020304" pitchFamily="18" charset="0"/>
              <a:ea typeface="Times New Roman" panose="02020603050405020304" pitchFamily="18" charset="0"/>
            </a:endParaRPr>
          </a:p>
          <a:p>
            <a:r>
              <a:rPr lang="en-US" sz="2000" b="0" dirty="0">
                <a:effectLst/>
                <a:latin typeface="Times New Roman" panose="02020603050405020304" pitchFamily="18" charset="0"/>
                <a:ea typeface="Times New Roman" panose="02020603050405020304" pitchFamily="18" charset="0"/>
              </a:rPr>
              <a:t>We integrate all the sensors to the Arduino uno. In this system we mainly have monitoring and controlling systems monitoring system where monitor all the data from different sensors. Gas sensor detects the gas in the coal mine environment. The temperature and humidity values are also he monitored inside the coalmine</a:t>
            </a:r>
            <a:endParaRPr lang="en-IN"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2"/>
          <p:cNvSpPr txBox="1">
            <a:spLocks noGrp="1"/>
          </p:cNvSpPr>
          <p:nvPr>
            <p:ph type="body" idx="1"/>
          </p:nvPr>
        </p:nvSpPr>
        <p:spPr>
          <a:xfrm>
            <a:off x="0" y="0"/>
            <a:ext cx="9144000" cy="6858000"/>
          </a:xfrm>
          <a:prstGeom prst="rect">
            <a:avLst/>
          </a:prstGeom>
          <a:noFill/>
          <a:ln>
            <a:noFill/>
          </a:ln>
        </p:spPr>
        <p:txBody>
          <a:bodyPr spcFirstLastPara="1" wrap="square" lIns="91425" tIns="45700" rIns="91425" bIns="45700" anchor="t" anchorCtr="0">
            <a:noAutofit/>
          </a:bodyPr>
          <a:lstStyle/>
          <a:p>
            <a:pPr marL="285750" lvl="0" indent="-169164" algn="just" rtl="0">
              <a:spcBef>
                <a:spcPts val="0"/>
              </a:spcBef>
              <a:spcAft>
                <a:spcPts val="0"/>
              </a:spcAft>
              <a:buSzPts val="1836"/>
              <a:buFont typeface="Noto Sans Symbols"/>
              <a:buNone/>
            </a:pPr>
            <a:endParaRPr b="1" dirty="0">
              <a:latin typeface="Times New Roman"/>
              <a:ea typeface="Times New Roman"/>
              <a:cs typeface="Times New Roman"/>
              <a:sym typeface="Times New Roman"/>
            </a:endParaRPr>
          </a:p>
          <a:p>
            <a:pPr marL="285750" indent="-285750" algn="just">
              <a:buSzPts val="1836"/>
              <a:buNone/>
            </a:pPr>
            <a:r>
              <a:rPr lang="en-US" b="1" dirty="0">
                <a:solidFill>
                  <a:srgbClr val="161616"/>
                </a:solidFill>
                <a:latin typeface="Times New Roman"/>
                <a:ea typeface="Times New Roman"/>
                <a:cs typeface="Times New Roman"/>
                <a:sym typeface="Times New Roman"/>
              </a:rPr>
              <a:t>   2. </a:t>
            </a:r>
            <a:r>
              <a:rPr lang="en-US" sz="3200" b="1" dirty="0">
                <a:latin typeface="Times New Roman" panose="02020603050405020304" pitchFamily="18" charset="0"/>
                <a:cs typeface="Times New Roman" panose="02020603050405020304" pitchFamily="18" charset="0"/>
              </a:rPr>
              <a:t>LDR Based Light System and Control</a:t>
            </a:r>
            <a:endParaRPr lang="en-US" sz="3200" b="1" dirty="0">
              <a:latin typeface="Times New Roman" panose="02020603050405020304" pitchFamily="18" charset="0"/>
              <a:ea typeface="Times New Roman"/>
              <a:cs typeface="Times New Roman" panose="02020603050405020304" pitchFamily="18" charset="0"/>
              <a:sym typeface="Times New Roman"/>
            </a:endParaRPr>
          </a:p>
          <a:p>
            <a:pPr marL="285750" lvl="0" indent="-285750" algn="just" rtl="0">
              <a:spcBef>
                <a:spcPts val="400"/>
              </a:spcBef>
              <a:spcAft>
                <a:spcPts val="0"/>
              </a:spcAft>
              <a:buSzPts val="1836"/>
              <a:buNone/>
            </a:pPr>
            <a:endParaRPr dirty="0">
              <a:solidFill>
                <a:srgbClr val="161616"/>
              </a:solidFill>
              <a:latin typeface="Times New Roman"/>
              <a:ea typeface="Times New Roman"/>
              <a:cs typeface="Times New Roman"/>
              <a:sym typeface="Times New Roman"/>
            </a:endParaRPr>
          </a:p>
          <a:p>
            <a:pPr marL="365760" lvl="0" indent="-256032" algn="just" rtl="0">
              <a:spcBef>
                <a:spcPts val="400"/>
              </a:spcBef>
              <a:spcAft>
                <a:spcPts val="0"/>
              </a:spcAft>
              <a:buSzPts val="1836"/>
              <a:buFont typeface="Noto Sans Symbols"/>
              <a:buChar char="⮚"/>
            </a:pPr>
            <a:r>
              <a:rPr lang="en-US" dirty="0">
                <a:latin typeface="Times New Roman"/>
                <a:ea typeface="Times New Roman"/>
                <a:cs typeface="Times New Roman"/>
                <a:sym typeface="Times New Roman"/>
              </a:rPr>
              <a:t> </a:t>
            </a:r>
            <a:r>
              <a:rPr lang="en-US" sz="2400" dirty="0">
                <a:latin typeface="Times New Roman" panose="02020603050405020304" pitchFamily="18" charset="0"/>
                <a:ea typeface="Times New Roman"/>
                <a:cs typeface="Times New Roman" panose="02020603050405020304" pitchFamily="18" charset="0"/>
                <a:sym typeface="Times New Roman"/>
              </a:rPr>
              <a:t>In this module, </a:t>
            </a:r>
            <a:r>
              <a:rPr lang="en-US" sz="2400" dirty="0">
                <a:latin typeface="Times New Roman" panose="02020603050405020304" pitchFamily="18" charset="0"/>
                <a:cs typeface="Times New Roman" panose="02020603050405020304" pitchFamily="18" charset="0"/>
              </a:rPr>
              <a:t>LDR sensor used to detect the light intensity in the working environment based upon that ,the brightness of the light is monitored using the IOT cloud platform Thinger.io.</a:t>
            </a:r>
          </a:p>
          <a:p>
            <a:pPr marL="365760" lvl="0" indent="-256032" algn="just" rtl="0">
              <a:spcBef>
                <a:spcPts val="400"/>
              </a:spcBef>
              <a:spcAft>
                <a:spcPts val="0"/>
              </a:spcAft>
              <a:buSzPts val="1836"/>
              <a:buFont typeface="Noto Sans Symbols"/>
              <a:buChar char="⮚"/>
            </a:pPr>
            <a:endParaRPr lang="en-US" sz="2400" dirty="0">
              <a:latin typeface="Times New Roman" panose="02020603050405020304" pitchFamily="18" charset="0"/>
              <a:cs typeface="Times New Roman" panose="02020603050405020304" pitchFamily="18" charset="0"/>
            </a:endParaRPr>
          </a:p>
          <a:p>
            <a:pPr marL="365760" lvl="0" indent="-256032" algn="just" rtl="0">
              <a:spcBef>
                <a:spcPts val="400"/>
              </a:spcBef>
              <a:spcAft>
                <a:spcPts val="0"/>
              </a:spcAft>
              <a:buSzPts val="1836"/>
              <a:buFont typeface="Noto Sans Symbols"/>
              <a:buChar char="⮚"/>
            </a:pPr>
            <a:endParaRPr sz="2400" dirty="0">
              <a:latin typeface="Times New Roman" panose="02020603050405020304" pitchFamily="18" charset="0"/>
              <a:cs typeface="Times New Roman" panose="02020603050405020304" pitchFamily="18" charset="0"/>
            </a:endParaRPr>
          </a:p>
          <a:p>
            <a:pPr marL="365760" lvl="0" indent="-256032" algn="just" rtl="0">
              <a:spcBef>
                <a:spcPts val="400"/>
              </a:spcBef>
              <a:spcAft>
                <a:spcPts val="0"/>
              </a:spcAft>
              <a:buSzPts val="1836"/>
              <a:buNone/>
            </a:pPr>
            <a:r>
              <a:rPr lang="en-US" b="1" dirty="0">
                <a:latin typeface="Times New Roman"/>
                <a:ea typeface="Times New Roman"/>
                <a:cs typeface="Times New Roman"/>
                <a:sym typeface="Times New Roman"/>
              </a:rPr>
              <a:t> </a:t>
            </a:r>
            <a:endParaRPr dirty="0"/>
          </a:p>
          <a:p>
            <a:pPr marL="365760" lvl="0" indent="-256032" algn="just" rtl="0">
              <a:spcBef>
                <a:spcPts val="400"/>
              </a:spcBef>
              <a:spcAft>
                <a:spcPts val="0"/>
              </a:spcAft>
              <a:buSzPts val="1836"/>
              <a:buNone/>
            </a:pPr>
            <a:endParaRPr b="1" dirty="0">
              <a:latin typeface="Times New Roman"/>
              <a:ea typeface="Times New Roman"/>
              <a:cs typeface="Times New Roman"/>
              <a:sym typeface="Times New Roman"/>
            </a:endParaRPr>
          </a:p>
          <a:p>
            <a:pPr marL="365760" lvl="0" indent="-256032" algn="just" rtl="0">
              <a:spcBef>
                <a:spcPts val="400"/>
              </a:spcBef>
              <a:spcAft>
                <a:spcPts val="0"/>
              </a:spcAft>
              <a:buSzPts val="1836"/>
              <a:buNone/>
            </a:pPr>
            <a:endParaRPr b="1" dirty="0">
              <a:latin typeface="Times New Roman"/>
              <a:ea typeface="Times New Roman"/>
              <a:cs typeface="Times New Roman"/>
              <a:sym typeface="Times New Roman"/>
            </a:endParaRPr>
          </a:p>
          <a:p>
            <a:pPr marL="365760" lvl="0" indent="-256032" algn="just" rtl="0">
              <a:spcBef>
                <a:spcPts val="400"/>
              </a:spcBef>
              <a:spcAft>
                <a:spcPts val="0"/>
              </a:spcAft>
              <a:buSzPts val="1836"/>
              <a:buNone/>
            </a:pPr>
            <a:endParaRPr b="1" dirty="0">
              <a:latin typeface="Times New Roman"/>
              <a:ea typeface="Times New Roman"/>
              <a:cs typeface="Times New Roman"/>
              <a:sym typeface="Times New Roman"/>
            </a:endParaRPr>
          </a:p>
          <a:p>
            <a:pPr marL="365760" lvl="0" indent="-256032" algn="just" rtl="0">
              <a:spcBef>
                <a:spcPts val="400"/>
              </a:spcBef>
              <a:spcAft>
                <a:spcPts val="0"/>
              </a:spcAft>
              <a:buSzPts val="1836"/>
              <a:buNone/>
            </a:pPr>
            <a:endParaRPr dirty="0">
              <a:latin typeface="Times New Roman"/>
              <a:ea typeface="Times New Roman"/>
              <a:cs typeface="Times New Roman"/>
              <a:sym typeface="Times New Roman"/>
            </a:endParaRPr>
          </a:p>
          <a:p>
            <a:pPr marL="285750" lvl="0" indent="-169164" algn="just" rtl="0">
              <a:spcBef>
                <a:spcPts val="400"/>
              </a:spcBef>
              <a:spcAft>
                <a:spcPts val="0"/>
              </a:spcAft>
              <a:buSzPts val="1836"/>
              <a:buFont typeface="Noto Sans Symbols"/>
              <a:buNone/>
            </a:pPr>
            <a:endParaRPr b="1" u="sng" dirty="0">
              <a:latin typeface="Times New Roman"/>
              <a:ea typeface="Times New Roman"/>
              <a:cs typeface="Times New Roman"/>
              <a:sym typeface="Times New Roman"/>
            </a:endParaRPr>
          </a:p>
          <a:p>
            <a:pPr marL="285750" lvl="0" indent="-169164" algn="just" rtl="0">
              <a:spcBef>
                <a:spcPts val="400"/>
              </a:spcBef>
              <a:spcAft>
                <a:spcPts val="0"/>
              </a:spcAft>
              <a:buSzPts val="1836"/>
              <a:buFont typeface="Noto Sans Symbols"/>
              <a:buNone/>
            </a:pPr>
            <a:endParaRPr b="1" u="sng" dirty="0">
              <a:latin typeface="Times New Roman"/>
              <a:ea typeface="Times New Roman"/>
              <a:cs typeface="Times New Roman"/>
              <a:sym typeface="Times New Roman"/>
            </a:endParaRPr>
          </a:p>
          <a:p>
            <a:pPr marL="285750" lvl="0" indent="-285750" algn="just" rtl="0">
              <a:spcBef>
                <a:spcPts val="400"/>
              </a:spcBef>
              <a:spcAft>
                <a:spcPts val="0"/>
              </a:spcAft>
              <a:buSzPts val="1836"/>
              <a:buNone/>
            </a:pPr>
            <a:endParaRPr b="1" u="sng" dirty="0">
              <a:latin typeface="Times New Roman"/>
              <a:ea typeface="Times New Roman"/>
              <a:cs typeface="Times New Roman"/>
              <a:sym typeface="Times New Roman"/>
            </a:endParaRPr>
          </a:p>
          <a:p>
            <a:pPr marL="285750" lvl="0" indent="-285750" algn="just" rtl="0">
              <a:spcBef>
                <a:spcPts val="400"/>
              </a:spcBef>
              <a:spcAft>
                <a:spcPts val="0"/>
              </a:spcAft>
              <a:buSzPts val="1836"/>
              <a:buNone/>
            </a:pPr>
            <a:endParaRPr b="1" u="sng" dirty="0">
              <a:latin typeface="Times New Roman"/>
              <a:ea typeface="Times New Roman"/>
              <a:cs typeface="Times New Roman"/>
              <a:sym typeface="Times New Roman"/>
            </a:endParaRPr>
          </a:p>
          <a:p>
            <a:pPr marL="365760" lvl="0" indent="-139446" algn="l" rtl="0">
              <a:spcBef>
                <a:spcPts val="400"/>
              </a:spcBef>
              <a:spcAft>
                <a:spcPts val="0"/>
              </a:spcAft>
              <a:buSzPts val="1836"/>
              <a:buNone/>
            </a:pPr>
            <a:endParaRPr dirty="0">
              <a:latin typeface="Times New Roman"/>
              <a:ea typeface="Times New Roman"/>
              <a:cs typeface="Times New Roman"/>
              <a:sym typeface="Times New Roman"/>
            </a:endParaRPr>
          </a:p>
        </p:txBody>
      </p:sp>
      <p:sp>
        <p:nvSpPr>
          <p:cNvPr id="287" name="Google Shape;287;p42"/>
          <p:cNvSpPr txBox="1"/>
          <p:nvPr/>
        </p:nvSpPr>
        <p:spPr>
          <a:xfrm>
            <a:off x="3143238" y="3952240"/>
            <a:ext cx="5269241" cy="85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6" name="Rectangle: Rounded Corners 8">
            <a:extLst>
              <a:ext uri="{FF2B5EF4-FFF2-40B4-BE49-F238E27FC236}">
                <a16:creationId xmlns="" xmlns:a16="http://schemas.microsoft.com/office/drawing/2014/main" id="{DB5F8377-A9FD-4808-8A62-CAC382C1BDDE}"/>
              </a:ext>
            </a:extLst>
          </p:cNvPr>
          <p:cNvSpPr>
            <a:spLocks noChangeArrowheads="1"/>
          </p:cNvSpPr>
          <p:nvPr/>
        </p:nvSpPr>
        <p:spPr bwMode="auto">
          <a:xfrm>
            <a:off x="641350" y="3952240"/>
            <a:ext cx="1939290" cy="1718310"/>
          </a:xfrm>
          <a:prstGeom prst="roundRect">
            <a:avLst>
              <a:gd name="adj" fmla="val 16667"/>
            </a:avLst>
          </a:prstGeom>
          <a:gradFill rotWithShape="1">
            <a:gsLst>
              <a:gs pos="0">
                <a:srgbClr val="81B861"/>
              </a:gs>
              <a:gs pos="50000">
                <a:srgbClr val="6FB242"/>
              </a:gs>
              <a:gs pos="100000">
                <a:srgbClr val="61A235"/>
              </a:gs>
            </a:gsLst>
            <a:lin ang="5400000"/>
          </a:gradFill>
          <a:ln>
            <a:noFill/>
          </a:ln>
          <a:effectLst>
            <a:outerShdw dist="19050" dir="5400000" algn="ctr" rotWithShape="0">
              <a:srgbClr val="000000">
                <a:alpha val="62999"/>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LDR SENSOR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9">
            <a:extLst>
              <a:ext uri="{FF2B5EF4-FFF2-40B4-BE49-F238E27FC236}">
                <a16:creationId xmlns="" xmlns:a16="http://schemas.microsoft.com/office/drawing/2014/main" id="{189F2843-61E1-4392-AD5A-B24D3BF63C5D}"/>
              </a:ext>
            </a:extLst>
          </p:cNvPr>
          <p:cNvSpPr>
            <a:spLocks noChangeArrowheads="1"/>
          </p:cNvSpPr>
          <p:nvPr/>
        </p:nvSpPr>
        <p:spPr bwMode="auto">
          <a:xfrm>
            <a:off x="3060700" y="3429000"/>
            <a:ext cx="1634490" cy="2597150"/>
          </a:xfrm>
          <a:prstGeom prst="rect">
            <a:avLst/>
          </a:prstGeom>
          <a:gradFill rotWithShape="1">
            <a:gsLst>
              <a:gs pos="0">
                <a:srgbClr val="F18C55"/>
              </a:gs>
              <a:gs pos="50000">
                <a:srgbClr val="F67B28"/>
              </a:gs>
              <a:gs pos="100000">
                <a:srgbClr val="E56B17"/>
              </a:gs>
            </a:gsLst>
            <a:lin ang="5400000"/>
          </a:gradFill>
          <a:ln>
            <a:noFill/>
          </a:ln>
          <a:effectLst>
            <a:outerShdw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ARDUINO UNO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Rounded Corners 10">
            <a:extLst>
              <a:ext uri="{FF2B5EF4-FFF2-40B4-BE49-F238E27FC236}">
                <a16:creationId xmlns="" xmlns:a16="http://schemas.microsoft.com/office/drawing/2014/main" id="{5FACDB47-1937-4670-9A47-97DC90CB6679}"/>
              </a:ext>
            </a:extLst>
          </p:cNvPr>
          <p:cNvSpPr>
            <a:spLocks noChangeArrowheads="1"/>
          </p:cNvSpPr>
          <p:nvPr/>
        </p:nvSpPr>
        <p:spPr bwMode="auto">
          <a:xfrm>
            <a:off x="5412740" y="4108785"/>
            <a:ext cx="2684780" cy="1388110"/>
          </a:xfrm>
          <a:prstGeom prst="roundRect">
            <a:avLst>
              <a:gd name="adj" fmla="val 16667"/>
            </a:avLst>
          </a:prstGeom>
          <a:gradFill rotWithShape="1">
            <a:gsLst>
              <a:gs pos="0">
                <a:srgbClr val="81B861"/>
              </a:gs>
              <a:gs pos="50000">
                <a:srgbClr val="6FB242"/>
              </a:gs>
              <a:gs pos="100000">
                <a:srgbClr val="61A235"/>
              </a:gs>
            </a:gsLst>
            <a:lin ang="5400000"/>
          </a:gradFill>
          <a:ln>
            <a:noFill/>
          </a:ln>
          <a:effectLst>
            <a:outerShdw dist="19050" dir="5400000" algn="ctr" rotWithShape="0">
              <a:srgbClr val="000000">
                <a:alpha val="62999"/>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IOT CLOUD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Arrow: Right 17">
            <a:extLst>
              <a:ext uri="{FF2B5EF4-FFF2-40B4-BE49-F238E27FC236}">
                <a16:creationId xmlns="" xmlns:a16="http://schemas.microsoft.com/office/drawing/2014/main" id="{DC745275-2179-4E29-97D2-DEDCAFA7BB4E}"/>
              </a:ext>
            </a:extLst>
          </p:cNvPr>
          <p:cNvSpPr/>
          <p:nvPr/>
        </p:nvSpPr>
        <p:spPr>
          <a:xfrm>
            <a:off x="2580640" y="4671695"/>
            <a:ext cx="514350" cy="279400"/>
          </a:xfrm>
          <a:prstGeom prst="right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9" name="Arrow: Right 18">
            <a:extLst>
              <a:ext uri="{FF2B5EF4-FFF2-40B4-BE49-F238E27FC236}">
                <a16:creationId xmlns="" xmlns:a16="http://schemas.microsoft.com/office/drawing/2014/main" id="{1BFAFCBB-B47D-45DA-9A85-9C79440F7F3B}"/>
              </a:ext>
            </a:extLst>
          </p:cNvPr>
          <p:cNvSpPr/>
          <p:nvPr/>
        </p:nvSpPr>
        <p:spPr>
          <a:xfrm>
            <a:off x="4716780" y="4644090"/>
            <a:ext cx="635000" cy="317500"/>
          </a:xfrm>
          <a:prstGeom prst="rightArrow">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Rectangle 13">
            <a:extLst>
              <a:ext uri="{FF2B5EF4-FFF2-40B4-BE49-F238E27FC236}">
                <a16:creationId xmlns="" xmlns:a16="http://schemas.microsoft.com/office/drawing/2014/main" id="{830B3DA7-AC57-48F1-8167-41F52DBE5B3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5"/>
          <p:cNvSpPr txBox="1">
            <a:spLocks noGrp="1"/>
          </p:cNvSpPr>
          <p:nvPr>
            <p:ph type="body" idx="1"/>
          </p:nvPr>
        </p:nvSpPr>
        <p:spPr>
          <a:xfrm>
            <a:off x="357158" y="1285836"/>
            <a:ext cx="8329642" cy="5572164"/>
          </a:xfrm>
          <a:prstGeom prst="rect">
            <a:avLst/>
          </a:prstGeom>
          <a:noFill/>
          <a:ln>
            <a:noFill/>
          </a:ln>
        </p:spPr>
        <p:txBody>
          <a:bodyPr spcFirstLastPara="1" wrap="square" lIns="91425" tIns="45700" rIns="91425" bIns="45700" anchor="t" anchorCtr="0">
            <a:noAutofit/>
          </a:bodyPr>
          <a:lstStyle/>
          <a:p>
            <a:pPr marL="365760" lvl="0" indent="-256032" algn="just" rtl="0">
              <a:spcBef>
                <a:spcPts val="0"/>
              </a:spcBef>
              <a:spcAft>
                <a:spcPts val="0"/>
              </a:spcAft>
              <a:buSzPts val="1360"/>
              <a:buNone/>
            </a:pPr>
            <a:r>
              <a:rPr lang="en-US" sz="2000" dirty="0">
                <a:latin typeface="Times New Roman"/>
                <a:ea typeface="Times New Roman"/>
                <a:cs typeface="Times New Roman"/>
                <a:sym typeface="Times New Roman"/>
              </a:rPr>
              <a:t>    	</a:t>
            </a:r>
            <a:r>
              <a:rPr lang="en-US" sz="1800" dirty="0">
                <a:effectLst/>
                <a:latin typeface="Times New Roman" panose="02020603050405020304" pitchFamily="18" charset="0"/>
                <a:ea typeface="Times New Roman" panose="02020603050405020304" pitchFamily="18" charset="0"/>
              </a:rPr>
              <a:t> At present, coal mining workers are affected by accidents which is due to the complexity of my environment. So it is indispensable to monitor mine working environment </a:t>
            </a:r>
            <a:r>
              <a:rPr lang="en-US" sz="1800" dirty="0" err="1">
                <a:effectLst/>
                <a:latin typeface="Times New Roman" panose="02020603050405020304" pitchFamily="18" charset="0"/>
                <a:ea typeface="Times New Roman" panose="02020603050405020304" pitchFamily="18" charset="0"/>
              </a:rPr>
              <a:t>condition.An</a:t>
            </a:r>
            <a:r>
              <a:rPr lang="en-US" sz="1800" dirty="0">
                <a:effectLst/>
                <a:latin typeface="Times New Roman" panose="02020603050405020304" pitchFamily="18" charset="0"/>
                <a:ea typeface="Times New Roman" panose="02020603050405020304" pitchFamily="18" charset="0"/>
              </a:rPr>
              <a:t> overview of Li-Fi  communication system for underground mines for passing emergency information to the worker under risk conditions is described in our project. The system includes light signal which can be used for data transmission. The recent tragic coal mine accidents have highlighted the need for reliable communications between inside and outside mines. Nowadays, most of the mines are using radio wave communication for their information exchange. While doing that, the proper data communication through radio wave is not possible at the bottom of underground mines because of irregular data propagation and limited frequency range 3 kHz-300 GHz. So, Wi-Fi technology is replaced by Light Fidelity technology, the basic idea behind this technology is visible light communication. According to this technology, it has covered wide range of frequency (430-790) THZ and fast data transmission when compared to Wi-Fi. Real-time data of underground gas, carbon monoxide, temperature, humidity and other field data are collected and transmitted to the upper computer using a high speed wireless communication technology Li-Fi.</a:t>
            </a:r>
            <a:endParaRPr sz="2000" dirty="0">
              <a:latin typeface="Times New Roman"/>
              <a:ea typeface="Times New Roman"/>
              <a:cs typeface="Times New Roman"/>
              <a:sym typeface="Times New Roman"/>
            </a:endParaRPr>
          </a:p>
        </p:txBody>
      </p:sp>
      <p:sp>
        <p:nvSpPr>
          <p:cNvPr id="119" name="Google Shape;119;p15"/>
          <p:cNvSpPr txBox="1">
            <a:spLocks noGrp="1"/>
          </p:cNvSpPr>
          <p:nvPr>
            <p:ph type="title"/>
          </p:nvPr>
        </p:nvSpPr>
        <p:spPr>
          <a:xfrm>
            <a:off x="357158" y="214290"/>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100"/>
              <a:buFont typeface="Times New Roman"/>
              <a:buNone/>
            </a:pPr>
            <a:r>
              <a:rPr lang="en-US">
                <a:latin typeface="Times New Roman"/>
                <a:ea typeface="Times New Roman"/>
                <a:cs typeface="Times New Roman"/>
                <a:sym typeface="Times New Roman"/>
              </a:rPr>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3"/>
          <p:cNvSpPr txBox="1">
            <a:spLocks noGrp="1"/>
          </p:cNvSpPr>
          <p:nvPr>
            <p:ph type="body" idx="1"/>
          </p:nvPr>
        </p:nvSpPr>
        <p:spPr>
          <a:xfrm>
            <a:off x="357158" y="500043"/>
            <a:ext cx="8229600" cy="2857520"/>
          </a:xfrm>
          <a:prstGeom prst="rect">
            <a:avLst/>
          </a:prstGeom>
          <a:noFill/>
          <a:ln>
            <a:noFill/>
          </a:ln>
        </p:spPr>
        <p:txBody>
          <a:bodyPr spcFirstLastPara="1" wrap="square" lIns="91425" tIns="45700" rIns="91425" bIns="45700" anchor="t" anchorCtr="0">
            <a:noAutofit/>
          </a:bodyPr>
          <a:lstStyle/>
          <a:p>
            <a:pPr marL="285750" lvl="0" indent="-285750" algn="just" rtl="0">
              <a:spcBef>
                <a:spcPts val="0"/>
              </a:spcBef>
              <a:spcAft>
                <a:spcPts val="0"/>
              </a:spcAft>
              <a:buSzPts val="1836"/>
              <a:buNone/>
            </a:pPr>
            <a:r>
              <a:rPr lang="en-US" b="1" dirty="0">
                <a:latin typeface="Times New Roman"/>
                <a:ea typeface="Times New Roman"/>
                <a:cs typeface="Times New Roman"/>
                <a:sym typeface="Times New Roman"/>
              </a:rPr>
              <a:t>3.Li-Fi Transmitter side</a:t>
            </a:r>
            <a:endParaRPr dirty="0"/>
          </a:p>
          <a:p>
            <a:pPr algn="just"/>
            <a:r>
              <a:rPr lang="en-US" sz="2400" dirty="0">
                <a:latin typeface="Times New Roman" panose="02020603050405020304" pitchFamily="18" charset="0"/>
                <a:cs typeface="Times New Roman" panose="02020603050405020304" pitchFamily="18" charset="0"/>
              </a:rPr>
              <a:t>Light fidelity technology is known for the high data speed and the data are transmitted electromagnetically and runs on visible light. </a:t>
            </a:r>
          </a:p>
          <a:p>
            <a:pPr algn="just"/>
            <a:r>
              <a:rPr lang="en-US" sz="2400" dirty="0">
                <a:latin typeface="Times New Roman" panose="02020603050405020304" pitchFamily="18" charset="0"/>
                <a:cs typeface="Times New Roman" panose="02020603050405020304" pitchFamily="18" charset="0"/>
              </a:rPr>
              <a:t>It uses the common light emitting diodes which is at the sender side and photo detector is placed at the receiver end, the </a:t>
            </a:r>
            <a:r>
              <a:rPr lang="en-US" sz="2400" dirty="0" err="1">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analog signals which are detected by the various sensors are given to the LI-FI transmitter.</a:t>
            </a:r>
            <a:endParaRPr sz="2400" dirty="0"/>
          </a:p>
        </p:txBody>
      </p:sp>
      <p:sp>
        <p:nvSpPr>
          <p:cNvPr id="295" name="Google Shape;295;p43"/>
          <p:cNvSpPr txBox="1">
            <a:spLocks noGrp="1"/>
          </p:cNvSpPr>
          <p:nvPr>
            <p:ph type="title"/>
          </p:nvPr>
        </p:nvSpPr>
        <p:spPr>
          <a:xfrm>
            <a:off x="457200" y="274638"/>
            <a:ext cx="8229600" cy="79690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Times New Roman"/>
              <a:buNone/>
            </a:pPr>
            <a:r>
              <a:rPr lang="en-US" sz="2000">
                <a:latin typeface="Times New Roman"/>
                <a:ea typeface="Times New Roman"/>
                <a:cs typeface="Times New Roman"/>
                <a:sym typeface="Times New Roman"/>
              </a:rPr>
              <a:t/>
            </a:r>
            <a:br>
              <a:rPr lang="en-US" sz="2000">
                <a:latin typeface="Times New Roman"/>
                <a:ea typeface="Times New Roman"/>
                <a:cs typeface="Times New Roman"/>
                <a:sym typeface="Times New Roman"/>
              </a:rPr>
            </a:br>
            <a:endParaRPr sz="2000"/>
          </a:p>
        </p:txBody>
      </p:sp>
      <p:sp>
        <p:nvSpPr>
          <p:cNvPr id="2" name="Rectangle 13">
            <a:extLst>
              <a:ext uri="{FF2B5EF4-FFF2-40B4-BE49-F238E27FC236}">
                <a16:creationId xmlns="" xmlns:a16="http://schemas.microsoft.com/office/drawing/2014/main" id="{DCB69DA7-04D7-43CE-AC56-970890D6320B}"/>
              </a:ext>
            </a:extLst>
          </p:cNvPr>
          <p:cNvSpPr>
            <a:spLocks noChangeArrowheads="1"/>
          </p:cNvSpPr>
          <p:nvPr/>
        </p:nvSpPr>
        <p:spPr bwMode="auto">
          <a:xfrm>
            <a:off x="1724025" y="4114800"/>
            <a:ext cx="1750695" cy="121285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SENSORS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Arrow: Right 6">
            <a:extLst>
              <a:ext uri="{FF2B5EF4-FFF2-40B4-BE49-F238E27FC236}">
                <a16:creationId xmlns="" xmlns:a16="http://schemas.microsoft.com/office/drawing/2014/main" id="{F2EAB2CF-C3DF-4E21-962A-648A11174E7C}"/>
              </a:ext>
            </a:extLst>
          </p:cNvPr>
          <p:cNvSpPr/>
          <p:nvPr/>
        </p:nvSpPr>
        <p:spPr>
          <a:xfrm>
            <a:off x="3409603" y="4603750"/>
            <a:ext cx="666750" cy="234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 name="Rectangle: Rounded Corners 15">
            <a:extLst>
              <a:ext uri="{FF2B5EF4-FFF2-40B4-BE49-F238E27FC236}">
                <a16:creationId xmlns="" xmlns:a16="http://schemas.microsoft.com/office/drawing/2014/main" id="{94019D12-61FC-4F0D-8273-B8D2D59CE690}"/>
              </a:ext>
            </a:extLst>
          </p:cNvPr>
          <p:cNvSpPr>
            <a:spLocks noChangeArrowheads="1"/>
          </p:cNvSpPr>
          <p:nvPr/>
        </p:nvSpPr>
        <p:spPr bwMode="auto">
          <a:xfrm>
            <a:off x="4075430" y="4133850"/>
            <a:ext cx="1231900" cy="1670050"/>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ARDUINO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Arrow: Right 8">
            <a:extLst>
              <a:ext uri="{FF2B5EF4-FFF2-40B4-BE49-F238E27FC236}">
                <a16:creationId xmlns="" xmlns:a16="http://schemas.microsoft.com/office/drawing/2014/main" id="{848E631E-B9E4-468F-BF13-3EDB3A2BB0B8}"/>
              </a:ext>
            </a:extLst>
          </p:cNvPr>
          <p:cNvSpPr/>
          <p:nvPr/>
        </p:nvSpPr>
        <p:spPr>
          <a:xfrm>
            <a:off x="5307330" y="4625975"/>
            <a:ext cx="666750"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 name="Rectangle: Rounded Corners 17">
            <a:extLst>
              <a:ext uri="{FF2B5EF4-FFF2-40B4-BE49-F238E27FC236}">
                <a16:creationId xmlns="" xmlns:a16="http://schemas.microsoft.com/office/drawing/2014/main" id="{57A777E7-0D82-4149-A615-20ADE20231FE}"/>
              </a:ext>
            </a:extLst>
          </p:cNvPr>
          <p:cNvSpPr>
            <a:spLocks noChangeArrowheads="1"/>
          </p:cNvSpPr>
          <p:nvPr/>
        </p:nvSpPr>
        <p:spPr bwMode="auto">
          <a:xfrm>
            <a:off x="5908040" y="4318000"/>
            <a:ext cx="2090420" cy="1060450"/>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 FI TRANSMITTER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6">
            <a:extLst>
              <a:ext uri="{FF2B5EF4-FFF2-40B4-BE49-F238E27FC236}">
                <a16:creationId xmlns="" xmlns:a16="http://schemas.microsoft.com/office/drawing/2014/main" id="{05AF6988-1593-4D8C-986C-79ABBEE492B2}"/>
              </a:ext>
            </a:extLst>
          </p:cNvPr>
          <p:cNvSpPr>
            <a:spLocks noChangeArrowheads="1"/>
          </p:cNvSpPr>
          <p:nvPr/>
        </p:nvSpPr>
        <p:spPr bwMode="auto">
          <a:xfrm>
            <a:off x="1123950" y="3860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4"/>
          <p:cNvSpPr txBox="1">
            <a:spLocks noGrp="1"/>
          </p:cNvSpPr>
          <p:nvPr>
            <p:ph type="body" idx="1"/>
          </p:nvPr>
        </p:nvSpPr>
        <p:spPr>
          <a:xfrm>
            <a:off x="285720" y="214290"/>
            <a:ext cx="8401080" cy="6357982"/>
          </a:xfrm>
          <a:prstGeom prst="rect">
            <a:avLst/>
          </a:prstGeom>
          <a:noFill/>
          <a:ln>
            <a:noFill/>
          </a:ln>
        </p:spPr>
        <p:txBody>
          <a:bodyPr spcFirstLastPara="1" wrap="square" lIns="91425" tIns="45700" rIns="91425" bIns="45700" anchor="t" anchorCtr="0">
            <a:noAutofit/>
          </a:bodyPr>
          <a:lstStyle/>
          <a:p>
            <a:pPr marL="365760" lvl="0" indent="-256032" algn="l" rtl="0">
              <a:spcBef>
                <a:spcPts val="0"/>
              </a:spcBef>
              <a:spcAft>
                <a:spcPts val="0"/>
              </a:spcAft>
              <a:buSzPts val="1836"/>
              <a:buNone/>
            </a:pPr>
            <a:r>
              <a:rPr lang="en-US" b="1">
                <a:latin typeface="Times New Roman"/>
                <a:ea typeface="Times New Roman"/>
                <a:cs typeface="Times New Roman"/>
                <a:sym typeface="Times New Roman"/>
              </a:rPr>
              <a:t>.</a:t>
            </a:r>
            <a:endParaRPr/>
          </a:p>
        </p:txBody>
      </p:sp>
      <p:sp>
        <p:nvSpPr>
          <p:cNvPr id="304" name="Google Shape;304;p44"/>
          <p:cNvSpPr txBox="1">
            <a:spLocks noGrp="1"/>
          </p:cNvSpPr>
          <p:nvPr>
            <p:ph type="title"/>
          </p:nvPr>
        </p:nvSpPr>
        <p:spPr>
          <a:xfrm>
            <a:off x="457200" y="274638"/>
            <a:ext cx="8229600" cy="8252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800"/>
              <a:buFont typeface="Lucida Sans"/>
              <a:buNone/>
            </a:pPr>
            <a:r>
              <a:rPr lang="en-US" sz="800"/>
              <a:t>.</a:t>
            </a:r>
            <a:endParaRPr/>
          </a:p>
        </p:txBody>
      </p:sp>
      <p:sp>
        <p:nvSpPr>
          <p:cNvPr id="305" name="Google Shape;305;p44"/>
          <p:cNvSpPr/>
          <p:nvPr/>
        </p:nvSpPr>
        <p:spPr>
          <a:xfrm>
            <a:off x="285720" y="285728"/>
            <a:ext cx="8072494" cy="5262979"/>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None/>
            </a:pPr>
            <a:r>
              <a:rPr lang="en-US" sz="2800" b="1" dirty="0">
                <a:solidFill>
                  <a:srgbClr val="161616"/>
                </a:solidFill>
                <a:latin typeface="Times New Roman"/>
                <a:ea typeface="Times New Roman"/>
                <a:cs typeface="Times New Roman"/>
                <a:sym typeface="Times New Roman"/>
              </a:rPr>
              <a:t>4. Li-Fi Receiver side</a:t>
            </a:r>
            <a:endParaRPr sz="2800" dirty="0">
              <a:solidFill>
                <a:schemeClr val="dk1"/>
              </a:solidFill>
              <a:latin typeface="Times New Roman"/>
              <a:ea typeface="Times New Roman"/>
              <a:cs typeface="Times New Roman"/>
              <a:sym typeface="Times New Roman"/>
            </a:endParaRPr>
          </a:p>
          <a:p>
            <a:pPr algn="just"/>
            <a:r>
              <a:rPr lang="en-US" sz="2400" dirty="0">
                <a:solidFill>
                  <a:schemeClr val="dk1"/>
                </a:solidFill>
                <a:latin typeface="Times New Roman"/>
                <a:ea typeface="Times New Roman"/>
                <a:cs typeface="Times New Roman"/>
                <a:sym typeface="Times New Roman"/>
              </a:rPr>
              <a:t>In this module ,</a:t>
            </a:r>
            <a:r>
              <a:rPr lang="en-US" sz="2400" dirty="0">
                <a:latin typeface="Times New Roman" panose="02020603050405020304" pitchFamily="18" charset="0"/>
                <a:cs typeface="Times New Roman" panose="02020603050405020304" pitchFamily="18" charset="0"/>
              </a:rPr>
              <a:t> the analog signals are converted into the digital signals and the these digital data are received by the </a:t>
            </a:r>
            <a:r>
              <a:rPr lang="en-US" sz="2400" dirty="0" err="1">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LIFI receiver . </a:t>
            </a:r>
          </a:p>
          <a:p>
            <a:pPr algn="just"/>
            <a:r>
              <a:rPr lang="en-US" sz="2400" dirty="0">
                <a:latin typeface="Times New Roman" panose="02020603050405020304" pitchFamily="18" charset="0"/>
                <a:cs typeface="Times New Roman" panose="02020603050405020304" pitchFamily="18" charset="0"/>
              </a:rPr>
              <a:t>The received data can be converted into any forms such as video and audio application or the web enabled services and the main advantages of LI-FI are high speed, data density, security, device to device connectivity.</a:t>
            </a:r>
          </a:p>
          <a:p>
            <a:pPr marL="0" marR="0" lvl="0" indent="-177800" algn="just" rtl="0">
              <a:spcBef>
                <a:spcPts val="0"/>
              </a:spcBef>
              <a:spcAft>
                <a:spcPts val="0"/>
              </a:spcAft>
              <a:buClr>
                <a:schemeClr val="dk1"/>
              </a:buClr>
              <a:buSzPts val="2800"/>
              <a:buFont typeface="Noto Sans Symbols"/>
              <a:buChar char="⮚"/>
            </a:pPr>
            <a:endParaRPr sz="2800" b="1" dirty="0">
              <a:solidFill>
                <a:schemeClr val="dk1"/>
              </a:solidFill>
              <a:latin typeface="Lucida Sans"/>
              <a:ea typeface="Lucida Sans"/>
              <a:cs typeface="Lucida Sans"/>
              <a:sym typeface="Lucida Sans"/>
            </a:endParaRPr>
          </a:p>
          <a:p>
            <a:pPr marL="285750" marR="0" lvl="0" indent="-107950" algn="l" rtl="0">
              <a:spcBef>
                <a:spcPts val="0"/>
              </a:spcBef>
              <a:spcAft>
                <a:spcPts val="0"/>
              </a:spcAft>
              <a:buClr>
                <a:schemeClr val="dk1"/>
              </a:buClr>
              <a:buSzPts val="2800"/>
              <a:buFont typeface="Noto Sans Symbols"/>
              <a:buNone/>
            </a:pPr>
            <a:endParaRPr sz="2800" b="1" dirty="0">
              <a:solidFill>
                <a:schemeClr val="dk1"/>
              </a:solidFill>
              <a:latin typeface="Lucida Sans"/>
              <a:ea typeface="Lucida Sans"/>
              <a:cs typeface="Lucida Sans"/>
              <a:sym typeface="Lucida Sans"/>
            </a:endParaRPr>
          </a:p>
          <a:p>
            <a:pPr marL="285750" marR="0" lvl="0" indent="-107950" algn="l" rtl="0">
              <a:spcBef>
                <a:spcPts val="0"/>
              </a:spcBef>
              <a:spcAft>
                <a:spcPts val="0"/>
              </a:spcAft>
              <a:buClr>
                <a:schemeClr val="dk1"/>
              </a:buClr>
              <a:buSzPts val="2800"/>
              <a:buFont typeface="Noto Sans Symbols"/>
              <a:buNone/>
            </a:pPr>
            <a:endParaRPr sz="2800" b="1" dirty="0">
              <a:solidFill>
                <a:schemeClr val="dk1"/>
              </a:solidFill>
              <a:latin typeface="Lucida Sans"/>
              <a:ea typeface="Lucida Sans"/>
              <a:cs typeface="Lucida Sans"/>
              <a:sym typeface="Lucida Sans"/>
            </a:endParaRPr>
          </a:p>
          <a:p>
            <a:pPr marL="285750" marR="0" lvl="0" indent="-107950" algn="l" rtl="0">
              <a:spcBef>
                <a:spcPts val="0"/>
              </a:spcBef>
              <a:spcAft>
                <a:spcPts val="0"/>
              </a:spcAft>
              <a:buClr>
                <a:schemeClr val="dk1"/>
              </a:buClr>
              <a:buSzPts val="2800"/>
              <a:buFont typeface="Noto Sans Symbols"/>
              <a:buNone/>
            </a:pPr>
            <a:endParaRPr sz="2800" b="1" dirty="0">
              <a:solidFill>
                <a:schemeClr val="dk1"/>
              </a:solidFill>
              <a:latin typeface="Lucida Sans"/>
              <a:ea typeface="Lucida Sans"/>
              <a:cs typeface="Lucida Sans"/>
              <a:sym typeface="Lucida Sans"/>
            </a:endParaRPr>
          </a:p>
          <a:p>
            <a:pPr marL="285750" marR="0" lvl="0" indent="-285750" algn="l" rtl="0">
              <a:spcBef>
                <a:spcPts val="0"/>
              </a:spcBef>
              <a:spcAft>
                <a:spcPts val="0"/>
              </a:spcAft>
              <a:buNone/>
            </a:pPr>
            <a:endParaRPr sz="2800" b="1" dirty="0">
              <a:solidFill>
                <a:schemeClr val="dk1"/>
              </a:solidFill>
              <a:latin typeface="Lucida Sans"/>
              <a:ea typeface="Lucida Sans"/>
              <a:cs typeface="Lucida Sans"/>
              <a:sym typeface="Lucida Sans"/>
            </a:endParaRPr>
          </a:p>
          <a:p>
            <a:pPr marL="285750" marR="0" lvl="0" indent="-285750" algn="l" rtl="0">
              <a:spcBef>
                <a:spcPts val="0"/>
              </a:spcBef>
              <a:spcAft>
                <a:spcPts val="0"/>
              </a:spcAft>
              <a:buNone/>
            </a:pPr>
            <a:r>
              <a:rPr lang="en-US" sz="2800" b="1" dirty="0">
                <a:solidFill>
                  <a:schemeClr val="dk1"/>
                </a:solidFill>
                <a:latin typeface="Lucida Sans"/>
                <a:ea typeface="Lucida Sans"/>
                <a:cs typeface="Lucida Sans"/>
                <a:sym typeface="Lucida Sans"/>
              </a:rPr>
              <a:t>  </a:t>
            </a:r>
            <a:endParaRPr sz="2800" dirty="0">
              <a:solidFill>
                <a:schemeClr val="dk1"/>
              </a:solidFill>
              <a:latin typeface="Lucida Sans"/>
              <a:ea typeface="Lucida Sans"/>
              <a:cs typeface="Lucida Sans"/>
              <a:sym typeface="Lucida Sans"/>
            </a:endParaRPr>
          </a:p>
        </p:txBody>
      </p:sp>
      <p:sp>
        <p:nvSpPr>
          <p:cNvPr id="2" name="Rectangle: Rounded Corners 18">
            <a:extLst>
              <a:ext uri="{FF2B5EF4-FFF2-40B4-BE49-F238E27FC236}">
                <a16:creationId xmlns="" xmlns:a16="http://schemas.microsoft.com/office/drawing/2014/main" id="{E3943020-853F-43B8-9154-EB2737137E88}"/>
              </a:ext>
            </a:extLst>
          </p:cNvPr>
          <p:cNvSpPr>
            <a:spLocks noChangeArrowheads="1"/>
          </p:cNvSpPr>
          <p:nvPr/>
        </p:nvSpPr>
        <p:spPr bwMode="auto">
          <a:xfrm>
            <a:off x="1531620" y="4107257"/>
            <a:ext cx="2012950" cy="1085850"/>
          </a:xfrm>
          <a:prstGeom prst="roundRect">
            <a:avLst>
              <a:gd name="adj" fmla="val 16667"/>
            </a:avLst>
          </a:prstGeom>
          <a:solidFill>
            <a:srgbClr val="FFC000"/>
          </a:solidFill>
          <a:ln w="12700">
            <a:solidFill>
              <a:srgbClr val="7F5F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LIFI RECEIVER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Arrow: Right 8">
            <a:extLst>
              <a:ext uri="{FF2B5EF4-FFF2-40B4-BE49-F238E27FC236}">
                <a16:creationId xmlns="" xmlns:a16="http://schemas.microsoft.com/office/drawing/2014/main" id="{C49C3FC4-75DD-499C-A602-C9AC70937630}"/>
              </a:ext>
            </a:extLst>
          </p:cNvPr>
          <p:cNvSpPr/>
          <p:nvPr/>
        </p:nvSpPr>
        <p:spPr>
          <a:xfrm>
            <a:off x="3775090" y="4496512"/>
            <a:ext cx="654050" cy="273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 name="Rectangle: Rounded Corners 20">
            <a:extLst>
              <a:ext uri="{FF2B5EF4-FFF2-40B4-BE49-F238E27FC236}">
                <a16:creationId xmlns="" xmlns:a16="http://schemas.microsoft.com/office/drawing/2014/main" id="{0E6ED313-D7D1-4D4A-B539-A5F303DFD153}"/>
              </a:ext>
            </a:extLst>
          </p:cNvPr>
          <p:cNvSpPr>
            <a:spLocks noChangeArrowheads="1"/>
          </p:cNvSpPr>
          <p:nvPr/>
        </p:nvSpPr>
        <p:spPr bwMode="auto">
          <a:xfrm>
            <a:off x="4572000" y="4086937"/>
            <a:ext cx="1657350" cy="1092200"/>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IOT CLOUD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4">
            <a:extLst>
              <a:ext uri="{FF2B5EF4-FFF2-40B4-BE49-F238E27FC236}">
                <a16:creationId xmlns="" xmlns:a16="http://schemas.microsoft.com/office/drawing/2014/main" id="{A01EE721-89A1-4A30-897B-7809D5F0FBDE}"/>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7">
            <a:extLst>
              <a:ext uri="{FF2B5EF4-FFF2-40B4-BE49-F238E27FC236}">
                <a16:creationId xmlns="" xmlns:a16="http://schemas.microsoft.com/office/drawing/2014/main" id="{299DF971-714A-46B9-9D9D-EE5C7B82DC36}"/>
              </a:ext>
            </a:extLst>
          </p:cNvPr>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body" idx="1"/>
          </p:nvPr>
        </p:nvSpPr>
        <p:spPr>
          <a:xfrm>
            <a:off x="428596" y="1000108"/>
            <a:ext cx="8229600" cy="4525963"/>
          </a:xfrm>
          <a:prstGeom prst="rect">
            <a:avLst/>
          </a:prstGeom>
          <a:noFill/>
          <a:ln>
            <a:noFill/>
          </a:ln>
        </p:spPr>
        <p:txBody>
          <a:bodyPr spcFirstLastPara="1" wrap="square" lIns="91425" tIns="45700" rIns="91425" bIns="45700" anchor="t" anchorCtr="0">
            <a:noAutofit/>
          </a:bodyPr>
          <a:lstStyle/>
          <a:p>
            <a:pPr marL="365760" indent="-256032">
              <a:spcBef>
                <a:spcPts val="0"/>
              </a:spcBef>
              <a:buSzPts val="1836"/>
              <a:buFont typeface="Noto Sans Symbols"/>
              <a:buChar char="⮚"/>
            </a:pPr>
            <a:r>
              <a:rPr lang="en-US" dirty="0">
                <a:latin typeface="Times New Roman"/>
                <a:ea typeface="Times New Roman"/>
                <a:cs typeface="Times New Roman"/>
                <a:sym typeface="Times New Roman"/>
              </a:rPr>
              <a:t> </a:t>
            </a:r>
            <a:r>
              <a:rPr lang="en-US" dirty="0">
                <a:latin typeface="Times New Roman" panose="02020603050405020304" pitchFamily="18" charset="0"/>
                <a:cs typeface="Times New Roman" panose="02020603050405020304" pitchFamily="18" charset="0"/>
              </a:rPr>
              <a:t>THINKSPEAK Platform: It is an open source cloud platform for IoT. </a:t>
            </a:r>
          </a:p>
          <a:p>
            <a:pPr marL="365760" indent="-256032">
              <a:spcBef>
                <a:spcPts val="0"/>
              </a:spcBef>
              <a:buSzPts val="1836"/>
              <a:buFont typeface="Noto Sans Symbols"/>
              <a:buChar char="⮚"/>
            </a:pPr>
            <a:endParaRPr lang="en-US" dirty="0"/>
          </a:p>
          <a:p>
            <a:pPr marL="365760" indent="-256032">
              <a:spcBef>
                <a:spcPts val="0"/>
              </a:spcBef>
              <a:buSzPts val="1836"/>
              <a:buFont typeface="Noto Sans Symbols"/>
              <a:buChar char="⮚"/>
            </a:pPr>
            <a:r>
              <a:rPr lang="en-US" dirty="0">
                <a:latin typeface="Times New Roman" panose="02020603050405020304" pitchFamily="18" charset="0"/>
                <a:cs typeface="Times New Roman" panose="02020603050405020304" pitchFamily="18" charset="0"/>
              </a:rPr>
              <a:t>It provides scalable cloud infrastructure for connecting things, devices. With this we can monitor the mine parameters like </a:t>
            </a:r>
            <a:r>
              <a:rPr lang="en-US" dirty="0" err="1">
                <a:latin typeface="Times New Roman" panose="02020603050405020304" pitchFamily="18" charset="0"/>
                <a:cs typeface="Times New Roman" panose="02020603050405020304" pitchFamily="18" charset="0"/>
              </a:rPr>
              <a:t>temperature,humidity</a:t>
            </a:r>
            <a:r>
              <a:rPr lang="en-US" dirty="0">
                <a:latin typeface="Times New Roman" panose="02020603050405020304" pitchFamily="18" charset="0"/>
                <a:cs typeface="Times New Roman" panose="02020603050405020304" pitchFamily="18" charset="0"/>
              </a:rPr>
              <a:t> and gas.</a:t>
            </a:r>
            <a:endParaRPr lang="en-IN" dirty="0">
              <a:latin typeface="Times New Roman" panose="02020603050405020304" pitchFamily="18" charset="0"/>
              <a:cs typeface="Times New Roman" panose="02020603050405020304" pitchFamily="18" charset="0"/>
            </a:endParaRPr>
          </a:p>
          <a:p>
            <a:pPr marL="365760" lvl="0" indent="-256032" algn="l" rtl="0">
              <a:spcBef>
                <a:spcPts val="0"/>
              </a:spcBef>
              <a:spcAft>
                <a:spcPts val="0"/>
              </a:spcAft>
              <a:buSzPts val="1836"/>
              <a:buFont typeface="Noto Sans Symbols"/>
              <a:buChar char="⮚"/>
            </a:pPr>
            <a:endParaRPr dirty="0"/>
          </a:p>
        </p:txBody>
      </p:sp>
      <p:sp>
        <p:nvSpPr>
          <p:cNvPr id="314" name="Google Shape;314;p45"/>
          <p:cNvSpPr txBox="1">
            <a:spLocks noGrp="1"/>
          </p:cNvSpPr>
          <p:nvPr>
            <p:ph type="title"/>
          </p:nvPr>
        </p:nvSpPr>
        <p:spPr>
          <a:xfrm>
            <a:off x="428596" y="193040"/>
            <a:ext cx="8229600" cy="88959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1616"/>
              </a:buClr>
              <a:buSzPts val="2790"/>
              <a:buFont typeface="Times New Roman"/>
              <a:buNone/>
            </a:pPr>
            <a:r>
              <a:rPr lang="en-US" sz="2790" dirty="0">
                <a:solidFill>
                  <a:srgbClr val="161616"/>
                </a:solidFill>
                <a:latin typeface="Times New Roman"/>
                <a:ea typeface="Times New Roman"/>
                <a:cs typeface="Times New Roman"/>
                <a:sym typeface="Times New Roman"/>
              </a:rPr>
              <a:t>5.Monitoring using  IOT cloud platform</a:t>
            </a:r>
            <a:r>
              <a:rPr lang="en-US" sz="3959" dirty="0">
                <a:latin typeface="Times New Roman"/>
                <a:ea typeface="Times New Roman"/>
                <a:cs typeface="Times New Roman"/>
                <a:sym typeface="Times New Roman"/>
              </a:rPr>
              <a:t/>
            </a:r>
            <a:br>
              <a:rPr lang="en-US" sz="3959" dirty="0">
                <a:latin typeface="Times New Roman"/>
                <a:ea typeface="Times New Roman"/>
                <a:cs typeface="Times New Roman"/>
                <a:sym typeface="Times New Roman"/>
              </a:rPr>
            </a:br>
            <a:endParaRPr sz="369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3"/>
          <p:cNvSpPr txBox="1">
            <a:spLocks noGrp="1"/>
          </p:cNvSpPr>
          <p:nvPr>
            <p:ph type="title"/>
          </p:nvPr>
        </p:nvSpPr>
        <p:spPr>
          <a:xfrm>
            <a:off x="0" y="0"/>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3690"/>
              <a:buFont typeface="Times New Roman"/>
              <a:buNone/>
            </a:pPr>
            <a:r>
              <a:rPr lang="en-US" sz="3690" u="sng" dirty="0">
                <a:latin typeface="Times New Roman"/>
                <a:ea typeface="Times New Roman"/>
                <a:cs typeface="Times New Roman"/>
                <a:sym typeface="Times New Roman"/>
              </a:rPr>
              <a:t>SCREENSHOTS</a:t>
            </a:r>
            <a:br>
              <a:rPr lang="en-US" sz="3690" u="sng" dirty="0">
                <a:latin typeface="Times New Roman"/>
                <a:ea typeface="Times New Roman"/>
                <a:cs typeface="Times New Roman"/>
                <a:sym typeface="Times New Roman"/>
              </a:rPr>
            </a:br>
            <a:r>
              <a:rPr lang="en-US" sz="3690" dirty="0">
                <a:latin typeface="Times New Roman"/>
                <a:ea typeface="Times New Roman"/>
                <a:cs typeface="Times New Roman"/>
                <a:sym typeface="Times New Roman"/>
              </a:rPr>
              <a:t>                         </a:t>
            </a:r>
            <a:r>
              <a:rPr lang="en-US" sz="3240" dirty="0">
                <a:latin typeface="Times New Roman"/>
                <a:ea typeface="Times New Roman"/>
                <a:cs typeface="Times New Roman"/>
                <a:sym typeface="Times New Roman"/>
              </a:rPr>
              <a:t>Transmitter side</a:t>
            </a:r>
            <a:endParaRPr dirty="0"/>
          </a:p>
        </p:txBody>
      </p:sp>
      <p:sp>
        <p:nvSpPr>
          <p:cNvPr id="3" name="Text Placeholder 2">
            <a:extLst>
              <a:ext uri="{FF2B5EF4-FFF2-40B4-BE49-F238E27FC236}">
                <a16:creationId xmlns="" xmlns:a16="http://schemas.microsoft.com/office/drawing/2014/main" id="{D38D1A5F-D6A4-4D7A-AA1C-BFE46E1E40C6}"/>
              </a:ext>
            </a:extLst>
          </p:cNvPr>
          <p:cNvSpPr>
            <a:spLocks noGrp="1"/>
          </p:cNvSpPr>
          <p:nvPr>
            <p:ph type="body" idx="1"/>
          </p:nvPr>
        </p:nvSpPr>
        <p:spPr/>
        <p:txBody>
          <a:bodyPr/>
          <a:lstStyle/>
          <a:p>
            <a:pPr marL="150876" indent="0">
              <a:buNone/>
            </a:pPr>
            <a:endParaRPr lang="en-IN" dirty="0"/>
          </a:p>
        </p:txBody>
      </p:sp>
      <p:pic>
        <p:nvPicPr>
          <p:cNvPr id="4" name="Picture 3">
            <a:extLst>
              <a:ext uri="{FF2B5EF4-FFF2-40B4-BE49-F238E27FC236}">
                <a16:creationId xmlns="" xmlns:a16="http://schemas.microsoft.com/office/drawing/2014/main" id="{B0F8CA36-AFA7-44B1-BF6F-C2E1ADDF4B2C}"/>
              </a:ext>
            </a:extLst>
          </p:cNvPr>
          <p:cNvPicPr>
            <a:picLocks noChangeAspect="1"/>
          </p:cNvPicPr>
          <p:nvPr/>
        </p:nvPicPr>
        <p:blipFill>
          <a:blip r:embed="rId3"/>
          <a:stretch>
            <a:fillRect/>
          </a:stretch>
        </p:blipFill>
        <p:spPr>
          <a:xfrm>
            <a:off x="657225" y="1608482"/>
            <a:ext cx="7572375" cy="40386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5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4100"/>
              <a:buFont typeface="Times New Roman"/>
              <a:buNone/>
            </a:pPr>
            <a:r>
              <a:rPr lang="en-US" dirty="0">
                <a:latin typeface="Times New Roman"/>
                <a:ea typeface="Times New Roman"/>
                <a:cs typeface="Times New Roman"/>
                <a:sym typeface="Times New Roman"/>
              </a:rPr>
              <a:t>Receiver side</a:t>
            </a:r>
            <a:endParaRPr dirty="0"/>
          </a:p>
        </p:txBody>
      </p:sp>
      <p:sp>
        <p:nvSpPr>
          <p:cNvPr id="3" name="Text Placeholder 2">
            <a:extLst>
              <a:ext uri="{FF2B5EF4-FFF2-40B4-BE49-F238E27FC236}">
                <a16:creationId xmlns="" xmlns:a16="http://schemas.microsoft.com/office/drawing/2014/main" id="{A9AEBD34-EB2D-4702-8ABB-A9F34AA0BDAA}"/>
              </a:ext>
            </a:extLst>
          </p:cNvPr>
          <p:cNvSpPr>
            <a:spLocks noGrp="1"/>
          </p:cNvSpPr>
          <p:nvPr>
            <p:ph type="body" idx="1"/>
          </p:nvPr>
        </p:nvSpPr>
        <p:spPr/>
        <p:txBody>
          <a:bodyPr/>
          <a:lstStyle/>
          <a:p>
            <a:pPr marL="150876" indent="0">
              <a:buNone/>
            </a:pPr>
            <a:endParaRPr lang="en-IN" dirty="0"/>
          </a:p>
        </p:txBody>
      </p:sp>
      <p:pic>
        <p:nvPicPr>
          <p:cNvPr id="4" name="Picture 3">
            <a:extLst>
              <a:ext uri="{FF2B5EF4-FFF2-40B4-BE49-F238E27FC236}">
                <a16:creationId xmlns="" xmlns:a16="http://schemas.microsoft.com/office/drawing/2014/main" id="{F636DFC9-CBEE-41A5-8AAE-1A8F6CDB514F}"/>
              </a:ext>
            </a:extLst>
          </p:cNvPr>
          <p:cNvPicPr>
            <a:picLocks noChangeAspect="1"/>
          </p:cNvPicPr>
          <p:nvPr/>
        </p:nvPicPr>
        <p:blipFill>
          <a:blip r:embed="rId3"/>
          <a:stretch>
            <a:fillRect/>
          </a:stretch>
        </p:blipFill>
        <p:spPr>
          <a:xfrm>
            <a:off x="471487" y="1552575"/>
            <a:ext cx="8201025" cy="417236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0"/>
          <p:cNvSpPr txBox="1">
            <a:spLocks noGrp="1"/>
          </p:cNvSpPr>
          <p:nvPr>
            <p:ph type="title"/>
          </p:nvPr>
        </p:nvSpPr>
        <p:spPr>
          <a:xfrm>
            <a:off x="457200" y="1170377"/>
            <a:ext cx="8229600" cy="51115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3690"/>
              <a:buFont typeface="Times New Roman"/>
              <a:buNone/>
            </a:pPr>
            <a:r>
              <a:rPr lang="en-US" sz="3200" u="sng" dirty="0">
                <a:latin typeface="Times New Roman"/>
                <a:ea typeface="Times New Roman"/>
                <a:cs typeface="Times New Roman"/>
                <a:sym typeface="Times New Roman"/>
              </a:rPr>
              <a:t>Results</a:t>
            </a:r>
            <a:r>
              <a:rPr lang="en-US" sz="3200" dirty="0">
                <a:latin typeface="Times New Roman"/>
                <a:ea typeface="Times New Roman"/>
                <a:cs typeface="Times New Roman"/>
                <a:sym typeface="Times New Roman"/>
              </a:rPr>
              <a:t/>
            </a:r>
            <a:br>
              <a:rPr lang="en-US" sz="3200" dirty="0">
                <a:latin typeface="Times New Roman"/>
                <a:ea typeface="Times New Roman"/>
                <a:cs typeface="Times New Roman"/>
                <a:sym typeface="Times New Roman"/>
              </a:rPr>
            </a:br>
            <a:r>
              <a:rPr lang="en-US" sz="2400" b="0" u="sng" dirty="0">
                <a:latin typeface="Times New Roman"/>
                <a:ea typeface="Times New Roman"/>
                <a:cs typeface="Times New Roman"/>
                <a:sym typeface="Times New Roman"/>
              </a:rPr>
              <a:t/>
            </a:r>
            <a:br>
              <a:rPr lang="en-US" sz="2400" b="0" u="sng" dirty="0">
                <a:latin typeface="Times New Roman"/>
                <a:ea typeface="Times New Roman"/>
                <a:cs typeface="Times New Roman"/>
                <a:sym typeface="Times New Roman"/>
              </a:rPr>
            </a:br>
            <a:r>
              <a:rPr lang="en-US" sz="2400" b="0" u="sng" dirty="0">
                <a:latin typeface="Times New Roman"/>
                <a:ea typeface="Times New Roman"/>
                <a:cs typeface="Times New Roman"/>
                <a:sym typeface="Times New Roman"/>
              </a:rPr>
              <a:t/>
            </a:r>
            <a:br>
              <a:rPr lang="en-US" sz="2400" b="0" u="sng" dirty="0">
                <a:latin typeface="Times New Roman"/>
                <a:ea typeface="Times New Roman"/>
                <a:cs typeface="Times New Roman"/>
                <a:sym typeface="Times New Roman"/>
              </a:rPr>
            </a:br>
            <a:endParaRPr sz="3200" dirty="0">
              <a:latin typeface="Times New Roman"/>
              <a:ea typeface="Times New Roman"/>
              <a:cs typeface="Times New Roman"/>
              <a:sym typeface="Times New Roman"/>
            </a:endParaRPr>
          </a:p>
        </p:txBody>
      </p:sp>
      <p:sp>
        <p:nvSpPr>
          <p:cNvPr id="351" name="Google Shape;351;p50"/>
          <p:cNvSpPr txBox="1"/>
          <p:nvPr/>
        </p:nvSpPr>
        <p:spPr>
          <a:xfrm>
            <a:off x="863600" y="1908737"/>
            <a:ext cx="7129047" cy="124648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8462" y="1618488"/>
            <a:ext cx="5320308" cy="3639312"/>
          </a:xfrm>
          <a:prstGeom prst="rect">
            <a:avLst/>
          </a:prstGeom>
        </p:spPr>
      </p:pic>
      <p:sp>
        <p:nvSpPr>
          <p:cNvPr id="4" name="TextBox 3"/>
          <p:cNvSpPr txBox="1"/>
          <p:nvPr/>
        </p:nvSpPr>
        <p:spPr>
          <a:xfrm>
            <a:off x="3557016" y="5532118"/>
            <a:ext cx="2496312" cy="307777"/>
          </a:xfrm>
          <a:prstGeom prst="rect">
            <a:avLst/>
          </a:prstGeom>
          <a:noFill/>
        </p:spPr>
        <p:txBody>
          <a:bodyPr wrap="square" rtlCol="0">
            <a:spAutoFit/>
          </a:bodyPr>
          <a:lstStyle/>
          <a:p>
            <a:r>
              <a:rPr lang="en-US" dirty="0" smtClean="0"/>
              <a:t>LDR SENSOR</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456" y="1537814"/>
            <a:ext cx="6117336" cy="2974579"/>
          </a:xfrm>
          <a:prstGeom prst="rect">
            <a:avLst/>
          </a:prstGeom>
        </p:spPr>
      </p:pic>
      <p:sp>
        <p:nvSpPr>
          <p:cNvPr id="4" name="TextBox 3"/>
          <p:cNvSpPr txBox="1"/>
          <p:nvPr/>
        </p:nvSpPr>
        <p:spPr>
          <a:xfrm>
            <a:off x="717804" y="621791"/>
            <a:ext cx="2459736" cy="307777"/>
          </a:xfrm>
          <a:prstGeom prst="rect">
            <a:avLst/>
          </a:prstGeom>
          <a:noFill/>
        </p:spPr>
        <p:txBody>
          <a:bodyPr wrap="square" rtlCol="0">
            <a:spAutoFit/>
          </a:bodyPr>
          <a:lstStyle/>
          <a:p>
            <a:r>
              <a:rPr lang="en-US" dirty="0" smtClean="0"/>
              <a:t>GAS SENSOR</a:t>
            </a:r>
            <a:endParaRPr lang="en-IN" dirty="0"/>
          </a:p>
        </p:txBody>
      </p:sp>
      <p:sp>
        <p:nvSpPr>
          <p:cNvPr id="5" name="Rectangle 4"/>
          <p:cNvSpPr/>
          <p:nvPr/>
        </p:nvSpPr>
        <p:spPr>
          <a:xfrm>
            <a:off x="2579893" y="4610136"/>
            <a:ext cx="3837910" cy="307777"/>
          </a:xfrm>
          <a:prstGeom prst="rect">
            <a:avLst/>
          </a:prstGeom>
        </p:spPr>
        <p:txBody>
          <a:bodyPr wrap="none">
            <a:spAutoFit/>
          </a:bodyPr>
          <a:lstStyle/>
          <a:p>
            <a:r>
              <a:rPr lang="en-US" dirty="0"/>
              <a:t>X axis- Date, Y axis- Gas sensor value in ppm</a:t>
            </a:r>
            <a:endParaRPr lang="en-IN" dirty="0"/>
          </a:p>
        </p:txBody>
      </p:sp>
    </p:spTree>
    <p:extLst>
      <p:ext uri="{BB962C8B-B14F-4D97-AF65-F5344CB8AC3E}">
        <p14:creationId xmlns:p14="http://schemas.microsoft.com/office/powerpoint/2010/main" val="4200659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9808" y="579190"/>
            <a:ext cx="3346704" cy="307777"/>
          </a:xfrm>
          <a:prstGeom prst="rect">
            <a:avLst/>
          </a:prstGeom>
          <a:noFill/>
        </p:spPr>
        <p:txBody>
          <a:bodyPr wrap="square" rtlCol="0">
            <a:spAutoFit/>
          </a:bodyPr>
          <a:lstStyle/>
          <a:p>
            <a:r>
              <a:rPr lang="en-US" dirty="0" smtClean="0"/>
              <a:t>HUMIDITY SENSOR</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089" y="1359217"/>
            <a:ext cx="3967620" cy="3340797"/>
          </a:xfrm>
          <a:prstGeom prst="rect">
            <a:avLst/>
          </a:prstGeom>
        </p:spPr>
      </p:pic>
      <p:sp>
        <p:nvSpPr>
          <p:cNvPr id="4" name="TextBox 3"/>
          <p:cNvSpPr txBox="1"/>
          <p:nvPr/>
        </p:nvSpPr>
        <p:spPr>
          <a:xfrm>
            <a:off x="1298449" y="5160782"/>
            <a:ext cx="7178040" cy="523220"/>
          </a:xfrm>
          <a:prstGeom prst="rect">
            <a:avLst/>
          </a:prstGeom>
          <a:noFill/>
        </p:spPr>
        <p:txBody>
          <a:bodyPr wrap="square" rtlCol="0">
            <a:spAutoFit/>
          </a:bodyPr>
          <a:lstStyle/>
          <a:p>
            <a:r>
              <a:rPr lang="en-US" dirty="0"/>
              <a:t>X axis – Date, Y axis- Humidity in g/kg(grams of water vapor per kilogram of air g.kg</a:t>
            </a:r>
            <a:r>
              <a:rPr lang="en-US" baseline="30000" dirty="0"/>
              <a:t>-1  </a:t>
            </a:r>
            <a:r>
              <a:rPr lang="en-US" dirty="0"/>
              <a:t>)</a:t>
            </a:r>
            <a:endParaRPr lang="en-IN" dirty="0"/>
          </a:p>
          <a:p>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645" y="1359218"/>
            <a:ext cx="3664694" cy="3340797"/>
          </a:xfrm>
          <a:prstGeom prst="rect">
            <a:avLst/>
          </a:prstGeom>
        </p:spPr>
      </p:pic>
    </p:spTree>
    <p:extLst>
      <p:ext uri="{BB962C8B-B14F-4D97-AF65-F5344CB8AC3E}">
        <p14:creationId xmlns:p14="http://schemas.microsoft.com/office/powerpoint/2010/main" val="1590734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568" y="1132875"/>
            <a:ext cx="6530696" cy="2469861"/>
          </a:xfrm>
          <a:prstGeom prst="rect">
            <a:avLst/>
          </a:prstGeom>
        </p:spPr>
      </p:pic>
      <p:sp>
        <p:nvSpPr>
          <p:cNvPr id="3" name="TextBox 2"/>
          <p:cNvSpPr txBox="1"/>
          <p:nvPr/>
        </p:nvSpPr>
        <p:spPr>
          <a:xfrm>
            <a:off x="475488" y="466344"/>
            <a:ext cx="2907792" cy="307777"/>
          </a:xfrm>
          <a:prstGeom prst="rect">
            <a:avLst/>
          </a:prstGeom>
          <a:noFill/>
        </p:spPr>
        <p:txBody>
          <a:bodyPr wrap="square" rtlCol="0">
            <a:spAutoFit/>
          </a:bodyPr>
          <a:lstStyle/>
          <a:p>
            <a:r>
              <a:rPr lang="en-US" dirty="0" smtClean="0"/>
              <a:t>TEMPERATURE SENSOR</a:t>
            </a:r>
            <a:endParaRPr lang="en-IN" dirty="0"/>
          </a:p>
        </p:txBody>
      </p:sp>
      <p:sp>
        <p:nvSpPr>
          <p:cNvPr id="4" name="TextBox 3"/>
          <p:cNvSpPr txBox="1"/>
          <p:nvPr/>
        </p:nvSpPr>
        <p:spPr>
          <a:xfrm>
            <a:off x="1636776" y="4127063"/>
            <a:ext cx="4581144" cy="307777"/>
          </a:xfrm>
          <a:prstGeom prst="rect">
            <a:avLst/>
          </a:prstGeom>
          <a:noFill/>
        </p:spPr>
        <p:txBody>
          <a:bodyPr wrap="square" rtlCol="0">
            <a:spAutoFit/>
          </a:bodyPr>
          <a:lstStyle/>
          <a:p>
            <a:r>
              <a:rPr lang="en-IN" dirty="0"/>
              <a:t> </a:t>
            </a:r>
            <a:r>
              <a:rPr lang="en-US" dirty="0"/>
              <a:t>X axis- Date, Y axis- Temperature in Celsius</a:t>
            </a:r>
            <a:endParaRPr lang="en-IN" dirty="0"/>
          </a:p>
        </p:txBody>
      </p:sp>
    </p:spTree>
    <p:extLst>
      <p:ext uri="{BB962C8B-B14F-4D97-AF65-F5344CB8AC3E}">
        <p14:creationId xmlns:p14="http://schemas.microsoft.com/office/powerpoint/2010/main" val="3893695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40633388"/>
              </p:ext>
            </p:extLst>
          </p:nvPr>
        </p:nvGraphicFramePr>
        <p:xfrm>
          <a:off x="1115568" y="1124712"/>
          <a:ext cx="7050025" cy="5184190"/>
        </p:xfrm>
        <a:graphic>
          <a:graphicData uri="http://schemas.openxmlformats.org/drawingml/2006/table">
            <a:tbl>
              <a:tblPr firstRow="1" firstCol="1" bandRow="1">
                <a:tableStyleId>{45834181-A7E9-4851-80CE-6BF50779976F}</a:tableStyleId>
              </a:tblPr>
              <a:tblGrid>
                <a:gridCol w="1369763"/>
                <a:gridCol w="1567517"/>
                <a:gridCol w="1352477"/>
                <a:gridCol w="1281256"/>
                <a:gridCol w="1479012"/>
              </a:tblGrid>
              <a:tr h="753475">
                <a:tc>
                  <a:txBody>
                    <a:bodyPr/>
                    <a:lstStyle/>
                    <a:p>
                      <a:pPr>
                        <a:spcAft>
                          <a:spcPts val="0"/>
                        </a:spcAft>
                      </a:pPr>
                      <a:r>
                        <a:rPr lang="en-US" sz="1100" dirty="0">
                          <a:effectLst/>
                        </a:rPr>
                        <a:t>TEST CASE</a:t>
                      </a:r>
                      <a:endParaRPr lang="en-IN" sz="1000" dirty="0">
                        <a:effectLst/>
                        <a:latin typeface="Times New Roman"/>
                        <a:ea typeface="Times New Roman"/>
                        <a:cs typeface="Times New Roman"/>
                      </a:endParaRPr>
                    </a:p>
                  </a:txBody>
                  <a:tcPr marL="55953" marR="55953" marT="0" marB="0"/>
                </a:tc>
                <a:tc>
                  <a:txBody>
                    <a:bodyPr/>
                    <a:lstStyle/>
                    <a:p>
                      <a:pPr>
                        <a:spcAft>
                          <a:spcPts val="0"/>
                        </a:spcAft>
                      </a:pPr>
                      <a:r>
                        <a:rPr lang="en-US" sz="1100">
                          <a:effectLst/>
                        </a:rPr>
                        <a:t>TEST CASE DESCRIPTION</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Expected output</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ACTUAL</a:t>
                      </a:r>
                      <a:endParaRPr lang="en-IN" sz="1000">
                        <a:effectLst/>
                      </a:endParaRPr>
                    </a:p>
                    <a:p>
                      <a:pPr>
                        <a:spcAft>
                          <a:spcPts val="0"/>
                        </a:spcAft>
                      </a:pPr>
                      <a:r>
                        <a:rPr lang="en-US" sz="1100">
                          <a:effectLst/>
                        </a:rPr>
                        <a:t>OUTPUT</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RESULT</a:t>
                      </a:r>
                      <a:endParaRPr lang="en-IN" sz="1000">
                        <a:effectLst/>
                      </a:endParaRPr>
                    </a:p>
                    <a:p>
                      <a:pPr>
                        <a:spcAft>
                          <a:spcPts val="0"/>
                        </a:spcAft>
                      </a:pPr>
                      <a:r>
                        <a:rPr lang="en-US" sz="1100">
                          <a:effectLst/>
                        </a:rPr>
                        <a:t>PASS/FAIL</a:t>
                      </a:r>
                      <a:endParaRPr lang="en-IN" sz="1000">
                        <a:effectLst/>
                        <a:latin typeface="Times New Roman"/>
                        <a:ea typeface="Times New Roman"/>
                        <a:cs typeface="Times New Roman"/>
                      </a:endParaRPr>
                    </a:p>
                  </a:txBody>
                  <a:tcPr marL="55953" marR="55953" marT="0" marB="0"/>
                </a:tc>
              </a:tr>
              <a:tr h="558468">
                <a:tc>
                  <a:txBody>
                    <a:bodyPr/>
                    <a:lstStyle/>
                    <a:p>
                      <a:pPr>
                        <a:spcAft>
                          <a:spcPts val="0"/>
                        </a:spcAft>
                      </a:pPr>
                      <a:r>
                        <a:rPr lang="en-US" sz="1100">
                          <a:effectLst/>
                        </a:rPr>
                        <a:t>Test Case#1</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When gas sensor detects no harmful gas</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200-400ppm</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370ppm</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PASS</a:t>
                      </a:r>
                      <a:endParaRPr lang="en-IN" sz="1000">
                        <a:effectLst/>
                        <a:latin typeface="Times New Roman"/>
                        <a:ea typeface="Times New Roman"/>
                        <a:cs typeface="Times New Roman"/>
                      </a:endParaRPr>
                    </a:p>
                  </a:txBody>
                  <a:tcPr marL="55953" marR="55953" marT="0" marB="0"/>
                </a:tc>
              </a:tr>
              <a:tr h="558468">
                <a:tc>
                  <a:txBody>
                    <a:bodyPr/>
                    <a:lstStyle/>
                    <a:p>
                      <a:pPr>
                        <a:spcAft>
                          <a:spcPts val="0"/>
                        </a:spcAft>
                      </a:pPr>
                      <a:r>
                        <a:rPr lang="en-US" sz="1100">
                          <a:effectLst/>
                        </a:rPr>
                        <a:t>Test Case#2</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When gas sensor detects harmful gas</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400-600ppm</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481ppm</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PASS</a:t>
                      </a:r>
                      <a:endParaRPr lang="en-IN" sz="1000">
                        <a:effectLst/>
                        <a:latin typeface="Times New Roman"/>
                        <a:ea typeface="Times New Roman"/>
                        <a:cs typeface="Times New Roman"/>
                      </a:endParaRPr>
                    </a:p>
                  </a:txBody>
                  <a:tcPr marL="55953" marR="55953" marT="0" marB="0"/>
                </a:tc>
              </a:tr>
              <a:tr h="0">
                <a:tc>
                  <a:txBody>
                    <a:bodyPr/>
                    <a:lstStyle/>
                    <a:p>
                      <a:pPr>
                        <a:spcAft>
                          <a:spcPts val="0"/>
                        </a:spcAft>
                      </a:pPr>
                      <a:r>
                        <a:rPr lang="en-US" sz="1100">
                          <a:effectLst/>
                        </a:rPr>
                        <a:t>Test Case#3</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LDR sensor in the presence of light</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300-500ohms</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371ohms</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PASS</a:t>
                      </a:r>
                      <a:endParaRPr lang="en-IN" sz="1000">
                        <a:effectLst/>
                        <a:latin typeface="Times New Roman"/>
                        <a:ea typeface="Times New Roman"/>
                        <a:cs typeface="Times New Roman"/>
                      </a:endParaRPr>
                    </a:p>
                  </a:txBody>
                  <a:tcPr marL="55953" marR="55953" marT="0" marB="0"/>
                </a:tc>
              </a:tr>
              <a:tr h="372313">
                <a:tc>
                  <a:txBody>
                    <a:bodyPr/>
                    <a:lstStyle/>
                    <a:p>
                      <a:pPr>
                        <a:spcAft>
                          <a:spcPts val="0"/>
                        </a:spcAft>
                      </a:pPr>
                      <a:r>
                        <a:rPr lang="en-US" sz="1100">
                          <a:effectLst/>
                        </a:rPr>
                        <a:t>Test Case#4</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LDR sensor in the absence of light</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200-300ohms</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300ohms</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PASS</a:t>
                      </a:r>
                      <a:endParaRPr lang="en-IN" sz="1000">
                        <a:effectLst/>
                        <a:latin typeface="Times New Roman"/>
                        <a:ea typeface="Times New Roman"/>
                        <a:cs typeface="Times New Roman"/>
                      </a:endParaRPr>
                    </a:p>
                  </a:txBody>
                  <a:tcPr marL="55953" marR="55953" marT="0" marB="0"/>
                </a:tc>
              </a:tr>
              <a:tr h="558468">
                <a:tc>
                  <a:txBody>
                    <a:bodyPr/>
                    <a:lstStyle/>
                    <a:p>
                      <a:pPr>
                        <a:spcAft>
                          <a:spcPts val="0"/>
                        </a:spcAft>
                      </a:pPr>
                      <a:r>
                        <a:rPr lang="en-US" sz="1100">
                          <a:effectLst/>
                        </a:rPr>
                        <a:t>Test Case#5</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Humidity sensor in the  open surface</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60-65 g.kg</a:t>
                      </a:r>
                      <a:r>
                        <a:rPr lang="en-US" sz="1100" baseline="30000">
                          <a:effectLst/>
                        </a:rPr>
                        <a:t>-1</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60 g.kg</a:t>
                      </a:r>
                      <a:r>
                        <a:rPr lang="en-US" sz="1100" baseline="30000">
                          <a:effectLst/>
                        </a:rPr>
                        <a:t>-1</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PASS</a:t>
                      </a:r>
                      <a:endParaRPr lang="en-IN" sz="1000">
                        <a:effectLst/>
                        <a:latin typeface="Times New Roman"/>
                        <a:ea typeface="Times New Roman"/>
                        <a:cs typeface="Times New Roman"/>
                      </a:endParaRPr>
                    </a:p>
                  </a:txBody>
                  <a:tcPr marL="55953" marR="55953" marT="0" marB="0"/>
                </a:tc>
              </a:tr>
              <a:tr h="744625">
                <a:tc>
                  <a:txBody>
                    <a:bodyPr/>
                    <a:lstStyle/>
                    <a:p>
                      <a:pPr>
                        <a:spcAft>
                          <a:spcPts val="0"/>
                        </a:spcAft>
                      </a:pPr>
                      <a:r>
                        <a:rPr lang="en-US" sz="1100">
                          <a:effectLst/>
                        </a:rPr>
                        <a:t>Test Case#6</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Humidity sensor in an air conditioned surface</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23-27 g.kg</a:t>
                      </a:r>
                      <a:r>
                        <a:rPr lang="en-US" sz="1100" baseline="30000">
                          <a:effectLst/>
                        </a:rPr>
                        <a:t>-1</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26 g.kg</a:t>
                      </a:r>
                      <a:r>
                        <a:rPr lang="en-US" sz="1100" baseline="30000">
                          <a:effectLst/>
                        </a:rPr>
                        <a:t>-1</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PASS</a:t>
                      </a:r>
                      <a:endParaRPr lang="en-IN" sz="1000">
                        <a:effectLst/>
                        <a:latin typeface="Times New Roman"/>
                        <a:ea typeface="Times New Roman"/>
                        <a:cs typeface="Times New Roman"/>
                      </a:endParaRPr>
                    </a:p>
                  </a:txBody>
                  <a:tcPr marL="55953" marR="55953" marT="0" marB="0"/>
                </a:tc>
              </a:tr>
              <a:tr h="558468">
                <a:tc>
                  <a:txBody>
                    <a:bodyPr/>
                    <a:lstStyle/>
                    <a:p>
                      <a:pPr>
                        <a:spcAft>
                          <a:spcPts val="0"/>
                        </a:spcAft>
                      </a:pPr>
                      <a:r>
                        <a:rPr lang="en-US" sz="1100">
                          <a:effectLst/>
                        </a:rPr>
                        <a:t>Test Case#7</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Temperature sensor in an open surface</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32-39</a:t>
                      </a:r>
                      <a:r>
                        <a:rPr lang="en-US" sz="1100" baseline="30000">
                          <a:effectLst/>
                        </a:rPr>
                        <a:t>o</a:t>
                      </a:r>
                      <a:r>
                        <a:rPr lang="en-US" sz="1100">
                          <a:effectLst/>
                        </a:rPr>
                        <a:t>C</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36</a:t>
                      </a:r>
                      <a:r>
                        <a:rPr lang="en-US" sz="1100" baseline="30000">
                          <a:effectLst/>
                        </a:rPr>
                        <a:t>o</a:t>
                      </a:r>
                      <a:r>
                        <a:rPr lang="en-US" sz="1100">
                          <a:effectLst/>
                        </a:rPr>
                        <a:t>C</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PASS</a:t>
                      </a:r>
                      <a:endParaRPr lang="en-IN" sz="1000">
                        <a:effectLst/>
                        <a:latin typeface="Times New Roman"/>
                        <a:ea typeface="Times New Roman"/>
                        <a:cs typeface="Times New Roman"/>
                      </a:endParaRPr>
                    </a:p>
                  </a:txBody>
                  <a:tcPr marL="55953" marR="55953" marT="0" marB="0"/>
                </a:tc>
              </a:tr>
              <a:tr h="744625">
                <a:tc>
                  <a:txBody>
                    <a:bodyPr/>
                    <a:lstStyle/>
                    <a:p>
                      <a:pPr>
                        <a:spcAft>
                          <a:spcPts val="0"/>
                        </a:spcAft>
                      </a:pPr>
                      <a:r>
                        <a:rPr lang="en-US" sz="1100">
                          <a:effectLst/>
                        </a:rPr>
                        <a:t>Test Case#8</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Temperature sensor in an air conditioned surface</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23-27</a:t>
                      </a:r>
                      <a:r>
                        <a:rPr lang="en-US" sz="1100" baseline="30000">
                          <a:effectLst/>
                        </a:rPr>
                        <a:t>o</a:t>
                      </a:r>
                      <a:r>
                        <a:rPr lang="en-US" sz="1100">
                          <a:effectLst/>
                        </a:rPr>
                        <a:t>C</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a:effectLst/>
                        </a:rPr>
                        <a:t>26</a:t>
                      </a:r>
                      <a:r>
                        <a:rPr lang="en-US" sz="1100" baseline="30000">
                          <a:effectLst/>
                        </a:rPr>
                        <a:t>o</a:t>
                      </a:r>
                      <a:r>
                        <a:rPr lang="en-US" sz="1100">
                          <a:effectLst/>
                        </a:rPr>
                        <a:t>C</a:t>
                      </a:r>
                      <a:endParaRPr lang="en-IN" sz="1000">
                        <a:effectLst/>
                        <a:latin typeface="Times New Roman"/>
                        <a:ea typeface="Times New Roman"/>
                        <a:cs typeface="Times New Roman"/>
                      </a:endParaRPr>
                    </a:p>
                  </a:txBody>
                  <a:tcPr marL="55953" marR="55953" marT="0" marB="0"/>
                </a:tc>
                <a:tc>
                  <a:txBody>
                    <a:bodyPr/>
                    <a:lstStyle/>
                    <a:p>
                      <a:pPr>
                        <a:spcAft>
                          <a:spcPts val="0"/>
                        </a:spcAft>
                      </a:pPr>
                      <a:r>
                        <a:rPr lang="en-US" sz="1100" dirty="0">
                          <a:effectLst/>
                        </a:rPr>
                        <a:t>PASS</a:t>
                      </a:r>
                      <a:endParaRPr lang="en-IN" sz="1000" dirty="0">
                        <a:effectLst/>
                        <a:latin typeface="Times New Roman"/>
                        <a:ea typeface="Times New Roman"/>
                        <a:cs typeface="Times New Roman"/>
                      </a:endParaRPr>
                    </a:p>
                  </a:txBody>
                  <a:tcPr marL="55953" marR="55953" marT="0" marB="0"/>
                </a:tc>
              </a:tr>
            </a:tbl>
          </a:graphicData>
        </a:graphic>
      </p:graphicFrame>
    </p:spTree>
    <p:extLst>
      <p:ext uri="{BB962C8B-B14F-4D97-AF65-F5344CB8AC3E}">
        <p14:creationId xmlns:p14="http://schemas.microsoft.com/office/powerpoint/2010/main" val="324890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body" idx="1"/>
          </p:nvPr>
        </p:nvSpPr>
        <p:spPr>
          <a:xfrm>
            <a:off x="179512" y="1268760"/>
            <a:ext cx="8640960" cy="5680680"/>
          </a:xfrm>
          <a:prstGeom prst="rect">
            <a:avLst/>
          </a:prstGeom>
          <a:noFill/>
          <a:ln>
            <a:noFill/>
          </a:ln>
        </p:spPr>
        <p:txBody>
          <a:bodyPr spcFirstLastPara="1" wrap="square" lIns="91425" tIns="45700" rIns="91425" bIns="45700" anchor="t" anchorCtr="0">
            <a:noAutofit/>
          </a:bodyPr>
          <a:lstStyle/>
          <a:p>
            <a:pPr marL="90170" algn="just">
              <a:lnSpc>
                <a:spcPct val="150000"/>
              </a:lnSpc>
              <a:tabLst>
                <a:tab pos="2021840" algn="l"/>
              </a:tabLst>
            </a:pPr>
            <a:r>
              <a:rPr lang="en-US" sz="1800" dirty="0">
                <a:effectLst/>
                <a:latin typeface="Times New Roman" panose="02020603050405020304" pitchFamily="18" charset="0"/>
                <a:ea typeface="Times New Roman" panose="02020603050405020304" pitchFamily="18" charset="0"/>
              </a:rPr>
              <a:t>The major problem identified is that there are numerous accidents occurring in the coal mines due to improper maintenance and inadequate monitoring of the mining activities. These led to numerous loss of lives and immeasurable resources loss. There is no proper early detection of the uncertainty in the coal mines. Many miners continue to die annually, either through direct accidents in coal mines or through adverse health consequences from working under poor conditions. The safety issues of coal mines have gradually turned into a major concern for the society and nation.. Miners health and life is vulnerable to several critical issues, which includes not only the working environment, but also the after effect of it. Underground coal miners are exposed to a wide range of hazards including gas explosions, gas poisoning, shifting rock, falls, and machinery and mobile equipment accidents.  </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Clr>
                <a:schemeClr val="dk1"/>
              </a:buClr>
              <a:buSzPts val="1100"/>
              <a:buNone/>
            </a:pPr>
            <a:endParaRPr sz="2000" dirty="0">
              <a:latin typeface="Times New Roman"/>
              <a:ea typeface="Times New Roman"/>
              <a:cs typeface="Times New Roman"/>
              <a:sym typeface="Times New Roman"/>
            </a:endParaRPr>
          </a:p>
        </p:txBody>
      </p:sp>
      <p:sp>
        <p:nvSpPr>
          <p:cNvPr id="125" name="Google Shape;125;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100"/>
              <a:buFont typeface="Times New Roman"/>
              <a:buNone/>
            </a:pPr>
            <a:r>
              <a:rPr lang="en-US">
                <a:latin typeface="Times New Roman"/>
                <a:ea typeface="Times New Roman"/>
                <a:cs typeface="Times New Roman"/>
                <a:sym typeface="Times New Roman"/>
              </a:rPr>
              <a:t>PROBLEM STATEMENT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8"/>
          <p:cNvSpPr txBox="1">
            <a:spLocks noGrp="1"/>
          </p:cNvSpPr>
          <p:nvPr>
            <p:ph type="body" idx="1"/>
          </p:nvPr>
        </p:nvSpPr>
        <p:spPr>
          <a:xfrm>
            <a:off x="357158" y="1214422"/>
            <a:ext cx="8329642" cy="4929222"/>
          </a:xfrm>
          <a:prstGeom prst="rect">
            <a:avLst/>
          </a:prstGeom>
          <a:noFill/>
          <a:ln>
            <a:noFill/>
          </a:ln>
        </p:spPr>
        <p:txBody>
          <a:bodyPr spcFirstLastPara="1" wrap="square" lIns="91425" tIns="45700" rIns="91425" bIns="45700" anchor="t" anchorCtr="0">
            <a:noAutofit/>
          </a:bodyPr>
          <a:lstStyle/>
          <a:p>
            <a:pPr marL="109728" lvl="0" indent="0" algn="just" rtl="0">
              <a:lnSpc>
                <a:spcPct val="110000"/>
              </a:lnSpc>
              <a:spcBef>
                <a:spcPts val="0"/>
              </a:spcBef>
              <a:spcAft>
                <a:spcPts val="0"/>
              </a:spcAft>
              <a:buSzPts val="1904"/>
              <a:buNone/>
            </a:pPr>
            <a:r>
              <a:rPr lang="en-US" sz="2800" dirty="0">
                <a:latin typeface="Times New Roman"/>
                <a:ea typeface="Times New Roman"/>
                <a:cs typeface="Times New Roman"/>
                <a:sym typeface="Times New Roman"/>
              </a:rPr>
              <a:t> 	</a:t>
            </a:r>
            <a:r>
              <a:rPr lang="en-US" sz="2400" dirty="0">
                <a:latin typeface="Times New Roman" panose="02020603050405020304" pitchFamily="18" charset="0"/>
                <a:cs typeface="Times New Roman" panose="02020603050405020304" pitchFamily="18" charset="0"/>
              </a:rPr>
              <a:t>In any Mine, there are many risk factors. In order to safe guard the people working inside the mine its environmental parameters are monitored. In earlier days if any harmful effects are occurred send a person and get report back. In our project we can avoid this risk by monitoring environment parameters. We can see the result at anywhere through IOT that what is happening in the mining. Li-Fi technology is wireless communication and eco friendly to nature. We can get the information with the help of Li-Fi. Then send information to them to come out from there. In our project we monitor the mine parameters using IOT cloud platform </a:t>
            </a:r>
            <a:r>
              <a:rPr lang="en-US" sz="2400" dirty="0" err="1">
                <a:latin typeface="Times New Roman" panose="02020603050405020304" pitchFamily="18" charset="0"/>
                <a:cs typeface="Times New Roman" panose="02020603050405020304" pitchFamily="18" charset="0"/>
              </a:rPr>
              <a:t>Thinkspeak</a:t>
            </a:r>
            <a:r>
              <a:rPr lang="en-US" sz="240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404" name="Google Shape;404;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100"/>
              <a:buFont typeface="Times New Roman"/>
              <a:buNone/>
            </a:pPr>
            <a:r>
              <a:rPr lang="en-US">
                <a:latin typeface="Times New Roman"/>
                <a:ea typeface="Times New Roman"/>
                <a:cs typeface="Times New Roman"/>
                <a:sym typeface="Times New Roman"/>
              </a:rPr>
              <a:t>CONCLUSION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9"/>
          <p:cNvSpPr txBox="1">
            <a:spLocks noGrp="1"/>
          </p:cNvSpPr>
          <p:nvPr>
            <p:ph type="body" idx="1"/>
          </p:nvPr>
        </p:nvSpPr>
        <p:spPr>
          <a:xfrm>
            <a:off x="500034" y="762000"/>
            <a:ext cx="8186766" cy="5709920"/>
          </a:xfrm>
          <a:prstGeom prst="rect">
            <a:avLst/>
          </a:prstGeom>
          <a:noFill/>
          <a:ln>
            <a:noFill/>
          </a:ln>
        </p:spPr>
        <p:txBody>
          <a:bodyPr spcFirstLastPara="1" wrap="square" lIns="91425" tIns="45700" rIns="91425" bIns="45700" anchor="t" anchorCtr="0">
            <a:noAutofit/>
          </a:bodyPr>
          <a:lstStyle/>
          <a:p>
            <a:pPr marL="365760" lvl="0" indent="-256032" algn="just" rtl="0">
              <a:lnSpc>
                <a:spcPct val="150000"/>
              </a:lnSpc>
              <a:spcBef>
                <a:spcPts val="0"/>
              </a:spcBef>
              <a:spcAft>
                <a:spcPts val="0"/>
              </a:spcAft>
              <a:buSzPts val="1698"/>
              <a:buNone/>
            </a:pPr>
            <a:r>
              <a:rPr lang="en-US" sz="2497" b="1" dirty="0">
                <a:latin typeface="Times New Roman"/>
                <a:ea typeface="Times New Roman"/>
                <a:cs typeface="Times New Roman"/>
                <a:sym typeface="Times New Roman"/>
              </a:rPr>
              <a:t>   	</a:t>
            </a:r>
            <a:r>
              <a:rPr lang="en-US" sz="2000" b="1" dirty="0">
                <a:latin typeface="Times New Roman" panose="02020603050405020304" pitchFamily="18" charset="0"/>
                <a:ea typeface="Times New Roman"/>
                <a:cs typeface="Times New Roman" panose="02020603050405020304" pitchFamily="18" charset="0"/>
                <a:sym typeface="Times New Roman"/>
              </a:rPr>
              <a:t>	</a:t>
            </a:r>
            <a:endParaRPr lang="en-US" sz="2000" dirty="0">
              <a:latin typeface="Times New Roman" panose="02020603050405020304" pitchFamily="18" charset="0"/>
              <a:ea typeface="Times New Roman"/>
              <a:cs typeface="Times New Roman" panose="02020603050405020304" pitchFamily="18" charset="0"/>
              <a:sym typeface="Times New Roman"/>
            </a:endParaRPr>
          </a:p>
          <a:p>
            <a:pPr marL="365760" lvl="0" indent="-148211" algn="l" rtl="0">
              <a:spcBef>
                <a:spcPts val="400"/>
              </a:spcBef>
              <a:spcAft>
                <a:spcPts val="0"/>
              </a:spcAft>
              <a:buSzPts val="1698"/>
              <a:buNone/>
            </a:pPr>
            <a:r>
              <a:rPr lang="en-US" sz="2000" dirty="0">
                <a:latin typeface="Times New Roman" panose="02020603050405020304" pitchFamily="18" charset="0"/>
                <a:cs typeface="Times New Roman" panose="02020603050405020304" pitchFamily="18" charset="0"/>
              </a:rPr>
              <a:t>   Decision making methods like artificial neural network can be </a:t>
            </a:r>
            <a:r>
              <a:rPr lang="en-US" sz="2000" dirty="0" err="1">
                <a:latin typeface="Times New Roman" panose="02020603050405020304" pitchFamily="18" charset="0"/>
                <a:cs typeface="Times New Roman" panose="02020603050405020304" pitchFamily="18" charset="0"/>
              </a:rPr>
              <a:t>used.This</a:t>
            </a:r>
            <a:r>
              <a:rPr lang="en-US" sz="2000" dirty="0">
                <a:latin typeface="Times New Roman" panose="02020603050405020304" pitchFamily="18" charset="0"/>
                <a:cs typeface="Times New Roman" panose="02020603050405020304" pitchFamily="18" charset="0"/>
              </a:rPr>
              <a:t> helps to forecast the methane hazards and the purpose is to avoid methane gas explosions or ignition in the underground coal mines. Basically artificial neural networks consist on set of brain-inspired algorithms. This technique is depends upon learning as kids brain learn the about things similarly ANN learn but human brain is consist of thousands of connected neurons which learn and identifies things for decision making and human brain process them efficiently and other side ANN works on limit connected neurons due to low processing power and low parallel computing. ANN famous technique just because of learning as human brain learn and decision making as human brain make decision. Nature of the problem is related to the disasters during natural resource management and that is the one reason to recommend using artificial neural networks technique for decision making for the prediction of the underground coal mine explosion .</a:t>
            </a:r>
            <a:endParaRPr sz="2000" dirty="0">
              <a:latin typeface="Times New Roman" panose="02020603050405020304" pitchFamily="18" charset="0"/>
              <a:cs typeface="Times New Roman" panose="02020603050405020304" pitchFamily="18" charset="0"/>
            </a:endParaRPr>
          </a:p>
        </p:txBody>
      </p:sp>
      <p:sp>
        <p:nvSpPr>
          <p:cNvPr id="410" name="Google Shape;410;p5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100"/>
              <a:buFont typeface="Times New Roman"/>
              <a:buNone/>
            </a:pPr>
            <a:r>
              <a:rPr lang="en-US">
                <a:latin typeface="Times New Roman"/>
                <a:ea typeface="Times New Roman"/>
                <a:cs typeface="Times New Roman"/>
                <a:sym typeface="Times New Roman"/>
              </a:rPr>
              <a:t> FUTURE ENHANCEMENT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0"/>
          <p:cNvSpPr txBox="1">
            <a:spLocks noGrp="1"/>
          </p:cNvSpPr>
          <p:nvPr>
            <p:ph type="body" idx="1"/>
          </p:nvPr>
        </p:nvSpPr>
        <p:spPr>
          <a:xfrm>
            <a:off x="285720" y="785794"/>
            <a:ext cx="8372476" cy="5214974"/>
          </a:xfrm>
          <a:prstGeom prst="rect">
            <a:avLst/>
          </a:prstGeom>
          <a:noFill/>
          <a:ln>
            <a:noFill/>
          </a:ln>
        </p:spPr>
        <p:txBody>
          <a:bodyPr spcFirstLastPara="1" wrap="square" lIns="91425" tIns="45700" rIns="91425" bIns="45700" anchor="t" anchorCtr="0">
            <a:noAutofit/>
          </a:bodyPr>
          <a:lstStyle/>
          <a:p>
            <a:pPr marL="109728" lvl="0" indent="0" algn="just" rtl="0">
              <a:lnSpc>
                <a:spcPct val="80000"/>
              </a:lnSpc>
              <a:spcBef>
                <a:spcPts val="0"/>
              </a:spcBef>
              <a:spcAft>
                <a:spcPts val="0"/>
              </a:spcAft>
              <a:buSzPts val="1423"/>
              <a:buNone/>
            </a:pPr>
            <a:endParaRPr sz="2000" dirty="0">
              <a:latin typeface="Times New Roman"/>
              <a:ea typeface="Times New Roman"/>
              <a:cs typeface="Times New Roman"/>
              <a:sym typeface="Times New Roman"/>
            </a:endParaRPr>
          </a:p>
          <a:p>
            <a:pPr marL="109728" lvl="0" indent="0" algn="just" rtl="0">
              <a:lnSpc>
                <a:spcPct val="80000"/>
              </a:lnSpc>
              <a:spcBef>
                <a:spcPts val="400"/>
              </a:spcBef>
              <a:spcAft>
                <a:spcPts val="0"/>
              </a:spcAft>
              <a:buSzPts val="1423"/>
              <a:buNone/>
            </a:pPr>
            <a:r>
              <a:rPr lang="en-US" sz="2000" dirty="0">
                <a:latin typeface="Times New Roman"/>
                <a:ea typeface="Times New Roman"/>
                <a:cs typeface="Times New Roman"/>
                <a:sym typeface="Times New Roman"/>
              </a:rPr>
              <a:t> [1].</a:t>
            </a:r>
            <a:r>
              <a:rPr lang="en-IN" sz="2000" dirty="0">
                <a:latin typeface="Times New Roman" panose="02020603050405020304" pitchFamily="18" charset="0"/>
                <a:cs typeface="Times New Roman" panose="02020603050405020304" pitchFamily="18" charset="0"/>
              </a:rPr>
              <a:t>VALDO HENRIQUES AND REZA </a:t>
            </a:r>
            <a:r>
              <a:rPr lang="en-IN" sz="2000" dirty="0" err="1">
                <a:latin typeface="Times New Roman" panose="02020603050405020304" pitchFamily="18" charset="0"/>
                <a:cs typeface="Times New Roman" panose="02020603050405020304" pitchFamily="18" charset="0"/>
              </a:rPr>
              <a:t>ALEKIAN,”Mine</a:t>
            </a:r>
            <a:r>
              <a:rPr lang="en-IN" sz="2000" dirty="0">
                <a:latin typeface="Times New Roman" panose="02020603050405020304" pitchFamily="18" charset="0"/>
                <a:cs typeface="Times New Roman" panose="02020603050405020304" pitchFamily="18" charset="0"/>
              </a:rPr>
              <a:t> safety date system using wireless sensor network”, IEEE Trans. Ind. Appl., of publication June 16, 2016</a:t>
            </a:r>
          </a:p>
          <a:p>
            <a:pPr marL="109728" lvl="0" indent="0" algn="just" rtl="0">
              <a:lnSpc>
                <a:spcPct val="80000"/>
              </a:lnSpc>
              <a:spcBef>
                <a:spcPts val="400"/>
              </a:spcBef>
              <a:spcAft>
                <a:spcPts val="0"/>
              </a:spcAft>
              <a:buSzPts val="1423"/>
              <a:buNone/>
            </a:pPr>
            <a:r>
              <a:rPr lang="en-IN" sz="2000" dirty="0">
                <a:latin typeface="Times New Roman" panose="02020603050405020304" pitchFamily="18" charset="0"/>
                <a:cs typeface="Times New Roman" panose="02020603050405020304" pitchFamily="18" charset="0"/>
              </a:rPr>
              <a:t> [2] </a:t>
            </a:r>
            <a:r>
              <a:rPr lang="en-IN" sz="2000" dirty="0" err="1">
                <a:latin typeface="Times New Roman" panose="02020603050405020304" pitchFamily="18" charset="0"/>
                <a:cs typeface="Times New Roman" panose="02020603050405020304" pitchFamily="18" charset="0"/>
              </a:rPr>
              <a:t>Muzaffer</a:t>
            </a:r>
            <a:r>
              <a:rPr lang="en-IN" sz="2000" dirty="0">
                <a:latin typeface="Times New Roman" panose="02020603050405020304" pitchFamily="18" charset="0"/>
                <a:cs typeface="Times New Roman" panose="02020603050405020304" pitchFamily="18" charset="0"/>
              </a:rPr>
              <a:t> Kanaan and Eda </a:t>
            </a:r>
            <a:r>
              <a:rPr lang="en-IN" sz="2000" dirty="0" err="1">
                <a:latin typeface="Times New Roman" panose="02020603050405020304" pitchFamily="18" charset="0"/>
                <a:cs typeface="Times New Roman" panose="02020603050405020304" pitchFamily="18" charset="0"/>
              </a:rPr>
              <a:t>Simsek</a:t>
            </a:r>
            <a:r>
              <a:rPr lang="en-IN" sz="2000" dirty="0">
                <a:latin typeface="Times New Roman" panose="02020603050405020304" pitchFamily="18" charset="0"/>
                <a:cs typeface="Times New Roman" panose="02020603050405020304" pitchFamily="18" charset="0"/>
              </a:rPr>
              <a:t>,”On the use of </a:t>
            </a:r>
            <a:r>
              <a:rPr lang="en-IN" sz="2000" dirty="0" err="1">
                <a:latin typeface="Times New Roman" panose="02020603050405020304" pitchFamily="18" charset="0"/>
                <a:cs typeface="Times New Roman" panose="02020603050405020304" pitchFamily="18" charset="0"/>
              </a:rPr>
              <a:t>zigbee</a:t>
            </a:r>
            <a:r>
              <a:rPr lang="en-IN" sz="2000" dirty="0">
                <a:latin typeface="Times New Roman" panose="02020603050405020304" pitchFamily="18" charset="0"/>
                <a:cs typeface="Times New Roman" panose="02020603050405020304" pitchFamily="18" charset="0"/>
              </a:rPr>
              <a:t> technology for coal mine </a:t>
            </a:r>
            <a:r>
              <a:rPr lang="en-IN" sz="2000" dirty="0" err="1">
                <a:latin typeface="Times New Roman" panose="02020603050405020304" pitchFamily="18" charset="0"/>
                <a:cs typeface="Times New Roman" panose="02020603050405020304" pitchFamily="18" charset="0"/>
              </a:rPr>
              <a:t>safety”,IEEE</a:t>
            </a:r>
            <a:r>
              <a:rPr lang="en-IN" sz="2000" dirty="0">
                <a:latin typeface="Times New Roman" panose="02020603050405020304" pitchFamily="18" charset="0"/>
                <a:cs typeface="Times New Roman" panose="02020603050405020304" pitchFamily="18" charset="0"/>
              </a:rPr>
              <a:t> Trans </a:t>
            </a:r>
            <a:r>
              <a:rPr lang="en-IN" sz="2000" dirty="0" err="1">
                <a:latin typeface="Times New Roman" panose="02020603050405020304" pitchFamily="18" charset="0"/>
                <a:cs typeface="Times New Roman" panose="02020603050405020304" pitchFamily="18" charset="0"/>
              </a:rPr>
              <a:t>Ind.,published</a:t>
            </a:r>
            <a:r>
              <a:rPr lang="en-IN" sz="2000" dirty="0">
                <a:latin typeface="Times New Roman" panose="02020603050405020304" pitchFamily="18" charset="0"/>
                <a:cs typeface="Times New Roman" panose="02020603050405020304" pitchFamily="18" charset="0"/>
              </a:rPr>
              <a:t> in 2016 24th signal processing and communication application conference.</a:t>
            </a:r>
          </a:p>
          <a:p>
            <a:pPr marL="109728" lvl="0" indent="0" algn="just" rtl="0">
              <a:lnSpc>
                <a:spcPct val="80000"/>
              </a:lnSpc>
              <a:spcBef>
                <a:spcPts val="400"/>
              </a:spcBef>
              <a:spcAft>
                <a:spcPts val="0"/>
              </a:spcAft>
              <a:buSzPts val="1423"/>
              <a:buNone/>
            </a:pPr>
            <a:endParaRPr lang="en-IN" sz="2000" dirty="0">
              <a:latin typeface="Times New Roman" panose="02020603050405020304" pitchFamily="18" charset="0"/>
              <a:cs typeface="Times New Roman" panose="02020603050405020304" pitchFamily="18" charset="0"/>
            </a:endParaRPr>
          </a:p>
          <a:p>
            <a:pPr marL="109728" lvl="0" indent="0" algn="just" rtl="0">
              <a:lnSpc>
                <a:spcPct val="80000"/>
              </a:lnSpc>
              <a:spcBef>
                <a:spcPts val="400"/>
              </a:spcBef>
              <a:spcAft>
                <a:spcPts val="0"/>
              </a:spcAft>
              <a:buSzPts val="1423"/>
              <a:buNone/>
            </a:pPr>
            <a:r>
              <a:rPr lang="en-IN" sz="2000" dirty="0">
                <a:latin typeface="Times New Roman" panose="02020603050405020304" pitchFamily="18" charset="0"/>
                <a:cs typeface="Times New Roman" panose="02020603050405020304" pitchFamily="18" charset="0"/>
              </a:rPr>
              <a:t> [3] Gang sun; </a:t>
            </a:r>
            <a:r>
              <a:rPr lang="en-IN" sz="2000" dirty="0" err="1">
                <a:latin typeface="Times New Roman" panose="02020603050405020304" pitchFamily="18" charset="0"/>
                <a:cs typeface="Times New Roman" panose="02020603050405020304" pitchFamily="18" charset="0"/>
              </a:rPr>
              <a:t>Zhongxin</a:t>
            </a:r>
            <a:r>
              <a:rPr lang="en-IN" sz="2000" dirty="0">
                <a:latin typeface="Times New Roman" panose="02020603050405020304" pitchFamily="18" charset="0"/>
                <a:cs typeface="Times New Roman" panose="02020603050405020304" pitchFamily="18" charset="0"/>
              </a:rPr>
              <a:t> Wang; Jia Zhao; Hao Wang; </a:t>
            </a:r>
            <a:r>
              <a:rPr lang="en-IN" sz="2000" dirty="0" err="1">
                <a:latin typeface="Times New Roman" panose="02020603050405020304" pitchFamily="18" charset="0"/>
                <a:cs typeface="Times New Roman" panose="02020603050405020304" pitchFamily="18" charset="0"/>
              </a:rPr>
              <a:t>Huaping</a:t>
            </a:r>
            <a:r>
              <a:rPr lang="en-IN" sz="2000" dirty="0">
                <a:latin typeface="Times New Roman" panose="02020603050405020304" pitchFamily="18" charset="0"/>
                <a:cs typeface="Times New Roman" panose="02020603050405020304" pitchFamily="18" charset="0"/>
              </a:rPr>
              <a:t> Zhou; </a:t>
            </a:r>
            <a:r>
              <a:rPr lang="en-IN" sz="2000" dirty="0" err="1">
                <a:latin typeface="Times New Roman" panose="02020603050405020304" pitchFamily="18" charset="0"/>
                <a:cs typeface="Times New Roman" panose="02020603050405020304" pitchFamily="18" charset="0"/>
              </a:rPr>
              <a:t>Kelei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sun,”A</a:t>
            </a:r>
            <a:r>
              <a:rPr lang="en-IN" sz="2000" dirty="0">
                <a:latin typeface="Times New Roman" panose="02020603050405020304" pitchFamily="18" charset="0"/>
                <a:cs typeface="Times New Roman" panose="02020603050405020304" pitchFamily="18" charset="0"/>
              </a:rPr>
              <a:t> coal mine safety evaluation method based on concept drifting data stream classification”,2016 12th International conference on National </a:t>
            </a:r>
            <a:r>
              <a:rPr lang="en-IN" sz="2000" dirty="0" err="1">
                <a:latin typeface="Times New Roman" panose="02020603050405020304" pitchFamily="18" charset="0"/>
                <a:cs typeface="Times New Roman" panose="02020603050405020304" pitchFamily="18" charset="0"/>
              </a:rPr>
              <a:t>Computation,Fuzzy</a:t>
            </a:r>
            <a:r>
              <a:rPr lang="en-IN" sz="2000" dirty="0">
                <a:latin typeface="Times New Roman" panose="02020603050405020304" pitchFamily="18" charset="0"/>
                <a:cs typeface="Times New Roman" panose="02020603050405020304" pitchFamily="18" charset="0"/>
              </a:rPr>
              <a:t> Systems and Knowledge Discovery. </a:t>
            </a:r>
          </a:p>
          <a:p>
            <a:pPr marL="109728" lvl="0" indent="0" algn="just" rtl="0">
              <a:lnSpc>
                <a:spcPct val="80000"/>
              </a:lnSpc>
              <a:spcBef>
                <a:spcPts val="400"/>
              </a:spcBef>
              <a:spcAft>
                <a:spcPts val="0"/>
              </a:spcAft>
              <a:buSzPts val="1423"/>
              <a:buNone/>
            </a:pPr>
            <a:endParaRPr lang="en-IN" sz="2000" dirty="0">
              <a:latin typeface="Times New Roman" panose="02020603050405020304" pitchFamily="18" charset="0"/>
              <a:cs typeface="Times New Roman" panose="02020603050405020304" pitchFamily="18" charset="0"/>
            </a:endParaRPr>
          </a:p>
          <a:p>
            <a:pPr marL="109728" lvl="0" indent="0" algn="just" rtl="0">
              <a:lnSpc>
                <a:spcPct val="80000"/>
              </a:lnSpc>
              <a:spcBef>
                <a:spcPts val="400"/>
              </a:spcBef>
              <a:spcAft>
                <a:spcPts val="0"/>
              </a:spcAft>
              <a:buSzPts val="1423"/>
              <a:buNone/>
            </a:pPr>
            <a:r>
              <a:rPr lang="en-IN" sz="2000" dirty="0">
                <a:latin typeface="Times New Roman" panose="02020603050405020304" pitchFamily="18" charset="0"/>
                <a:cs typeface="Times New Roman" panose="02020603050405020304" pitchFamily="18" charset="0"/>
              </a:rPr>
              <a:t>[4] Miguel Angel Reyes; Thomas </a:t>
            </a:r>
            <a:r>
              <a:rPr lang="en-IN" sz="2000" dirty="0" err="1">
                <a:latin typeface="Times New Roman" panose="02020603050405020304" pitchFamily="18" charset="0"/>
                <a:cs typeface="Times New Roman" panose="02020603050405020304" pitchFamily="18" charset="0"/>
              </a:rPr>
              <a:t>Novak,”Injuries</a:t>
            </a:r>
            <a:r>
              <a:rPr lang="en-IN" sz="2000" dirty="0">
                <a:latin typeface="Times New Roman" panose="02020603050405020304" pitchFamily="18" charset="0"/>
                <a:cs typeface="Times New Roman" panose="02020603050405020304" pitchFamily="18" charset="0"/>
              </a:rPr>
              <a:t> surveillance and safety considerations for large-format </a:t>
            </a:r>
            <a:r>
              <a:rPr lang="en-IN" sz="2000" dirty="0" err="1">
                <a:latin typeface="Times New Roman" panose="02020603050405020304" pitchFamily="18" charset="0"/>
                <a:cs typeface="Times New Roman" panose="02020603050405020304" pitchFamily="18" charset="0"/>
              </a:rPr>
              <a:t>leadacid</a:t>
            </a:r>
            <a:r>
              <a:rPr lang="en-IN" sz="2000" dirty="0">
                <a:latin typeface="Times New Roman" panose="02020603050405020304" pitchFamily="18" charset="0"/>
                <a:cs typeface="Times New Roman" panose="02020603050405020304" pitchFamily="18" charset="0"/>
              </a:rPr>
              <a:t> batteries used in mining applications”,2014 IEEE Ind. </a:t>
            </a:r>
            <a:r>
              <a:rPr lang="en-IN" sz="2000" dirty="0" err="1">
                <a:latin typeface="Times New Roman" panose="02020603050405020304" pitchFamily="18" charset="0"/>
                <a:cs typeface="Times New Roman" panose="02020603050405020304" pitchFamily="18" charset="0"/>
              </a:rPr>
              <a:t>Appl</a:t>
            </a:r>
            <a:r>
              <a:rPr lang="en-IN" sz="2000" dirty="0">
                <a:latin typeface="Times New Roman" panose="02020603050405020304" pitchFamily="18" charset="0"/>
                <a:cs typeface="Times New Roman" panose="02020603050405020304" pitchFamily="18" charset="0"/>
              </a:rPr>
              <a:t>.,date of conference 27 October,20 </a:t>
            </a:r>
          </a:p>
          <a:p>
            <a:pPr marL="109728" lvl="0" indent="0" algn="just" rtl="0">
              <a:lnSpc>
                <a:spcPct val="80000"/>
              </a:lnSpc>
              <a:spcBef>
                <a:spcPts val="400"/>
              </a:spcBef>
              <a:spcAft>
                <a:spcPts val="0"/>
              </a:spcAft>
              <a:buSzPts val="1423"/>
              <a:buNone/>
            </a:pPr>
            <a:endParaRPr lang="en-IN" sz="2000" dirty="0">
              <a:latin typeface="Times New Roman" panose="02020603050405020304" pitchFamily="18" charset="0"/>
              <a:cs typeface="Times New Roman" panose="02020603050405020304" pitchFamily="18" charset="0"/>
            </a:endParaRPr>
          </a:p>
          <a:p>
            <a:pPr marL="109728" lvl="0" indent="0" algn="just" rtl="0">
              <a:lnSpc>
                <a:spcPct val="80000"/>
              </a:lnSpc>
              <a:spcBef>
                <a:spcPts val="400"/>
              </a:spcBef>
              <a:spcAft>
                <a:spcPts val="0"/>
              </a:spcAft>
              <a:buSzPts val="1423"/>
              <a:buNone/>
            </a:pPr>
            <a:r>
              <a:rPr lang="en-IN" sz="2000" dirty="0">
                <a:latin typeface="Times New Roman" panose="02020603050405020304" pitchFamily="18" charset="0"/>
                <a:cs typeface="Times New Roman" panose="02020603050405020304" pitchFamily="18" charset="0"/>
              </a:rPr>
              <a:t>[5] P. Deshpande and M. S. </a:t>
            </a:r>
            <a:r>
              <a:rPr lang="en-IN" sz="2000" dirty="0" err="1">
                <a:latin typeface="Times New Roman" panose="02020603050405020304" pitchFamily="18" charset="0"/>
                <a:cs typeface="Times New Roman" panose="02020603050405020304" pitchFamily="18" charset="0"/>
              </a:rPr>
              <a:t>Madankar</a:t>
            </a:r>
            <a:r>
              <a:rPr lang="en-IN" sz="2000" dirty="0">
                <a:latin typeface="Times New Roman" panose="02020603050405020304" pitchFamily="18" charset="0"/>
                <a:cs typeface="Times New Roman" panose="02020603050405020304" pitchFamily="18" charset="0"/>
              </a:rPr>
              <a:t>, „„Techniques improving throughput of wireless sensor network: A survey,‟‟ in Proc. Int. Conf. Circuit, Power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Technol., Mar. 2015, pp. 1–5 </a:t>
            </a:r>
            <a:endParaRPr sz="2000" dirty="0">
              <a:latin typeface="Times New Roman" panose="02020603050405020304" pitchFamily="18" charset="0"/>
              <a:cs typeface="Times New Roman" panose="02020603050405020304" pitchFamily="18" charset="0"/>
            </a:endParaRPr>
          </a:p>
        </p:txBody>
      </p:sp>
      <p:sp>
        <p:nvSpPr>
          <p:cNvPr id="416" name="Google Shape;416;p60"/>
          <p:cNvSpPr txBox="1">
            <a:spLocks noGrp="1"/>
          </p:cNvSpPr>
          <p:nvPr>
            <p:ph type="title"/>
          </p:nvPr>
        </p:nvSpPr>
        <p:spPr>
          <a:xfrm>
            <a:off x="428596" y="214290"/>
            <a:ext cx="8229600" cy="86834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800"/>
              <a:buFont typeface="Times New Roman"/>
              <a:buNone/>
            </a:pPr>
            <a:r>
              <a:rPr lang="en-US" sz="2800">
                <a:latin typeface="Times New Roman"/>
                <a:ea typeface="Times New Roman"/>
                <a:cs typeface="Times New Roman"/>
                <a:sym typeface="Times New Roman"/>
              </a:rPr>
              <a:t>REFERENCES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C0D67160-C3E6-44A7-BBDD-7189F17C5A56}"/>
              </a:ext>
            </a:extLst>
          </p:cNvPr>
          <p:cNvSpPr>
            <a:spLocks noGrp="1"/>
          </p:cNvSpPr>
          <p:nvPr>
            <p:ph type="body" idx="1"/>
          </p:nvPr>
        </p:nvSpPr>
        <p:spPr>
          <a:xfrm>
            <a:off x="406400" y="436880"/>
            <a:ext cx="8280400" cy="5570411"/>
          </a:xfrm>
        </p:spPr>
        <p:txBody>
          <a:bodyPr/>
          <a:lstStyle/>
          <a:p>
            <a:r>
              <a:rPr lang="en-US" sz="2400" dirty="0">
                <a:latin typeface="Times New Roman" panose="02020603050405020304" pitchFamily="18" charset="0"/>
                <a:cs typeface="Times New Roman" panose="02020603050405020304" pitchFamily="18" charset="0"/>
              </a:rPr>
              <a:t>6. Ashish “Coalmine safety monitoring using Wireless sensor Networks”, International Journal of Scientific Engineering and Technology (IJSET) Volume 2, Issue 10, October 2013 </a:t>
            </a:r>
          </a:p>
          <a:p>
            <a:r>
              <a:rPr lang="en-US" sz="2400" dirty="0">
                <a:latin typeface="Times New Roman" panose="02020603050405020304" pitchFamily="18" charset="0"/>
                <a:cs typeface="Times New Roman" panose="02020603050405020304" pitchFamily="18" charset="0"/>
              </a:rPr>
              <a:t>7. </a:t>
            </a:r>
            <a:r>
              <a:rPr lang="en-US" sz="2400" dirty="0" err="1">
                <a:latin typeface="Times New Roman" panose="02020603050405020304" pitchFamily="18" charset="0"/>
                <a:cs typeface="Times New Roman" panose="02020603050405020304" pitchFamily="18" charset="0"/>
              </a:rPr>
              <a:t>Wakode</a:t>
            </a:r>
            <a:r>
              <a:rPr lang="en-US" sz="2400" dirty="0">
                <a:latin typeface="Times New Roman" panose="02020603050405020304" pitchFamily="18" charset="0"/>
                <a:cs typeface="Times New Roman" panose="02020603050405020304" pitchFamily="18" charset="0"/>
              </a:rPr>
              <a:t> “Coalmine safety monitoring and alerting system”, International research journal on Engineering and Technology (IRJET) Volume 4, Issue 3, March 2017 </a:t>
            </a:r>
          </a:p>
          <a:p>
            <a:r>
              <a:rPr lang="en-US" sz="2400" dirty="0">
                <a:latin typeface="Times New Roman" panose="02020603050405020304" pitchFamily="18" charset="0"/>
                <a:cs typeface="Times New Roman" panose="02020603050405020304" pitchFamily="18" charset="0"/>
              </a:rPr>
              <a:t>8. Aarthi “Coal Mine safety Monitoring system using ARM 9”, International Journal of Science and Research (IJSR),Volume3,Issue-11,November 2014 </a:t>
            </a:r>
          </a:p>
          <a:p>
            <a:r>
              <a:rPr lang="en-US" sz="2400" dirty="0">
                <a:latin typeface="Times New Roman" panose="02020603050405020304" pitchFamily="18" charset="0"/>
                <a:cs typeface="Times New Roman" panose="02020603050405020304" pitchFamily="18" charset="0"/>
              </a:rPr>
              <a:t>9. Dheeraj “IoT in mining for sensing, Monitoring and prediction of underground mines Roof support”, conference on recent information and advancement technology 2018. </a:t>
            </a:r>
          </a:p>
          <a:p>
            <a:r>
              <a:rPr lang="en-US" sz="2400" dirty="0">
                <a:latin typeface="Times New Roman" panose="02020603050405020304" pitchFamily="18" charset="0"/>
                <a:cs typeface="Times New Roman" panose="02020603050405020304" pitchFamily="18" charset="0"/>
              </a:rPr>
              <a:t>10. Cheng “Coal Mine safety Monitoring system based on Zigbee and GPRS”, Applied Mechanics and Material Volume 422, 2013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360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39CB8409-DB33-4EE3-81D6-FB8B35A804D3}"/>
              </a:ext>
            </a:extLst>
          </p:cNvPr>
          <p:cNvSpPr>
            <a:spLocks noGrp="1"/>
          </p:cNvSpPr>
          <p:nvPr>
            <p:ph type="body" idx="1"/>
          </p:nvPr>
        </p:nvSpPr>
        <p:spPr>
          <a:xfrm>
            <a:off x="375920" y="660400"/>
            <a:ext cx="8310880" cy="5346891"/>
          </a:xfrm>
        </p:spPr>
        <p:txBody>
          <a:bodyPr/>
          <a:lstStyle/>
          <a:p>
            <a:r>
              <a:rPr lang="en-IN" sz="2000" dirty="0">
                <a:latin typeface="Times New Roman" panose="02020603050405020304" pitchFamily="18" charset="0"/>
                <a:cs typeface="Times New Roman" panose="02020603050405020304" pitchFamily="18" charset="0"/>
              </a:rPr>
              <a:t>11. D. </a:t>
            </a:r>
            <a:r>
              <a:rPr lang="en-IN" sz="2000" dirty="0" err="1">
                <a:latin typeface="Times New Roman" panose="02020603050405020304" pitchFamily="18" charset="0"/>
                <a:cs typeface="Times New Roman" panose="02020603050405020304" pitchFamily="18" charset="0"/>
              </a:rPr>
              <a:t>Iturralde</a:t>
            </a:r>
            <a:r>
              <a:rPr lang="en-IN" sz="2000" dirty="0">
                <a:latin typeface="Times New Roman" panose="02020603050405020304" pitchFamily="18" charset="0"/>
                <a:cs typeface="Times New Roman" panose="02020603050405020304" pitchFamily="18" charset="0"/>
              </a:rPr>
              <a:t>, C. </a:t>
            </a:r>
            <a:r>
              <a:rPr lang="en-IN" sz="2000" dirty="0" err="1">
                <a:latin typeface="Times New Roman" panose="02020603050405020304" pitchFamily="18" charset="0"/>
                <a:cs typeface="Times New Roman" panose="02020603050405020304" pitchFamily="18" charset="0"/>
              </a:rPr>
              <a:t>Azurdia</a:t>
            </a:r>
            <a:r>
              <a:rPr lang="en-IN" sz="2000" dirty="0">
                <a:latin typeface="Times New Roman" panose="02020603050405020304" pitchFamily="18" charset="0"/>
                <a:cs typeface="Times New Roman" panose="02020603050405020304" pitchFamily="18" charset="0"/>
              </a:rPr>
              <a:t>-Meza, N. </a:t>
            </a:r>
            <a:r>
              <a:rPr lang="en-IN" sz="2000" dirty="0" err="1">
                <a:latin typeface="Times New Roman" panose="02020603050405020304" pitchFamily="18" charset="0"/>
                <a:cs typeface="Times New Roman" panose="02020603050405020304" pitchFamily="18" charset="0"/>
              </a:rPr>
              <a:t>Krommenacker</a:t>
            </a:r>
            <a:r>
              <a:rPr lang="en-IN" sz="2000" dirty="0">
                <a:latin typeface="Times New Roman" panose="02020603050405020304" pitchFamily="18" charset="0"/>
                <a:cs typeface="Times New Roman" panose="02020603050405020304" pitchFamily="18" charset="0"/>
              </a:rPr>
              <a:t>, I. Soto, Z. </a:t>
            </a:r>
            <a:r>
              <a:rPr lang="en-IN" sz="2000" dirty="0" err="1">
                <a:latin typeface="Times New Roman" panose="02020603050405020304" pitchFamily="18" charset="0"/>
                <a:cs typeface="Times New Roman" panose="02020603050405020304" pitchFamily="18" charset="0"/>
              </a:rPr>
              <a:t>Ghas-semlooy</a:t>
            </a:r>
            <a:r>
              <a:rPr lang="en-IN" sz="2000" dirty="0">
                <a:latin typeface="Times New Roman" panose="02020603050405020304" pitchFamily="18" charset="0"/>
                <a:cs typeface="Times New Roman" panose="02020603050405020304" pitchFamily="18" charset="0"/>
              </a:rPr>
              <a:t>, and N. Becerra, “A new location system for an underground mining environment using visible light communications,” in 2014 9th International Symposium on Communication Systems, Networks Digital Sign (CSNDSP), pp. 1165–1169, July 2014. </a:t>
            </a:r>
          </a:p>
          <a:p>
            <a:r>
              <a:rPr lang="en-IN" sz="2000" dirty="0">
                <a:latin typeface="Times New Roman" panose="02020603050405020304" pitchFamily="18" charset="0"/>
                <a:cs typeface="Times New Roman" panose="02020603050405020304" pitchFamily="18" charset="0"/>
              </a:rPr>
              <a:t>12 </a:t>
            </a:r>
            <a:r>
              <a:rPr lang="en-US" sz="2000" dirty="0">
                <a:latin typeface="Times New Roman" panose="02020603050405020304" pitchFamily="18" charset="0"/>
                <a:cs typeface="Times New Roman" panose="02020603050405020304" pitchFamily="18" charset="0"/>
              </a:rPr>
              <a:t>. Abdul: "Wi-Fi-based Mine Safety Application” of International Journal of Scientific and Research Publications. 4, issue 1, Jan 2014.</a:t>
            </a:r>
          </a:p>
          <a:p>
            <a:r>
              <a:rPr lang="en-US" sz="2000" dirty="0">
                <a:latin typeface="Times New Roman" panose="02020603050405020304" pitchFamily="18" charset="0"/>
                <a:cs typeface="Times New Roman" panose="02020603050405020304" pitchFamily="18" charset="0"/>
              </a:rPr>
              <a:t>13. </a:t>
            </a:r>
            <a:r>
              <a:rPr lang="en-IN" sz="2000" dirty="0" err="1">
                <a:latin typeface="Times New Roman" panose="02020603050405020304" pitchFamily="18" charset="0"/>
                <a:cs typeface="Times New Roman" panose="02020603050405020304" pitchFamily="18" charset="0"/>
              </a:rPr>
              <a:t>Ghassemlooy</a:t>
            </a:r>
            <a:r>
              <a:rPr lang="en-IN" sz="2000" dirty="0">
                <a:latin typeface="Times New Roman" panose="02020603050405020304" pitchFamily="18" charset="0"/>
                <a:cs typeface="Times New Roman" panose="02020603050405020304" pitchFamily="18" charset="0"/>
              </a:rPr>
              <a:t>, S. </a:t>
            </a:r>
            <a:r>
              <a:rPr lang="en-IN" sz="2000" dirty="0" err="1">
                <a:latin typeface="Times New Roman" panose="02020603050405020304" pitchFamily="18" charset="0"/>
                <a:cs typeface="Times New Roman" panose="02020603050405020304" pitchFamily="18" charset="0"/>
              </a:rPr>
              <a:t>Rajbhandari</a:t>
            </a:r>
            <a:r>
              <a:rPr lang="en-IN" sz="2000" dirty="0">
                <a:latin typeface="Times New Roman" panose="02020603050405020304" pitchFamily="18" charset="0"/>
                <a:cs typeface="Times New Roman" panose="02020603050405020304" pitchFamily="18" charset="0"/>
              </a:rPr>
              <a:t>, and I. </a:t>
            </a:r>
            <a:r>
              <a:rPr lang="en-IN" sz="2000" dirty="0" err="1">
                <a:latin typeface="Times New Roman" panose="02020603050405020304" pitchFamily="18" charset="0"/>
                <a:cs typeface="Times New Roman" panose="02020603050405020304" pitchFamily="18" charset="0"/>
              </a:rPr>
              <a:t>Papakonstantinou</a:t>
            </a:r>
            <a:r>
              <a:rPr lang="en-IN" sz="2000" dirty="0">
                <a:latin typeface="Times New Roman" panose="02020603050405020304" pitchFamily="18" charset="0"/>
                <a:cs typeface="Times New Roman" panose="02020603050405020304" pitchFamily="18" charset="0"/>
              </a:rPr>
              <a:t>, “Visible lightweight communications Naidu </a:t>
            </a:r>
            <a:r>
              <a:rPr lang="en-IN" sz="2000" dirty="0" err="1">
                <a:latin typeface="Times New Roman" panose="02020603050405020304" pitchFamily="18" charset="0"/>
                <a:cs typeface="Times New Roman" panose="02020603050405020304" pitchFamily="18" charset="0"/>
              </a:rPr>
              <a:t>Kolli</a:t>
            </a:r>
            <a:r>
              <a:rPr lang="en-IN" sz="2000" dirty="0">
                <a:latin typeface="Times New Roman" panose="02020603050405020304" pitchFamily="18" charset="0"/>
                <a:cs typeface="Times New Roman" panose="02020603050405020304" pitchFamily="18" charset="0"/>
              </a:rPr>
              <a:t> et al.; International Journal of Advance Research, Ideas and Innovations in Technology</a:t>
            </a:r>
          </a:p>
          <a:p>
            <a:r>
              <a:rPr lang="en-IN" sz="2000" dirty="0">
                <a:latin typeface="Times New Roman" panose="02020603050405020304" pitchFamily="18" charset="0"/>
                <a:cs typeface="Times New Roman" panose="02020603050405020304" pitchFamily="18" charset="0"/>
              </a:rPr>
              <a:t>14.  http://en.wikipedia.org/wiki/Li-Fi] </a:t>
            </a:r>
          </a:p>
          <a:p>
            <a:r>
              <a:rPr lang="en-IN" sz="2000" dirty="0">
                <a:latin typeface="Times New Roman" panose="02020603050405020304" pitchFamily="18" charset="0"/>
                <a:cs typeface="Times New Roman" panose="02020603050405020304" pitchFamily="18" charset="0"/>
              </a:rPr>
              <a:t>15.   www.lificonsortium.org</a:t>
            </a:r>
          </a:p>
        </p:txBody>
      </p:sp>
    </p:spTree>
    <p:extLst>
      <p:ext uri="{BB962C8B-B14F-4D97-AF65-F5344CB8AC3E}">
        <p14:creationId xmlns:p14="http://schemas.microsoft.com/office/powerpoint/2010/main" val="15149376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pic>
        <p:nvPicPr>
          <p:cNvPr id="439" name="Google Shape;439;p64" descr="71426-thank you PowerPoint slide.png"/>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body" idx="1"/>
          </p:nvPr>
        </p:nvSpPr>
        <p:spPr>
          <a:xfrm>
            <a:off x="428596" y="2500306"/>
            <a:ext cx="8229600" cy="2786082"/>
          </a:xfrm>
          <a:prstGeom prst="rect">
            <a:avLst/>
          </a:prstGeom>
          <a:noFill/>
          <a:ln>
            <a:noFill/>
          </a:ln>
        </p:spPr>
        <p:txBody>
          <a:bodyPr spcFirstLastPara="1" wrap="square" lIns="91425" tIns="45700" rIns="91425" bIns="45700" anchor="t" anchorCtr="0">
            <a:noAutofit/>
          </a:bodyPr>
          <a:lstStyle/>
          <a:p>
            <a:pPr marL="365760" lvl="0" indent="-256032" algn="ctr" rtl="0">
              <a:spcBef>
                <a:spcPts val="0"/>
              </a:spcBef>
              <a:spcAft>
                <a:spcPts val="0"/>
              </a:spcAft>
              <a:buSzPts val="3672"/>
              <a:buNone/>
            </a:pPr>
            <a:r>
              <a:rPr lang="en-US" sz="5400" b="1">
                <a:solidFill>
                  <a:srgbClr val="002060"/>
                </a:solidFill>
                <a:latin typeface="Times New Roman"/>
                <a:ea typeface="Times New Roman"/>
                <a:cs typeface="Times New Roman"/>
                <a:sym typeface="Times New Roman"/>
              </a:rPr>
              <a:t>LITERATURE  SURVEY</a:t>
            </a:r>
            <a:endParaRPr/>
          </a:p>
          <a:p>
            <a:pPr marL="365760" lvl="0" indent="-139446" algn="l" rtl="0">
              <a:spcBef>
                <a:spcPts val="400"/>
              </a:spcBef>
              <a:spcAft>
                <a:spcPts val="0"/>
              </a:spcAft>
              <a:buSzPts val="1836"/>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aphicFrame>
        <p:nvGraphicFramePr>
          <p:cNvPr id="135" name="Google Shape;135;p18"/>
          <p:cNvGraphicFramePr/>
          <p:nvPr>
            <p:extLst>
              <p:ext uri="{D42A27DB-BD31-4B8C-83A1-F6EECF244321}">
                <p14:modId xmlns:p14="http://schemas.microsoft.com/office/powerpoint/2010/main" val="2844644483"/>
              </p:ext>
            </p:extLst>
          </p:nvPr>
        </p:nvGraphicFramePr>
        <p:xfrm>
          <a:off x="1" y="-1"/>
          <a:ext cx="9144000" cy="6895455"/>
        </p:xfrm>
        <a:graphic>
          <a:graphicData uri="http://schemas.openxmlformats.org/drawingml/2006/table">
            <a:tbl>
              <a:tblPr firstRow="1" bandRow="1">
                <a:noFill/>
                <a:tableStyleId>{45834181-A7E9-4851-80CE-6BF50779976F}</a:tableStyleId>
              </a:tblPr>
              <a:tblGrid>
                <a:gridCol w="500025">
                  <a:extLst>
                    <a:ext uri="{9D8B030D-6E8A-4147-A177-3AD203B41FA5}">
                      <a16:colId xmlns="" xmlns:a16="http://schemas.microsoft.com/office/drawing/2014/main" val="20000"/>
                    </a:ext>
                  </a:extLst>
                </a:gridCol>
                <a:gridCol w="1285875">
                  <a:extLst>
                    <a:ext uri="{9D8B030D-6E8A-4147-A177-3AD203B41FA5}">
                      <a16:colId xmlns="" xmlns:a16="http://schemas.microsoft.com/office/drawing/2014/main" val="20001"/>
                    </a:ext>
                  </a:extLst>
                </a:gridCol>
                <a:gridCol w="785825">
                  <a:extLst>
                    <a:ext uri="{9D8B030D-6E8A-4147-A177-3AD203B41FA5}">
                      <a16:colId xmlns="" xmlns:a16="http://schemas.microsoft.com/office/drawing/2014/main" val="20002"/>
                    </a:ext>
                  </a:extLst>
                </a:gridCol>
                <a:gridCol w="882675">
                  <a:extLst>
                    <a:ext uri="{9D8B030D-6E8A-4147-A177-3AD203B41FA5}">
                      <a16:colId xmlns="" xmlns:a16="http://schemas.microsoft.com/office/drawing/2014/main" val="20003"/>
                    </a:ext>
                  </a:extLst>
                </a:gridCol>
                <a:gridCol w="1162050">
                  <a:extLst>
                    <a:ext uri="{9D8B030D-6E8A-4147-A177-3AD203B41FA5}">
                      <a16:colId xmlns="" xmlns:a16="http://schemas.microsoft.com/office/drawing/2014/main" val="20004"/>
                    </a:ext>
                  </a:extLst>
                </a:gridCol>
                <a:gridCol w="2296600">
                  <a:extLst>
                    <a:ext uri="{9D8B030D-6E8A-4147-A177-3AD203B41FA5}">
                      <a16:colId xmlns="" xmlns:a16="http://schemas.microsoft.com/office/drawing/2014/main" val="20005"/>
                    </a:ext>
                  </a:extLst>
                </a:gridCol>
                <a:gridCol w="2230950">
                  <a:extLst>
                    <a:ext uri="{9D8B030D-6E8A-4147-A177-3AD203B41FA5}">
                      <a16:colId xmlns="" xmlns:a16="http://schemas.microsoft.com/office/drawing/2014/main" val="20006"/>
                    </a:ext>
                  </a:extLst>
                </a:gridCol>
              </a:tblGrid>
              <a:tr h="500050">
                <a:tc>
                  <a:txBody>
                    <a:bodyPr/>
                    <a:lstStyle/>
                    <a:p>
                      <a:pPr marL="0" marR="0" lvl="0" indent="0" algn="ctr" rtl="0">
                        <a:spcBef>
                          <a:spcPts val="0"/>
                        </a:spcBef>
                        <a:spcAft>
                          <a:spcPts val="0"/>
                        </a:spcAft>
                        <a:buNone/>
                      </a:pPr>
                      <a:r>
                        <a:rPr lang="en-US" sz="1050" u="none" strike="noStrike" cap="none" dirty="0">
                          <a:latin typeface="Times New Roman"/>
                          <a:ea typeface="Times New Roman"/>
                          <a:cs typeface="Times New Roman"/>
                          <a:sym typeface="Times New Roman"/>
                        </a:rPr>
                        <a:t>S.NO</a:t>
                      </a:r>
                      <a:endParaRPr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1050" u="none" strike="noStrike" cap="none">
                          <a:latin typeface="Times New Roman"/>
                          <a:ea typeface="Times New Roman"/>
                          <a:cs typeface="Times New Roman"/>
                          <a:sym typeface="Times New Roman"/>
                        </a:rPr>
                        <a:t>TITLE</a:t>
                      </a:r>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1050" u="none" strike="noStrike" cap="none">
                          <a:latin typeface="Times New Roman"/>
                          <a:ea typeface="Times New Roman"/>
                          <a:cs typeface="Times New Roman"/>
                          <a:sym typeface="Times New Roman"/>
                        </a:rPr>
                        <a:t>YEAR</a:t>
                      </a:r>
                      <a:endParaRPr sz="1100" u="none" strike="noStrike" cap="none">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1100" u="none" strike="noStrike" cap="none">
                          <a:latin typeface="Times New Roman"/>
                          <a:ea typeface="Times New Roman"/>
                          <a:cs typeface="Times New Roman"/>
                          <a:sym typeface="Times New Roman"/>
                        </a:rPr>
                        <a:t>JOURNAL NAME</a:t>
                      </a:r>
                      <a:endParaRPr sz="1100" u="none" strike="noStrike" cap="none">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1050" u="none" strike="noStrike" cap="none">
                          <a:latin typeface="Times New Roman"/>
                          <a:ea typeface="Times New Roman"/>
                          <a:cs typeface="Times New Roman"/>
                          <a:sym typeface="Times New Roman"/>
                        </a:rPr>
                        <a:t>AUTHOR</a:t>
                      </a:r>
                      <a:endParaRPr sz="1100" u="none" strike="noStrike" cap="none">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1050" u="none" strike="noStrike" cap="none" dirty="0">
                          <a:latin typeface="Times New Roman"/>
                          <a:ea typeface="Times New Roman"/>
                          <a:cs typeface="Times New Roman"/>
                          <a:sym typeface="Times New Roman"/>
                        </a:rPr>
                        <a:t>METHODOLOGY</a:t>
                      </a:r>
                      <a:endParaRPr sz="1100" u="none" strike="noStrike" cap="none" dirty="0">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1050" u="none" strike="noStrike" cap="none">
                          <a:latin typeface="Times New Roman"/>
                          <a:ea typeface="Times New Roman"/>
                          <a:cs typeface="Times New Roman"/>
                          <a:sym typeface="Times New Roman"/>
                        </a:rPr>
                        <a:t>INFERENCE</a:t>
                      </a:r>
                      <a:endParaRPr sz="1100" u="none" strike="noStrike" cap="none">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2720050">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u="none" strike="noStrike" cap="none">
                          <a:solidFill>
                            <a:schemeClr val="dk1"/>
                          </a:solidFill>
                          <a:latin typeface="Times New Roman"/>
                          <a:ea typeface="Times New Roman"/>
                          <a:cs typeface="Times New Roman"/>
                          <a:sym typeface="Times New Roman"/>
                        </a:rPr>
                        <a:t>1</a:t>
                      </a:r>
                      <a:endParaRPr sz="14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None/>
                      </a:pPr>
                      <a:r>
                        <a:rPr lang="en-US" sz="1400" b="0" i="0" u="none" strike="noStrike" cap="none" dirty="0">
                          <a:solidFill>
                            <a:schemeClr val="dk1"/>
                          </a:solidFill>
                          <a:effectLst/>
                          <a:latin typeface="Lucida Sans Unicode"/>
                          <a:ea typeface="Lucida Sans Unicode"/>
                          <a:cs typeface="Lucida Sans Unicode"/>
                          <a:sym typeface="Arial"/>
                        </a:rPr>
                        <a:t>An Efficient Implementation of Wireless Sensor Network for Performing Rescue &amp; Safety Operation in Underground Coal Mines</a:t>
                      </a:r>
                      <a:endParaRPr sz="1400" dirty="0">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None/>
                      </a:pPr>
                      <a:r>
                        <a:rPr lang="en-US" sz="1400" dirty="0">
                          <a:latin typeface="Times New Roman"/>
                          <a:ea typeface="Times New Roman"/>
                          <a:cs typeface="Times New Roman"/>
                          <a:sym typeface="Times New Roman"/>
                        </a:rPr>
                        <a:t>2020</a:t>
                      </a:r>
                      <a:endParaRPr sz="1400" dirty="0">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None/>
                      </a:pPr>
                      <a:r>
                        <a:rPr lang="en-US" sz="1400" dirty="0">
                          <a:latin typeface="Times New Roman"/>
                          <a:ea typeface="Times New Roman"/>
                          <a:cs typeface="Times New Roman"/>
                          <a:sym typeface="Times New Roman"/>
                        </a:rPr>
                        <a:t>IEEE</a:t>
                      </a:r>
                      <a:endParaRPr sz="1400" dirty="0">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sng" strike="noStrike" cap="none" dirty="0">
                          <a:solidFill>
                            <a:schemeClr val="tx1"/>
                          </a:solidFill>
                          <a:effectLst/>
                          <a:latin typeface="Lucida Sans Unicode"/>
                          <a:ea typeface="Lucida Sans Unicode"/>
                          <a:cs typeface="Lucida Sans Unicode"/>
                          <a:sym typeface="Arial"/>
                          <a:hlinkClick r:id="rId3">
                            <a:extLst>
                              <a:ext uri="{A12FA001-AC4F-418D-AE19-62706E023703}">
                                <ahyp:hlinkClr xmlns="" xmlns:ahyp="http://schemas.microsoft.com/office/drawing/2018/hyperlinkcolor" val="tx"/>
                              </a:ext>
                            </a:extLst>
                          </a:hlinkClick>
                        </a:rPr>
                        <a:t>Shilpa </a:t>
                      </a:r>
                      <a:r>
                        <a:rPr lang="en-US" sz="1400" b="0" i="0" u="sng" strike="noStrike" cap="none" dirty="0" err="1">
                          <a:solidFill>
                            <a:schemeClr val="tx1"/>
                          </a:solidFill>
                          <a:effectLst/>
                          <a:latin typeface="Lucida Sans Unicode"/>
                          <a:ea typeface="Lucida Sans Unicode"/>
                          <a:cs typeface="Lucida Sans Unicode"/>
                          <a:sym typeface="Arial"/>
                          <a:hlinkClick r:id="rId3">
                            <a:extLst>
                              <a:ext uri="{A12FA001-AC4F-418D-AE19-62706E023703}">
                                <ahyp:hlinkClr xmlns="" xmlns:ahyp="http://schemas.microsoft.com/office/drawing/2018/hyperlinkcolor" val="tx"/>
                              </a:ext>
                            </a:extLst>
                          </a:hlinkClick>
                        </a:rPr>
                        <a:t>Lande</a:t>
                      </a:r>
                      <a:r>
                        <a:rPr lang="en-US" sz="1400" b="0" i="0" u="none" strike="noStrike" cap="none" dirty="0">
                          <a:solidFill>
                            <a:schemeClr val="tx1"/>
                          </a:solidFill>
                          <a:effectLst/>
                          <a:latin typeface="Lucida Sans Unicode"/>
                          <a:ea typeface="Lucida Sans Unicode"/>
                          <a:cs typeface="Lucida Sans Unicode"/>
                          <a:sym typeface="Arial"/>
                        </a:rPr>
                        <a:t>; </a:t>
                      </a:r>
                      <a:r>
                        <a:rPr lang="en-US" sz="1400" b="0" i="0" u="sng" strike="noStrike" cap="none" dirty="0" err="1">
                          <a:solidFill>
                            <a:schemeClr val="tx1"/>
                          </a:solidFill>
                          <a:effectLst/>
                          <a:latin typeface="Lucida Sans Unicode"/>
                          <a:ea typeface="Lucida Sans Unicode"/>
                          <a:cs typeface="Lucida Sans Unicode"/>
                          <a:sym typeface="Arial"/>
                          <a:hlinkClick r:id="rId4">
                            <a:extLst>
                              <a:ext uri="{A12FA001-AC4F-418D-AE19-62706E023703}">
                                <ahyp:hlinkClr xmlns="" xmlns:ahyp="http://schemas.microsoft.com/office/drawing/2018/hyperlinkcolor" val="tx"/>
                              </a:ext>
                            </a:extLst>
                          </a:hlinkClick>
                        </a:rPr>
                        <a:t>Punam</a:t>
                      </a:r>
                      <a:r>
                        <a:rPr lang="en-US" sz="1400" b="0" i="0" u="sng" strike="noStrike" cap="none" dirty="0">
                          <a:solidFill>
                            <a:schemeClr val="tx1"/>
                          </a:solidFill>
                          <a:effectLst/>
                          <a:latin typeface="Lucida Sans Unicode"/>
                          <a:ea typeface="Lucida Sans Unicode"/>
                          <a:cs typeface="Lucida Sans Unicode"/>
                          <a:sym typeface="Arial"/>
                          <a:hlinkClick r:id="rId4">
                            <a:extLst>
                              <a:ext uri="{A12FA001-AC4F-418D-AE19-62706E023703}">
                                <ahyp:hlinkClr xmlns="" xmlns:ahyp="http://schemas.microsoft.com/office/drawing/2018/hyperlinkcolor" val="tx"/>
                              </a:ext>
                            </a:extLst>
                          </a:hlinkClick>
                        </a:rPr>
                        <a:t> </a:t>
                      </a:r>
                      <a:r>
                        <a:rPr lang="en-US" sz="1400" b="0" i="0" u="sng" strike="noStrike" cap="none" dirty="0" err="1">
                          <a:solidFill>
                            <a:schemeClr val="tx1"/>
                          </a:solidFill>
                          <a:effectLst/>
                          <a:latin typeface="Lucida Sans Unicode"/>
                          <a:ea typeface="Lucida Sans Unicode"/>
                          <a:cs typeface="Lucida Sans Unicode"/>
                          <a:sym typeface="Arial"/>
                          <a:hlinkClick r:id="rId4">
                            <a:extLst>
                              <a:ext uri="{A12FA001-AC4F-418D-AE19-62706E023703}">
                                <ahyp:hlinkClr xmlns="" xmlns:ahyp="http://schemas.microsoft.com/office/drawing/2018/hyperlinkcolor" val="tx"/>
                              </a:ext>
                            </a:extLst>
                          </a:hlinkClick>
                        </a:rPr>
                        <a:t>Chabukswar</a:t>
                      </a:r>
                      <a:r>
                        <a:rPr lang="en-US" sz="1400" b="0" i="0" u="none" strike="noStrike" cap="none" dirty="0">
                          <a:solidFill>
                            <a:schemeClr val="tx1"/>
                          </a:solidFill>
                          <a:effectLst/>
                          <a:latin typeface="Lucida Sans Unicode"/>
                          <a:ea typeface="Lucida Sans Unicode"/>
                          <a:cs typeface="Lucida Sans Unicode"/>
                          <a:sym typeface="Arial"/>
                        </a:rPr>
                        <a:t>; </a:t>
                      </a:r>
                      <a:r>
                        <a:rPr lang="en-US" sz="1400" b="0" i="0" u="sng" strike="noStrike" cap="none" dirty="0">
                          <a:solidFill>
                            <a:schemeClr val="tx1"/>
                          </a:solidFill>
                          <a:effectLst/>
                          <a:latin typeface="Lucida Sans Unicode"/>
                          <a:ea typeface="Lucida Sans Unicode"/>
                          <a:cs typeface="Lucida Sans Unicode"/>
                          <a:sym typeface="Arial"/>
                          <a:hlinkClick r:id="rId5">
                            <a:extLst>
                              <a:ext uri="{A12FA001-AC4F-418D-AE19-62706E023703}">
                                <ahyp:hlinkClr xmlns="" xmlns:ahyp="http://schemas.microsoft.com/office/drawing/2018/hyperlinkcolor" val="tx"/>
                              </a:ext>
                            </a:extLst>
                          </a:hlinkClick>
                        </a:rPr>
                        <a:t>Vishal </a:t>
                      </a:r>
                      <a:r>
                        <a:rPr lang="en-US" sz="1400" b="0" i="0" u="sng" strike="noStrike" cap="none" dirty="0" err="1">
                          <a:solidFill>
                            <a:schemeClr val="tx1"/>
                          </a:solidFill>
                          <a:effectLst/>
                          <a:latin typeface="Lucida Sans Unicode"/>
                          <a:ea typeface="Lucida Sans Unicode"/>
                          <a:cs typeface="Lucida Sans Unicode"/>
                          <a:sym typeface="Arial"/>
                          <a:hlinkClick r:id="rId5">
                            <a:extLst>
                              <a:ext uri="{A12FA001-AC4F-418D-AE19-62706E023703}">
                                <ahyp:hlinkClr xmlns="" xmlns:ahyp="http://schemas.microsoft.com/office/drawing/2018/hyperlinkcolor" val="tx"/>
                              </a:ext>
                            </a:extLst>
                          </a:hlinkClick>
                        </a:rPr>
                        <a:t>Bhope</a:t>
                      </a:r>
                      <a:endParaRPr lang="en-IN" sz="1400" b="0" i="0" u="none" strike="noStrike" cap="none" dirty="0">
                        <a:solidFill>
                          <a:schemeClr val="tx1"/>
                        </a:solidFill>
                        <a:effectLst/>
                        <a:latin typeface="Lucida Sans Unicode"/>
                        <a:ea typeface="Lucida Sans Unicode"/>
                        <a:cs typeface="Lucida Sans Unicode"/>
                        <a:sym typeface="Arial"/>
                      </a:endParaRPr>
                    </a:p>
                    <a:p>
                      <a:pPr marL="0" marR="0" lvl="0" indent="0" algn="l" rtl="0">
                        <a:spcBef>
                          <a:spcPts val="0"/>
                        </a:spcBef>
                        <a:spcAft>
                          <a:spcPts val="0"/>
                        </a:spcAft>
                        <a:buNone/>
                      </a:pPr>
                      <a:endParaRPr sz="1400" dirty="0">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Clr>
                          <a:schemeClr val="dk1"/>
                        </a:buClr>
                        <a:buSzPts val="1400"/>
                        <a:buFont typeface="Noto Sans Symbols"/>
                        <a:buNone/>
                      </a:pPr>
                      <a:r>
                        <a:rPr lang="en-US" sz="1400" b="0" i="0" u="none" strike="noStrike" cap="none" dirty="0">
                          <a:solidFill>
                            <a:schemeClr val="dk1"/>
                          </a:solidFill>
                          <a:effectLst/>
                          <a:latin typeface="Lucida Sans Unicode"/>
                          <a:ea typeface="Lucida Sans Unicode"/>
                          <a:cs typeface="Lucida Sans Unicode"/>
                          <a:sym typeface="Arial"/>
                        </a:rPr>
                        <a:t>The structuring of the underground coal mine monitoring system based on the ZigBee wireless sensor network evacuates the traditional underground coal mine monitoring system. In this monitoring system for wireless communication, ZigBee is utilized. </a:t>
                      </a:r>
                      <a:endParaRPr sz="1400" u="none" strike="noStrike" dirty="0">
                        <a:solidFill>
                          <a:schemeClr val="dk1"/>
                        </a:solidFill>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r>
                        <a:rPr lang="en-US" sz="1400" b="0" kern="1200" dirty="0">
                          <a:solidFill>
                            <a:schemeClr val="dk1"/>
                          </a:solidFill>
                          <a:effectLst/>
                        </a:rPr>
                        <a:t>Zigbee disadvantages mainly include short range. </a:t>
                      </a:r>
                      <a:endParaRPr sz="1400" dirty="0">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530275">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2</a:t>
                      </a:r>
                      <a:endParaRPr sz="1400">
                        <a:solidFill>
                          <a:schemeClr val="dk1"/>
                        </a:solidFill>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IN" sz="1400" b="1" i="0" u="none" strike="noStrike" cap="none" dirty="0">
                          <a:solidFill>
                            <a:schemeClr val="dk1"/>
                          </a:solidFill>
                          <a:effectLst/>
                          <a:latin typeface="Lucida Sans Unicode"/>
                          <a:ea typeface="Lucida Sans Unicode"/>
                          <a:cs typeface="Lucida Sans Unicode"/>
                          <a:sym typeface="Arial"/>
                        </a:rPr>
                        <a:t> </a:t>
                      </a:r>
                      <a:r>
                        <a:rPr lang="en-US" sz="1400" b="0" i="0" u="none" strike="noStrike" cap="none" dirty="0">
                          <a:solidFill>
                            <a:schemeClr val="dk1"/>
                          </a:solidFill>
                          <a:effectLst/>
                          <a:latin typeface="Lucida Sans Unicode"/>
                          <a:ea typeface="Lucida Sans Unicode"/>
                          <a:cs typeface="Lucida Sans Unicode"/>
                          <a:sym typeface="Arial"/>
                        </a:rPr>
                        <a:t>Monitoring System for Coal Mine Safety Based on Wireless Sensor Network</a:t>
                      </a:r>
                      <a:endParaRPr sz="1400" dirty="0">
                        <a:solidFill>
                          <a:schemeClr val="dk1"/>
                        </a:solidFill>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None/>
                      </a:pPr>
                      <a:r>
                        <a:rPr lang="en-US" sz="1100" dirty="0">
                          <a:latin typeface="Times New Roman"/>
                          <a:ea typeface="Times New Roman"/>
                          <a:cs typeface="Times New Roman"/>
                          <a:sym typeface="Times New Roman"/>
                        </a:rPr>
                        <a:t>2019</a:t>
                      </a:r>
                      <a:endParaRPr sz="1100" dirty="0">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None/>
                      </a:pPr>
                      <a:r>
                        <a:rPr lang="en-US" sz="1100" dirty="0">
                          <a:latin typeface="Times New Roman"/>
                          <a:ea typeface="Times New Roman"/>
                          <a:cs typeface="Times New Roman"/>
                          <a:sym typeface="Times New Roman"/>
                        </a:rPr>
                        <a:t>IEEE</a:t>
                      </a:r>
                      <a:endParaRPr sz="1100" dirty="0">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Times New Roman"/>
                        <a:buNone/>
                        <a:tabLst/>
                        <a:defRPr/>
                      </a:pPr>
                      <a:r>
                        <a:rPr lang="en-US" sz="1400" b="0" i="0" u="none" strike="noStrike" cap="none" dirty="0" err="1">
                          <a:solidFill>
                            <a:schemeClr val="dk1"/>
                          </a:solidFill>
                          <a:effectLst/>
                          <a:latin typeface="Lucida Sans Unicode"/>
                          <a:ea typeface="Lucida Sans Unicode"/>
                          <a:cs typeface="Lucida Sans Unicode"/>
                          <a:sym typeface="Arial"/>
                        </a:rPr>
                        <a:t>Yingli</a:t>
                      </a:r>
                      <a:r>
                        <a:rPr lang="en-US" sz="1400" b="0" i="0" u="none" strike="noStrike" cap="none" dirty="0">
                          <a:solidFill>
                            <a:schemeClr val="dk1"/>
                          </a:solidFill>
                          <a:effectLst/>
                          <a:latin typeface="Lucida Sans Unicode"/>
                          <a:ea typeface="Lucida Sans Unicode"/>
                          <a:cs typeface="Lucida Sans Unicode"/>
                          <a:sym typeface="Arial"/>
                        </a:rPr>
                        <a:t> Zhu ,</a:t>
                      </a:r>
                      <a:r>
                        <a:rPr lang="en-US" sz="1400" b="0" i="0" u="none" strike="noStrike" cap="none" dirty="0" err="1">
                          <a:solidFill>
                            <a:schemeClr val="dk1"/>
                          </a:solidFill>
                          <a:effectLst/>
                          <a:latin typeface="Lucida Sans Unicode"/>
                          <a:ea typeface="Lucida Sans Unicode"/>
                          <a:cs typeface="Lucida Sans Unicode"/>
                          <a:sym typeface="Arial"/>
                        </a:rPr>
                        <a:t>Guoping</a:t>
                      </a:r>
                      <a:r>
                        <a:rPr lang="en-US" sz="1400" b="0" i="0" u="none" strike="noStrike" cap="none" dirty="0">
                          <a:solidFill>
                            <a:schemeClr val="dk1"/>
                          </a:solidFill>
                          <a:effectLst/>
                          <a:latin typeface="Lucida Sans Unicode"/>
                          <a:ea typeface="Lucida Sans Unicode"/>
                          <a:cs typeface="Lucida Sans Unicode"/>
                          <a:sym typeface="Arial"/>
                        </a:rPr>
                        <a:t> You</a:t>
                      </a:r>
                      <a:endParaRPr lang="en-IN" sz="1400" b="0" i="0" u="none" strike="noStrike" cap="none" dirty="0">
                        <a:solidFill>
                          <a:schemeClr val="dk1"/>
                        </a:solidFill>
                        <a:effectLst/>
                        <a:latin typeface="Lucida Sans Unicode"/>
                        <a:ea typeface="Lucida Sans Unicode"/>
                        <a:cs typeface="Lucida Sans Unicode"/>
                        <a:sym typeface="Arial"/>
                      </a:endParaRPr>
                    </a:p>
                    <a:p>
                      <a:pPr marL="0" marR="0" lvl="0" indent="0" algn="l" rtl="0">
                        <a:lnSpc>
                          <a:spcPct val="100000"/>
                        </a:lnSpc>
                        <a:spcBef>
                          <a:spcPts val="0"/>
                        </a:spcBef>
                        <a:spcAft>
                          <a:spcPts val="0"/>
                        </a:spcAft>
                        <a:buClr>
                          <a:schemeClr val="dk1"/>
                        </a:buClr>
                        <a:buSzPts val="1400"/>
                        <a:buFont typeface="Times New Roman"/>
                        <a:buNone/>
                      </a:pPr>
                      <a:endParaRPr sz="1400" dirty="0">
                        <a:solidFill>
                          <a:schemeClr val="dk1"/>
                        </a:solidFill>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dirty="0">
                          <a:solidFill>
                            <a:schemeClr val="dk1"/>
                          </a:solidFill>
                          <a:effectLst/>
                          <a:latin typeface="Lucida Sans Unicode"/>
                          <a:ea typeface="Lucida Sans Unicode"/>
                          <a:cs typeface="Lucida Sans Unicode"/>
                          <a:sym typeface="Arial"/>
                        </a:rPr>
                        <a:t>This paper designed a environment monitoring system based on sensor network. The system consists of ZigBee wireless sensor network, router, coordinator, mine network switch and monitoring computer. ZigBee wireless sensor nodes form a tree-like network topology. Real-time data of underground gas, temperature, humidity.</a:t>
                      </a:r>
                      <a:endParaRPr sz="1100" dirty="0">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Noto Sans Symbols"/>
                        <a:buNone/>
                        <a:tabLst/>
                        <a:defRPr/>
                      </a:pPr>
                      <a:r>
                        <a:rPr lang="en-US" sz="1400" b="0" kern="1200" dirty="0">
                          <a:solidFill>
                            <a:schemeClr val="dk1"/>
                          </a:solidFill>
                          <a:effectLst/>
                        </a:rPr>
                        <a:t>Low complexity, and low data speed. Here also </a:t>
                      </a:r>
                      <a:r>
                        <a:rPr lang="en-US" sz="1400" b="0" kern="1200" dirty="0" err="1">
                          <a:solidFill>
                            <a:schemeClr val="dk1"/>
                          </a:solidFill>
                          <a:effectLst/>
                        </a:rPr>
                        <a:t>zigbee</a:t>
                      </a:r>
                      <a:r>
                        <a:rPr lang="en-US" sz="1400" b="0" kern="1200" dirty="0">
                          <a:solidFill>
                            <a:schemeClr val="dk1"/>
                          </a:solidFill>
                          <a:effectLst/>
                        </a:rPr>
                        <a:t> is used.</a:t>
                      </a:r>
                    </a:p>
                    <a:p>
                      <a:pPr marL="0" marR="0" lvl="0" indent="0" algn="l" rtl="0">
                        <a:spcBef>
                          <a:spcPts val="0"/>
                        </a:spcBef>
                        <a:spcAft>
                          <a:spcPts val="0"/>
                        </a:spcAft>
                        <a:buClr>
                          <a:schemeClr val="dk1"/>
                        </a:buClr>
                        <a:buSzPts val="1400"/>
                        <a:buFont typeface="Noto Sans Symbols"/>
                        <a:buNone/>
                      </a:pPr>
                      <a:endParaRPr sz="1400" u="none" strike="noStrike" dirty="0">
                        <a:solidFill>
                          <a:schemeClr val="dk1"/>
                        </a:solidFill>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aphicFrame>
        <p:nvGraphicFramePr>
          <p:cNvPr id="140" name="Google Shape;140;p19"/>
          <p:cNvGraphicFramePr/>
          <p:nvPr>
            <p:extLst>
              <p:ext uri="{D42A27DB-BD31-4B8C-83A1-F6EECF244321}">
                <p14:modId xmlns:p14="http://schemas.microsoft.com/office/powerpoint/2010/main" val="1133526390"/>
              </p:ext>
            </p:extLst>
          </p:nvPr>
        </p:nvGraphicFramePr>
        <p:xfrm>
          <a:off x="2" y="0"/>
          <a:ext cx="9143975" cy="6858000"/>
        </p:xfrm>
        <a:graphic>
          <a:graphicData uri="http://schemas.openxmlformats.org/drawingml/2006/table">
            <a:tbl>
              <a:tblPr>
                <a:noFill/>
                <a:tableStyleId>{50E8F518-6859-44AA-9109-3F85D7329CE7}</a:tableStyleId>
              </a:tblPr>
              <a:tblGrid>
                <a:gridCol w="500025">
                  <a:extLst>
                    <a:ext uri="{9D8B030D-6E8A-4147-A177-3AD203B41FA5}">
                      <a16:colId xmlns="" xmlns:a16="http://schemas.microsoft.com/office/drawing/2014/main" val="20000"/>
                    </a:ext>
                  </a:extLst>
                </a:gridCol>
                <a:gridCol w="1012975">
                  <a:extLst>
                    <a:ext uri="{9D8B030D-6E8A-4147-A177-3AD203B41FA5}">
                      <a16:colId xmlns="" xmlns:a16="http://schemas.microsoft.com/office/drawing/2014/main" val="20001"/>
                    </a:ext>
                  </a:extLst>
                </a:gridCol>
                <a:gridCol w="723625">
                  <a:extLst>
                    <a:ext uri="{9D8B030D-6E8A-4147-A177-3AD203B41FA5}">
                      <a16:colId xmlns="" xmlns:a16="http://schemas.microsoft.com/office/drawing/2014/main" val="20002"/>
                    </a:ext>
                  </a:extLst>
                </a:gridCol>
                <a:gridCol w="835150">
                  <a:extLst>
                    <a:ext uri="{9D8B030D-6E8A-4147-A177-3AD203B41FA5}">
                      <a16:colId xmlns="" xmlns:a16="http://schemas.microsoft.com/office/drawing/2014/main" val="20003"/>
                    </a:ext>
                  </a:extLst>
                </a:gridCol>
                <a:gridCol w="875250">
                  <a:extLst>
                    <a:ext uri="{9D8B030D-6E8A-4147-A177-3AD203B41FA5}">
                      <a16:colId xmlns="" xmlns:a16="http://schemas.microsoft.com/office/drawing/2014/main" val="20004"/>
                    </a:ext>
                  </a:extLst>
                </a:gridCol>
                <a:gridCol w="2434025">
                  <a:extLst>
                    <a:ext uri="{9D8B030D-6E8A-4147-A177-3AD203B41FA5}">
                      <a16:colId xmlns="" xmlns:a16="http://schemas.microsoft.com/office/drawing/2014/main" val="20005"/>
                    </a:ext>
                  </a:extLst>
                </a:gridCol>
                <a:gridCol w="2762925">
                  <a:extLst>
                    <a:ext uri="{9D8B030D-6E8A-4147-A177-3AD203B41FA5}">
                      <a16:colId xmlns="" xmlns:a16="http://schemas.microsoft.com/office/drawing/2014/main" val="20006"/>
                    </a:ext>
                  </a:extLst>
                </a:gridCol>
              </a:tblGrid>
              <a:tr h="508750">
                <a:tc>
                  <a:txBody>
                    <a:bodyPr/>
                    <a:lstStyle/>
                    <a:p>
                      <a:pPr marL="0" marR="0" lvl="0" indent="0" algn="ctr" rtl="0">
                        <a:spcBef>
                          <a:spcPts val="0"/>
                        </a:spcBef>
                        <a:spcAft>
                          <a:spcPts val="0"/>
                        </a:spcAft>
                        <a:buClr>
                          <a:srgbClr val="FFFFFF"/>
                        </a:buClr>
                        <a:buSzPts val="1100"/>
                        <a:buFont typeface="Lucida Sans"/>
                        <a:buNone/>
                      </a:pPr>
                      <a:r>
                        <a:rPr lang="en-US" sz="1100" dirty="0">
                          <a:solidFill>
                            <a:srgbClr val="FFFFFF"/>
                          </a:solidFill>
                        </a:rPr>
                        <a:t>SNO</a:t>
                      </a:r>
                      <a:endParaRPr sz="1100" dirty="0">
                        <a:solidFill>
                          <a:srgbClr val="FFFFFF"/>
                        </a:solidFill>
                      </a:endParaRPr>
                    </a:p>
                  </a:txBody>
                  <a:tcPr marL="68575" marR="68575" marT="0" marB="0">
                    <a:solidFill>
                      <a:srgbClr val="073763"/>
                    </a:solidFill>
                  </a:tcPr>
                </a:tc>
                <a:tc>
                  <a:txBody>
                    <a:bodyPr/>
                    <a:lstStyle/>
                    <a:p>
                      <a:pPr marL="0" marR="0" lvl="0" indent="0" algn="ctr" rtl="0">
                        <a:lnSpc>
                          <a:spcPct val="115000"/>
                        </a:lnSpc>
                        <a:spcBef>
                          <a:spcPts val="0"/>
                        </a:spcBef>
                        <a:spcAft>
                          <a:spcPts val="0"/>
                        </a:spcAft>
                        <a:buClr>
                          <a:srgbClr val="FFFFFF"/>
                        </a:buClr>
                        <a:buSzPts val="1100"/>
                        <a:buFont typeface="Times New Roman"/>
                        <a:buNone/>
                      </a:pPr>
                      <a:r>
                        <a:rPr lang="en-US" sz="1100">
                          <a:solidFill>
                            <a:srgbClr val="FFFFFF"/>
                          </a:solidFill>
                          <a:latin typeface="Times New Roman"/>
                          <a:ea typeface="Times New Roman"/>
                          <a:cs typeface="Times New Roman"/>
                          <a:sym typeface="Times New Roman"/>
                        </a:rPr>
                        <a:t>TITLE</a:t>
                      </a:r>
                      <a:endParaRPr sz="1100">
                        <a:solidFill>
                          <a:srgbClr val="FFFFFF"/>
                        </a:solidFill>
                        <a:latin typeface="Times New Roman"/>
                        <a:ea typeface="Times New Roman"/>
                        <a:cs typeface="Times New Roman"/>
                        <a:sym typeface="Times New Roman"/>
                      </a:endParaRPr>
                    </a:p>
                  </a:txBody>
                  <a:tcPr marL="68575" marR="68575" marT="0" marB="0">
                    <a:solidFill>
                      <a:srgbClr val="073763"/>
                    </a:solidFill>
                  </a:tcPr>
                </a:tc>
                <a:tc>
                  <a:txBody>
                    <a:bodyPr/>
                    <a:lstStyle/>
                    <a:p>
                      <a:pPr marL="0" marR="0" lvl="0" indent="0" algn="ctr" rtl="0">
                        <a:lnSpc>
                          <a:spcPct val="115000"/>
                        </a:lnSpc>
                        <a:spcBef>
                          <a:spcPts val="0"/>
                        </a:spcBef>
                        <a:spcAft>
                          <a:spcPts val="0"/>
                        </a:spcAft>
                        <a:buClr>
                          <a:srgbClr val="FFFFFF"/>
                        </a:buClr>
                        <a:buSzPts val="1100"/>
                        <a:buFont typeface="Times New Roman"/>
                        <a:buNone/>
                      </a:pPr>
                      <a:r>
                        <a:rPr lang="en-US" sz="1100">
                          <a:solidFill>
                            <a:srgbClr val="FFFFFF"/>
                          </a:solidFill>
                          <a:latin typeface="Times New Roman"/>
                          <a:ea typeface="Times New Roman"/>
                          <a:cs typeface="Times New Roman"/>
                          <a:sym typeface="Times New Roman"/>
                        </a:rPr>
                        <a:t>YEAR</a:t>
                      </a:r>
                      <a:endParaRPr sz="1100">
                        <a:solidFill>
                          <a:srgbClr val="FFFFFF"/>
                        </a:solidFill>
                        <a:latin typeface="Times New Roman"/>
                        <a:ea typeface="Times New Roman"/>
                        <a:cs typeface="Times New Roman"/>
                        <a:sym typeface="Times New Roman"/>
                      </a:endParaRPr>
                    </a:p>
                  </a:txBody>
                  <a:tcPr marL="68575" marR="68575" marT="0" marB="0">
                    <a:solidFill>
                      <a:srgbClr val="073763"/>
                    </a:solidFill>
                  </a:tcPr>
                </a:tc>
                <a:tc>
                  <a:txBody>
                    <a:bodyPr/>
                    <a:lstStyle/>
                    <a:p>
                      <a:pPr marL="0" marR="0" lvl="0" indent="0" algn="ctr" rtl="0">
                        <a:lnSpc>
                          <a:spcPct val="115000"/>
                        </a:lnSpc>
                        <a:spcBef>
                          <a:spcPts val="0"/>
                        </a:spcBef>
                        <a:spcAft>
                          <a:spcPts val="0"/>
                        </a:spcAft>
                        <a:buClr>
                          <a:srgbClr val="FFFFFF"/>
                        </a:buClr>
                        <a:buSzPts val="1100"/>
                        <a:buFont typeface="Times New Roman"/>
                        <a:buNone/>
                      </a:pPr>
                      <a:r>
                        <a:rPr lang="en-US" sz="1100">
                          <a:solidFill>
                            <a:srgbClr val="FFFFFF"/>
                          </a:solidFill>
                          <a:latin typeface="Times New Roman"/>
                          <a:ea typeface="Times New Roman"/>
                          <a:cs typeface="Times New Roman"/>
                          <a:sym typeface="Times New Roman"/>
                        </a:rPr>
                        <a:t>JOURNAL NAME</a:t>
                      </a:r>
                      <a:endParaRPr sz="1100">
                        <a:solidFill>
                          <a:srgbClr val="FFFFFF"/>
                        </a:solidFill>
                        <a:latin typeface="Times New Roman"/>
                        <a:ea typeface="Times New Roman"/>
                        <a:cs typeface="Times New Roman"/>
                        <a:sym typeface="Times New Roman"/>
                      </a:endParaRPr>
                    </a:p>
                  </a:txBody>
                  <a:tcPr marL="68575" marR="68575" marT="0" marB="0">
                    <a:solidFill>
                      <a:srgbClr val="073763"/>
                    </a:solidFill>
                  </a:tcPr>
                </a:tc>
                <a:tc>
                  <a:txBody>
                    <a:bodyPr/>
                    <a:lstStyle/>
                    <a:p>
                      <a:pPr marL="0" marR="0" lvl="0" indent="0" algn="ctr" rtl="0">
                        <a:lnSpc>
                          <a:spcPct val="115000"/>
                        </a:lnSpc>
                        <a:spcBef>
                          <a:spcPts val="0"/>
                        </a:spcBef>
                        <a:spcAft>
                          <a:spcPts val="0"/>
                        </a:spcAft>
                        <a:buClr>
                          <a:srgbClr val="FFFFFF"/>
                        </a:buClr>
                        <a:buSzPts val="1100"/>
                        <a:buFont typeface="Times New Roman"/>
                        <a:buNone/>
                      </a:pPr>
                      <a:r>
                        <a:rPr lang="en-US" sz="1100">
                          <a:solidFill>
                            <a:srgbClr val="FFFFFF"/>
                          </a:solidFill>
                          <a:latin typeface="Times New Roman"/>
                          <a:ea typeface="Times New Roman"/>
                          <a:cs typeface="Times New Roman"/>
                          <a:sym typeface="Times New Roman"/>
                        </a:rPr>
                        <a:t>AUTHOR</a:t>
                      </a:r>
                      <a:endParaRPr sz="1100">
                        <a:solidFill>
                          <a:srgbClr val="FFFFFF"/>
                        </a:solidFill>
                        <a:latin typeface="Times New Roman"/>
                        <a:ea typeface="Times New Roman"/>
                        <a:cs typeface="Times New Roman"/>
                        <a:sym typeface="Times New Roman"/>
                      </a:endParaRPr>
                    </a:p>
                  </a:txBody>
                  <a:tcPr marL="68575" marR="68575" marT="0" marB="0">
                    <a:solidFill>
                      <a:srgbClr val="073763"/>
                    </a:solidFill>
                  </a:tcPr>
                </a:tc>
                <a:tc>
                  <a:txBody>
                    <a:bodyPr/>
                    <a:lstStyle/>
                    <a:p>
                      <a:pPr marL="342900" marR="0" lvl="0" indent="-254000" algn="ctr" rtl="0">
                        <a:lnSpc>
                          <a:spcPct val="115000"/>
                        </a:lnSpc>
                        <a:spcBef>
                          <a:spcPts val="0"/>
                        </a:spcBef>
                        <a:spcAft>
                          <a:spcPts val="0"/>
                        </a:spcAft>
                        <a:buClr>
                          <a:srgbClr val="FFFFFF"/>
                        </a:buClr>
                        <a:buSzPts val="1100"/>
                        <a:buFont typeface="Times New Roman"/>
                        <a:buNone/>
                      </a:pPr>
                      <a:r>
                        <a:rPr lang="en-US" sz="1100">
                          <a:solidFill>
                            <a:srgbClr val="FFFFFF"/>
                          </a:solidFill>
                          <a:latin typeface="Times New Roman"/>
                          <a:ea typeface="Times New Roman"/>
                          <a:cs typeface="Times New Roman"/>
                          <a:sym typeface="Times New Roman"/>
                        </a:rPr>
                        <a:t>METHODOLOGY</a:t>
                      </a:r>
                      <a:endParaRPr sz="1000" u="none" strike="noStrike">
                        <a:solidFill>
                          <a:srgbClr val="FFFFFF"/>
                        </a:solidFill>
                        <a:latin typeface="Times New Roman"/>
                        <a:ea typeface="Times New Roman"/>
                        <a:cs typeface="Times New Roman"/>
                        <a:sym typeface="Times New Roman"/>
                      </a:endParaRPr>
                    </a:p>
                  </a:txBody>
                  <a:tcPr marL="68575" marR="68575" marT="0" marB="0">
                    <a:solidFill>
                      <a:srgbClr val="073763"/>
                    </a:solidFill>
                  </a:tcPr>
                </a:tc>
                <a:tc>
                  <a:txBody>
                    <a:bodyPr/>
                    <a:lstStyle/>
                    <a:p>
                      <a:pPr marL="342900" marR="0" lvl="0" indent="-254000" algn="ctr" rtl="0">
                        <a:lnSpc>
                          <a:spcPct val="115000"/>
                        </a:lnSpc>
                        <a:spcBef>
                          <a:spcPts val="0"/>
                        </a:spcBef>
                        <a:spcAft>
                          <a:spcPts val="0"/>
                        </a:spcAft>
                        <a:buClr>
                          <a:srgbClr val="FFFFFF"/>
                        </a:buClr>
                        <a:buSzPts val="1100"/>
                        <a:buFont typeface="Times New Roman"/>
                        <a:buNone/>
                      </a:pPr>
                      <a:r>
                        <a:rPr lang="en-US" sz="1100">
                          <a:solidFill>
                            <a:srgbClr val="FFFFFF"/>
                          </a:solidFill>
                          <a:latin typeface="Times New Roman"/>
                          <a:ea typeface="Times New Roman"/>
                          <a:cs typeface="Times New Roman"/>
                          <a:sym typeface="Times New Roman"/>
                        </a:rPr>
                        <a:t>INFERENCE</a:t>
                      </a:r>
                      <a:endParaRPr sz="1000" u="none" strike="noStrike">
                        <a:solidFill>
                          <a:srgbClr val="FFFFFF"/>
                        </a:solidFill>
                        <a:latin typeface="Times New Roman"/>
                        <a:ea typeface="Times New Roman"/>
                        <a:cs typeface="Times New Roman"/>
                        <a:sym typeface="Times New Roman"/>
                      </a:endParaRPr>
                    </a:p>
                  </a:txBody>
                  <a:tcPr marL="68575" marR="68575" marT="0" marB="0">
                    <a:solidFill>
                      <a:srgbClr val="073763"/>
                    </a:solidFill>
                  </a:tcPr>
                </a:tc>
                <a:extLst>
                  <a:ext uri="{0D108BD9-81ED-4DB2-BD59-A6C34878D82A}">
                    <a16:rowId xmlns="" xmlns:a16="http://schemas.microsoft.com/office/drawing/2014/main" val="10000"/>
                  </a:ext>
                </a:extLst>
              </a:tr>
              <a:tr h="3796775">
                <a:tc>
                  <a:txBody>
                    <a:bodyPr/>
                    <a:lstStyle/>
                    <a:p>
                      <a:pPr marL="0" marR="0" lvl="0" indent="0" algn="just" rtl="0">
                        <a:lnSpc>
                          <a:spcPct val="115000"/>
                        </a:lnSpc>
                        <a:spcBef>
                          <a:spcPts val="0"/>
                        </a:spcBef>
                        <a:spcAft>
                          <a:spcPts val="0"/>
                        </a:spcAft>
                        <a:buClr>
                          <a:schemeClr val="dk1"/>
                        </a:buClr>
                        <a:buSzPts val="1400"/>
                        <a:buFont typeface="Times New Roman"/>
                        <a:buNone/>
                      </a:pPr>
                      <a:r>
                        <a:rPr lang="en-US" sz="1400" b="0">
                          <a:solidFill>
                            <a:schemeClr val="dk1"/>
                          </a:solidFill>
                          <a:latin typeface="Times New Roman"/>
                          <a:ea typeface="Times New Roman"/>
                          <a:cs typeface="Times New Roman"/>
                          <a:sym typeface="Times New Roman"/>
                        </a:rPr>
                        <a:t>3</a:t>
                      </a:r>
                      <a:endParaRPr sz="1400" b="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pPr marL="0" marR="0" lvl="0" indent="0" algn="just" defTabSz="914400" rtl="0" eaLnBrk="1" fontAlgn="auto" latinLnBrk="0" hangingPunct="1">
                        <a:lnSpc>
                          <a:spcPct val="115000"/>
                        </a:lnSpc>
                        <a:spcBef>
                          <a:spcPts val="0"/>
                        </a:spcBef>
                        <a:spcAft>
                          <a:spcPts val="0"/>
                        </a:spcAft>
                        <a:buClr>
                          <a:schemeClr val="dk1"/>
                        </a:buClr>
                        <a:buSzPts val="1400"/>
                        <a:buFont typeface="Times New Roman"/>
                        <a:buNone/>
                        <a:tabLst/>
                        <a:defRPr/>
                      </a:pPr>
                      <a:r>
                        <a:rPr lang="en-US" sz="1400" b="0" i="0" u="none" strike="noStrike" cap="none" dirty="0">
                          <a:solidFill>
                            <a:srgbClr val="000000"/>
                          </a:solidFill>
                          <a:effectLst/>
                          <a:latin typeface="Arial"/>
                          <a:ea typeface="Arial"/>
                          <a:cs typeface="Arial"/>
                          <a:sym typeface="Arial"/>
                        </a:rPr>
                        <a:t>IoT based Safety System for Coal Mines</a:t>
                      </a:r>
                      <a:endParaRPr lang="en-IN" sz="1400" b="1" i="0" u="none" strike="noStrike" cap="none" dirty="0">
                        <a:solidFill>
                          <a:srgbClr val="000000"/>
                        </a:solidFill>
                        <a:effectLst/>
                        <a:latin typeface="Arial"/>
                        <a:ea typeface="Arial"/>
                        <a:cs typeface="Arial"/>
                        <a:sym typeface="Arial"/>
                      </a:endParaRPr>
                    </a:p>
                    <a:p>
                      <a:pPr marL="0" marR="0" lvl="0" indent="0" algn="just" rtl="0">
                        <a:lnSpc>
                          <a:spcPct val="115000"/>
                        </a:lnSpc>
                        <a:spcBef>
                          <a:spcPts val="0"/>
                        </a:spcBef>
                        <a:spcAft>
                          <a:spcPts val="0"/>
                        </a:spcAft>
                        <a:buClr>
                          <a:schemeClr val="dk1"/>
                        </a:buClr>
                        <a:buSzPts val="1400"/>
                        <a:buFont typeface="Times New Roman"/>
                        <a:buNone/>
                      </a:pPr>
                      <a:endParaRPr sz="1400" b="0" dirty="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pPr marL="0" marR="0" lvl="0" indent="0" algn="just" rtl="0">
                        <a:lnSpc>
                          <a:spcPct val="115000"/>
                        </a:lnSpc>
                        <a:spcBef>
                          <a:spcPts val="0"/>
                        </a:spcBef>
                        <a:spcAft>
                          <a:spcPts val="0"/>
                        </a:spcAft>
                        <a:buClr>
                          <a:schemeClr val="dk1"/>
                        </a:buClr>
                        <a:buSzPts val="1800"/>
                        <a:buFont typeface="Lucida Sans"/>
                        <a:buNone/>
                      </a:pPr>
                      <a:r>
                        <a:rPr lang="en-US" sz="1400" b="0" dirty="0">
                          <a:solidFill>
                            <a:schemeClr val="dk1"/>
                          </a:solidFill>
                          <a:latin typeface="Times New Roman"/>
                          <a:ea typeface="Times New Roman"/>
                          <a:cs typeface="Times New Roman"/>
                          <a:sym typeface="Times New Roman"/>
                        </a:rPr>
                        <a:t>2018</a:t>
                      </a:r>
                      <a:endParaRPr sz="1400" b="0" dirty="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pPr marL="0" marR="0" lvl="0" indent="0" algn="just" rtl="0">
                        <a:lnSpc>
                          <a:spcPct val="115000"/>
                        </a:lnSpc>
                        <a:spcBef>
                          <a:spcPts val="0"/>
                        </a:spcBef>
                        <a:spcAft>
                          <a:spcPts val="0"/>
                        </a:spcAft>
                        <a:buClr>
                          <a:schemeClr val="dk1"/>
                        </a:buClr>
                        <a:buSzPts val="1400"/>
                        <a:buFont typeface="Times New Roman"/>
                        <a:buNone/>
                      </a:pPr>
                      <a:r>
                        <a:rPr lang="en-US" sz="1400" b="0" dirty="0">
                          <a:solidFill>
                            <a:schemeClr val="dk1"/>
                          </a:solidFill>
                          <a:latin typeface="Times New Roman"/>
                          <a:ea typeface="Times New Roman"/>
                          <a:cs typeface="Times New Roman"/>
                          <a:sym typeface="Times New Roman"/>
                        </a:rPr>
                        <a:t>IEEE</a:t>
                      </a:r>
                      <a:endParaRPr sz="1400" b="0" dirty="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pPr marL="0" marR="0" lvl="0" indent="0" algn="just" defTabSz="914400" rtl="0" eaLnBrk="1" fontAlgn="auto" latinLnBrk="0" hangingPunct="1">
                        <a:lnSpc>
                          <a:spcPct val="115000"/>
                        </a:lnSpc>
                        <a:spcBef>
                          <a:spcPts val="0"/>
                        </a:spcBef>
                        <a:spcAft>
                          <a:spcPts val="0"/>
                        </a:spcAft>
                        <a:buClr>
                          <a:schemeClr val="dk1"/>
                        </a:buClr>
                        <a:buSzPts val="1400"/>
                        <a:buFont typeface="Times New Roman"/>
                        <a:buNone/>
                        <a:tabLst/>
                        <a:defRPr/>
                      </a:pPr>
                      <a:r>
                        <a:rPr lang="en-US" sz="1400" b="0" i="0" u="none" strike="noStrike" cap="none" dirty="0" err="1">
                          <a:solidFill>
                            <a:srgbClr val="000000"/>
                          </a:solidFill>
                          <a:effectLst/>
                          <a:latin typeface="Arial"/>
                          <a:ea typeface="Arial"/>
                          <a:cs typeface="Arial"/>
                          <a:sym typeface="Arial"/>
                        </a:rPr>
                        <a:t>Yingli</a:t>
                      </a:r>
                      <a:r>
                        <a:rPr lang="en-US" sz="1400" b="0" i="0" u="none" strike="noStrike" cap="none" dirty="0">
                          <a:solidFill>
                            <a:srgbClr val="000000"/>
                          </a:solidFill>
                          <a:effectLst/>
                          <a:latin typeface="Arial"/>
                          <a:ea typeface="Arial"/>
                          <a:cs typeface="Arial"/>
                          <a:sym typeface="Arial"/>
                        </a:rPr>
                        <a:t> Zhu ,</a:t>
                      </a:r>
                      <a:r>
                        <a:rPr lang="en-US" sz="1400" b="0" i="0" u="none" strike="noStrike" cap="none" dirty="0" err="1">
                          <a:solidFill>
                            <a:srgbClr val="000000"/>
                          </a:solidFill>
                          <a:effectLst/>
                          <a:latin typeface="Arial"/>
                          <a:ea typeface="Arial"/>
                          <a:cs typeface="Arial"/>
                          <a:sym typeface="Arial"/>
                        </a:rPr>
                        <a:t>Guoping</a:t>
                      </a:r>
                      <a:r>
                        <a:rPr lang="en-US" sz="1400" b="0" i="0" u="none" strike="noStrike" cap="none" dirty="0">
                          <a:solidFill>
                            <a:srgbClr val="000000"/>
                          </a:solidFill>
                          <a:effectLst/>
                          <a:latin typeface="Arial"/>
                          <a:ea typeface="Arial"/>
                          <a:cs typeface="Arial"/>
                          <a:sym typeface="Arial"/>
                        </a:rPr>
                        <a:t> You</a:t>
                      </a:r>
                      <a:endParaRPr lang="en-IN" sz="1400" b="0" i="0" u="none" strike="noStrike" cap="none" dirty="0">
                        <a:solidFill>
                          <a:srgbClr val="000000"/>
                        </a:solidFill>
                        <a:effectLst/>
                        <a:latin typeface="Arial"/>
                        <a:ea typeface="Arial"/>
                        <a:cs typeface="Arial"/>
                        <a:sym typeface="Arial"/>
                      </a:endParaRPr>
                    </a:p>
                    <a:p>
                      <a:pPr marL="0" marR="0" lvl="0" indent="0" algn="just" rtl="0">
                        <a:lnSpc>
                          <a:spcPct val="115000"/>
                        </a:lnSpc>
                        <a:spcBef>
                          <a:spcPts val="0"/>
                        </a:spcBef>
                        <a:spcAft>
                          <a:spcPts val="0"/>
                        </a:spcAft>
                        <a:buClr>
                          <a:schemeClr val="dk1"/>
                        </a:buClr>
                        <a:buSzPts val="1400"/>
                        <a:buFont typeface="Times New Roman"/>
                        <a:buNone/>
                      </a:pPr>
                      <a:endParaRPr sz="1400" b="0" dirty="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r>
                        <a:rPr lang="en-US" sz="1400" b="0" i="0" u="none" strike="noStrike" cap="none" dirty="0">
                          <a:solidFill>
                            <a:srgbClr val="000000"/>
                          </a:solidFill>
                          <a:effectLst/>
                          <a:latin typeface="Arial"/>
                          <a:ea typeface="Arial"/>
                          <a:cs typeface="Arial"/>
                          <a:sym typeface="Arial"/>
                        </a:rPr>
                        <a:t>The system consists of ZigBee wireless sensor network, router, coordinator, mine network switch and monitoring computer. ZigBee wireless sensor nodes form a tree-like network topology. Underground gas, carbon monoxide, temperature, humidity and other field data are collected and transmitted to the upper computer. The system can also extend video data acquisition function to realize real-time monitoring of mine site operation. </a:t>
                      </a:r>
                      <a:endParaRPr sz="1400" b="0" u="none" strike="noStrike" dirty="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pPr marL="342900" marR="0" lvl="0" indent="-342900" algn="just" rtl="0">
                        <a:lnSpc>
                          <a:spcPct val="100000"/>
                        </a:lnSpc>
                        <a:spcBef>
                          <a:spcPts val="0"/>
                        </a:spcBef>
                        <a:spcAft>
                          <a:spcPts val="0"/>
                        </a:spcAft>
                        <a:buClr>
                          <a:schemeClr val="dk1"/>
                        </a:buClr>
                        <a:buSzPts val="1400"/>
                        <a:buFont typeface="Noto Sans Symbols"/>
                        <a:buChar char="⮚"/>
                      </a:pPr>
                      <a:r>
                        <a:rPr lang="en-US" sz="1400" b="0" u="none" strike="noStrike" dirty="0">
                          <a:solidFill>
                            <a:schemeClr val="dk1"/>
                          </a:solidFill>
                          <a:latin typeface="Times New Roman"/>
                          <a:ea typeface="Times New Roman"/>
                          <a:cs typeface="Times New Roman"/>
                          <a:sym typeface="Times New Roman"/>
                        </a:rPr>
                        <a:t>This uses a serial monitoring system and Zigbee System</a:t>
                      </a:r>
                      <a:endParaRPr sz="1400" b="0" u="none" strike="noStrike" dirty="0">
                        <a:solidFill>
                          <a:schemeClr val="dk1"/>
                        </a:solidFill>
                        <a:latin typeface="Times New Roman"/>
                        <a:ea typeface="Times New Roman"/>
                        <a:cs typeface="Times New Roman"/>
                        <a:sym typeface="Times New Roman"/>
                      </a:endParaRPr>
                    </a:p>
                  </a:txBody>
                  <a:tcPr marL="68575" marR="68575" marT="0" marB="0">
                    <a:solidFill>
                      <a:srgbClr val="D9D9E9"/>
                    </a:solidFill>
                  </a:tcPr>
                </a:tc>
                <a:extLst>
                  <a:ext uri="{0D108BD9-81ED-4DB2-BD59-A6C34878D82A}">
                    <a16:rowId xmlns="" xmlns:a16="http://schemas.microsoft.com/office/drawing/2014/main" val="10001"/>
                  </a:ext>
                </a:extLst>
              </a:tr>
              <a:tr h="2552475">
                <a:tc>
                  <a:txBody>
                    <a:bodyPr/>
                    <a:lstStyle/>
                    <a:p>
                      <a:pPr marL="0" marR="0" lvl="0" indent="0" algn="just" rtl="0">
                        <a:lnSpc>
                          <a:spcPct val="115000"/>
                        </a:lnSpc>
                        <a:spcBef>
                          <a:spcPts val="0"/>
                        </a:spcBef>
                        <a:spcAft>
                          <a:spcPts val="0"/>
                        </a:spcAft>
                        <a:buClr>
                          <a:schemeClr val="dk1"/>
                        </a:buClr>
                        <a:buSzPts val="1400"/>
                        <a:buFont typeface="Times New Roman"/>
                        <a:buNone/>
                      </a:pPr>
                      <a:r>
                        <a:rPr lang="en-US" sz="1400">
                          <a:latin typeface="Times New Roman"/>
                          <a:ea typeface="Times New Roman"/>
                          <a:cs typeface="Times New Roman"/>
                          <a:sym typeface="Times New Roman"/>
                        </a:rPr>
                        <a:t>4</a:t>
                      </a:r>
                      <a:endParaRPr sz="1400">
                        <a:latin typeface="Calibri"/>
                        <a:ea typeface="Calibri"/>
                        <a:cs typeface="Calibri"/>
                        <a:sym typeface="Calibri"/>
                      </a:endParaRPr>
                    </a:p>
                  </a:txBody>
                  <a:tcPr marL="68575" marR="68575" marT="0" marB="0">
                    <a:solidFill>
                      <a:srgbClr val="C7C7C7"/>
                    </a:solidFill>
                  </a:tcPr>
                </a:tc>
                <a:tc>
                  <a:txBody>
                    <a:bodyPr/>
                    <a:lstStyle/>
                    <a:p>
                      <a:pPr marL="0" marR="0" lvl="0" indent="0" algn="l" rtl="0">
                        <a:spcBef>
                          <a:spcPts val="0"/>
                        </a:spcBef>
                        <a:spcAft>
                          <a:spcPts val="0"/>
                        </a:spcAft>
                        <a:buClr>
                          <a:schemeClr val="dk1"/>
                        </a:buClr>
                        <a:buSzPts val="1400"/>
                        <a:buFont typeface="Times New Roman"/>
                        <a:buNone/>
                      </a:pPr>
                      <a:r>
                        <a:rPr lang="en-US" sz="1400" b="0" i="0" u="none" strike="noStrike" cap="none" dirty="0">
                          <a:solidFill>
                            <a:srgbClr val="000000"/>
                          </a:solidFill>
                          <a:effectLst/>
                          <a:latin typeface="Arial"/>
                          <a:ea typeface="Arial"/>
                          <a:cs typeface="Arial"/>
                          <a:sym typeface="Arial"/>
                        </a:rPr>
                        <a:t>LabVIEW based coal mine monitoring and alert system with data acquisition</a:t>
                      </a:r>
                      <a:endParaRPr sz="1800" dirty="0"/>
                    </a:p>
                  </a:txBody>
                  <a:tcPr marL="91450" marR="91450" marT="45725" marB="45725">
                    <a:solidFill>
                      <a:srgbClr val="C7C7C7"/>
                    </a:solidFill>
                  </a:tcPr>
                </a:tc>
                <a:tc>
                  <a:txBody>
                    <a:bodyPr/>
                    <a:lstStyle/>
                    <a:p>
                      <a:pPr marL="0" marR="0" lvl="0" indent="0" algn="l" rtl="0">
                        <a:spcBef>
                          <a:spcPts val="0"/>
                        </a:spcBef>
                        <a:spcAft>
                          <a:spcPts val="0"/>
                        </a:spcAft>
                        <a:buClr>
                          <a:schemeClr val="dk1"/>
                        </a:buClr>
                        <a:buSzPts val="1400"/>
                        <a:buFont typeface="Times New Roman"/>
                        <a:buNone/>
                      </a:pPr>
                      <a:r>
                        <a:rPr lang="en-US" sz="1400" b="0" dirty="0">
                          <a:latin typeface="Times New Roman"/>
                          <a:ea typeface="Times New Roman"/>
                          <a:cs typeface="Times New Roman"/>
                          <a:sym typeface="Times New Roman"/>
                        </a:rPr>
                        <a:t>2018</a:t>
                      </a:r>
                      <a:endParaRPr sz="1400" b="0" dirty="0">
                        <a:latin typeface="Times New Roman"/>
                        <a:ea typeface="Times New Roman"/>
                        <a:cs typeface="Times New Roman"/>
                        <a:sym typeface="Times New Roman"/>
                      </a:endParaRPr>
                    </a:p>
                  </a:txBody>
                  <a:tcPr marL="91450" marR="91450" marT="45725" marB="45725">
                    <a:solidFill>
                      <a:srgbClr val="C7C7C7"/>
                    </a:solidFill>
                  </a:tcPr>
                </a:tc>
                <a:tc>
                  <a:txBody>
                    <a:bodyPr/>
                    <a:lstStyle/>
                    <a:p>
                      <a:pPr marL="0" marR="0" lvl="0" indent="0" algn="l" rtl="0">
                        <a:spcBef>
                          <a:spcPts val="0"/>
                        </a:spcBef>
                        <a:spcAft>
                          <a:spcPts val="0"/>
                        </a:spcAft>
                        <a:buClr>
                          <a:schemeClr val="dk1"/>
                        </a:buClr>
                        <a:buSzPts val="1400"/>
                        <a:buFont typeface="Times New Roman"/>
                        <a:buNone/>
                      </a:pPr>
                      <a:r>
                        <a:rPr lang="en-US" sz="1400" b="0" dirty="0">
                          <a:latin typeface="Times New Roman"/>
                          <a:ea typeface="Times New Roman"/>
                          <a:cs typeface="Times New Roman"/>
                          <a:sym typeface="Times New Roman"/>
                        </a:rPr>
                        <a:t>IEEE</a:t>
                      </a:r>
                      <a:endParaRPr sz="1400" b="0" dirty="0">
                        <a:latin typeface="Times New Roman"/>
                        <a:ea typeface="Times New Roman"/>
                        <a:cs typeface="Times New Roman"/>
                        <a:sym typeface="Times New Roman"/>
                      </a:endParaRPr>
                    </a:p>
                  </a:txBody>
                  <a:tcPr marL="91450" marR="91450" marT="45725" marB="45725">
                    <a:solidFill>
                      <a:srgbClr val="C7C7C7"/>
                    </a:solid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Times New Roman"/>
                        <a:buNone/>
                        <a:tabLst/>
                        <a:defRPr/>
                      </a:pPr>
                      <a:r>
                        <a:rPr lang="en-US" sz="1400" b="0" i="0" u="sng" strike="noStrike" cap="none" dirty="0">
                          <a:solidFill>
                            <a:srgbClr val="67AFBD"/>
                          </a:solidFill>
                          <a:effectLst/>
                          <a:latin typeface="Arial"/>
                          <a:ea typeface="Arial"/>
                          <a:cs typeface="Arial"/>
                          <a:sym typeface="Arial"/>
                          <a:hlinkClick r:id="rId3">
                            <a:extLst>
                              <a:ext uri="{A12FA001-AC4F-418D-AE19-62706E023703}">
                                <ahyp:hlinkClr xmlns="" xmlns:ahyp="http://schemas.microsoft.com/office/drawing/2018/hyperlinkcolor" val="tx"/>
                              </a:ext>
                            </a:extLst>
                          </a:hlinkClick>
                        </a:rPr>
                        <a:t>Ashwini J. </a:t>
                      </a:r>
                      <a:r>
                        <a:rPr lang="en-US" sz="1400" b="0" i="0" u="sng" strike="noStrike" cap="none" dirty="0" err="1">
                          <a:solidFill>
                            <a:schemeClr val="tx1"/>
                          </a:solidFill>
                          <a:effectLst/>
                          <a:latin typeface="Arial"/>
                          <a:ea typeface="Arial"/>
                          <a:cs typeface="Arial"/>
                          <a:sym typeface="Arial"/>
                          <a:hlinkClick r:id="rId3">
                            <a:extLst>
                              <a:ext uri="{A12FA001-AC4F-418D-AE19-62706E023703}">
                                <ahyp:hlinkClr xmlns="" xmlns:ahyp="http://schemas.microsoft.com/office/drawing/2018/hyperlinkcolor" val="tx"/>
                              </a:ext>
                            </a:extLst>
                          </a:hlinkClick>
                        </a:rPr>
                        <a:t>Pudke</a:t>
                      </a:r>
                      <a:r>
                        <a:rPr lang="en-US" sz="1400" b="0" i="0" u="none" strike="noStrike" cap="none" dirty="0">
                          <a:solidFill>
                            <a:schemeClr val="tx1"/>
                          </a:solidFill>
                          <a:effectLst/>
                          <a:latin typeface="Arial"/>
                          <a:ea typeface="Arial"/>
                          <a:cs typeface="Arial"/>
                          <a:sym typeface="Arial"/>
                        </a:rPr>
                        <a:t>; </a:t>
                      </a:r>
                      <a:r>
                        <a:rPr lang="en-US" sz="1400" b="0" i="0" u="sng" strike="noStrike" cap="none" dirty="0" err="1">
                          <a:solidFill>
                            <a:srgbClr val="67AFBD"/>
                          </a:solidFill>
                          <a:effectLst/>
                          <a:latin typeface="Arial"/>
                          <a:ea typeface="Arial"/>
                          <a:cs typeface="Arial"/>
                          <a:sym typeface="Arial"/>
                          <a:hlinkClick r:id="rId4">
                            <a:extLst>
                              <a:ext uri="{A12FA001-AC4F-418D-AE19-62706E023703}">
                                <ahyp:hlinkClr xmlns="" xmlns:ahyp="http://schemas.microsoft.com/office/drawing/2018/hyperlinkcolor" val="tx"/>
                              </a:ext>
                            </a:extLst>
                          </a:hlinkClick>
                        </a:rPr>
                        <a:t>Sanket</a:t>
                      </a:r>
                      <a:r>
                        <a:rPr lang="en-US" sz="1400" b="0" i="0" u="sng" strike="noStrike" cap="none" dirty="0">
                          <a:solidFill>
                            <a:schemeClr val="tx1"/>
                          </a:solidFill>
                          <a:effectLst/>
                          <a:latin typeface="Arial"/>
                          <a:ea typeface="Arial"/>
                          <a:cs typeface="Arial"/>
                          <a:sym typeface="Arial"/>
                          <a:hlinkClick r:id="rId4">
                            <a:extLst>
                              <a:ext uri="{A12FA001-AC4F-418D-AE19-62706E023703}">
                                <ahyp:hlinkClr xmlns="" xmlns:ahyp="http://schemas.microsoft.com/office/drawing/2018/hyperlinkcolor" val="tx"/>
                              </a:ext>
                            </a:extLst>
                          </a:hlinkClick>
                        </a:rPr>
                        <a:t> N. Bhagat</a:t>
                      </a:r>
                      <a:r>
                        <a:rPr lang="en-US" sz="1400" b="0" i="0" u="none" strike="noStrike" cap="none" dirty="0">
                          <a:solidFill>
                            <a:schemeClr val="tx1"/>
                          </a:solidFill>
                          <a:effectLst/>
                          <a:latin typeface="Arial"/>
                          <a:ea typeface="Arial"/>
                          <a:cs typeface="Arial"/>
                          <a:sym typeface="Arial"/>
                        </a:rPr>
                        <a:t>; S. L. </a:t>
                      </a:r>
                      <a:r>
                        <a:rPr lang="en-US" sz="1400" b="0" i="0" u="none" strike="noStrike" cap="none" dirty="0" err="1">
                          <a:solidFill>
                            <a:schemeClr val="tx1"/>
                          </a:solidFill>
                          <a:effectLst/>
                          <a:latin typeface="Arial"/>
                          <a:ea typeface="Arial"/>
                          <a:cs typeface="Arial"/>
                          <a:sym typeface="Arial"/>
                        </a:rPr>
                        <a:t>Nalbalwar</a:t>
                      </a:r>
                      <a:endParaRPr lang="en-IN" sz="1400" b="0" i="0" u="none" strike="noStrike" cap="none" dirty="0">
                        <a:solidFill>
                          <a:schemeClr val="tx1"/>
                        </a:solidFill>
                        <a:effectLst/>
                        <a:latin typeface="Arial"/>
                        <a:ea typeface="Arial"/>
                        <a:cs typeface="Arial"/>
                        <a:sym typeface="Arial"/>
                      </a:endParaRPr>
                    </a:p>
                    <a:p>
                      <a:pPr marL="0" marR="0" lvl="0" indent="0" algn="l" rtl="0">
                        <a:spcBef>
                          <a:spcPts val="0"/>
                        </a:spcBef>
                        <a:spcAft>
                          <a:spcPts val="0"/>
                        </a:spcAft>
                        <a:buClr>
                          <a:schemeClr val="dk1"/>
                        </a:buClr>
                        <a:buSzPts val="1400"/>
                        <a:buFont typeface="Times New Roman"/>
                        <a:buNone/>
                      </a:pPr>
                      <a:endParaRPr sz="1400" b="0" dirty="0">
                        <a:latin typeface="Times New Roman"/>
                        <a:ea typeface="Times New Roman"/>
                        <a:cs typeface="Times New Roman"/>
                        <a:sym typeface="Times New Roman"/>
                      </a:endParaRPr>
                    </a:p>
                  </a:txBody>
                  <a:tcPr marL="91450" marR="91450" marT="45725" marB="45725">
                    <a:solidFill>
                      <a:srgbClr val="C7C7C7"/>
                    </a:solidFill>
                  </a:tcPr>
                </a:tc>
                <a:tc>
                  <a:txBody>
                    <a:bodyPr/>
                    <a:lstStyle/>
                    <a:p>
                      <a:pPr marL="0" marR="0" lvl="0" indent="0" algn="l" rtl="0">
                        <a:spcBef>
                          <a:spcPts val="0"/>
                        </a:spcBef>
                        <a:spcAft>
                          <a:spcPts val="0"/>
                        </a:spcAft>
                        <a:buClr>
                          <a:schemeClr val="dk1"/>
                        </a:buClr>
                        <a:buSzPts val="1400"/>
                        <a:buFont typeface="Noto Sans Symbols"/>
                        <a:buChar char="❖"/>
                      </a:pPr>
                      <a:r>
                        <a:rPr lang="en-US" sz="1400" b="0" i="0" u="none" strike="noStrike" cap="none" dirty="0">
                          <a:solidFill>
                            <a:srgbClr val="000000"/>
                          </a:solidFill>
                          <a:effectLst/>
                          <a:latin typeface="Arial"/>
                          <a:ea typeface="Arial"/>
                          <a:cs typeface="Arial"/>
                          <a:sym typeface="Arial"/>
                        </a:rPr>
                        <a:t>The signal are fed to LabVIEW which works as a signal processor and monitoring system. Being a signal processor LabVIEW continuously compares the sensed  and Working as a monitoring and data acquisition system it acquires the data.</a:t>
                      </a:r>
                      <a:endParaRPr sz="1400" b="0" dirty="0">
                        <a:latin typeface="Times New Roman"/>
                        <a:ea typeface="Times New Roman"/>
                        <a:cs typeface="Times New Roman"/>
                        <a:sym typeface="Times New Roman"/>
                      </a:endParaRPr>
                    </a:p>
                  </a:txBody>
                  <a:tcPr marL="91450" marR="91450" marT="45725" marB="45725">
                    <a:solidFill>
                      <a:srgbClr val="C7C7C7"/>
                    </a:solidFill>
                  </a:tcPr>
                </a:tc>
                <a:tc>
                  <a:txBody>
                    <a:bodyPr/>
                    <a:lstStyle/>
                    <a:p>
                      <a:r>
                        <a:rPr lang="en-US" sz="1400" dirty="0"/>
                        <a:t>The system can be monitored is </a:t>
                      </a:r>
                      <a:r>
                        <a:rPr lang="en-US" sz="1400" dirty="0" err="1"/>
                        <a:t>Labview</a:t>
                      </a:r>
                      <a:r>
                        <a:rPr lang="en-US" sz="1400" dirty="0"/>
                        <a:t> and in a portable mini monitor panel.</a:t>
                      </a:r>
                    </a:p>
                    <a:p>
                      <a:r>
                        <a:rPr lang="en-US" sz="1400" dirty="0"/>
                        <a:t> Lab-view monitoring is accurate but it is expensive due to the expense of the software. </a:t>
                      </a:r>
                      <a:endParaRPr lang="en-US" sz="1400" b="0" kern="1200" dirty="0">
                        <a:solidFill>
                          <a:schemeClr val="dk1"/>
                        </a:solidFill>
                        <a:effectLst/>
                      </a:endParaRPr>
                    </a:p>
                    <a:p>
                      <a:pPr marL="0" marR="0" lvl="0" indent="0" algn="l" rtl="0">
                        <a:spcBef>
                          <a:spcPts val="0"/>
                        </a:spcBef>
                        <a:spcAft>
                          <a:spcPts val="0"/>
                        </a:spcAft>
                        <a:buClr>
                          <a:schemeClr val="dk1"/>
                        </a:buClr>
                        <a:buSzPts val="1400"/>
                        <a:buFont typeface="Noto Sans Symbols"/>
                        <a:buChar char="⮚"/>
                      </a:pPr>
                      <a:endParaRPr sz="1800" dirty="0"/>
                    </a:p>
                  </a:txBody>
                  <a:tcPr marL="91450" marR="91450" marT="45725" marB="45725">
                    <a:solidFill>
                      <a:srgbClr val="C7C7C7"/>
                    </a:solidFill>
                  </a:tcPr>
                </a:tc>
                <a:extLst>
                  <a:ext uri="{0D108BD9-81ED-4DB2-BD59-A6C34878D82A}">
                    <a16:rowId xmlns=""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graphicFrame>
        <p:nvGraphicFramePr>
          <p:cNvPr id="145" name="Google Shape;145;p20"/>
          <p:cNvGraphicFramePr/>
          <p:nvPr>
            <p:extLst>
              <p:ext uri="{D42A27DB-BD31-4B8C-83A1-F6EECF244321}">
                <p14:modId xmlns:p14="http://schemas.microsoft.com/office/powerpoint/2010/main" val="3151467317"/>
              </p:ext>
            </p:extLst>
          </p:nvPr>
        </p:nvGraphicFramePr>
        <p:xfrm>
          <a:off x="0" y="1"/>
          <a:ext cx="9144000" cy="7143775"/>
        </p:xfrm>
        <a:graphic>
          <a:graphicData uri="http://schemas.openxmlformats.org/drawingml/2006/table">
            <a:tbl>
              <a:tblPr>
                <a:noFill/>
                <a:tableStyleId>{50E8F518-6859-44AA-9109-3F85D7329CE7}</a:tableStyleId>
              </a:tblPr>
              <a:tblGrid>
                <a:gridCol w="524075">
                  <a:extLst>
                    <a:ext uri="{9D8B030D-6E8A-4147-A177-3AD203B41FA5}">
                      <a16:colId xmlns="" xmlns:a16="http://schemas.microsoft.com/office/drawing/2014/main" val="20000"/>
                    </a:ext>
                  </a:extLst>
                </a:gridCol>
                <a:gridCol w="1190400">
                  <a:extLst>
                    <a:ext uri="{9D8B030D-6E8A-4147-A177-3AD203B41FA5}">
                      <a16:colId xmlns="" xmlns:a16="http://schemas.microsoft.com/office/drawing/2014/main" val="20001"/>
                    </a:ext>
                  </a:extLst>
                </a:gridCol>
                <a:gridCol w="714375">
                  <a:extLst>
                    <a:ext uri="{9D8B030D-6E8A-4147-A177-3AD203B41FA5}">
                      <a16:colId xmlns="" xmlns:a16="http://schemas.microsoft.com/office/drawing/2014/main" val="20002"/>
                    </a:ext>
                  </a:extLst>
                </a:gridCol>
                <a:gridCol w="837775">
                  <a:extLst>
                    <a:ext uri="{9D8B030D-6E8A-4147-A177-3AD203B41FA5}">
                      <a16:colId xmlns="" xmlns:a16="http://schemas.microsoft.com/office/drawing/2014/main" val="20003"/>
                    </a:ext>
                  </a:extLst>
                </a:gridCol>
                <a:gridCol w="1158275">
                  <a:extLst>
                    <a:ext uri="{9D8B030D-6E8A-4147-A177-3AD203B41FA5}">
                      <a16:colId xmlns="" xmlns:a16="http://schemas.microsoft.com/office/drawing/2014/main" val="20004"/>
                    </a:ext>
                  </a:extLst>
                </a:gridCol>
                <a:gridCol w="2259875">
                  <a:extLst>
                    <a:ext uri="{9D8B030D-6E8A-4147-A177-3AD203B41FA5}">
                      <a16:colId xmlns="" xmlns:a16="http://schemas.microsoft.com/office/drawing/2014/main" val="20005"/>
                    </a:ext>
                  </a:extLst>
                </a:gridCol>
                <a:gridCol w="2459225">
                  <a:extLst>
                    <a:ext uri="{9D8B030D-6E8A-4147-A177-3AD203B41FA5}">
                      <a16:colId xmlns="" xmlns:a16="http://schemas.microsoft.com/office/drawing/2014/main" val="20006"/>
                    </a:ext>
                  </a:extLst>
                </a:gridCol>
              </a:tblGrid>
              <a:tr h="920050">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SNO</a:t>
                      </a:r>
                      <a:endParaRPr sz="1100" b="0">
                        <a:solidFill>
                          <a:srgbClr val="FFFFFF"/>
                        </a:solidFill>
                        <a:latin typeface="Times New Roman"/>
                        <a:ea typeface="Times New Roman"/>
                        <a:cs typeface="Times New Roman"/>
                        <a:sym typeface="Times New Roman"/>
                      </a:endParaRPr>
                    </a:p>
                  </a:txBody>
                  <a:tcPr marL="68575" marR="68575" marT="0" marB="0">
                    <a:solidFill>
                      <a:srgbClr val="20124D"/>
                    </a:solidFill>
                  </a:tcPr>
                </a:tc>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TITLE</a:t>
                      </a:r>
                      <a:endParaRPr sz="1400" b="0">
                        <a:solidFill>
                          <a:srgbClr val="FFFFFF"/>
                        </a:solidFill>
                        <a:latin typeface="Times New Roman"/>
                        <a:ea typeface="Times New Roman"/>
                        <a:cs typeface="Times New Roman"/>
                        <a:sym typeface="Times New Roman"/>
                      </a:endParaRPr>
                    </a:p>
                  </a:txBody>
                  <a:tcPr marL="68575" marR="68575" marT="0" marB="0">
                    <a:solidFill>
                      <a:srgbClr val="20124D"/>
                    </a:solidFill>
                  </a:tcPr>
                </a:tc>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YEAR</a:t>
                      </a:r>
                      <a:endParaRPr sz="1100" b="0">
                        <a:solidFill>
                          <a:srgbClr val="FFFFFF"/>
                        </a:solidFill>
                        <a:latin typeface="Times New Roman"/>
                        <a:ea typeface="Times New Roman"/>
                        <a:cs typeface="Times New Roman"/>
                        <a:sym typeface="Times New Roman"/>
                      </a:endParaRPr>
                    </a:p>
                  </a:txBody>
                  <a:tcPr marL="68575" marR="68575" marT="0" marB="0">
                    <a:solidFill>
                      <a:srgbClr val="20124D"/>
                    </a:solidFill>
                  </a:tcPr>
                </a:tc>
                <a:tc>
                  <a:txBody>
                    <a:bodyPr/>
                    <a:lstStyle/>
                    <a:p>
                      <a:pPr marL="0" marR="0" lvl="0" indent="0" algn="ctr" rtl="0">
                        <a:lnSpc>
                          <a:spcPct val="115000"/>
                        </a:lnSpc>
                        <a:spcBef>
                          <a:spcPts val="0"/>
                        </a:spcBef>
                        <a:spcAft>
                          <a:spcPts val="0"/>
                        </a:spcAft>
                        <a:buClr>
                          <a:srgbClr val="FFFFFF"/>
                        </a:buClr>
                        <a:buSzPts val="1100"/>
                        <a:buFont typeface="Times New Roman"/>
                        <a:buNone/>
                      </a:pPr>
                      <a:r>
                        <a:rPr lang="en-US" sz="1100" b="0">
                          <a:solidFill>
                            <a:srgbClr val="FFFFFF"/>
                          </a:solidFill>
                          <a:latin typeface="Times New Roman"/>
                          <a:ea typeface="Times New Roman"/>
                          <a:cs typeface="Times New Roman"/>
                          <a:sym typeface="Times New Roman"/>
                        </a:rPr>
                        <a:t>JOURNAL NAME</a:t>
                      </a:r>
                      <a:endParaRPr sz="1100" b="0">
                        <a:solidFill>
                          <a:srgbClr val="FFFFFF"/>
                        </a:solidFill>
                        <a:latin typeface="Times New Roman"/>
                        <a:ea typeface="Times New Roman"/>
                        <a:cs typeface="Times New Roman"/>
                        <a:sym typeface="Times New Roman"/>
                      </a:endParaRPr>
                    </a:p>
                  </a:txBody>
                  <a:tcPr marL="68575" marR="68575" marT="0" marB="0">
                    <a:solidFill>
                      <a:srgbClr val="20124D"/>
                    </a:solidFill>
                  </a:tcPr>
                </a:tc>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AUTHOR</a:t>
                      </a:r>
                      <a:endParaRPr sz="1100" b="0">
                        <a:solidFill>
                          <a:srgbClr val="FFFFFF"/>
                        </a:solidFill>
                        <a:latin typeface="Times New Roman"/>
                        <a:ea typeface="Times New Roman"/>
                        <a:cs typeface="Times New Roman"/>
                        <a:sym typeface="Times New Roman"/>
                      </a:endParaRPr>
                    </a:p>
                  </a:txBody>
                  <a:tcPr marL="68575" marR="68575" marT="0" marB="0">
                    <a:solidFill>
                      <a:srgbClr val="20124D"/>
                    </a:solidFill>
                  </a:tcPr>
                </a:tc>
                <a:tc>
                  <a:txBody>
                    <a:bodyPr/>
                    <a:lstStyle/>
                    <a:p>
                      <a:pPr marL="342900" marR="0" lvl="0" indent="-25400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METHODOLOGY</a:t>
                      </a:r>
                      <a:endParaRPr sz="1100" b="0" u="none" strike="noStrike">
                        <a:solidFill>
                          <a:srgbClr val="FFFFFF"/>
                        </a:solidFill>
                        <a:latin typeface="Times New Roman"/>
                        <a:ea typeface="Times New Roman"/>
                        <a:cs typeface="Times New Roman"/>
                        <a:sym typeface="Times New Roman"/>
                      </a:endParaRPr>
                    </a:p>
                  </a:txBody>
                  <a:tcPr marL="68575" marR="68575" marT="0" marB="0">
                    <a:solidFill>
                      <a:srgbClr val="20124D"/>
                    </a:solidFill>
                  </a:tcPr>
                </a:tc>
                <a:tc>
                  <a:txBody>
                    <a:bodyPr/>
                    <a:lstStyle/>
                    <a:p>
                      <a:pPr marL="342900" marR="0" lvl="0" indent="-25400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INFERENCE</a:t>
                      </a:r>
                      <a:endParaRPr sz="1100" b="0" u="none" strike="noStrike">
                        <a:solidFill>
                          <a:srgbClr val="FFFFFF"/>
                        </a:solidFill>
                        <a:latin typeface="Times New Roman"/>
                        <a:ea typeface="Times New Roman"/>
                        <a:cs typeface="Times New Roman"/>
                        <a:sym typeface="Times New Roman"/>
                      </a:endParaRPr>
                    </a:p>
                  </a:txBody>
                  <a:tcPr marL="68575" marR="68575" marT="0" marB="0">
                    <a:solidFill>
                      <a:srgbClr val="20124D"/>
                    </a:solidFill>
                  </a:tcPr>
                </a:tc>
                <a:extLst>
                  <a:ext uri="{0D108BD9-81ED-4DB2-BD59-A6C34878D82A}">
                    <a16:rowId xmlns="" xmlns:a16="http://schemas.microsoft.com/office/drawing/2014/main" val="10000"/>
                  </a:ext>
                </a:extLst>
              </a:tr>
              <a:tr h="6223725">
                <a:tc>
                  <a:txBody>
                    <a:bodyPr/>
                    <a:lstStyle/>
                    <a:p>
                      <a:pPr marL="0" marR="0" lvl="0" indent="0" algn="just" rtl="0">
                        <a:lnSpc>
                          <a:spcPct val="115000"/>
                        </a:lnSpc>
                        <a:spcBef>
                          <a:spcPts val="0"/>
                        </a:spcBef>
                        <a:spcAft>
                          <a:spcPts val="0"/>
                        </a:spcAft>
                        <a:buClr>
                          <a:schemeClr val="dk1"/>
                        </a:buClr>
                        <a:buSzPts val="1400"/>
                        <a:buFont typeface="Lucida Sans"/>
                        <a:buNone/>
                      </a:pPr>
                      <a:endParaRPr sz="1400" b="0">
                        <a:solidFill>
                          <a:schemeClr val="dk1"/>
                        </a:solidFill>
                        <a:latin typeface="Times New Roman"/>
                        <a:ea typeface="Times New Roman"/>
                        <a:cs typeface="Times New Roman"/>
                        <a:sym typeface="Times New Roman"/>
                      </a:endParaRPr>
                    </a:p>
                    <a:p>
                      <a:pPr marL="0" marR="0" lvl="0" indent="0" algn="just" rtl="0">
                        <a:lnSpc>
                          <a:spcPct val="115000"/>
                        </a:lnSpc>
                        <a:spcBef>
                          <a:spcPts val="1000"/>
                        </a:spcBef>
                        <a:spcAft>
                          <a:spcPts val="0"/>
                        </a:spcAft>
                        <a:buClr>
                          <a:schemeClr val="dk1"/>
                        </a:buClr>
                        <a:buSzPts val="1400"/>
                        <a:buFont typeface="Times New Roman"/>
                        <a:buNone/>
                      </a:pPr>
                      <a:r>
                        <a:rPr lang="en-US" sz="1400" b="0">
                          <a:solidFill>
                            <a:schemeClr val="dk1"/>
                          </a:solidFill>
                          <a:latin typeface="Times New Roman"/>
                          <a:ea typeface="Times New Roman"/>
                          <a:cs typeface="Times New Roman"/>
                          <a:sym typeface="Times New Roman"/>
                        </a:rPr>
                        <a:t>5</a:t>
                      </a:r>
                      <a:endParaRPr sz="1400" b="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pPr marL="0" marR="0" lvl="0" indent="0" algn="just" rtl="0">
                        <a:lnSpc>
                          <a:spcPct val="115000"/>
                        </a:lnSpc>
                        <a:spcBef>
                          <a:spcPts val="0"/>
                        </a:spcBef>
                        <a:spcAft>
                          <a:spcPts val="0"/>
                        </a:spcAft>
                        <a:buClr>
                          <a:schemeClr val="dk1"/>
                        </a:buClr>
                        <a:buSzPts val="1800"/>
                        <a:buFont typeface="Lucida Sans"/>
                        <a:buNone/>
                      </a:pPr>
                      <a:r>
                        <a:rPr lang="en-US" sz="1400" b="0" i="0" u="none" strike="noStrike" cap="none" dirty="0">
                          <a:solidFill>
                            <a:srgbClr val="000000"/>
                          </a:solidFill>
                          <a:effectLst/>
                          <a:latin typeface="Arial"/>
                          <a:ea typeface="Arial"/>
                          <a:cs typeface="Arial"/>
                          <a:sym typeface="Arial"/>
                        </a:rPr>
                        <a:t>Coal Mine Safety Monitoring and Alerting System</a:t>
                      </a:r>
                      <a:endParaRPr sz="1400" b="0" dirty="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pPr marL="0" marR="0" lvl="0" indent="0" algn="just" rtl="0">
                        <a:lnSpc>
                          <a:spcPct val="115000"/>
                        </a:lnSpc>
                        <a:spcBef>
                          <a:spcPts val="0"/>
                        </a:spcBef>
                        <a:spcAft>
                          <a:spcPts val="0"/>
                        </a:spcAft>
                        <a:buClr>
                          <a:schemeClr val="dk1"/>
                        </a:buClr>
                        <a:buSzPts val="1400"/>
                        <a:buFont typeface="Times New Roman"/>
                        <a:buNone/>
                      </a:pPr>
                      <a:r>
                        <a:rPr lang="en-US" sz="1400" b="0" dirty="0">
                          <a:solidFill>
                            <a:schemeClr val="dk1"/>
                          </a:solidFill>
                          <a:latin typeface="Times New Roman"/>
                          <a:ea typeface="Times New Roman"/>
                          <a:cs typeface="Times New Roman"/>
                          <a:sym typeface="Times New Roman"/>
                        </a:rPr>
                        <a:t>2017</a:t>
                      </a:r>
                      <a:endParaRPr sz="1400" b="0" dirty="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pPr marL="0" marR="0" lvl="0" indent="0" algn="just" rtl="0">
                        <a:lnSpc>
                          <a:spcPct val="115000"/>
                        </a:lnSpc>
                        <a:spcBef>
                          <a:spcPts val="0"/>
                        </a:spcBef>
                        <a:spcAft>
                          <a:spcPts val="0"/>
                        </a:spcAft>
                        <a:buClr>
                          <a:schemeClr val="dk1"/>
                        </a:buClr>
                        <a:buSzPts val="1400"/>
                        <a:buFont typeface="Lucida Sans"/>
                        <a:buNone/>
                      </a:pPr>
                      <a:r>
                        <a:rPr lang="en-US" sz="1400" b="0" dirty="0">
                          <a:solidFill>
                            <a:schemeClr val="dk1"/>
                          </a:solidFill>
                          <a:latin typeface="Times New Roman"/>
                          <a:ea typeface="Times New Roman"/>
                          <a:cs typeface="Times New Roman"/>
                          <a:sym typeface="Times New Roman"/>
                        </a:rPr>
                        <a:t>IJRET</a:t>
                      </a:r>
                      <a:endParaRPr sz="1400" b="0" dirty="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pPr marL="0" marR="0" lvl="0" indent="0" algn="just" rtl="0">
                        <a:lnSpc>
                          <a:spcPct val="115000"/>
                        </a:lnSpc>
                        <a:spcBef>
                          <a:spcPts val="0"/>
                        </a:spcBef>
                        <a:spcAft>
                          <a:spcPts val="0"/>
                        </a:spcAft>
                        <a:buClr>
                          <a:schemeClr val="dk1"/>
                        </a:buClr>
                        <a:buSzPts val="1400"/>
                        <a:buFont typeface="Times New Roman"/>
                        <a:buNone/>
                      </a:pPr>
                      <a:r>
                        <a:rPr lang="en-US" sz="1400" b="0" i="0" u="none" strike="noStrike" cap="none" dirty="0">
                          <a:solidFill>
                            <a:srgbClr val="000000"/>
                          </a:solidFill>
                          <a:effectLst/>
                          <a:latin typeface="Arial"/>
                          <a:ea typeface="Arial"/>
                          <a:cs typeface="Arial"/>
                          <a:sym typeface="Arial"/>
                        </a:rPr>
                        <a:t>S. R. </a:t>
                      </a:r>
                      <a:r>
                        <a:rPr lang="en-US" sz="1400" b="0" i="0" u="none" strike="noStrike" cap="none" dirty="0" err="1">
                          <a:solidFill>
                            <a:srgbClr val="000000"/>
                          </a:solidFill>
                          <a:effectLst/>
                          <a:latin typeface="Arial"/>
                          <a:ea typeface="Arial"/>
                          <a:cs typeface="Arial"/>
                          <a:sym typeface="Arial"/>
                        </a:rPr>
                        <a:t>Deokar</a:t>
                      </a:r>
                      <a:r>
                        <a:rPr lang="en-US" sz="1400" b="0" i="0" u="none" strike="noStrike" cap="none" dirty="0">
                          <a:solidFill>
                            <a:srgbClr val="000000"/>
                          </a:solidFill>
                          <a:effectLst/>
                          <a:latin typeface="Arial"/>
                          <a:ea typeface="Arial"/>
                          <a:cs typeface="Arial"/>
                          <a:sym typeface="Arial"/>
                        </a:rPr>
                        <a:t>, J. S. </a:t>
                      </a:r>
                      <a:r>
                        <a:rPr lang="en-US" sz="1400" b="0" i="0" u="none" strike="noStrike" cap="none" dirty="0" err="1">
                          <a:solidFill>
                            <a:srgbClr val="000000"/>
                          </a:solidFill>
                          <a:effectLst/>
                          <a:latin typeface="Arial"/>
                          <a:ea typeface="Arial"/>
                          <a:cs typeface="Arial"/>
                          <a:sym typeface="Arial"/>
                        </a:rPr>
                        <a:t>Wakode</a:t>
                      </a:r>
                      <a:endParaRPr sz="1400" b="0" dirty="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pPr marL="342900" marR="0" lvl="0" indent="-342900" algn="l" defTabSz="914400" rtl="0" eaLnBrk="1" fontAlgn="auto" latinLnBrk="0" hangingPunct="1">
                        <a:lnSpc>
                          <a:spcPct val="100000"/>
                        </a:lnSpc>
                        <a:spcBef>
                          <a:spcPts val="0"/>
                        </a:spcBef>
                        <a:spcAft>
                          <a:spcPts val="0"/>
                        </a:spcAft>
                        <a:buClr>
                          <a:schemeClr val="dk1"/>
                        </a:buClr>
                        <a:buSzPts val="1400"/>
                        <a:buFont typeface="Arial"/>
                        <a:buChar char="❖"/>
                        <a:tabLst/>
                        <a:defRPr/>
                      </a:pPr>
                      <a:r>
                        <a:rPr lang="en-US" sz="1400" b="0" i="0" u="none" strike="noStrike" cap="none" dirty="0">
                          <a:solidFill>
                            <a:srgbClr val="000000"/>
                          </a:solidFill>
                          <a:effectLst/>
                          <a:latin typeface="Arial"/>
                          <a:ea typeface="Arial"/>
                          <a:cs typeface="Arial"/>
                          <a:sym typeface="Arial"/>
                        </a:rPr>
                        <a:t>. This system also provides an early warning, which will be helpful to all miners present inside the mine to save their life before any casualty occurs. The system uses Zigbee technology and GSM for transmission of data. There is alert switch at receiver and transmitter side for emergency purpose.</a:t>
                      </a:r>
                      <a:endParaRPr lang="en-IN" sz="1400" b="0" i="0" u="none" strike="noStrike" cap="none" dirty="0">
                        <a:solidFill>
                          <a:srgbClr val="000000"/>
                        </a:solidFill>
                        <a:effectLst/>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400"/>
                        <a:buFont typeface="Arial"/>
                        <a:buChar char="❖"/>
                      </a:pPr>
                      <a:endParaRPr sz="1400" b="0" u="none" strike="noStrike" dirty="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pPr marL="342900" marR="0" lvl="0" indent="-342900" algn="just" rtl="0">
                        <a:lnSpc>
                          <a:spcPct val="115000"/>
                        </a:lnSpc>
                        <a:spcBef>
                          <a:spcPts val="0"/>
                        </a:spcBef>
                        <a:spcAft>
                          <a:spcPts val="0"/>
                        </a:spcAft>
                        <a:buClr>
                          <a:schemeClr val="dk1"/>
                        </a:buClr>
                        <a:buSzPts val="1400"/>
                        <a:buFont typeface="Noto Sans Symbols"/>
                        <a:buChar char="⮚"/>
                      </a:pPr>
                      <a:r>
                        <a:rPr lang="en-US" sz="1400" b="0" i="0" u="none" strike="noStrike" cap="none" dirty="0">
                          <a:solidFill>
                            <a:srgbClr val="000000"/>
                          </a:solidFill>
                          <a:effectLst/>
                          <a:latin typeface="Arial"/>
                          <a:ea typeface="Arial"/>
                          <a:cs typeface="Arial"/>
                          <a:sym typeface="Arial"/>
                        </a:rPr>
                        <a:t>Some workers are not aware for safety and they would not wear helmet.</a:t>
                      </a:r>
                      <a:endParaRPr sz="1400" b="0" u="none" strike="noStrike" dirty="0">
                        <a:solidFill>
                          <a:schemeClr val="dk1"/>
                        </a:solidFill>
                        <a:latin typeface="Times New Roman"/>
                        <a:ea typeface="Times New Roman"/>
                        <a:cs typeface="Times New Roman"/>
                        <a:sym typeface="Times New Roman"/>
                      </a:endParaRPr>
                    </a:p>
                  </a:txBody>
                  <a:tcPr marL="68575" marR="68575" marT="0" marB="0">
                    <a:solidFill>
                      <a:srgbClr val="D9D9E9"/>
                    </a:solidFill>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aphicFrame>
        <p:nvGraphicFramePr>
          <p:cNvPr id="150" name="Google Shape;150;p21"/>
          <p:cNvGraphicFramePr/>
          <p:nvPr>
            <p:extLst>
              <p:ext uri="{D42A27DB-BD31-4B8C-83A1-F6EECF244321}">
                <p14:modId xmlns:p14="http://schemas.microsoft.com/office/powerpoint/2010/main" val="237777058"/>
              </p:ext>
            </p:extLst>
          </p:nvPr>
        </p:nvGraphicFramePr>
        <p:xfrm>
          <a:off x="0" y="1"/>
          <a:ext cx="9144025" cy="7126380"/>
        </p:xfrm>
        <a:graphic>
          <a:graphicData uri="http://schemas.openxmlformats.org/drawingml/2006/table">
            <a:tbl>
              <a:tblPr>
                <a:noFill/>
                <a:tableStyleId>{50E8F518-6859-44AA-9109-3F85D7329CE7}</a:tableStyleId>
              </a:tblPr>
              <a:tblGrid>
                <a:gridCol w="463475">
                  <a:extLst>
                    <a:ext uri="{9D8B030D-6E8A-4147-A177-3AD203B41FA5}">
                      <a16:colId xmlns="" xmlns:a16="http://schemas.microsoft.com/office/drawing/2014/main" val="20000"/>
                    </a:ext>
                  </a:extLst>
                </a:gridCol>
                <a:gridCol w="1393900">
                  <a:extLst>
                    <a:ext uri="{9D8B030D-6E8A-4147-A177-3AD203B41FA5}">
                      <a16:colId xmlns="" xmlns:a16="http://schemas.microsoft.com/office/drawing/2014/main" val="20001"/>
                    </a:ext>
                  </a:extLst>
                </a:gridCol>
                <a:gridCol w="785825">
                  <a:extLst>
                    <a:ext uri="{9D8B030D-6E8A-4147-A177-3AD203B41FA5}">
                      <a16:colId xmlns="" xmlns:a16="http://schemas.microsoft.com/office/drawing/2014/main" val="20002"/>
                    </a:ext>
                  </a:extLst>
                </a:gridCol>
                <a:gridCol w="761225">
                  <a:extLst>
                    <a:ext uri="{9D8B030D-6E8A-4147-A177-3AD203B41FA5}">
                      <a16:colId xmlns="" xmlns:a16="http://schemas.microsoft.com/office/drawing/2014/main" val="20003"/>
                    </a:ext>
                  </a:extLst>
                </a:gridCol>
                <a:gridCol w="1268075">
                  <a:extLst>
                    <a:ext uri="{9D8B030D-6E8A-4147-A177-3AD203B41FA5}">
                      <a16:colId xmlns="" xmlns:a16="http://schemas.microsoft.com/office/drawing/2014/main" val="20004"/>
                    </a:ext>
                  </a:extLst>
                </a:gridCol>
                <a:gridCol w="2068925">
                  <a:extLst>
                    <a:ext uri="{9D8B030D-6E8A-4147-A177-3AD203B41FA5}">
                      <a16:colId xmlns="" xmlns:a16="http://schemas.microsoft.com/office/drawing/2014/main" val="20005"/>
                    </a:ext>
                  </a:extLst>
                </a:gridCol>
                <a:gridCol w="2402600">
                  <a:extLst>
                    <a:ext uri="{9D8B030D-6E8A-4147-A177-3AD203B41FA5}">
                      <a16:colId xmlns="" xmlns:a16="http://schemas.microsoft.com/office/drawing/2014/main" val="20006"/>
                    </a:ext>
                  </a:extLst>
                </a:gridCol>
              </a:tblGrid>
              <a:tr h="512975">
                <a:tc>
                  <a:txBody>
                    <a:bodyPr/>
                    <a:lstStyle/>
                    <a:p>
                      <a:pPr marL="0" marR="0" lvl="0" indent="0" algn="ctr" rtl="0">
                        <a:lnSpc>
                          <a:spcPct val="115000"/>
                        </a:lnSpc>
                        <a:spcBef>
                          <a:spcPts val="0"/>
                        </a:spcBef>
                        <a:spcAft>
                          <a:spcPts val="0"/>
                        </a:spcAft>
                        <a:buClr>
                          <a:srgbClr val="FFFFFF"/>
                        </a:buClr>
                        <a:buSzPts val="1200"/>
                        <a:buFont typeface="Times New Roman"/>
                        <a:buNone/>
                      </a:pPr>
                      <a:r>
                        <a:rPr lang="en-US" sz="1200" b="0">
                          <a:solidFill>
                            <a:srgbClr val="FFFFFF"/>
                          </a:solidFill>
                          <a:latin typeface="Times New Roman"/>
                          <a:ea typeface="Times New Roman"/>
                          <a:cs typeface="Times New Roman"/>
                          <a:sym typeface="Times New Roman"/>
                        </a:rPr>
                        <a:t>SNO</a:t>
                      </a:r>
                      <a:endParaRPr sz="105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200"/>
                        <a:buFont typeface="Times New Roman"/>
                        <a:buNone/>
                      </a:pPr>
                      <a:r>
                        <a:rPr lang="en-US" sz="1200" b="0">
                          <a:solidFill>
                            <a:srgbClr val="FFFFFF"/>
                          </a:solidFill>
                          <a:latin typeface="Times New Roman"/>
                          <a:ea typeface="Times New Roman"/>
                          <a:cs typeface="Times New Roman"/>
                          <a:sym typeface="Times New Roman"/>
                        </a:rPr>
                        <a:t>TITLE</a:t>
                      </a:r>
                      <a:endParaRPr sz="120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200"/>
                        <a:buFont typeface="Times New Roman"/>
                        <a:buNone/>
                      </a:pPr>
                      <a:r>
                        <a:rPr lang="en-US" sz="1200" b="0">
                          <a:solidFill>
                            <a:srgbClr val="FFFFFF"/>
                          </a:solidFill>
                          <a:latin typeface="Times New Roman"/>
                          <a:ea typeface="Times New Roman"/>
                          <a:cs typeface="Times New Roman"/>
                          <a:sym typeface="Times New Roman"/>
                        </a:rPr>
                        <a:t>YEAR</a:t>
                      </a:r>
                      <a:endParaRPr sz="105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050"/>
                        <a:buFont typeface="Times New Roman"/>
                        <a:buNone/>
                      </a:pPr>
                      <a:r>
                        <a:rPr lang="en-US" sz="1050" b="0">
                          <a:solidFill>
                            <a:srgbClr val="FFFFFF"/>
                          </a:solidFill>
                          <a:latin typeface="Times New Roman"/>
                          <a:ea typeface="Times New Roman"/>
                          <a:cs typeface="Times New Roman"/>
                          <a:sym typeface="Times New Roman"/>
                        </a:rPr>
                        <a:t>JOURNAL NAME</a:t>
                      </a:r>
                      <a:endParaRPr sz="105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200"/>
                        <a:buFont typeface="Times New Roman"/>
                        <a:buNone/>
                      </a:pPr>
                      <a:r>
                        <a:rPr lang="en-US" sz="1200" b="0">
                          <a:solidFill>
                            <a:srgbClr val="FFFFFF"/>
                          </a:solidFill>
                          <a:latin typeface="Times New Roman"/>
                          <a:ea typeface="Times New Roman"/>
                          <a:cs typeface="Times New Roman"/>
                          <a:sym typeface="Times New Roman"/>
                        </a:rPr>
                        <a:t>AUTHOR</a:t>
                      </a:r>
                      <a:endParaRPr sz="105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342900" marR="0" lvl="0" indent="-254000" algn="ctr" rtl="0">
                        <a:lnSpc>
                          <a:spcPct val="115000"/>
                        </a:lnSpc>
                        <a:spcBef>
                          <a:spcPts val="0"/>
                        </a:spcBef>
                        <a:spcAft>
                          <a:spcPts val="0"/>
                        </a:spcAft>
                        <a:buClr>
                          <a:srgbClr val="FFFFFF"/>
                        </a:buClr>
                        <a:buSzPts val="1200"/>
                        <a:buFont typeface="Times New Roman"/>
                        <a:buNone/>
                      </a:pPr>
                      <a:r>
                        <a:rPr lang="en-US" sz="1200" b="0">
                          <a:solidFill>
                            <a:srgbClr val="FFFFFF"/>
                          </a:solidFill>
                          <a:latin typeface="Times New Roman"/>
                          <a:ea typeface="Times New Roman"/>
                          <a:cs typeface="Times New Roman"/>
                          <a:sym typeface="Times New Roman"/>
                        </a:rPr>
                        <a:t>METHODOLOGY</a:t>
                      </a:r>
                      <a:endParaRPr sz="1050" b="0" u="none" strike="noStrike">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342900" marR="0" lvl="0" indent="-254000" algn="ctr" rtl="0">
                        <a:lnSpc>
                          <a:spcPct val="115000"/>
                        </a:lnSpc>
                        <a:spcBef>
                          <a:spcPts val="0"/>
                        </a:spcBef>
                        <a:spcAft>
                          <a:spcPts val="0"/>
                        </a:spcAft>
                        <a:buClr>
                          <a:srgbClr val="FFFFFF"/>
                        </a:buClr>
                        <a:buSzPts val="1200"/>
                        <a:buFont typeface="Times New Roman"/>
                        <a:buNone/>
                      </a:pPr>
                      <a:r>
                        <a:rPr lang="en-US" sz="1200" b="0" dirty="0">
                          <a:solidFill>
                            <a:srgbClr val="FFFFFF"/>
                          </a:solidFill>
                          <a:latin typeface="Times New Roman"/>
                          <a:ea typeface="Times New Roman"/>
                          <a:cs typeface="Times New Roman"/>
                          <a:sym typeface="Times New Roman"/>
                        </a:rPr>
                        <a:t>INFERENCE</a:t>
                      </a:r>
                      <a:endParaRPr sz="1050" b="0" u="none" strike="noStrike" dirty="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extLst>
                  <a:ext uri="{0D108BD9-81ED-4DB2-BD59-A6C34878D82A}">
                    <a16:rowId xmlns="" xmlns:a16="http://schemas.microsoft.com/office/drawing/2014/main" val="10000"/>
                  </a:ext>
                </a:extLst>
              </a:tr>
              <a:tr h="3595875">
                <a:tc>
                  <a:txBody>
                    <a:bodyPr/>
                    <a:lstStyle/>
                    <a:p>
                      <a:pPr marL="0" marR="0" lvl="0" indent="0" algn="l" rtl="0">
                        <a:spcBef>
                          <a:spcPts val="0"/>
                        </a:spcBef>
                        <a:spcAft>
                          <a:spcPts val="0"/>
                        </a:spcAft>
                        <a:buClr>
                          <a:schemeClr val="dk1"/>
                        </a:buClr>
                        <a:buSzPts val="1800"/>
                        <a:buFont typeface="Lucida Sans"/>
                        <a:buNone/>
                      </a:pPr>
                      <a:endParaRPr sz="1800" b="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400"/>
                        <a:buFont typeface="Times New Roman"/>
                        <a:buNone/>
                      </a:pPr>
                      <a:r>
                        <a:rPr lang="en-US" sz="1400" b="0">
                          <a:solidFill>
                            <a:schemeClr val="dk1"/>
                          </a:solidFill>
                          <a:latin typeface="Times New Roman"/>
                          <a:ea typeface="Times New Roman"/>
                          <a:cs typeface="Times New Roman"/>
                          <a:sym typeface="Times New Roman"/>
                        </a:rPr>
                        <a:t>6</a:t>
                      </a:r>
                      <a:endParaRPr sz="1400" b="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C7C7C7"/>
                    </a:solidFill>
                  </a:tcPr>
                </a:tc>
                <a:tc>
                  <a:txBody>
                    <a:bodyPr/>
                    <a:lstStyle/>
                    <a:p>
                      <a:pPr marL="0" marR="0" lvl="0" indent="0" algn="l" rtl="0">
                        <a:spcBef>
                          <a:spcPts val="0"/>
                        </a:spcBef>
                        <a:spcAft>
                          <a:spcPts val="0"/>
                        </a:spcAft>
                        <a:buClr>
                          <a:schemeClr val="dk1"/>
                        </a:buClr>
                        <a:buSzPts val="1800"/>
                        <a:buFont typeface="Lucida Sans"/>
                        <a:buNone/>
                      </a:pPr>
                      <a:r>
                        <a:rPr lang="en-US" sz="1400" b="0" i="0" u="none" strike="noStrike" cap="none" dirty="0">
                          <a:solidFill>
                            <a:srgbClr val="000000"/>
                          </a:solidFill>
                          <a:effectLst/>
                          <a:latin typeface="Arial"/>
                          <a:ea typeface="Arial"/>
                          <a:cs typeface="Arial"/>
                          <a:sym typeface="Arial"/>
                        </a:rPr>
                        <a:t>Mine safety system using wireless sensor networks</a:t>
                      </a:r>
                      <a:endParaRPr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C7C7C7"/>
                    </a:solidFill>
                  </a:tcPr>
                </a:tc>
                <a:tc>
                  <a:txBody>
                    <a:bodyPr/>
                    <a:lstStyle/>
                    <a:p>
                      <a:pPr marL="0" marR="0" lvl="0" indent="0" algn="l" rtl="0">
                        <a:spcBef>
                          <a:spcPts val="0"/>
                        </a:spcBef>
                        <a:spcAft>
                          <a:spcPts val="0"/>
                        </a:spcAft>
                        <a:buClr>
                          <a:schemeClr val="dk1"/>
                        </a:buClr>
                        <a:buSzPts val="1400"/>
                        <a:buFont typeface="Times New Roman"/>
                        <a:buNone/>
                      </a:pPr>
                      <a:r>
                        <a:rPr lang="en-US" sz="1400" b="0" dirty="0">
                          <a:solidFill>
                            <a:schemeClr val="dk1"/>
                          </a:solidFill>
                          <a:latin typeface="Times New Roman"/>
                          <a:ea typeface="Times New Roman"/>
                          <a:cs typeface="Times New Roman"/>
                          <a:sym typeface="Times New Roman"/>
                        </a:rPr>
                        <a:t>2016</a:t>
                      </a:r>
                      <a:endParaRPr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C7C7C7"/>
                    </a:solidFill>
                  </a:tcPr>
                </a:tc>
                <a:tc>
                  <a:txBody>
                    <a:bodyPr/>
                    <a:lstStyle/>
                    <a:p>
                      <a:pPr marL="0" marR="0" lvl="0" indent="0" algn="l" rtl="0">
                        <a:spcBef>
                          <a:spcPts val="0"/>
                        </a:spcBef>
                        <a:spcAft>
                          <a:spcPts val="0"/>
                        </a:spcAft>
                        <a:buClr>
                          <a:schemeClr val="dk1"/>
                        </a:buClr>
                        <a:buSzPts val="1400"/>
                        <a:buFont typeface="Lucida Sans"/>
                        <a:buNone/>
                      </a:pPr>
                      <a:r>
                        <a:rPr lang="en-US" sz="1400" b="0" dirty="0">
                          <a:solidFill>
                            <a:schemeClr val="dk1"/>
                          </a:solidFill>
                          <a:latin typeface="Times New Roman"/>
                          <a:ea typeface="Times New Roman"/>
                          <a:cs typeface="Times New Roman"/>
                          <a:sym typeface="Times New Roman"/>
                        </a:rPr>
                        <a:t>IEEE</a:t>
                      </a:r>
                      <a:endParaRPr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C7C7C7"/>
                    </a:solidFill>
                  </a:tcPr>
                </a:tc>
                <a:tc>
                  <a:txBody>
                    <a:bodyPr/>
                    <a:lstStyle/>
                    <a:p>
                      <a:pPr marL="0" marR="0" lvl="0" indent="0" algn="l" rtl="0">
                        <a:spcBef>
                          <a:spcPts val="0"/>
                        </a:spcBef>
                        <a:spcAft>
                          <a:spcPts val="0"/>
                        </a:spcAft>
                        <a:buClr>
                          <a:schemeClr val="dk1"/>
                        </a:buClr>
                        <a:buSzPts val="1400"/>
                        <a:buFont typeface="Lucida Sans"/>
                        <a:buNone/>
                      </a:pPr>
                      <a:r>
                        <a:rPr lang="en-US" sz="1400" b="0" i="0" u="sng" strike="noStrike" cap="none" dirty="0">
                          <a:solidFill>
                            <a:schemeClr val="tx1"/>
                          </a:solidFill>
                          <a:effectLst/>
                          <a:latin typeface="Arial"/>
                          <a:ea typeface="Arial"/>
                          <a:cs typeface="Arial"/>
                          <a:sym typeface="Arial"/>
                          <a:hlinkClick r:id="rId3">
                            <a:extLst>
                              <a:ext uri="{A12FA001-AC4F-418D-AE19-62706E023703}">
                                <ahyp:hlinkClr xmlns="" xmlns:ahyp="http://schemas.microsoft.com/office/drawing/2018/hyperlinkcolor" val="tx"/>
                              </a:ext>
                            </a:extLst>
                          </a:hlinkClick>
                        </a:rPr>
                        <a:t>Valdo Henriques</a:t>
                      </a:r>
                      <a:r>
                        <a:rPr lang="en-US" sz="1400" b="0" i="0" u="none" strike="noStrike" cap="none" dirty="0">
                          <a:solidFill>
                            <a:schemeClr val="tx1"/>
                          </a:solidFill>
                          <a:effectLst/>
                          <a:latin typeface="Arial"/>
                          <a:ea typeface="Arial"/>
                          <a:cs typeface="Arial"/>
                          <a:sym typeface="Arial"/>
                        </a:rPr>
                        <a:t>; </a:t>
                      </a:r>
                      <a:r>
                        <a:rPr lang="en-US" sz="1400" b="0" i="0" u="sng" strike="noStrike" cap="none" dirty="0">
                          <a:solidFill>
                            <a:srgbClr val="67AFBD"/>
                          </a:solidFill>
                          <a:effectLst/>
                          <a:latin typeface="Arial"/>
                          <a:ea typeface="Arial"/>
                          <a:cs typeface="Arial"/>
                          <a:sym typeface="Arial"/>
                          <a:hlinkClick r:id="rId4">
                            <a:extLst>
                              <a:ext uri="{A12FA001-AC4F-418D-AE19-62706E023703}">
                                <ahyp:hlinkClr xmlns="" xmlns:ahyp="http://schemas.microsoft.com/office/drawing/2018/hyperlinkcolor" val="tx"/>
                              </a:ext>
                            </a:extLst>
                          </a:hlinkClick>
                        </a:rPr>
                        <a:t>Reza </a:t>
                      </a:r>
                      <a:r>
                        <a:rPr lang="en-US" sz="1400" b="0" i="0" u="sng" strike="noStrike" cap="none" dirty="0" err="1">
                          <a:solidFill>
                            <a:schemeClr val="tx1"/>
                          </a:solidFill>
                          <a:effectLst/>
                          <a:latin typeface="Arial"/>
                          <a:ea typeface="Arial"/>
                          <a:cs typeface="Arial"/>
                          <a:sym typeface="Arial"/>
                          <a:hlinkClick r:id="rId4">
                            <a:extLst>
                              <a:ext uri="{A12FA001-AC4F-418D-AE19-62706E023703}">
                                <ahyp:hlinkClr xmlns="" xmlns:ahyp="http://schemas.microsoft.com/office/drawing/2018/hyperlinkcolor" val="tx"/>
                              </a:ext>
                            </a:extLst>
                          </a:hlinkClick>
                        </a:rPr>
                        <a:t>Malekian</a:t>
                      </a:r>
                      <a:r>
                        <a:rPr lang="en-US" sz="1400" b="0" i="0" u="none" strike="noStrike" cap="none" dirty="0">
                          <a:solidFill>
                            <a:schemeClr val="tx1"/>
                          </a:solidFill>
                          <a:effectLst/>
                          <a:latin typeface="Arial"/>
                          <a:ea typeface="Arial"/>
                          <a:cs typeface="Arial"/>
                          <a:sym typeface="Arial"/>
                        </a:rPr>
                        <a:t>; </a:t>
                      </a:r>
                      <a:r>
                        <a:rPr lang="en-US" sz="1400" b="0" i="0" u="sng" strike="noStrike" cap="none" dirty="0" err="1">
                          <a:solidFill>
                            <a:srgbClr val="67AFBD"/>
                          </a:solidFill>
                          <a:effectLst/>
                          <a:latin typeface="Arial"/>
                          <a:ea typeface="Arial"/>
                          <a:cs typeface="Arial"/>
                          <a:sym typeface="Arial"/>
                          <a:hlinkClick r:id="rId5">
                            <a:extLst>
                              <a:ext uri="{A12FA001-AC4F-418D-AE19-62706E023703}">
                                <ahyp:hlinkClr xmlns="" xmlns:ahyp="http://schemas.microsoft.com/office/drawing/2018/hyperlinkcolor" val="tx"/>
                              </a:ext>
                            </a:extLst>
                          </a:hlinkClick>
                        </a:rPr>
                        <a:t>Dijana</a:t>
                      </a:r>
                      <a:r>
                        <a:rPr lang="en-US" sz="1400" b="0" i="0" u="sng" strike="noStrike" cap="none" dirty="0">
                          <a:solidFill>
                            <a:srgbClr val="67AFBD"/>
                          </a:solidFill>
                          <a:effectLst/>
                          <a:latin typeface="Arial"/>
                          <a:ea typeface="Arial"/>
                          <a:cs typeface="Arial"/>
                          <a:sym typeface="Arial"/>
                          <a:hlinkClick r:id="rId5">
                            <a:extLst>
                              <a:ext uri="{A12FA001-AC4F-418D-AE19-62706E023703}">
                                <ahyp:hlinkClr xmlns="" xmlns:ahyp="http://schemas.microsoft.com/office/drawing/2018/hyperlinkcolor" val="tx"/>
                              </a:ext>
                            </a:extLst>
                          </a:hlinkClick>
                        </a:rPr>
                        <a:t> </a:t>
                      </a:r>
                      <a:r>
                        <a:rPr lang="en-US" sz="1400" b="0" i="0" u="sng" strike="noStrike" cap="none" dirty="0" err="1">
                          <a:solidFill>
                            <a:srgbClr val="67AFBD"/>
                          </a:solidFill>
                          <a:effectLst/>
                          <a:latin typeface="Arial"/>
                          <a:ea typeface="Arial"/>
                          <a:cs typeface="Arial"/>
                          <a:sym typeface="Arial"/>
                          <a:hlinkClick r:id="rId5">
                            <a:extLst>
                              <a:ext uri="{A12FA001-AC4F-418D-AE19-62706E023703}">
                                <ahyp:hlinkClr xmlns="" xmlns:ahyp="http://schemas.microsoft.com/office/drawing/2018/hyperlinkcolor" val="tx"/>
                              </a:ext>
                            </a:extLst>
                          </a:hlinkClick>
                        </a:rPr>
                        <a:t>Capeska</a:t>
                      </a:r>
                      <a:r>
                        <a:rPr lang="en-US" sz="1400" b="0" i="0" u="sng" strike="noStrike" cap="none" dirty="0">
                          <a:solidFill>
                            <a:srgbClr val="67AFBD"/>
                          </a:solidFill>
                          <a:effectLst/>
                          <a:latin typeface="Arial"/>
                          <a:ea typeface="Arial"/>
                          <a:cs typeface="Arial"/>
                          <a:sym typeface="Arial"/>
                          <a:hlinkClick r:id="rId5">
                            <a:extLst>
                              <a:ext uri="{A12FA001-AC4F-418D-AE19-62706E023703}">
                                <ahyp:hlinkClr xmlns="" xmlns:ahyp="http://schemas.microsoft.com/office/drawing/2018/hyperlinkcolor" val="tx"/>
                              </a:ext>
                            </a:extLst>
                          </a:hlinkClick>
                        </a:rPr>
                        <a:t> </a:t>
                      </a:r>
                      <a:r>
                        <a:rPr lang="en-US" sz="1400" b="0" i="0" u="sng" strike="noStrike" cap="none" dirty="0" err="1">
                          <a:solidFill>
                            <a:schemeClr val="tx1"/>
                          </a:solidFill>
                          <a:effectLst/>
                          <a:latin typeface="Arial"/>
                          <a:ea typeface="Arial"/>
                          <a:cs typeface="Arial"/>
                          <a:sym typeface="Arial"/>
                          <a:hlinkClick r:id="rId5">
                            <a:extLst>
                              <a:ext uri="{A12FA001-AC4F-418D-AE19-62706E023703}">
                                <ahyp:hlinkClr xmlns="" xmlns:ahyp="http://schemas.microsoft.com/office/drawing/2018/hyperlinkcolor" val="tx"/>
                              </a:ext>
                            </a:extLst>
                          </a:hlinkClick>
                        </a:rPr>
                        <a:t>Bogatinoska</a:t>
                      </a:r>
                      <a:endParaRPr sz="1400" b="0" dirty="0">
                        <a:solidFill>
                          <a:schemeClr val="tx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C7C7C7"/>
                    </a:solid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Noto Sans Symbols"/>
                        <a:buChar char="❖"/>
                        <a:tabLst/>
                        <a:defRPr/>
                      </a:pPr>
                      <a:r>
                        <a:rPr lang="en-US" sz="1200" b="0" i="0" u="none" strike="noStrike" cap="none" dirty="0">
                          <a:solidFill>
                            <a:srgbClr val="000000"/>
                          </a:solidFill>
                          <a:effectLst/>
                          <a:latin typeface="Arial"/>
                          <a:ea typeface="Arial"/>
                          <a:cs typeface="Arial"/>
                          <a:sym typeface="Arial"/>
                        </a:rPr>
                        <a:t>The input from the sensor is sampled by the micro controller, which forms the central processing Unit (CPU) of the measurement module. The microcontroller also has a timer which determines the delay between two sensor sample readings. A wireless communication module is also integrated into the microcontroller for transmitting data to the data collection station. </a:t>
                      </a:r>
                      <a:endParaRPr lang="en-IN" sz="1200" b="0" i="0" u="none" strike="noStrike" cap="none" dirty="0">
                        <a:solidFill>
                          <a:srgbClr val="000000"/>
                        </a:solidFill>
                        <a:effectLst/>
                        <a:latin typeface="Arial"/>
                        <a:ea typeface="Arial"/>
                        <a:cs typeface="Arial"/>
                        <a:sym typeface="Arial"/>
                      </a:endParaRPr>
                    </a:p>
                    <a:p>
                      <a:pPr marL="0" marR="0" lvl="0" indent="0" algn="l" rtl="0">
                        <a:spcBef>
                          <a:spcPts val="0"/>
                        </a:spcBef>
                        <a:spcAft>
                          <a:spcPts val="0"/>
                        </a:spcAft>
                        <a:buClr>
                          <a:schemeClr val="dk1"/>
                        </a:buClr>
                        <a:buSzPts val="1400"/>
                        <a:buFont typeface="Noto Sans Symbols"/>
                        <a:buChar char="❖"/>
                      </a:pPr>
                      <a:endParaRPr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C7C7C7"/>
                    </a:solidFill>
                  </a:tcPr>
                </a:tc>
                <a:tc>
                  <a:txBody>
                    <a:bodyPr/>
                    <a:lstStyle/>
                    <a:p>
                      <a:pPr marL="0" marR="0" lvl="0" indent="0" algn="l" rtl="0">
                        <a:spcBef>
                          <a:spcPts val="0"/>
                        </a:spcBef>
                        <a:spcAft>
                          <a:spcPts val="0"/>
                        </a:spcAft>
                        <a:buClr>
                          <a:schemeClr val="dk1"/>
                        </a:buClr>
                        <a:buSzPts val="1400"/>
                        <a:buFont typeface="Noto Sans Symbols"/>
                        <a:buChar char="⮚"/>
                      </a:pPr>
                      <a:r>
                        <a:rPr lang="en-US" sz="1400" b="0" dirty="0">
                          <a:solidFill>
                            <a:schemeClr val="dk1"/>
                          </a:solidFill>
                          <a:latin typeface="Times New Roman"/>
                          <a:ea typeface="Times New Roman"/>
                          <a:cs typeface="Times New Roman"/>
                          <a:sym typeface="Times New Roman"/>
                        </a:rPr>
                        <a:t>Wi FI based communication is used.</a:t>
                      </a:r>
                      <a:endParaRPr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C7C7C7"/>
                    </a:solidFill>
                  </a:tcPr>
                </a:tc>
                <a:extLst>
                  <a:ext uri="{0D108BD9-81ED-4DB2-BD59-A6C34878D82A}">
                    <a16:rowId xmlns="" xmlns:a16="http://schemas.microsoft.com/office/drawing/2014/main" val="10001"/>
                  </a:ext>
                </a:extLst>
              </a:tr>
              <a:tr h="2749150">
                <a:tc>
                  <a:txBody>
                    <a:bodyPr/>
                    <a:lstStyle/>
                    <a:p>
                      <a:pPr marL="0" marR="0" lvl="0" indent="0" algn="l" rtl="0">
                        <a:spcBef>
                          <a:spcPts val="0"/>
                        </a:spcBef>
                        <a:spcAft>
                          <a:spcPts val="0"/>
                        </a:spcAft>
                        <a:buClr>
                          <a:schemeClr val="dk1"/>
                        </a:buClr>
                        <a:buSzPts val="1400"/>
                        <a:buFont typeface="Times New Roman"/>
                        <a:buNone/>
                      </a:pPr>
                      <a:r>
                        <a:rPr lang="en-US" sz="1400" b="0">
                          <a:latin typeface="Times New Roman"/>
                          <a:ea typeface="Times New Roman"/>
                          <a:cs typeface="Times New Roman"/>
                          <a:sym typeface="Times New Roman"/>
                        </a:rPr>
                        <a:t>7</a:t>
                      </a:r>
                      <a:endParaRPr sz="1400" b="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400"/>
                        <a:buFont typeface="Lucida Sans"/>
                        <a:buNone/>
                      </a:pPr>
                      <a:r>
                        <a:rPr lang="en-US" dirty="0"/>
                        <a:t>Automatic monitoring system for coal mine safety based on wireless sensor network.</a:t>
                      </a:r>
                      <a:endParaRPr sz="1400" b="0" dirty="0">
                        <a:latin typeface="Times New Roman"/>
                        <a:ea typeface="Times New Roman"/>
                        <a:cs typeface="Times New Roman"/>
                        <a:sym typeface="Times New Roman"/>
                      </a:endParaRPr>
                    </a:p>
                  </a:txBody>
                  <a:tcPr marL="91450" marR="91450" marT="45725" marB="45725">
                    <a:solidFill>
                      <a:srgbClr val="D9D9E9"/>
                    </a:solidFill>
                  </a:tcPr>
                </a:tc>
                <a:tc>
                  <a:txBody>
                    <a:bodyPr/>
                    <a:lstStyle/>
                    <a:p>
                      <a:pPr marL="0" marR="0" lvl="0" indent="0" algn="l" rtl="0">
                        <a:spcBef>
                          <a:spcPts val="0"/>
                        </a:spcBef>
                        <a:spcAft>
                          <a:spcPts val="0"/>
                        </a:spcAft>
                        <a:buClr>
                          <a:schemeClr val="dk1"/>
                        </a:buClr>
                        <a:buSzPts val="1400"/>
                        <a:buFont typeface="Times New Roman"/>
                        <a:buNone/>
                      </a:pPr>
                      <a:r>
                        <a:rPr lang="en-US" sz="1400" b="0" dirty="0">
                          <a:latin typeface="Times New Roman"/>
                          <a:ea typeface="Times New Roman"/>
                          <a:cs typeface="Times New Roman"/>
                          <a:sym typeface="Times New Roman"/>
                        </a:rPr>
                        <a:t>2016</a:t>
                      </a:r>
                      <a:endParaRPr sz="1400" b="0" dirty="0">
                        <a:latin typeface="Times New Roman"/>
                        <a:ea typeface="Times New Roman"/>
                        <a:cs typeface="Times New Roman"/>
                        <a:sym typeface="Times New Roman"/>
                      </a:endParaRPr>
                    </a:p>
                  </a:txBody>
                  <a:tcPr marL="91450" marR="91450" marT="45725" marB="45725">
                    <a:solidFill>
                      <a:srgbClr val="D9D9E9"/>
                    </a:solidFill>
                  </a:tcPr>
                </a:tc>
                <a:tc>
                  <a:txBody>
                    <a:bodyPr/>
                    <a:lstStyle/>
                    <a:p>
                      <a:pPr marL="0" marR="0" lvl="0" indent="0" algn="l" rtl="0">
                        <a:spcBef>
                          <a:spcPts val="0"/>
                        </a:spcBef>
                        <a:spcAft>
                          <a:spcPts val="0"/>
                        </a:spcAft>
                        <a:buClr>
                          <a:schemeClr val="dk1"/>
                        </a:buClr>
                        <a:buSzPts val="1400"/>
                        <a:buFont typeface="Lucida Sans"/>
                        <a:buNone/>
                      </a:pPr>
                      <a:r>
                        <a:rPr lang="en-US" sz="1400" b="0" dirty="0">
                          <a:latin typeface="Times New Roman"/>
                          <a:ea typeface="Times New Roman"/>
                          <a:cs typeface="Times New Roman"/>
                          <a:sym typeface="Times New Roman"/>
                        </a:rPr>
                        <a:t>IEEE</a:t>
                      </a:r>
                      <a:endParaRPr sz="1400" b="0" dirty="0">
                        <a:latin typeface="Times New Roman"/>
                        <a:ea typeface="Times New Roman"/>
                        <a:cs typeface="Times New Roman"/>
                        <a:sym typeface="Times New Roman"/>
                      </a:endParaRPr>
                    </a:p>
                  </a:txBody>
                  <a:tcPr marL="91450" marR="91450" marT="45725" marB="45725">
                    <a:solidFill>
                      <a:srgbClr val="D9D9E9"/>
                    </a:solidFill>
                  </a:tcPr>
                </a:tc>
                <a:tc>
                  <a:txBody>
                    <a:bodyPr/>
                    <a:lstStyle/>
                    <a:p>
                      <a:pPr marL="0" marR="0" lvl="0" indent="0" algn="l" rtl="0">
                        <a:spcBef>
                          <a:spcPts val="0"/>
                        </a:spcBef>
                        <a:spcAft>
                          <a:spcPts val="0"/>
                        </a:spcAft>
                        <a:buClr>
                          <a:schemeClr val="dk1"/>
                        </a:buClr>
                        <a:buSzPts val="1400"/>
                        <a:buFont typeface="Times New Roman"/>
                        <a:buNone/>
                      </a:pPr>
                      <a:r>
                        <a:rPr lang="en-IN" dirty="0" err="1"/>
                        <a:t>Jingjiang</a:t>
                      </a:r>
                      <a:r>
                        <a:rPr lang="en-IN" dirty="0"/>
                        <a:t> Song, </a:t>
                      </a:r>
                      <a:r>
                        <a:rPr lang="en-IN" dirty="0" err="1"/>
                        <a:t>Yingli</a:t>
                      </a:r>
                      <a:r>
                        <a:rPr lang="en-IN" dirty="0"/>
                        <a:t> Zhu</a:t>
                      </a:r>
                      <a:endParaRPr sz="1400" b="0" dirty="0">
                        <a:latin typeface="Times New Roman"/>
                        <a:ea typeface="Times New Roman"/>
                        <a:cs typeface="Times New Roman"/>
                        <a:sym typeface="Times New Roman"/>
                      </a:endParaRPr>
                    </a:p>
                  </a:txBody>
                  <a:tcPr marL="91450" marR="91450" marT="45725" marB="45725">
                    <a:solidFill>
                      <a:srgbClr val="D9D9E9"/>
                    </a:solidFill>
                  </a:tcPr>
                </a:tc>
                <a:tc>
                  <a:txBody>
                    <a:bodyPr/>
                    <a:lstStyle/>
                    <a:p>
                      <a:pPr marL="0" marR="0" lvl="0" indent="0" algn="l" rtl="0">
                        <a:spcBef>
                          <a:spcPts val="0"/>
                        </a:spcBef>
                        <a:spcAft>
                          <a:spcPts val="0"/>
                        </a:spcAft>
                        <a:buClr>
                          <a:schemeClr val="dk1"/>
                        </a:buClr>
                        <a:buSzPts val="1400"/>
                        <a:buFont typeface="Lucida Sans"/>
                        <a:buNone/>
                      </a:pPr>
                      <a:r>
                        <a:rPr lang="en-US" sz="1200" dirty="0"/>
                        <a:t>This system design monitoring for coal mine safety constructed by MSP430F and nRF2401. The sensor groups of the system intensively monitor temperature, humidity and other parameters in the underground mine, parameters measured are sent to wireless communication module by the micro-controller. The collected information is sent to </a:t>
                      </a:r>
                      <a:r>
                        <a:rPr lang="en-US" sz="1200" dirty="0" err="1"/>
                        <a:t>longdistance</a:t>
                      </a:r>
                      <a:r>
                        <a:rPr lang="en-US" sz="1200" dirty="0"/>
                        <a:t> monitoring center by cable</a:t>
                      </a:r>
                      <a:endParaRPr sz="1200" b="0" dirty="0">
                        <a:latin typeface="Times New Roman"/>
                        <a:ea typeface="Times New Roman"/>
                        <a:cs typeface="Times New Roman"/>
                        <a:sym typeface="Times New Roman"/>
                      </a:endParaRPr>
                    </a:p>
                  </a:txBody>
                  <a:tcPr marL="91450" marR="91450" marT="45725" marB="45725">
                    <a:solidFill>
                      <a:srgbClr val="D9D9E9"/>
                    </a:solidFill>
                  </a:tcPr>
                </a:tc>
                <a:tc>
                  <a:txBody>
                    <a:bodyPr/>
                    <a:lstStyle/>
                    <a:p>
                      <a:pPr marL="0" marR="0" lvl="0" indent="0" algn="l" rtl="0">
                        <a:spcBef>
                          <a:spcPts val="0"/>
                        </a:spcBef>
                        <a:spcAft>
                          <a:spcPts val="0"/>
                        </a:spcAft>
                        <a:buClr>
                          <a:schemeClr val="dk1"/>
                        </a:buClr>
                        <a:buSzPts val="1400"/>
                        <a:buFont typeface="Noto Sans Symbols"/>
                        <a:buChar char="⮚"/>
                      </a:pPr>
                      <a:r>
                        <a:rPr lang="en-US" dirty="0"/>
                        <a:t>The problem of this implementation is that hardware is placed inside the coal mines, when a natural calamity or a roof fall occurred, the system is damage. So the reliability and long life of conventional communication system is poor.</a:t>
                      </a:r>
                      <a:endParaRPr sz="1400" b="0" dirty="0">
                        <a:latin typeface="Times New Roman"/>
                        <a:ea typeface="Times New Roman"/>
                        <a:cs typeface="Times New Roman"/>
                        <a:sym typeface="Times New Roman"/>
                      </a:endParaRPr>
                    </a:p>
                  </a:txBody>
                  <a:tcPr marL="91450" marR="91450" marT="45725" marB="45725">
                    <a:solidFill>
                      <a:srgbClr val="D9D9E9"/>
                    </a:solidFill>
                  </a:tcPr>
                </a:tc>
                <a:extLst>
                  <a:ext uri="{0D108BD9-81ED-4DB2-BD59-A6C34878D82A}">
                    <a16:rowId xmlns=""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Concourse">
  <a:themeElements>
    <a:clrScheme name="purple">
      <a:dk1>
        <a:srgbClr val="000000"/>
      </a:dk1>
      <a:lt1>
        <a:srgbClr val="FFFFFF"/>
      </a:lt1>
      <a:dk2>
        <a:srgbClr val="424456"/>
      </a:dk2>
      <a:lt2>
        <a:srgbClr val="DEDEDE"/>
      </a:lt2>
      <a:accent1>
        <a:srgbClr val="53548A"/>
      </a:accent1>
      <a:accent2>
        <a:srgbClr val="438086"/>
      </a:accent2>
      <a:accent3>
        <a:srgbClr val="78397A"/>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598</TotalTime>
  <Words>2688</Words>
  <Application>Microsoft Office PowerPoint</Application>
  <PresentationFormat>On-screen Show (4:3)</PresentationFormat>
  <Paragraphs>348</Paragraphs>
  <Slides>45</Slides>
  <Notes>33</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Concourse</vt:lpstr>
      <vt:lpstr>      IOT BASED MONITORING SYSTEM FOR COAL MINING ENVIRONMENT USING LI-FI </vt:lpstr>
      <vt:lpstr>ABSTRACT</vt:lpstr>
      <vt:lpstr>INTRODUCTION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EXISTING SYSTEM</vt:lpstr>
      <vt:lpstr>DRAWBACKS OF EXISTING SYSTEM  </vt:lpstr>
      <vt:lpstr>PROPOSED SYSTEM</vt:lpstr>
      <vt:lpstr>   In this proposed system the coal mine safety systems are fixed with gas sensor modules, the light dependent resistor(LDR sensor), temperature sensor ,humidity sensor, fire sensor, buzzer and led. We integrate all the sensors to the Arduino uno. In this system we mainly have monitoring and controlling systems monitoring system where monitor all the data from different sensors. Gas sensor detects the gas in the coal mine environment. The temperature and humidity values are also he monitored inside the coalmine. LDR sensor is used to measure the intensity of the light by varying its resistance value.  TECHNOLOGY USED:     Light Fidelity Technology ,IOT Cloud platform      </vt:lpstr>
      <vt:lpstr>  ADVANTAGES  1.The transmission separation of Li-Fi is faster than other wireless data transmission systems. 2. Driven devours less power and gives more effectiveness. It gives more channels to Transmit and thus there will be more data transfer capacity.  3.These waves are innocuous since it is light. 4.It tends to be utilized anyplace with no issues. 5.The light waves are quick and can’t be seen by the human eyes. It is hard to hack the data or information in the Li-Fi innovation. The information is particularly verified.   </vt:lpstr>
      <vt:lpstr>PowerPoint Presentation</vt:lpstr>
      <vt:lpstr>SYSTEM ARCHITECTURE</vt:lpstr>
      <vt:lpstr>PowerPoint Presentation</vt:lpstr>
      <vt:lpstr>PowerPoint Presentation</vt:lpstr>
      <vt:lpstr>PowerPoint Presentation</vt:lpstr>
      <vt:lpstr>DHT11</vt:lpstr>
      <vt:lpstr>LDR</vt:lpstr>
      <vt:lpstr>MQ6 sensor</vt:lpstr>
      <vt:lpstr>MQ7 Sensor</vt:lpstr>
      <vt:lpstr>Li-Fi</vt:lpstr>
      <vt:lpstr>MODULES DESCRIPTION </vt:lpstr>
      <vt:lpstr> 1. Temperature,Humidity and gas detection </vt:lpstr>
      <vt:lpstr>PowerPoint Presentation</vt:lpstr>
      <vt:lpstr> </vt:lpstr>
      <vt:lpstr>.</vt:lpstr>
      <vt:lpstr>5.Monitoring using  IOT cloud platform </vt:lpstr>
      <vt:lpstr>SCREENSHOTS                          Transmitter side</vt:lpstr>
      <vt:lpstr>Receiver side</vt:lpstr>
      <vt:lpstr>Results   </vt:lpstr>
      <vt:lpstr>PowerPoint Presentation</vt:lpstr>
      <vt:lpstr>PowerPoint Presentation</vt:lpstr>
      <vt:lpstr>PowerPoint Presentation</vt:lpstr>
      <vt:lpstr>PowerPoint Presentation</vt:lpstr>
      <vt:lpstr>CONCLUSION</vt:lpstr>
      <vt:lpstr> FUTURE ENHANCEMENT</vt:lpstr>
      <vt:lpstr>REFERENCES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ITEM SET COUNTING AND IMPLICATION RULES FOR STUDENT APPLICATION DATA</dc:title>
  <dc:creator>Sruthi Srinivasan</dc:creator>
  <cp:lastModifiedBy>Admin</cp:lastModifiedBy>
  <cp:revision>97</cp:revision>
  <dcterms:modified xsi:type="dcterms:W3CDTF">2021-08-05T06:45:03Z</dcterms:modified>
</cp:coreProperties>
</file>