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71" r:id="rId5"/>
    <p:sldId id="259" r:id="rId6"/>
    <p:sldId id="260" r:id="rId7"/>
    <p:sldId id="261" r:id="rId8"/>
    <p:sldId id="262" r:id="rId9"/>
    <p:sldId id="263" r:id="rId10"/>
    <p:sldId id="266" r:id="rId11"/>
    <p:sldId id="267" r:id="rId12"/>
    <p:sldId id="270"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nkatesan V" initials="VV" lastIdx="1" clrIdx="0">
    <p:extLst>
      <p:ext uri="{19B8F6BF-5375-455C-9EA6-DF929625EA0E}">
        <p15:presenceInfo xmlns:p15="http://schemas.microsoft.com/office/powerpoint/2012/main" userId="34a32143a9d889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1" d="100"/>
          <a:sy n="71" d="100"/>
        </p:scale>
        <p:origin x="1090" y="50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FC7E-D49F-56A9-9750-35EFA7C5E0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761D9D-4EF7-1B1F-5F31-FBF7125A93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34A7D0-76BD-D10E-67D6-D074B1B38FB5}"/>
              </a:ext>
            </a:extLst>
          </p:cNvPr>
          <p:cNvSpPr>
            <a:spLocks noGrp="1"/>
          </p:cNvSpPr>
          <p:nvPr>
            <p:ph type="dt" sz="half" idx="10"/>
          </p:nvPr>
        </p:nvSpPr>
        <p:spPr/>
        <p:txBody>
          <a:bodyPr/>
          <a:lstStyle/>
          <a:p>
            <a:fld id="{162D8AED-CAC2-4D81-95C8-41A0A7D55781}" type="datetimeFigureOut">
              <a:rPr lang="en-IN" smtClean="0"/>
              <a:t>08-03-2024</a:t>
            </a:fld>
            <a:endParaRPr lang="en-IN"/>
          </a:p>
        </p:txBody>
      </p:sp>
      <p:sp>
        <p:nvSpPr>
          <p:cNvPr id="5" name="Footer Placeholder 4">
            <a:extLst>
              <a:ext uri="{FF2B5EF4-FFF2-40B4-BE49-F238E27FC236}">
                <a16:creationId xmlns:a16="http://schemas.microsoft.com/office/drawing/2014/main" id="{829CD31C-2FAB-5608-08CE-D68F4D8D73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64D14A-894B-6676-6B7C-C5B4FE5ABD9F}"/>
              </a:ext>
            </a:extLst>
          </p:cNvPr>
          <p:cNvSpPr>
            <a:spLocks noGrp="1"/>
          </p:cNvSpPr>
          <p:nvPr>
            <p:ph type="sldNum" sz="quarter" idx="12"/>
          </p:nvPr>
        </p:nvSpPr>
        <p:spPr/>
        <p:txBody>
          <a:bodyPr/>
          <a:lstStyle/>
          <a:p>
            <a:fld id="{AFFE8744-E0F2-4F88-A5DA-E5E22B804A87}" type="slidenum">
              <a:rPr lang="en-IN" smtClean="0"/>
              <a:t>‹#›</a:t>
            </a:fld>
            <a:endParaRPr lang="en-IN"/>
          </a:p>
        </p:txBody>
      </p:sp>
    </p:spTree>
    <p:extLst>
      <p:ext uri="{BB962C8B-B14F-4D97-AF65-F5344CB8AC3E}">
        <p14:creationId xmlns:p14="http://schemas.microsoft.com/office/powerpoint/2010/main" val="500250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124F2-5E1D-E200-9460-C7DA190C44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281014-3E2E-E1B8-38EC-D4FC88BB36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B59E04-618F-868C-BA2A-FDC2587EDB4F}"/>
              </a:ext>
            </a:extLst>
          </p:cNvPr>
          <p:cNvSpPr>
            <a:spLocks noGrp="1"/>
          </p:cNvSpPr>
          <p:nvPr>
            <p:ph type="dt" sz="half" idx="10"/>
          </p:nvPr>
        </p:nvSpPr>
        <p:spPr/>
        <p:txBody>
          <a:bodyPr/>
          <a:lstStyle/>
          <a:p>
            <a:fld id="{162D8AED-CAC2-4D81-95C8-41A0A7D55781}" type="datetimeFigureOut">
              <a:rPr lang="en-IN" smtClean="0"/>
              <a:t>08-03-2024</a:t>
            </a:fld>
            <a:endParaRPr lang="en-IN"/>
          </a:p>
        </p:txBody>
      </p:sp>
      <p:sp>
        <p:nvSpPr>
          <p:cNvPr id="5" name="Footer Placeholder 4">
            <a:extLst>
              <a:ext uri="{FF2B5EF4-FFF2-40B4-BE49-F238E27FC236}">
                <a16:creationId xmlns:a16="http://schemas.microsoft.com/office/drawing/2014/main" id="{97BD0717-A370-2218-D3DB-FE3656FD8F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16890F-4399-8F3B-82B4-1072B636DE8E}"/>
              </a:ext>
            </a:extLst>
          </p:cNvPr>
          <p:cNvSpPr>
            <a:spLocks noGrp="1"/>
          </p:cNvSpPr>
          <p:nvPr>
            <p:ph type="sldNum" sz="quarter" idx="12"/>
          </p:nvPr>
        </p:nvSpPr>
        <p:spPr/>
        <p:txBody>
          <a:bodyPr/>
          <a:lstStyle/>
          <a:p>
            <a:fld id="{AFFE8744-E0F2-4F88-A5DA-E5E22B804A87}" type="slidenum">
              <a:rPr lang="en-IN" smtClean="0"/>
              <a:t>‹#›</a:t>
            </a:fld>
            <a:endParaRPr lang="en-IN"/>
          </a:p>
        </p:txBody>
      </p:sp>
    </p:spTree>
    <p:extLst>
      <p:ext uri="{BB962C8B-B14F-4D97-AF65-F5344CB8AC3E}">
        <p14:creationId xmlns:p14="http://schemas.microsoft.com/office/powerpoint/2010/main" val="2560140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427406-0580-6210-40CA-F28C5A1493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B2FF4E-6515-41F2-00BA-7A1806E43C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01B560-14BC-B91D-4D10-EF7D24468995}"/>
              </a:ext>
            </a:extLst>
          </p:cNvPr>
          <p:cNvSpPr>
            <a:spLocks noGrp="1"/>
          </p:cNvSpPr>
          <p:nvPr>
            <p:ph type="dt" sz="half" idx="10"/>
          </p:nvPr>
        </p:nvSpPr>
        <p:spPr/>
        <p:txBody>
          <a:bodyPr/>
          <a:lstStyle/>
          <a:p>
            <a:fld id="{162D8AED-CAC2-4D81-95C8-41A0A7D55781}" type="datetimeFigureOut">
              <a:rPr lang="en-IN" smtClean="0"/>
              <a:t>08-03-2024</a:t>
            </a:fld>
            <a:endParaRPr lang="en-IN"/>
          </a:p>
        </p:txBody>
      </p:sp>
      <p:sp>
        <p:nvSpPr>
          <p:cNvPr id="5" name="Footer Placeholder 4">
            <a:extLst>
              <a:ext uri="{FF2B5EF4-FFF2-40B4-BE49-F238E27FC236}">
                <a16:creationId xmlns:a16="http://schemas.microsoft.com/office/drawing/2014/main" id="{024F5506-7D27-45C6-BB6A-5C24040FAA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76B76E-F08E-C908-89A8-69BDF88FE624}"/>
              </a:ext>
            </a:extLst>
          </p:cNvPr>
          <p:cNvSpPr>
            <a:spLocks noGrp="1"/>
          </p:cNvSpPr>
          <p:nvPr>
            <p:ph type="sldNum" sz="quarter" idx="12"/>
          </p:nvPr>
        </p:nvSpPr>
        <p:spPr/>
        <p:txBody>
          <a:bodyPr/>
          <a:lstStyle/>
          <a:p>
            <a:fld id="{AFFE8744-E0F2-4F88-A5DA-E5E22B804A87}" type="slidenum">
              <a:rPr lang="en-IN" smtClean="0"/>
              <a:t>‹#›</a:t>
            </a:fld>
            <a:endParaRPr lang="en-IN"/>
          </a:p>
        </p:txBody>
      </p:sp>
    </p:spTree>
    <p:extLst>
      <p:ext uri="{BB962C8B-B14F-4D97-AF65-F5344CB8AC3E}">
        <p14:creationId xmlns:p14="http://schemas.microsoft.com/office/powerpoint/2010/main" val="342516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AABD-72D1-714A-DF0A-B6803581B6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A51F87-3510-999B-EBDF-F66AE78356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B1779B-0A01-C648-A5D2-7F55EA9FEBFA}"/>
              </a:ext>
            </a:extLst>
          </p:cNvPr>
          <p:cNvSpPr>
            <a:spLocks noGrp="1"/>
          </p:cNvSpPr>
          <p:nvPr>
            <p:ph type="dt" sz="half" idx="10"/>
          </p:nvPr>
        </p:nvSpPr>
        <p:spPr/>
        <p:txBody>
          <a:bodyPr/>
          <a:lstStyle/>
          <a:p>
            <a:fld id="{162D8AED-CAC2-4D81-95C8-41A0A7D55781}" type="datetimeFigureOut">
              <a:rPr lang="en-IN" smtClean="0"/>
              <a:t>08-03-2024</a:t>
            </a:fld>
            <a:endParaRPr lang="en-IN"/>
          </a:p>
        </p:txBody>
      </p:sp>
      <p:sp>
        <p:nvSpPr>
          <p:cNvPr id="5" name="Footer Placeholder 4">
            <a:extLst>
              <a:ext uri="{FF2B5EF4-FFF2-40B4-BE49-F238E27FC236}">
                <a16:creationId xmlns:a16="http://schemas.microsoft.com/office/drawing/2014/main" id="{5A79197F-47B9-CCE1-0CEC-3B0818C951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08AA5A-E7C4-4D11-C320-9806BFCA5D8C}"/>
              </a:ext>
            </a:extLst>
          </p:cNvPr>
          <p:cNvSpPr>
            <a:spLocks noGrp="1"/>
          </p:cNvSpPr>
          <p:nvPr>
            <p:ph type="sldNum" sz="quarter" idx="12"/>
          </p:nvPr>
        </p:nvSpPr>
        <p:spPr/>
        <p:txBody>
          <a:bodyPr/>
          <a:lstStyle/>
          <a:p>
            <a:fld id="{AFFE8744-E0F2-4F88-A5DA-E5E22B804A87}" type="slidenum">
              <a:rPr lang="en-IN" smtClean="0"/>
              <a:t>‹#›</a:t>
            </a:fld>
            <a:endParaRPr lang="en-IN"/>
          </a:p>
        </p:txBody>
      </p:sp>
    </p:spTree>
    <p:extLst>
      <p:ext uri="{BB962C8B-B14F-4D97-AF65-F5344CB8AC3E}">
        <p14:creationId xmlns:p14="http://schemas.microsoft.com/office/powerpoint/2010/main" val="845048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2669B-084C-294A-A747-D82D249122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929984-1CC0-EBE4-7286-21DD69E75F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DC29B5-505F-3624-01A3-8548CB00CE35}"/>
              </a:ext>
            </a:extLst>
          </p:cNvPr>
          <p:cNvSpPr>
            <a:spLocks noGrp="1"/>
          </p:cNvSpPr>
          <p:nvPr>
            <p:ph type="dt" sz="half" idx="10"/>
          </p:nvPr>
        </p:nvSpPr>
        <p:spPr/>
        <p:txBody>
          <a:bodyPr/>
          <a:lstStyle/>
          <a:p>
            <a:fld id="{162D8AED-CAC2-4D81-95C8-41A0A7D55781}" type="datetimeFigureOut">
              <a:rPr lang="en-IN" smtClean="0"/>
              <a:t>08-03-2024</a:t>
            </a:fld>
            <a:endParaRPr lang="en-IN"/>
          </a:p>
        </p:txBody>
      </p:sp>
      <p:sp>
        <p:nvSpPr>
          <p:cNvPr id="5" name="Footer Placeholder 4">
            <a:extLst>
              <a:ext uri="{FF2B5EF4-FFF2-40B4-BE49-F238E27FC236}">
                <a16:creationId xmlns:a16="http://schemas.microsoft.com/office/drawing/2014/main" id="{855D802A-1020-1210-7064-B1397EB656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BAB04D-FBE2-E1D9-9E1D-B559766E23FF}"/>
              </a:ext>
            </a:extLst>
          </p:cNvPr>
          <p:cNvSpPr>
            <a:spLocks noGrp="1"/>
          </p:cNvSpPr>
          <p:nvPr>
            <p:ph type="sldNum" sz="quarter" idx="12"/>
          </p:nvPr>
        </p:nvSpPr>
        <p:spPr/>
        <p:txBody>
          <a:bodyPr/>
          <a:lstStyle/>
          <a:p>
            <a:fld id="{AFFE8744-E0F2-4F88-A5DA-E5E22B804A87}" type="slidenum">
              <a:rPr lang="en-IN" smtClean="0"/>
              <a:t>‹#›</a:t>
            </a:fld>
            <a:endParaRPr lang="en-IN"/>
          </a:p>
        </p:txBody>
      </p:sp>
    </p:spTree>
    <p:extLst>
      <p:ext uri="{BB962C8B-B14F-4D97-AF65-F5344CB8AC3E}">
        <p14:creationId xmlns:p14="http://schemas.microsoft.com/office/powerpoint/2010/main" val="350724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FC0C-7988-46FE-E5B5-B43B5F3D96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631488-0D82-515D-11A7-E32BFA605A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7FE375-450E-F4A5-72C3-17F4775484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9C1B36-B7B7-9C08-D557-D05EF4358051}"/>
              </a:ext>
            </a:extLst>
          </p:cNvPr>
          <p:cNvSpPr>
            <a:spLocks noGrp="1"/>
          </p:cNvSpPr>
          <p:nvPr>
            <p:ph type="dt" sz="half" idx="10"/>
          </p:nvPr>
        </p:nvSpPr>
        <p:spPr/>
        <p:txBody>
          <a:bodyPr/>
          <a:lstStyle/>
          <a:p>
            <a:fld id="{162D8AED-CAC2-4D81-95C8-41A0A7D55781}" type="datetimeFigureOut">
              <a:rPr lang="en-IN" smtClean="0"/>
              <a:t>08-03-2024</a:t>
            </a:fld>
            <a:endParaRPr lang="en-IN"/>
          </a:p>
        </p:txBody>
      </p:sp>
      <p:sp>
        <p:nvSpPr>
          <p:cNvPr id="6" name="Footer Placeholder 5">
            <a:extLst>
              <a:ext uri="{FF2B5EF4-FFF2-40B4-BE49-F238E27FC236}">
                <a16:creationId xmlns:a16="http://schemas.microsoft.com/office/drawing/2014/main" id="{55725D1A-0045-B2F8-7FD9-203D24BA67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D294D9-B9AE-9F3A-C5E3-EC2C393FD1AB}"/>
              </a:ext>
            </a:extLst>
          </p:cNvPr>
          <p:cNvSpPr>
            <a:spLocks noGrp="1"/>
          </p:cNvSpPr>
          <p:nvPr>
            <p:ph type="sldNum" sz="quarter" idx="12"/>
          </p:nvPr>
        </p:nvSpPr>
        <p:spPr/>
        <p:txBody>
          <a:bodyPr/>
          <a:lstStyle/>
          <a:p>
            <a:fld id="{AFFE8744-E0F2-4F88-A5DA-E5E22B804A87}" type="slidenum">
              <a:rPr lang="en-IN" smtClean="0"/>
              <a:t>‹#›</a:t>
            </a:fld>
            <a:endParaRPr lang="en-IN"/>
          </a:p>
        </p:txBody>
      </p:sp>
    </p:spTree>
    <p:extLst>
      <p:ext uri="{BB962C8B-B14F-4D97-AF65-F5344CB8AC3E}">
        <p14:creationId xmlns:p14="http://schemas.microsoft.com/office/powerpoint/2010/main" val="147944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9DC1-A62F-3D03-7A1E-FA08DA3789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A99B22-7C8A-4113-E718-A323DFC1CA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EB5B23-0D42-C386-F269-A3095C605E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70EBD1-1B26-B9A9-4E1E-86CDF6A5C0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61936D-C6E3-933B-71B6-4E27B21055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754BAA-BF0E-4EB0-7546-FF8B4BCCC27E}"/>
              </a:ext>
            </a:extLst>
          </p:cNvPr>
          <p:cNvSpPr>
            <a:spLocks noGrp="1"/>
          </p:cNvSpPr>
          <p:nvPr>
            <p:ph type="dt" sz="half" idx="10"/>
          </p:nvPr>
        </p:nvSpPr>
        <p:spPr/>
        <p:txBody>
          <a:bodyPr/>
          <a:lstStyle/>
          <a:p>
            <a:fld id="{162D8AED-CAC2-4D81-95C8-41A0A7D55781}" type="datetimeFigureOut">
              <a:rPr lang="en-IN" smtClean="0"/>
              <a:t>08-03-2024</a:t>
            </a:fld>
            <a:endParaRPr lang="en-IN"/>
          </a:p>
        </p:txBody>
      </p:sp>
      <p:sp>
        <p:nvSpPr>
          <p:cNvPr id="8" name="Footer Placeholder 7">
            <a:extLst>
              <a:ext uri="{FF2B5EF4-FFF2-40B4-BE49-F238E27FC236}">
                <a16:creationId xmlns:a16="http://schemas.microsoft.com/office/drawing/2014/main" id="{F5DA9CD4-48AC-E209-9893-E1006296D1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41D303-54BF-D166-CFCA-CA782A60EE2B}"/>
              </a:ext>
            </a:extLst>
          </p:cNvPr>
          <p:cNvSpPr>
            <a:spLocks noGrp="1"/>
          </p:cNvSpPr>
          <p:nvPr>
            <p:ph type="sldNum" sz="quarter" idx="12"/>
          </p:nvPr>
        </p:nvSpPr>
        <p:spPr/>
        <p:txBody>
          <a:bodyPr/>
          <a:lstStyle/>
          <a:p>
            <a:fld id="{AFFE8744-E0F2-4F88-A5DA-E5E22B804A87}" type="slidenum">
              <a:rPr lang="en-IN" smtClean="0"/>
              <a:t>‹#›</a:t>
            </a:fld>
            <a:endParaRPr lang="en-IN"/>
          </a:p>
        </p:txBody>
      </p:sp>
    </p:spTree>
    <p:extLst>
      <p:ext uri="{BB962C8B-B14F-4D97-AF65-F5344CB8AC3E}">
        <p14:creationId xmlns:p14="http://schemas.microsoft.com/office/powerpoint/2010/main" val="627502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C953-C2BC-F963-99A1-19E4D2CC5D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653058-667F-103E-9788-B903F7619D9B}"/>
              </a:ext>
            </a:extLst>
          </p:cNvPr>
          <p:cNvSpPr>
            <a:spLocks noGrp="1"/>
          </p:cNvSpPr>
          <p:nvPr>
            <p:ph type="dt" sz="half" idx="10"/>
          </p:nvPr>
        </p:nvSpPr>
        <p:spPr/>
        <p:txBody>
          <a:bodyPr/>
          <a:lstStyle/>
          <a:p>
            <a:fld id="{162D8AED-CAC2-4D81-95C8-41A0A7D55781}" type="datetimeFigureOut">
              <a:rPr lang="en-IN" smtClean="0"/>
              <a:t>08-03-2024</a:t>
            </a:fld>
            <a:endParaRPr lang="en-IN"/>
          </a:p>
        </p:txBody>
      </p:sp>
      <p:sp>
        <p:nvSpPr>
          <p:cNvPr id="4" name="Footer Placeholder 3">
            <a:extLst>
              <a:ext uri="{FF2B5EF4-FFF2-40B4-BE49-F238E27FC236}">
                <a16:creationId xmlns:a16="http://schemas.microsoft.com/office/drawing/2014/main" id="{7A1F713C-ACF5-D118-47C5-B98B5CAB8E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57B4B2-FBBA-5E20-58F3-B4E2AB7657EE}"/>
              </a:ext>
            </a:extLst>
          </p:cNvPr>
          <p:cNvSpPr>
            <a:spLocks noGrp="1"/>
          </p:cNvSpPr>
          <p:nvPr>
            <p:ph type="sldNum" sz="quarter" idx="12"/>
          </p:nvPr>
        </p:nvSpPr>
        <p:spPr/>
        <p:txBody>
          <a:bodyPr/>
          <a:lstStyle/>
          <a:p>
            <a:fld id="{AFFE8744-E0F2-4F88-A5DA-E5E22B804A87}" type="slidenum">
              <a:rPr lang="en-IN" smtClean="0"/>
              <a:t>‹#›</a:t>
            </a:fld>
            <a:endParaRPr lang="en-IN"/>
          </a:p>
        </p:txBody>
      </p:sp>
    </p:spTree>
    <p:extLst>
      <p:ext uri="{BB962C8B-B14F-4D97-AF65-F5344CB8AC3E}">
        <p14:creationId xmlns:p14="http://schemas.microsoft.com/office/powerpoint/2010/main" val="385953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4FB8D9-4F3F-5B39-1725-29F5B317229E}"/>
              </a:ext>
            </a:extLst>
          </p:cNvPr>
          <p:cNvSpPr>
            <a:spLocks noGrp="1"/>
          </p:cNvSpPr>
          <p:nvPr>
            <p:ph type="dt" sz="half" idx="10"/>
          </p:nvPr>
        </p:nvSpPr>
        <p:spPr/>
        <p:txBody>
          <a:bodyPr/>
          <a:lstStyle/>
          <a:p>
            <a:fld id="{162D8AED-CAC2-4D81-95C8-41A0A7D55781}" type="datetimeFigureOut">
              <a:rPr lang="en-IN" smtClean="0"/>
              <a:t>08-03-2024</a:t>
            </a:fld>
            <a:endParaRPr lang="en-IN"/>
          </a:p>
        </p:txBody>
      </p:sp>
      <p:sp>
        <p:nvSpPr>
          <p:cNvPr id="3" name="Footer Placeholder 2">
            <a:extLst>
              <a:ext uri="{FF2B5EF4-FFF2-40B4-BE49-F238E27FC236}">
                <a16:creationId xmlns:a16="http://schemas.microsoft.com/office/drawing/2014/main" id="{1DF5F873-772F-10BA-6BDA-7C70F7E38E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6D1946-2A54-47F6-F659-B6B5BF684361}"/>
              </a:ext>
            </a:extLst>
          </p:cNvPr>
          <p:cNvSpPr>
            <a:spLocks noGrp="1"/>
          </p:cNvSpPr>
          <p:nvPr>
            <p:ph type="sldNum" sz="quarter" idx="12"/>
          </p:nvPr>
        </p:nvSpPr>
        <p:spPr/>
        <p:txBody>
          <a:bodyPr/>
          <a:lstStyle/>
          <a:p>
            <a:fld id="{AFFE8744-E0F2-4F88-A5DA-E5E22B804A87}" type="slidenum">
              <a:rPr lang="en-IN" smtClean="0"/>
              <a:t>‹#›</a:t>
            </a:fld>
            <a:endParaRPr lang="en-IN"/>
          </a:p>
        </p:txBody>
      </p:sp>
    </p:spTree>
    <p:extLst>
      <p:ext uri="{BB962C8B-B14F-4D97-AF65-F5344CB8AC3E}">
        <p14:creationId xmlns:p14="http://schemas.microsoft.com/office/powerpoint/2010/main" val="3223265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CD65-B6C9-97CE-9C68-34F8974D60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905524-899C-204A-77F0-518918EAF5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99B8B3-E006-17CA-05E8-3D86547F1C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194A1D-A6A4-7CD5-623F-D4FB7FFD8962}"/>
              </a:ext>
            </a:extLst>
          </p:cNvPr>
          <p:cNvSpPr>
            <a:spLocks noGrp="1"/>
          </p:cNvSpPr>
          <p:nvPr>
            <p:ph type="dt" sz="half" idx="10"/>
          </p:nvPr>
        </p:nvSpPr>
        <p:spPr/>
        <p:txBody>
          <a:bodyPr/>
          <a:lstStyle/>
          <a:p>
            <a:fld id="{162D8AED-CAC2-4D81-95C8-41A0A7D55781}" type="datetimeFigureOut">
              <a:rPr lang="en-IN" smtClean="0"/>
              <a:t>08-03-2024</a:t>
            </a:fld>
            <a:endParaRPr lang="en-IN"/>
          </a:p>
        </p:txBody>
      </p:sp>
      <p:sp>
        <p:nvSpPr>
          <p:cNvPr id="6" name="Footer Placeholder 5">
            <a:extLst>
              <a:ext uri="{FF2B5EF4-FFF2-40B4-BE49-F238E27FC236}">
                <a16:creationId xmlns:a16="http://schemas.microsoft.com/office/drawing/2014/main" id="{9997A06D-B341-D394-CF34-4E510AEA9B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E581D6-C72A-EFE6-D80E-DE8C24B86405}"/>
              </a:ext>
            </a:extLst>
          </p:cNvPr>
          <p:cNvSpPr>
            <a:spLocks noGrp="1"/>
          </p:cNvSpPr>
          <p:nvPr>
            <p:ph type="sldNum" sz="quarter" idx="12"/>
          </p:nvPr>
        </p:nvSpPr>
        <p:spPr/>
        <p:txBody>
          <a:bodyPr/>
          <a:lstStyle/>
          <a:p>
            <a:fld id="{AFFE8744-E0F2-4F88-A5DA-E5E22B804A87}" type="slidenum">
              <a:rPr lang="en-IN" smtClean="0"/>
              <a:t>‹#›</a:t>
            </a:fld>
            <a:endParaRPr lang="en-IN"/>
          </a:p>
        </p:txBody>
      </p:sp>
    </p:spTree>
    <p:extLst>
      <p:ext uri="{BB962C8B-B14F-4D97-AF65-F5344CB8AC3E}">
        <p14:creationId xmlns:p14="http://schemas.microsoft.com/office/powerpoint/2010/main" val="358168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96AB-3E38-CD50-4C6D-62A56A661D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A47CEE-04DA-3511-91E3-5A3E5F3617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7A9EFB-61B7-0439-4F9E-843334135B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836F68-7ABA-05FB-E680-699AED69C50B}"/>
              </a:ext>
            </a:extLst>
          </p:cNvPr>
          <p:cNvSpPr>
            <a:spLocks noGrp="1"/>
          </p:cNvSpPr>
          <p:nvPr>
            <p:ph type="dt" sz="half" idx="10"/>
          </p:nvPr>
        </p:nvSpPr>
        <p:spPr/>
        <p:txBody>
          <a:bodyPr/>
          <a:lstStyle/>
          <a:p>
            <a:fld id="{162D8AED-CAC2-4D81-95C8-41A0A7D55781}" type="datetimeFigureOut">
              <a:rPr lang="en-IN" smtClean="0"/>
              <a:t>08-03-2024</a:t>
            </a:fld>
            <a:endParaRPr lang="en-IN"/>
          </a:p>
        </p:txBody>
      </p:sp>
      <p:sp>
        <p:nvSpPr>
          <p:cNvPr id="6" name="Footer Placeholder 5">
            <a:extLst>
              <a:ext uri="{FF2B5EF4-FFF2-40B4-BE49-F238E27FC236}">
                <a16:creationId xmlns:a16="http://schemas.microsoft.com/office/drawing/2014/main" id="{E630F4C7-A1B7-1722-125F-D846AE56B9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80E78E-5E1E-E782-69AA-31678BDE882C}"/>
              </a:ext>
            </a:extLst>
          </p:cNvPr>
          <p:cNvSpPr>
            <a:spLocks noGrp="1"/>
          </p:cNvSpPr>
          <p:nvPr>
            <p:ph type="sldNum" sz="quarter" idx="12"/>
          </p:nvPr>
        </p:nvSpPr>
        <p:spPr/>
        <p:txBody>
          <a:bodyPr/>
          <a:lstStyle/>
          <a:p>
            <a:fld id="{AFFE8744-E0F2-4F88-A5DA-E5E22B804A87}" type="slidenum">
              <a:rPr lang="en-IN" smtClean="0"/>
              <a:t>‹#›</a:t>
            </a:fld>
            <a:endParaRPr lang="en-IN"/>
          </a:p>
        </p:txBody>
      </p:sp>
    </p:spTree>
    <p:extLst>
      <p:ext uri="{BB962C8B-B14F-4D97-AF65-F5344CB8AC3E}">
        <p14:creationId xmlns:p14="http://schemas.microsoft.com/office/powerpoint/2010/main" val="1088765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A240CC-2D0E-E485-43C9-E74E42B072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B1E801-0134-D3EE-645E-146D11CE8B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CA2453-055D-86E8-A443-B745BE1A93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D8AED-CAC2-4D81-95C8-41A0A7D55781}" type="datetimeFigureOut">
              <a:rPr lang="en-IN" smtClean="0"/>
              <a:t>08-03-2024</a:t>
            </a:fld>
            <a:endParaRPr lang="en-IN"/>
          </a:p>
        </p:txBody>
      </p:sp>
      <p:sp>
        <p:nvSpPr>
          <p:cNvPr id="5" name="Footer Placeholder 4">
            <a:extLst>
              <a:ext uri="{FF2B5EF4-FFF2-40B4-BE49-F238E27FC236}">
                <a16:creationId xmlns:a16="http://schemas.microsoft.com/office/drawing/2014/main" id="{355EDFFB-1D9F-9AAE-E847-1385A7E64B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D4CF8E-3E15-AC48-3DC1-12D451FE16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E8744-E0F2-4F88-A5DA-E5E22B804A87}" type="slidenum">
              <a:rPr lang="en-IN" smtClean="0"/>
              <a:t>‹#›</a:t>
            </a:fld>
            <a:endParaRPr lang="en-IN"/>
          </a:p>
        </p:txBody>
      </p:sp>
    </p:spTree>
    <p:extLst>
      <p:ext uri="{BB962C8B-B14F-4D97-AF65-F5344CB8AC3E}">
        <p14:creationId xmlns:p14="http://schemas.microsoft.com/office/powerpoint/2010/main" val="218403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8746-AFC7-7595-FB98-552AFCCAD69A}"/>
              </a:ext>
            </a:extLst>
          </p:cNvPr>
          <p:cNvSpPr>
            <a:spLocks noGrp="1"/>
          </p:cNvSpPr>
          <p:nvPr>
            <p:ph type="ctrTitle"/>
          </p:nvPr>
        </p:nvSpPr>
        <p:spPr/>
        <p:txBody>
          <a:bodyPr>
            <a:normAutofit fontScale="90000"/>
          </a:bodyPr>
          <a:lstStyle/>
          <a:p>
            <a:r>
              <a:rPr lang="en-IN" b="1" dirty="0"/>
              <a:t>Inferences from Hate speech detection on online platform  dataset</a:t>
            </a:r>
          </a:p>
        </p:txBody>
      </p:sp>
    </p:spTree>
    <p:extLst>
      <p:ext uri="{BB962C8B-B14F-4D97-AF65-F5344CB8AC3E}">
        <p14:creationId xmlns:p14="http://schemas.microsoft.com/office/powerpoint/2010/main" val="266594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E0AE82-EB31-F924-196D-5FCAB0F2F980}"/>
              </a:ext>
            </a:extLst>
          </p:cNvPr>
          <p:cNvPicPr>
            <a:picLocks noChangeAspect="1"/>
          </p:cNvPicPr>
          <p:nvPr/>
        </p:nvPicPr>
        <p:blipFill>
          <a:blip r:embed="rId2"/>
          <a:stretch>
            <a:fillRect/>
          </a:stretch>
        </p:blipFill>
        <p:spPr>
          <a:xfrm>
            <a:off x="1065006" y="882128"/>
            <a:ext cx="10262795" cy="5862918"/>
          </a:xfrm>
          <a:prstGeom prst="rect">
            <a:avLst/>
          </a:prstGeom>
        </p:spPr>
      </p:pic>
      <p:sp>
        <p:nvSpPr>
          <p:cNvPr id="12" name="TextBox 11">
            <a:extLst>
              <a:ext uri="{FF2B5EF4-FFF2-40B4-BE49-F238E27FC236}">
                <a16:creationId xmlns:a16="http://schemas.microsoft.com/office/drawing/2014/main" id="{8DDB8BB6-4CEF-8225-A545-8F5CA72BFECB}"/>
              </a:ext>
            </a:extLst>
          </p:cNvPr>
          <p:cNvSpPr txBox="1"/>
          <p:nvPr/>
        </p:nvSpPr>
        <p:spPr>
          <a:xfrm>
            <a:off x="1237129" y="311972"/>
            <a:ext cx="7904181" cy="369332"/>
          </a:xfrm>
          <a:prstGeom prst="rect">
            <a:avLst/>
          </a:prstGeom>
          <a:noFill/>
        </p:spPr>
        <p:txBody>
          <a:bodyPr wrap="square">
            <a:spAutoFit/>
          </a:bodyPr>
          <a:lstStyle/>
          <a:p>
            <a:r>
              <a:rPr lang="en-US" dirty="0"/>
              <a:t>correlation b/w hate speech frequency and posting frequency =0.93</a:t>
            </a:r>
            <a:endParaRPr lang="en-IN" dirty="0"/>
          </a:p>
        </p:txBody>
      </p:sp>
    </p:spTree>
    <p:extLst>
      <p:ext uri="{BB962C8B-B14F-4D97-AF65-F5344CB8AC3E}">
        <p14:creationId xmlns:p14="http://schemas.microsoft.com/office/powerpoint/2010/main" val="2888707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8AF77B-1287-5D24-DA50-050186EEE6E6}"/>
              </a:ext>
            </a:extLst>
          </p:cNvPr>
          <p:cNvPicPr>
            <a:picLocks noChangeAspect="1"/>
          </p:cNvPicPr>
          <p:nvPr/>
        </p:nvPicPr>
        <p:blipFill>
          <a:blip r:embed="rId2"/>
          <a:stretch>
            <a:fillRect/>
          </a:stretch>
        </p:blipFill>
        <p:spPr>
          <a:xfrm>
            <a:off x="2786062" y="823912"/>
            <a:ext cx="6619875" cy="5210175"/>
          </a:xfrm>
          <a:prstGeom prst="rect">
            <a:avLst/>
          </a:prstGeom>
        </p:spPr>
      </p:pic>
    </p:spTree>
    <p:extLst>
      <p:ext uri="{BB962C8B-B14F-4D97-AF65-F5344CB8AC3E}">
        <p14:creationId xmlns:p14="http://schemas.microsoft.com/office/powerpoint/2010/main" val="2414013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B8349A-F141-F410-9F9B-71DBE0FB43CC}"/>
              </a:ext>
            </a:extLst>
          </p:cNvPr>
          <p:cNvSpPr txBox="1"/>
          <p:nvPr/>
        </p:nvSpPr>
        <p:spPr>
          <a:xfrm>
            <a:off x="432995" y="1888903"/>
            <a:ext cx="6094206" cy="2031325"/>
          </a:xfrm>
          <a:prstGeom prst="rect">
            <a:avLst/>
          </a:prstGeom>
          <a:noFill/>
        </p:spPr>
        <p:txBody>
          <a:bodyPr wrap="square">
            <a:spAutoFit/>
          </a:bodyPr>
          <a:lstStyle/>
          <a:p>
            <a:r>
              <a:rPr lang="en-US" b="1" dirty="0"/>
              <a:t>Top 5 Locations of Hate Speech Occurrences</a:t>
            </a:r>
            <a:r>
              <a:rPr lang="en-US" dirty="0"/>
              <a:t>:</a:t>
            </a:r>
          </a:p>
          <a:p>
            <a:r>
              <a:rPr lang="en-US" dirty="0"/>
              <a:t>   Location  Hate Speech Count</a:t>
            </a:r>
          </a:p>
          <a:p>
            <a:r>
              <a:rPr lang="en-US" dirty="0"/>
              <a:t>52  Ireland                 99</a:t>
            </a:r>
          </a:p>
          <a:p>
            <a:r>
              <a:rPr lang="en-US" dirty="0"/>
              <a:t>45   Canada                 57</a:t>
            </a:r>
          </a:p>
          <a:p>
            <a:r>
              <a:rPr lang="en-US" dirty="0"/>
              <a:t>80   Whites                 41</a:t>
            </a:r>
          </a:p>
          <a:p>
            <a:r>
              <a:rPr lang="en-US" dirty="0"/>
              <a:t>16   London                 41</a:t>
            </a:r>
          </a:p>
          <a:p>
            <a:r>
              <a:rPr lang="en-US" dirty="0"/>
              <a:t>21  America                 34</a:t>
            </a:r>
            <a:endParaRPr lang="en-IN" dirty="0"/>
          </a:p>
        </p:txBody>
      </p:sp>
      <p:sp>
        <p:nvSpPr>
          <p:cNvPr id="5" name="TextBox 4">
            <a:extLst>
              <a:ext uri="{FF2B5EF4-FFF2-40B4-BE49-F238E27FC236}">
                <a16:creationId xmlns:a16="http://schemas.microsoft.com/office/drawing/2014/main" id="{1F91066A-ED01-7C9F-CC91-E0B71C846AE4}"/>
              </a:ext>
            </a:extLst>
          </p:cNvPr>
          <p:cNvSpPr txBox="1"/>
          <p:nvPr/>
        </p:nvSpPr>
        <p:spPr>
          <a:xfrm>
            <a:off x="336177" y="815794"/>
            <a:ext cx="6094206" cy="369332"/>
          </a:xfrm>
          <a:prstGeom prst="rect">
            <a:avLst/>
          </a:prstGeom>
          <a:noFill/>
        </p:spPr>
        <p:txBody>
          <a:bodyPr wrap="square">
            <a:spAutoFit/>
          </a:bodyPr>
          <a:lstStyle/>
          <a:p>
            <a:r>
              <a:rPr lang="en-IN" b="1" dirty="0"/>
              <a:t>#Geospatial Analysis</a:t>
            </a:r>
          </a:p>
        </p:txBody>
      </p:sp>
    </p:spTree>
    <p:extLst>
      <p:ext uri="{BB962C8B-B14F-4D97-AF65-F5344CB8AC3E}">
        <p14:creationId xmlns:p14="http://schemas.microsoft.com/office/powerpoint/2010/main" val="1633195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11934E-CAA2-003E-CCAA-E42A2E04F663}"/>
              </a:ext>
            </a:extLst>
          </p:cNvPr>
          <p:cNvPicPr>
            <a:picLocks noChangeAspect="1"/>
          </p:cNvPicPr>
          <p:nvPr/>
        </p:nvPicPr>
        <p:blipFill>
          <a:blip r:embed="rId2"/>
          <a:stretch>
            <a:fillRect/>
          </a:stretch>
        </p:blipFill>
        <p:spPr>
          <a:xfrm>
            <a:off x="1021976" y="2054655"/>
            <a:ext cx="9515475" cy="4087962"/>
          </a:xfrm>
          <a:prstGeom prst="rect">
            <a:avLst/>
          </a:prstGeom>
        </p:spPr>
      </p:pic>
      <p:sp>
        <p:nvSpPr>
          <p:cNvPr id="6" name="TextBox 5">
            <a:extLst>
              <a:ext uri="{FF2B5EF4-FFF2-40B4-BE49-F238E27FC236}">
                <a16:creationId xmlns:a16="http://schemas.microsoft.com/office/drawing/2014/main" id="{3F6C383C-48C9-3822-C442-F9EE88DA63F9}"/>
              </a:ext>
            </a:extLst>
          </p:cNvPr>
          <p:cNvSpPr txBox="1"/>
          <p:nvPr/>
        </p:nvSpPr>
        <p:spPr>
          <a:xfrm>
            <a:off x="1021976" y="1"/>
            <a:ext cx="8119334" cy="1477328"/>
          </a:xfrm>
          <a:prstGeom prst="rect">
            <a:avLst/>
          </a:prstGeom>
          <a:noFill/>
        </p:spPr>
        <p:txBody>
          <a:bodyPr wrap="square">
            <a:spAutoFit/>
          </a:bodyPr>
          <a:lstStyle/>
          <a:p>
            <a:r>
              <a:rPr lang="en-US" dirty="0"/>
              <a:t>The first subplot displays the distribution of </a:t>
            </a:r>
            <a:r>
              <a:rPr lang="en-US" b="1" dirty="0"/>
              <a:t>hate speech frequency across locations</a:t>
            </a:r>
            <a:r>
              <a:rPr lang="en-US" dirty="0"/>
              <a:t>.</a:t>
            </a:r>
          </a:p>
          <a:p>
            <a:r>
              <a:rPr lang="en-US" dirty="0"/>
              <a:t>The second subplot displays the local spatial autocorrelation clusters identified by the Local Moran's I analysis.</a:t>
            </a:r>
          </a:p>
          <a:p>
            <a:r>
              <a:rPr lang="en-US" dirty="0"/>
              <a:t>The third subplot displays the </a:t>
            </a:r>
            <a:r>
              <a:rPr lang="en-US" b="1" dirty="0"/>
              <a:t>spatial clusters </a:t>
            </a:r>
            <a:r>
              <a:rPr lang="en-US" dirty="0"/>
              <a:t>detected by </a:t>
            </a:r>
            <a:r>
              <a:rPr lang="en-US" b="1" dirty="0"/>
              <a:t>the DBSCAN </a:t>
            </a:r>
            <a:r>
              <a:rPr lang="en-US" dirty="0"/>
              <a:t>algorithm based on the latitude and longitude coordinates.</a:t>
            </a:r>
            <a:endParaRPr lang="en-IN" dirty="0"/>
          </a:p>
        </p:txBody>
      </p:sp>
    </p:spTree>
    <p:extLst>
      <p:ext uri="{BB962C8B-B14F-4D97-AF65-F5344CB8AC3E}">
        <p14:creationId xmlns:p14="http://schemas.microsoft.com/office/powerpoint/2010/main" val="3783427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F500AB-B120-A28E-EC81-9ADF5584C939}"/>
              </a:ext>
            </a:extLst>
          </p:cNvPr>
          <p:cNvSpPr txBox="1"/>
          <p:nvPr/>
        </p:nvSpPr>
        <p:spPr>
          <a:xfrm>
            <a:off x="527124" y="451821"/>
            <a:ext cx="8775550" cy="1754326"/>
          </a:xfrm>
          <a:prstGeom prst="rect">
            <a:avLst/>
          </a:prstGeom>
          <a:noFill/>
        </p:spPr>
        <p:txBody>
          <a:bodyPr wrap="square">
            <a:spAutoFit/>
          </a:bodyPr>
          <a:lstStyle/>
          <a:p>
            <a:r>
              <a:rPr lang="en-US" dirty="0"/>
              <a:t>Input data shape: (10944, 100)</a:t>
            </a:r>
          </a:p>
          <a:p>
            <a:r>
              <a:rPr lang="en-US" dirty="0"/>
              <a:t>Labels shape: (10703,)</a:t>
            </a:r>
          </a:p>
          <a:p>
            <a:r>
              <a:rPr lang="en-US" dirty="0"/>
              <a:t>Adjusted input data shape: (10703, 100)</a:t>
            </a:r>
          </a:p>
          <a:p>
            <a:r>
              <a:rPr lang="en-US" dirty="0"/>
              <a:t>Adjusted labels shape: (10703,)</a:t>
            </a:r>
          </a:p>
          <a:p>
            <a:r>
              <a:rPr lang="en-US" dirty="0"/>
              <a:t>(10703, 1, 100)</a:t>
            </a:r>
          </a:p>
          <a:p>
            <a:r>
              <a:rPr lang="en-US" dirty="0"/>
              <a:t>(10703, 1)</a:t>
            </a:r>
            <a:endParaRPr lang="en-IN" dirty="0"/>
          </a:p>
        </p:txBody>
      </p:sp>
      <p:sp>
        <p:nvSpPr>
          <p:cNvPr id="7" name="TextBox 6">
            <a:extLst>
              <a:ext uri="{FF2B5EF4-FFF2-40B4-BE49-F238E27FC236}">
                <a16:creationId xmlns:a16="http://schemas.microsoft.com/office/drawing/2014/main" id="{8885A780-E33C-A875-AB2F-03C4434FC716}"/>
              </a:ext>
            </a:extLst>
          </p:cNvPr>
          <p:cNvSpPr txBox="1"/>
          <p:nvPr/>
        </p:nvSpPr>
        <p:spPr>
          <a:xfrm>
            <a:off x="527124" y="2829261"/>
            <a:ext cx="8388274" cy="3139321"/>
          </a:xfrm>
          <a:prstGeom prst="rect">
            <a:avLst/>
          </a:prstGeom>
          <a:noFill/>
        </p:spPr>
        <p:txBody>
          <a:bodyPr wrap="square">
            <a:spAutoFit/>
          </a:bodyPr>
          <a:lstStyle/>
          <a:p>
            <a:r>
              <a:rPr lang="en-US" b="1" i="1" dirty="0"/>
              <a:t>#INFERENCES(using </a:t>
            </a:r>
            <a:r>
              <a:rPr lang="en-US" b="1" i="1" dirty="0" err="1"/>
              <a:t>tensorflow</a:t>
            </a:r>
            <a:r>
              <a:rPr lang="en-US" b="1" i="1" dirty="0"/>
              <a:t> library)</a:t>
            </a:r>
          </a:p>
          <a:p>
            <a:r>
              <a:rPr lang="en-US" b="1" dirty="0"/>
              <a:t>Test Loss: </a:t>
            </a:r>
            <a:r>
              <a:rPr lang="en-US" dirty="0"/>
              <a:t>The loss value, which indicates how well the model is performing on unseen data. A lower loss value is desirable, as it indicates better performance.</a:t>
            </a:r>
          </a:p>
          <a:p>
            <a:r>
              <a:rPr lang="en-US" b="1" dirty="0"/>
              <a:t>Test Accuracy</a:t>
            </a:r>
            <a:r>
              <a:rPr lang="en-US" dirty="0"/>
              <a:t>: The accuracy of the model on the test dataset. It represents the proportion of correctly classified samples out of the total number of samples in the test dataset. Higher accuracy indicates better performance.</a:t>
            </a:r>
          </a:p>
          <a:p>
            <a:r>
              <a:rPr lang="en-US" dirty="0"/>
              <a:t>In this case, the model achieved a test loss of approximately 0.077 and a test accuracy of approximately 97.26%. These results suggest that the model performs well on unseen data and is effective in making accurate predictions after addressing the class imbalance issue.</a:t>
            </a:r>
          </a:p>
          <a:p>
            <a:endParaRPr lang="en-US" dirty="0"/>
          </a:p>
        </p:txBody>
      </p:sp>
    </p:spTree>
    <p:extLst>
      <p:ext uri="{BB962C8B-B14F-4D97-AF65-F5344CB8AC3E}">
        <p14:creationId xmlns:p14="http://schemas.microsoft.com/office/powerpoint/2010/main" val="583627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D29903-4408-F376-2B4A-4ECD9B571B01}"/>
              </a:ext>
            </a:extLst>
          </p:cNvPr>
          <p:cNvSpPr txBox="1"/>
          <p:nvPr/>
        </p:nvSpPr>
        <p:spPr>
          <a:xfrm>
            <a:off x="0" y="387275"/>
            <a:ext cx="11940989" cy="6186309"/>
          </a:xfrm>
          <a:prstGeom prst="rect">
            <a:avLst/>
          </a:prstGeom>
          <a:noFill/>
        </p:spPr>
        <p:txBody>
          <a:bodyPr wrap="square">
            <a:spAutoFit/>
          </a:bodyPr>
          <a:lstStyle/>
          <a:p>
            <a:r>
              <a:rPr lang="en-US" dirty="0"/>
              <a:t>#INFERENCES</a:t>
            </a:r>
          </a:p>
          <a:p>
            <a:r>
              <a:rPr lang="en-US" dirty="0"/>
              <a:t>From the results of  word frequencies, word embeddings, and topic modeling, we can derive several insights:</a:t>
            </a:r>
          </a:p>
          <a:p>
            <a:endParaRPr lang="en-US" dirty="0"/>
          </a:p>
          <a:p>
            <a:endParaRPr lang="en-US" dirty="0"/>
          </a:p>
          <a:p>
            <a:r>
              <a:rPr lang="en-US" dirty="0"/>
              <a:t>Word Frequencies:</a:t>
            </a:r>
          </a:p>
          <a:p>
            <a:r>
              <a:rPr lang="en-US" dirty="0"/>
              <a:t>The most frequent words in the text data provide insights into the common topics or themes present in the content.</a:t>
            </a:r>
          </a:p>
          <a:p>
            <a:r>
              <a:rPr lang="en-US" dirty="0"/>
              <a:t>In this dataset, words like "white," "like," "people," "would," and "get" are among the most frequent words. These words may be indicative of common topics discussed in the text, such as race, opinions, and actions.</a:t>
            </a:r>
          </a:p>
          <a:p>
            <a:endParaRPr lang="en-US" dirty="0"/>
          </a:p>
          <a:p>
            <a:r>
              <a:rPr lang="en-US" dirty="0"/>
              <a:t>   </a:t>
            </a:r>
          </a:p>
          <a:p>
            <a:r>
              <a:rPr lang="en-US" dirty="0"/>
              <a:t>Topic Modeling:</a:t>
            </a:r>
          </a:p>
          <a:p>
            <a:r>
              <a:rPr lang="en-US" dirty="0"/>
              <a:t>Topic modeling identifies underlying topics or themes present in the text data.</a:t>
            </a:r>
          </a:p>
          <a:p>
            <a:r>
              <a:rPr lang="en-US" dirty="0"/>
              <a:t>of words that frequently co-occur in the text data. For example:</a:t>
            </a:r>
          </a:p>
          <a:p>
            <a:endParaRPr lang="en-US" dirty="0"/>
          </a:p>
          <a:p>
            <a:r>
              <a:rPr lang="en-US" dirty="0"/>
              <a:t>Topic 0: Personal Experiences and Observations:</a:t>
            </a:r>
          </a:p>
          <a:p>
            <a:endParaRPr lang="en-US" dirty="0"/>
          </a:p>
          <a:p>
            <a:r>
              <a:rPr lang="en-US" dirty="0"/>
              <a:t>Topic 1: Social Issues:</a:t>
            </a:r>
          </a:p>
          <a:p>
            <a:endParaRPr lang="en-US" dirty="0"/>
          </a:p>
          <a:p>
            <a:r>
              <a:rPr lang="en-US" dirty="0"/>
              <a:t>Topic 2: Education and Family:</a:t>
            </a:r>
          </a:p>
          <a:p>
            <a:endParaRPr lang="en-US" dirty="0"/>
          </a:p>
          <a:p>
            <a:r>
              <a:rPr lang="en-US" dirty="0"/>
              <a:t>Topic 3: Time and Regular Occurrences:</a:t>
            </a:r>
          </a:p>
          <a:p>
            <a:r>
              <a:rPr lang="en-US" dirty="0"/>
              <a:t>Topic 4: Opinions, Desires, and Social Dynamics:</a:t>
            </a:r>
          </a:p>
        </p:txBody>
      </p:sp>
    </p:spTree>
    <p:extLst>
      <p:ext uri="{BB962C8B-B14F-4D97-AF65-F5344CB8AC3E}">
        <p14:creationId xmlns:p14="http://schemas.microsoft.com/office/powerpoint/2010/main" val="151107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4F67EA-FAD4-064D-6FE8-400AEE8F2163}"/>
              </a:ext>
            </a:extLst>
          </p:cNvPr>
          <p:cNvSpPr txBox="1"/>
          <p:nvPr/>
        </p:nvSpPr>
        <p:spPr>
          <a:xfrm>
            <a:off x="-53789" y="0"/>
            <a:ext cx="12192001" cy="5355312"/>
          </a:xfrm>
          <a:prstGeom prst="rect">
            <a:avLst/>
          </a:prstGeom>
          <a:noFill/>
        </p:spPr>
        <p:txBody>
          <a:bodyPr wrap="square">
            <a:spAutoFit/>
          </a:bodyPr>
          <a:lstStyle/>
          <a:p>
            <a:r>
              <a:rPr lang="en-US" dirty="0"/>
              <a:t>Based on the </a:t>
            </a:r>
            <a:r>
              <a:rPr lang="en-US" b="1" dirty="0"/>
              <a:t>sentiment analysis results:</a:t>
            </a:r>
          </a:p>
          <a:p>
            <a:endParaRPr lang="en-US" b="1" dirty="0"/>
          </a:p>
          <a:p>
            <a:r>
              <a:rPr lang="en-US" b="1" dirty="0"/>
              <a:t>Overall Sentiment Score</a:t>
            </a:r>
            <a:r>
              <a:rPr lang="en-US" dirty="0"/>
              <a:t>: The overall sentiment score for the entire dataset is approximately </a:t>
            </a:r>
            <a:r>
              <a:rPr lang="en-US" b="1" dirty="0"/>
              <a:t>0.0486</a:t>
            </a:r>
            <a:r>
              <a:rPr lang="en-US" dirty="0"/>
              <a:t>, indicating a slightly positive sentiment on average across all texts.</a:t>
            </a:r>
          </a:p>
          <a:p>
            <a:endParaRPr lang="en-US" dirty="0"/>
          </a:p>
          <a:p>
            <a:r>
              <a:rPr lang="en-US" b="1" dirty="0"/>
              <a:t>Average Sentiment for Hate Speech Instances</a:t>
            </a:r>
            <a:r>
              <a:rPr lang="en-US" dirty="0"/>
              <a:t>: The average sentiment score for texts labeled as hate speech is approximately -</a:t>
            </a:r>
            <a:r>
              <a:rPr lang="en-US" b="1" dirty="0"/>
              <a:t>0.0985,</a:t>
            </a:r>
            <a:r>
              <a:rPr lang="en-US" dirty="0"/>
              <a:t> which suggests a negative sentiment associated with these instances. This aligns with the expectation that hate speech often contains negative or offensive language.</a:t>
            </a:r>
          </a:p>
          <a:p>
            <a:endParaRPr lang="en-US" dirty="0"/>
          </a:p>
          <a:p>
            <a:r>
              <a:rPr lang="en-US" b="1" dirty="0"/>
              <a:t>Average Sentiment for Non-Hate Speech Instances</a:t>
            </a:r>
            <a:r>
              <a:rPr lang="en-US" dirty="0"/>
              <a:t>: The average sentiment score for texts labeled as non-hate speech is approximately </a:t>
            </a:r>
            <a:r>
              <a:rPr lang="en-US" b="1" dirty="0"/>
              <a:t>0.0688</a:t>
            </a:r>
            <a:r>
              <a:rPr lang="en-US" dirty="0"/>
              <a:t>, indicating a slightly positive sentiment associated with these instances. This suggests that non-hate speech instances tend to have a more neutral or positive tone compared to hate speech instances.</a:t>
            </a:r>
          </a:p>
          <a:p>
            <a:endParaRPr lang="en-US" dirty="0"/>
          </a:p>
          <a:p>
            <a:r>
              <a:rPr lang="en-US" dirty="0"/>
              <a:t>These results provide insights into the sentiment distribution within the dataset and highlight the differences in sentiment between hate speech and non-hate speech instances. Negative sentiment scores for hate speech instances underscore the importance of identifying and addressing hateful content in online platforms.</a:t>
            </a:r>
          </a:p>
          <a:p>
            <a:endParaRPr lang="en-US" dirty="0"/>
          </a:p>
          <a:p>
            <a:endParaRPr lang="en-US" dirty="0"/>
          </a:p>
          <a:p>
            <a:endParaRPr lang="en-US" dirty="0"/>
          </a:p>
        </p:txBody>
      </p:sp>
    </p:spTree>
    <p:extLst>
      <p:ext uri="{BB962C8B-B14F-4D97-AF65-F5344CB8AC3E}">
        <p14:creationId xmlns:p14="http://schemas.microsoft.com/office/powerpoint/2010/main" val="3632710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A9EEE1-1E69-AE8B-E1F4-37780807FCD8}"/>
              </a:ext>
            </a:extLst>
          </p:cNvPr>
          <p:cNvSpPr txBox="1"/>
          <p:nvPr/>
        </p:nvSpPr>
        <p:spPr>
          <a:xfrm>
            <a:off x="0" y="193637"/>
            <a:ext cx="11725835" cy="6952759"/>
          </a:xfrm>
          <a:prstGeom prst="rect">
            <a:avLst/>
          </a:prstGeom>
          <a:noFill/>
        </p:spPr>
        <p:txBody>
          <a:bodyPr wrap="square">
            <a:spAutoFit/>
          </a:bodyPr>
          <a:lstStyle/>
          <a:p>
            <a:r>
              <a:rPr lang="en-US" dirty="0"/>
              <a:t>Based on </a:t>
            </a:r>
            <a:r>
              <a:rPr lang="en-US" b="1" dirty="0"/>
              <a:t>Sample hate speech</a:t>
            </a:r>
          </a:p>
          <a:p>
            <a:endParaRPr lang="en-US" dirty="0"/>
          </a:p>
          <a:p>
            <a:endParaRPr lang="en-US" dirty="0"/>
          </a:p>
          <a:p>
            <a:r>
              <a:rPr lang="en-US" dirty="0"/>
              <a:t>Content Description: The hate speech texts contain derogatory and offensive language directed towards certain groups, including racial and religious minorities.</a:t>
            </a:r>
          </a:p>
          <a:p>
            <a:endParaRPr lang="en-US" dirty="0"/>
          </a:p>
          <a:p>
            <a:r>
              <a:rPr lang="en-US" dirty="0"/>
              <a:t>Negative Sentiment: The sentiment expressed in these texts is overwhelmingly negative. This aligns with the sentiment analysis results, where hate speech instances had an average sentiment score of approximately -0.0985.</a:t>
            </a:r>
          </a:p>
          <a:p>
            <a:endParaRPr lang="en-US" dirty="0"/>
          </a:p>
          <a:p>
            <a:r>
              <a:rPr lang="en-US" b="1" dirty="0"/>
              <a:t>Themes and Topics</a:t>
            </a:r>
            <a:r>
              <a:rPr lang="en-US" dirty="0"/>
              <a:t>:</a:t>
            </a:r>
          </a:p>
          <a:p>
            <a:endParaRPr lang="en-US" dirty="0"/>
          </a:p>
          <a:p>
            <a:r>
              <a:rPr lang="en-US" b="1" dirty="0"/>
              <a:t>Racial and Ethnic Bias</a:t>
            </a:r>
            <a:r>
              <a:rPr lang="en-US" dirty="0"/>
              <a:t>: The texts contain references to racial stereotypes and prejudices, such as derogatory remarks about Blacks and Jews.</a:t>
            </a:r>
          </a:p>
          <a:p>
            <a:r>
              <a:rPr lang="en-US" b="1" dirty="0"/>
              <a:t>Cultural Intolerance</a:t>
            </a:r>
            <a:r>
              <a:rPr lang="en-US" dirty="0"/>
              <a:t>: There is a theme of cultural intolerance, with expressions of disgust towards certain communities and assumptions about their behavior.</a:t>
            </a:r>
          </a:p>
          <a:p>
            <a:r>
              <a:rPr lang="en-US" b="1" dirty="0"/>
              <a:t>Violence and Hatred</a:t>
            </a:r>
            <a:r>
              <a:rPr lang="en-US" dirty="0"/>
              <a:t>: Some texts contain threats or expressions of violence towards certain groups, indicating a deeply ingrained sense of hatred.</a:t>
            </a:r>
          </a:p>
          <a:p>
            <a:r>
              <a:rPr lang="en-US" dirty="0"/>
              <a:t>Impact: The language used in these texts can be harmful and contribute to the propagation of discriminatory attitudes and behaviors. It can also create a hostile environment for targeted groups and perpetuate social divisions.</a:t>
            </a:r>
          </a:p>
          <a:p>
            <a:endParaRPr lang="en-US" dirty="0"/>
          </a:p>
          <a:p>
            <a:r>
              <a:rPr lang="en-US" b="1" dirty="0"/>
              <a:t>Contextual Understanding</a:t>
            </a:r>
            <a:r>
              <a:rPr lang="en-US" dirty="0"/>
              <a:t>: Analyzing the sentiment in conjunction with the text content provides context around the emotional intensity and severity of the hate speech. </a:t>
            </a:r>
          </a:p>
          <a:p>
            <a:r>
              <a:rPr lang="en-US" dirty="0"/>
              <a:t>    Understanding the context helps in assessing the severity of the hateful content and devising appropriate strategies for mitigation and intervention</a:t>
            </a:r>
          </a:p>
          <a:p>
            <a:endParaRPr lang="en-US" dirty="0"/>
          </a:p>
        </p:txBody>
      </p:sp>
    </p:spTree>
    <p:extLst>
      <p:ext uri="{BB962C8B-B14F-4D97-AF65-F5344CB8AC3E}">
        <p14:creationId xmlns:p14="http://schemas.microsoft.com/office/powerpoint/2010/main" val="2238515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C95BC8B-0636-3E04-B55E-6F4A5822A3F4}"/>
              </a:ext>
            </a:extLst>
          </p:cNvPr>
          <p:cNvSpPr txBox="1"/>
          <p:nvPr/>
        </p:nvSpPr>
        <p:spPr>
          <a:xfrm>
            <a:off x="240030" y="880110"/>
            <a:ext cx="8906827" cy="3416320"/>
          </a:xfrm>
          <a:prstGeom prst="rect">
            <a:avLst/>
          </a:prstGeom>
          <a:noFill/>
        </p:spPr>
        <p:txBody>
          <a:bodyPr wrap="square">
            <a:spAutoFit/>
          </a:bodyPr>
          <a:lstStyle/>
          <a:p>
            <a:r>
              <a:rPr lang="en-US" dirty="0"/>
              <a:t>Top Features Associated with </a:t>
            </a:r>
            <a:r>
              <a:rPr lang="en-US" b="1" dirty="0"/>
              <a:t>Hate Speech Propensity:</a:t>
            </a:r>
          </a:p>
          <a:p>
            <a:r>
              <a:rPr lang="en-US" dirty="0"/>
              <a:t>          </a:t>
            </a:r>
            <a:r>
              <a:rPr lang="en-US" b="1" dirty="0"/>
              <a:t>Feature       Coefficient</a:t>
            </a:r>
          </a:p>
          <a:p>
            <a:r>
              <a:rPr lang="en-US" dirty="0"/>
              <a:t>3031  negroes     3.053553</a:t>
            </a:r>
          </a:p>
          <a:p>
            <a:r>
              <a:rPr lang="en-US" dirty="0"/>
              <a:t>4465     they        2.559058</a:t>
            </a:r>
          </a:p>
          <a:p>
            <a:r>
              <a:rPr lang="en-US" dirty="0"/>
              <a:t>2433     jews        2.553608</a:t>
            </a:r>
          </a:p>
          <a:p>
            <a:r>
              <a:rPr lang="en-US" dirty="0"/>
              <a:t>341       ape         2.378900</a:t>
            </a:r>
          </a:p>
          <a:p>
            <a:r>
              <a:rPr lang="en-US" dirty="0"/>
              <a:t>3030    negro      2.348306</a:t>
            </a:r>
          </a:p>
          <a:p>
            <a:r>
              <a:rPr lang="en-US" dirty="0"/>
              <a:t>3901     scum      2.150293</a:t>
            </a:r>
          </a:p>
          <a:p>
            <a:r>
              <a:rPr lang="en-US" dirty="0"/>
              <a:t>2965      mud      2.129642</a:t>
            </a:r>
          </a:p>
          <a:p>
            <a:r>
              <a:rPr lang="en-US" dirty="0"/>
              <a:t>2430      jew        2.009363</a:t>
            </a:r>
          </a:p>
          <a:p>
            <a:r>
              <a:rPr lang="en-US" dirty="0"/>
              <a:t>4464    these       1.788492</a:t>
            </a:r>
          </a:p>
          <a:p>
            <a:r>
              <a:rPr lang="en-US" dirty="0"/>
              <a:t>4993   </a:t>
            </a:r>
            <a:r>
              <a:rPr lang="en-US" dirty="0" err="1"/>
              <a:t>zionist</a:t>
            </a:r>
            <a:r>
              <a:rPr lang="en-US" dirty="0"/>
              <a:t>       1.738630</a:t>
            </a:r>
            <a:endParaRPr lang="en-IN" dirty="0"/>
          </a:p>
        </p:txBody>
      </p:sp>
      <p:sp>
        <p:nvSpPr>
          <p:cNvPr id="10" name="TextBox 9">
            <a:extLst>
              <a:ext uri="{FF2B5EF4-FFF2-40B4-BE49-F238E27FC236}">
                <a16:creationId xmlns:a16="http://schemas.microsoft.com/office/drawing/2014/main" id="{45E27413-A52C-B1F5-E1A9-CC593DEA89D1}"/>
              </a:ext>
            </a:extLst>
          </p:cNvPr>
          <p:cNvSpPr txBox="1"/>
          <p:nvPr/>
        </p:nvSpPr>
        <p:spPr>
          <a:xfrm>
            <a:off x="240030" y="329684"/>
            <a:ext cx="6097904" cy="369332"/>
          </a:xfrm>
          <a:prstGeom prst="rect">
            <a:avLst/>
          </a:prstGeom>
          <a:noFill/>
        </p:spPr>
        <p:txBody>
          <a:bodyPr wrap="square">
            <a:spAutoFit/>
          </a:bodyPr>
          <a:lstStyle/>
          <a:p>
            <a:r>
              <a:rPr lang="en-IN" b="1" i="1" dirty="0"/>
              <a:t>#USER PROFILING</a:t>
            </a:r>
          </a:p>
        </p:txBody>
      </p:sp>
      <p:sp>
        <p:nvSpPr>
          <p:cNvPr id="12" name="TextBox 11">
            <a:extLst>
              <a:ext uri="{FF2B5EF4-FFF2-40B4-BE49-F238E27FC236}">
                <a16:creationId xmlns:a16="http://schemas.microsoft.com/office/drawing/2014/main" id="{A993BA12-7C11-2514-C5C5-D3AE2EF81FCE}"/>
              </a:ext>
            </a:extLst>
          </p:cNvPr>
          <p:cNvSpPr txBox="1"/>
          <p:nvPr/>
        </p:nvSpPr>
        <p:spPr>
          <a:xfrm>
            <a:off x="5760719" y="960120"/>
            <a:ext cx="5303521" cy="4247317"/>
          </a:xfrm>
          <a:prstGeom prst="rect">
            <a:avLst/>
          </a:prstGeom>
          <a:noFill/>
        </p:spPr>
        <p:txBody>
          <a:bodyPr wrap="square">
            <a:spAutoFit/>
          </a:bodyPr>
          <a:lstStyle/>
          <a:p>
            <a:r>
              <a:rPr lang="en-US" dirty="0"/>
              <a:t>         </a:t>
            </a:r>
            <a:r>
              <a:rPr lang="en-US" b="1" dirty="0" err="1"/>
              <a:t>user_id</a:t>
            </a:r>
            <a:r>
              <a:rPr lang="en-US" b="1" dirty="0"/>
              <a:t>      </a:t>
            </a:r>
            <a:r>
              <a:rPr lang="en-US" b="1" dirty="0" err="1"/>
              <a:t>posting_frequency</a:t>
            </a:r>
            <a:endParaRPr lang="en-US" b="1" dirty="0"/>
          </a:p>
          <a:p>
            <a:r>
              <a:rPr lang="en-US" dirty="0"/>
              <a:t>0      572033                     4</a:t>
            </a:r>
          </a:p>
          <a:p>
            <a:r>
              <a:rPr lang="en-US" dirty="0"/>
              <a:t>1      572036                     1</a:t>
            </a:r>
          </a:p>
          <a:p>
            <a:r>
              <a:rPr lang="en-US" dirty="0"/>
              <a:t>2      572037                     3</a:t>
            </a:r>
          </a:p>
          <a:p>
            <a:r>
              <a:rPr lang="en-US" dirty="0"/>
              <a:t>3      572041                     2</a:t>
            </a:r>
          </a:p>
          <a:p>
            <a:r>
              <a:rPr lang="en-US" dirty="0"/>
              <a:t>4      572042                   13</a:t>
            </a:r>
          </a:p>
          <a:p>
            <a:r>
              <a:rPr lang="en-US" dirty="0"/>
              <a:t>...       ...                ...</a:t>
            </a:r>
          </a:p>
          <a:p>
            <a:r>
              <a:rPr lang="en-US" dirty="0"/>
              <a:t>2787   758788                  4</a:t>
            </a:r>
          </a:p>
          <a:p>
            <a:r>
              <a:rPr lang="en-US" dirty="0"/>
              <a:t>2788   760015                  1</a:t>
            </a:r>
          </a:p>
          <a:p>
            <a:r>
              <a:rPr lang="en-US" dirty="0"/>
              <a:t>2789   775309                  2</a:t>
            </a:r>
          </a:p>
          <a:p>
            <a:r>
              <a:rPr lang="en-US" dirty="0"/>
              <a:t>2790   790048                  3</a:t>
            </a:r>
          </a:p>
          <a:p>
            <a:r>
              <a:rPr lang="en-US" dirty="0"/>
              <a:t>2791   796449                  3</a:t>
            </a:r>
          </a:p>
          <a:p>
            <a:endParaRPr lang="en-US" dirty="0"/>
          </a:p>
          <a:p>
            <a:r>
              <a:rPr lang="en-US" dirty="0"/>
              <a:t>[2792 rows x 2 columns]</a:t>
            </a:r>
          </a:p>
          <a:p>
            <a:r>
              <a:rPr lang="en-US" b="1" dirty="0"/>
              <a:t>Maximum posting frequency: 248</a:t>
            </a:r>
          </a:p>
        </p:txBody>
      </p:sp>
    </p:spTree>
    <p:extLst>
      <p:ext uri="{BB962C8B-B14F-4D97-AF65-F5344CB8AC3E}">
        <p14:creationId xmlns:p14="http://schemas.microsoft.com/office/powerpoint/2010/main" val="4036942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E2EEE9-0323-5D07-F7E0-03FAC2F930CA}"/>
              </a:ext>
            </a:extLst>
          </p:cNvPr>
          <p:cNvSpPr txBox="1"/>
          <p:nvPr/>
        </p:nvSpPr>
        <p:spPr>
          <a:xfrm>
            <a:off x="2091690" y="988516"/>
            <a:ext cx="7089457" cy="4247317"/>
          </a:xfrm>
          <a:prstGeom prst="rect">
            <a:avLst/>
          </a:prstGeom>
          <a:noFill/>
        </p:spPr>
        <p:txBody>
          <a:bodyPr wrap="square">
            <a:spAutoFit/>
          </a:bodyPr>
          <a:lstStyle/>
          <a:p>
            <a:r>
              <a:rPr lang="en-US" dirty="0"/>
              <a:t>Correlation between </a:t>
            </a:r>
            <a:r>
              <a:rPr lang="en-US" b="1" dirty="0"/>
              <a:t>Posting Frequency</a:t>
            </a:r>
            <a:r>
              <a:rPr lang="en-US" dirty="0"/>
              <a:t> and </a:t>
            </a:r>
            <a:r>
              <a:rPr lang="en-US" b="1" dirty="0"/>
              <a:t>Engagement Metric: </a:t>
            </a:r>
            <a:r>
              <a:rPr lang="en-US" i="1" dirty="0"/>
              <a:t>0.935615390141014</a:t>
            </a:r>
          </a:p>
          <a:p>
            <a:r>
              <a:rPr lang="en-US" b="1" dirty="0"/>
              <a:t>#INFERENCES</a:t>
            </a:r>
          </a:p>
          <a:p>
            <a:r>
              <a:rPr lang="en-US" dirty="0"/>
              <a:t>A correlation coefficient of 0.9356 indicates a </a:t>
            </a:r>
            <a:r>
              <a:rPr lang="en-US" b="1" dirty="0"/>
              <a:t>strong positive </a:t>
            </a:r>
            <a:r>
              <a:rPr lang="en-US" dirty="0"/>
              <a:t>correlation between posting frequency and the engagement metric.</a:t>
            </a:r>
          </a:p>
          <a:p>
            <a:r>
              <a:rPr lang="en-US" dirty="0"/>
              <a:t>This suggests that users who post more frequently tend to have higher engagement metrics, which is intuitive. In other words, as posting frequency increases, </a:t>
            </a:r>
          </a:p>
          <a:p>
            <a:r>
              <a:rPr lang="en-US" dirty="0"/>
              <a:t>so does the engagement metric, and vice versa.</a:t>
            </a:r>
          </a:p>
          <a:p>
            <a:endParaRPr lang="en-US" dirty="0"/>
          </a:p>
          <a:p>
            <a:r>
              <a:rPr lang="en-US" dirty="0"/>
              <a:t>This </a:t>
            </a:r>
            <a:r>
              <a:rPr lang="en-US" b="1" dirty="0"/>
              <a:t>strong positive correlation </a:t>
            </a:r>
            <a:r>
              <a:rPr lang="en-US" dirty="0"/>
              <a:t>implies that users who are more active in posting content also tend to have higher engagement levels,</a:t>
            </a:r>
          </a:p>
          <a:p>
            <a:r>
              <a:rPr lang="en-US" dirty="0"/>
              <a:t>as measured by the combined metric of posting frequency and content length.</a:t>
            </a:r>
          </a:p>
          <a:p>
            <a:endParaRPr lang="en-IN" dirty="0"/>
          </a:p>
        </p:txBody>
      </p:sp>
    </p:spTree>
    <p:extLst>
      <p:ext uri="{BB962C8B-B14F-4D97-AF65-F5344CB8AC3E}">
        <p14:creationId xmlns:p14="http://schemas.microsoft.com/office/powerpoint/2010/main" val="1888432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43BE14-1993-E7DE-08AF-36A14A801E1E}"/>
              </a:ext>
            </a:extLst>
          </p:cNvPr>
          <p:cNvSpPr txBox="1"/>
          <p:nvPr/>
        </p:nvSpPr>
        <p:spPr>
          <a:xfrm>
            <a:off x="400050" y="365760"/>
            <a:ext cx="8746807" cy="2862322"/>
          </a:xfrm>
          <a:prstGeom prst="rect">
            <a:avLst/>
          </a:prstGeom>
          <a:noFill/>
        </p:spPr>
        <p:txBody>
          <a:bodyPr wrap="square">
            <a:spAutoFit/>
          </a:bodyPr>
          <a:lstStyle/>
          <a:p>
            <a:r>
              <a:rPr lang="en-US" dirty="0"/>
              <a:t>Descriptive Statistics of Posting Frequency:</a:t>
            </a:r>
          </a:p>
          <a:p>
            <a:r>
              <a:rPr lang="en-US" dirty="0"/>
              <a:t>count    10944.000000</a:t>
            </a:r>
          </a:p>
          <a:p>
            <a:r>
              <a:rPr lang="en-US" dirty="0"/>
              <a:t>mean        16.217471</a:t>
            </a:r>
          </a:p>
          <a:p>
            <a:r>
              <a:rPr lang="en-US" dirty="0"/>
              <a:t>std         37.848564</a:t>
            </a:r>
          </a:p>
          <a:p>
            <a:r>
              <a:rPr lang="en-US" dirty="0"/>
              <a:t>min          1.000000</a:t>
            </a:r>
          </a:p>
          <a:p>
            <a:r>
              <a:rPr lang="en-US" dirty="0"/>
              <a:t>25%          3.000000</a:t>
            </a:r>
          </a:p>
          <a:p>
            <a:r>
              <a:rPr lang="en-US" dirty="0"/>
              <a:t>50%          6.000000</a:t>
            </a:r>
          </a:p>
          <a:p>
            <a:r>
              <a:rPr lang="en-US" dirty="0"/>
              <a:t>75%         13.000000</a:t>
            </a:r>
          </a:p>
          <a:p>
            <a:r>
              <a:rPr lang="en-US" dirty="0"/>
              <a:t>max        248.000000</a:t>
            </a:r>
          </a:p>
          <a:p>
            <a:r>
              <a:rPr lang="en-US" dirty="0"/>
              <a:t>Name: </a:t>
            </a:r>
            <a:r>
              <a:rPr lang="en-US" dirty="0" err="1"/>
              <a:t>posting_frequency</a:t>
            </a:r>
            <a:r>
              <a:rPr lang="en-US" dirty="0"/>
              <a:t>, </a:t>
            </a:r>
            <a:r>
              <a:rPr lang="en-US" dirty="0" err="1"/>
              <a:t>dtype</a:t>
            </a:r>
            <a:r>
              <a:rPr lang="en-US" dirty="0"/>
              <a:t>: float64</a:t>
            </a:r>
            <a:endParaRPr lang="en-IN" dirty="0"/>
          </a:p>
        </p:txBody>
      </p:sp>
      <p:pic>
        <p:nvPicPr>
          <p:cNvPr id="4" name="Picture 3">
            <a:extLst>
              <a:ext uri="{FF2B5EF4-FFF2-40B4-BE49-F238E27FC236}">
                <a16:creationId xmlns:a16="http://schemas.microsoft.com/office/drawing/2014/main" id="{4D4479C5-25E1-A125-846A-562E5395A83D}"/>
              </a:ext>
            </a:extLst>
          </p:cNvPr>
          <p:cNvPicPr>
            <a:picLocks noChangeAspect="1"/>
          </p:cNvPicPr>
          <p:nvPr/>
        </p:nvPicPr>
        <p:blipFill>
          <a:blip r:embed="rId2"/>
          <a:stretch>
            <a:fillRect/>
          </a:stretch>
        </p:blipFill>
        <p:spPr>
          <a:xfrm>
            <a:off x="3902392" y="126682"/>
            <a:ext cx="8181975" cy="5210175"/>
          </a:xfrm>
          <a:prstGeom prst="rect">
            <a:avLst/>
          </a:prstGeom>
        </p:spPr>
      </p:pic>
    </p:spTree>
    <p:extLst>
      <p:ext uri="{BB962C8B-B14F-4D97-AF65-F5344CB8AC3E}">
        <p14:creationId xmlns:p14="http://schemas.microsoft.com/office/powerpoint/2010/main" val="86847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8BEFF6-83C0-AC48-B581-CACAAECBE503}"/>
              </a:ext>
            </a:extLst>
          </p:cNvPr>
          <p:cNvSpPr txBox="1"/>
          <p:nvPr/>
        </p:nvSpPr>
        <p:spPr>
          <a:xfrm>
            <a:off x="365761" y="205741"/>
            <a:ext cx="2971800" cy="4247317"/>
          </a:xfrm>
          <a:prstGeom prst="rect">
            <a:avLst/>
          </a:prstGeom>
          <a:noFill/>
        </p:spPr>
        <p:txBody>
          <a:bodyPr wrap="square">
            <a:spAutoFit/>
          </a:bodyPr>
          <a:lstStyle/>
          <a:p>
            <a:r>
              <a:rPr lang="en-US" dirty="0"/>
              <a:t>Comparison of Posting Frequency Across User Categories:</a:t>
            </a:r>
          </a:p>
          <a:p>
            <a:r>
              <a:rPr lang="en-US" dirty="0" err="1"/>
              <a:t>user_id</a:t>
            </a:r>
            <a:endParaRPr lang="en-US" dirty="0"/>
          </a:p>
          <a:p>
            <a:r>
              <a:rPr lang="en-US" dirty="0"/>
              <a:t>572033     4.0</a:t>
            </a:r>
          </a:p>
          <a:p>
            <a:r>
              <a:rPr lang="en-US" dirty="0"/>
              <a:t>572036     1.0</a:t>
            </a:r>
          </a:p>
          <a:p>
            <a:r>
              <a:rPr lang="en-US" dirty="0"/>
              <a:t>572037     3.0</a:t>
            </a:r>
          </a:p>
          <a:p>
            <a:r>
              <a:rPr lang="en-US" dirty="0"/>
              <a:t>572041     2.0</a:t>
            </a:r>
          </a:p>
          <a:p>
            <a:r>
              <a:rPr lang="en-US" dirty="0"/>
              <a:t>572042    13.0</a:t>
            </a:r>
          </a:p>
          <a:p>
            <a:r>
              <a:rPr lang="en-US" dirty="0"/>
              <a:t>          ... </a:t>
            </a:r>
          </a:p>
          <a:p>
            <a:r>
              <a:rPr lang="en-US" dirty="0"/>
              <a:t>758788     4.0</a:t>
            </a:r>
          </a:p>
          <a:p>
            <a:r>
              <a:rPr lang="en-US" dirty="0"/>
              <a:t>760015     1.0</a:t>
            </a:r>
          </a:p>
          <a:p>
            <a:r>
              <a:rPr lang="en-US" dirty="0"/>
              <a:t>775309     2.0</a:t>
            </a:r>
          </a:p>
          <a:p>
            <a:r>
              <a:rPr lang="en-US" dirty="0"/>
              <a:t>790048     3.0</a:t>
            </a:r>
          </a:p>
          <a:p>
            <a:r>
              <a:rPr lang="en-US" dirty="0"/>
              <a:t>796449     3.0</a:t>
            </a:r>
            <a:endParaRPr lang="en-IN" dirty="0"/>
          </a:p>
        </p:txBody>
      </p:sp>
      <p:pic>
        <p:nvPicPr>
          <p:cNvPr id="4" name="Picture 3">
            <a:extLst>
              <a:ext uri="{FF2B5EF4-FFF2-40B4-BE49-F238E27FC236}">
                <a16:creationId xmlns:a16="http://schemas.microsoft.com/office/drawing/2014/main" id="{F826CA7A-690C-4050-8ECB-C6BF71548D2E}"/>
              </a:ext>
            </a:extLst>
          </p:cNvPr>
          <p:cNvPicPr>
            <a:picLocks noChangeAspect="1"/>
          </p:cNvPicPr>
          <p:nvPr/>
        </p:nvPicPr>
        <p:blipFill>
          <a:blip r:embed="rId2"/>
          <a:stretch>
            <a:fillRect/>
          </a:stretch>
        </p:blipFill>
        <p:spPr>
          <a:xfrm>
            <a:off x="3337561" y="0"/>
            <a:ext cx="8096250" cy="5210175"/>
          </a:xfrm>
          <a:prstGeom prst="rect">
            <a:avLst/>
          </a:prstGeom>
        </p:spPr>
      </p:pic>
    </p:spTree>
    <p:extLst>
      <p:ext uri="{BB962C8B-B14F-4D97-AF65-F5344CB8AC3E}">
        <p14:creationId xmlns:p14="http://schemas.microsoft.com/office/powerpoint/2010/main" val="176050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A10A0E-3B74-92F2-536C-21CD4C84BAEA}"/>
              </a:ext>
            </a:extLst>
          </p:cNvPr>
          <p:cNvPicPr>
            <a:picLocks noChangeAspect="1"/>
          </p:cNvPicPr>
          <p:nvPr/>
        </p:nvPicPr>
        <p:blipFill>
          <a:blip r:embed="rId2"/>
          <a:stretch>
            <a:fillRect/>
          </a:stretch>
        </p:blipFill>
        <p:spPr>
          <a:xfrm>
            <a:off x="438150" y="619125"/>
            <a:ext cx="11315700" cy="5619750"/>
          </a:xfrm>
          <a:prstGeom prst="rect">
            <a:avLst/>
          </a:prstGeom>
        </p:spPr>
      </p:pic>
    </p:spTree>
    <p:extLst>
      <p:ext uri="{BB962C8B-B14F-4D97-AF65-F5344CB8AC3E}">
        <p14:creationId xmlns:p14="http://schemas.microsoft.com/office/powerpoint/2010/main" val="2123306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1102</Words>
  <Application>Microsoft Office PowerPoint</Application>
  <PresentationFormat>Widescreen</PresentationFormat>
  <Paragraphs>129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Inferences from Hate speech detection on online platform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Inferences from Hate speech detection on online platform  dataset</dc:title>
  <dc:creator>Venkatesan V</dc:creator>
  <cp:lastModifiedBy>Venkatesan V</cp:lastModifiedBy>
  <cp:revision>1</cp:revision>
  <dcterms:created xsi:type="dcterms:W3CDTF">2024-03-08T04:12:06Z</dcterms:created>
  <dcterms:modified xsi:type="dcterms:W3CDTF">2024-03-08T07:00:23Z</dcterms:modified>
</cp:coreProperties>
</file>