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60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E7E7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766F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E7E7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66F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E7E7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74281" y="1789302"/>
            <a:ext cx="4281170" cy="365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3736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E7E7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160" y="54609"/>
            <a:ext cx="11155679" cy="152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E7E7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1028" y="2001164"/>
            <a:ext cx="6909434" cy="222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766F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304800"/>
            <a:ext cx="11376660" cy="6040120"/>
            <a:chOff x="533400" y="301561"/>
            <a:chExt cx="11376660" cy="6040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11121"/>
              <a:ext cx="11376660" cy="60302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39" y="310896"/>
              <a:ext cx="11274552" cy="5943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2167" y="306324"/>
              <a:ext cx="11283315" cy="5953125"/>
            </a:xfrm>
            <a:custGeom>
              <a:avLst/>
              <a:gdLst/>
              <a:ahLst/>
              <a:cxnLst/>
              <a:rect l="l" t="t" r="r" b="b"/>
              <a:pathLst>
                <a:path w="11283315" h="5953125">
                  <a:moveTo>
                    <a:pt x="0" y="5952744"/>
                  </a:moveTo>
                  <a:lnTo>
                    <a:pt x="11283188" y="5952744"/>
                  </a:lnTo>
                  <a:lnTo>
                    <a:pt x="11283188" y="0"/>
                  </a:lnTo>
                  <a:lnTo>
                    <a:pt x="0" y="0"/>
                  </a:lnTo>
                  <a:lnTo>
                    <a:pt x="0" y="595274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62800" y="1295400"/>
            <a:ext cx="3333750" cy="15855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 indent="248285">
              <a:lnSpc>
                <a:spcPts val="5800"/>
              </a:lnSpc>
              <a:spcBef>
                <a:spcPts val="860"/>
              </a:spcBef>
            </a:pPr>
            <a:r>
              <a:rPr sz="5400" b="1" spc="-265" dirty="0">
                <a:solidFill>
                  <a:srgbClr val="404040"/>
                </a:solidFill>
                <a:latin typeface="Cambria"/>
                <a:cs typeface="Cambria"/>
              </a:rPr>
              <a:t>Air</a:t>
            </a:r>
            <a:r>
              <a:rPr sz="5400" b="1" spc="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5400" b="1" spc="-470" dirty="0">
                <a:solidFill>
                  <a:srgbClr val="404040"/>
                </a:solidFill>
                <a:latin typeface="Cambria"/>
                <a:cs typeface="Cambria"/>
              </a:rPr>
              <a:t>Quality </a:t>
            </a:r>
            <a:r>
              <a:rPr sz="5400" b="1" spc="-590" dirty="0">
                <a:solidFill>
                  <a:srgbClr val="404040"/>
                </a:solidFill>
                <a:latin typeface="Cambria"/>
                <a:cs typeface="Cambria"/>
              </a:rPr>
              <a:t>M</a:t>
            </a:r>
            <a:r>
              <a:rPr lang="en-IN" sz="5400" b="1" spc="-605" dirty="0">
                <a:solidFill>
                  <a:srgbClr val="404040"/>
                </a:solidFill>
                <a:latin typeface="Cambria"/>
                <a:cs typeface="Cambria"/>
              </a:rPr>
              <a:t>onitoring</a:t>
            </a:r>
            <a:endParaRPr sz="5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42516" y="1598675"/>
            <a:ext cx="8627110" cy="4770755"/>
            <a:chOff x="1842516" y="1598675"/>
            <a:chExt cx="8627110" cy="4770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2619" y="1695647"/>
              <a:ext cx="8566593" cy="46733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516" y="1598675"/>
              <a:ext cx="8506968" cy="45049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0555" rIns="0" bIns="0" rtlCol="0">
            <a:spAutoFit/>
          </a:bodyPr>
          <a:lstStyle/>
          <a:p>
            <a:pPr marL="487045">
              <a:lnSpc>
                <a:spcPct val="100000"/>
              </a:lnSpc>
              <a:spcBef>
                <a:spcPts val="105"/>
              </a:spcBef>
              <a:tabLst>
                <a:tab pos="3500754" algn="l"/>
                <a:tab pos="4642485" algn="l"/>
              </a:tabLst>
            </a:pPr>
            <a:r>
              <a:rPr spc="-65" dirty="0"/>
              <a:t>Diagram</a:t>
            </a:r>
            <a:r>
              <a:rPr spc="-160" dirty="0"/>
              <a:t> </a:t>
            </a:r>
            <a:r>
              <a:rPr spc="-25" dirty="0"/>
              <a:t>Of</a:t>
            </a:r>
            <a:r>
              <a:rPr dirty="0"/>
              <a:t>	</a:t>
            </a:r>
            <a:r>
              <a:rPr spc="35" dirty="0"/>
              <a:t>IOT</a:t>
            </a:r>
            <a:r>
              <a:rPr dirty="0"/>
              <a:t>	</a:t>
            </a:r>
            <a:r>
              <a:rPr spc="-110" dirty="0"/>
              <a:t>Devices</a:t>
            </a:r>
            <a:r>
              <a:rPr spc="-16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dirty="0"/>
              <a:t>Data</a:t>
            </a:r>
            <a:r>
              <a:rPr spc="-120" dirty="0"/>
              <a:t> </a:t>
            </a:r>
            <a:r>
              <a:rPr spc="-30" dirty="0"/>
              <a:t>Platform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6001" rIns="0" bIns="0" rtlCol="0">
            <a:spAutoFit/>
          </a:bodyPr>
          <a:lstStyle/>
          <a:p>
            <a:pPr marL="1750060">
              <a:lnSpc>
                <a:spcPct val="100000"/>
              </a:lnSpc>
              <a:spcBef>
                <a:spcPts val="105"/>
              </a:spcBef>
            </a:pPr>
            <a:r>
              <a:rPr spc="-120" dirty="0">
                <a:solidFill>
                  <a:srgbClr val="7D7D7D"/>
                </a:solidFill>
              </a:rPr>
              <a:t>Public</a:t>
            </a:r>
            <a:r>
              <a:rPr spc="-105" dirty="0">
                <a:solidFill>
                  <a:srgbClr val="7D7D7D"/>
                </a:solidFill>
              </a:rPr>
              <a:t> </a:t>
            </a:r>
            <a:r>
              <a:rPr spc="-335" dirty="0">
                <a:solidFill>
                  <a:srgbClr val="7D7D7D"/>
                </a:solidFill>
              </a:rPr>
              <a:t>Awareness</a:t>
            </a:r>
            <a:r>
              <a:rPr spc="-240" dirty="0">
                <a:solidFill>
                  <a:srgbClr val="7D7D7D"/>
                </a:solidFill>
              </a:rPr>
              <a:t> </a:t>
            </a:r>
            <a:r>
              <a:rPr spc="-275" dirty="0">
                <a:solidFill>
                  <a:srgbClr val="7D7D7D"/>
                </a:solidFill>
              </a:rPr>
              <a:t>and</a:t>
            </a:r>
            <a:r>
              <a:rPr spc="-150" dirty="0">
                <a:solidFill>
                  <a:srgbClr val="7D7D7D"/>
                </a:solidFill>
              </a:rPr>
              <a:t> </a:t>
            </a:r>
            <a:r>
              <a:rPr spc="-125" dirty="0">
                <a:solidFill>
                  <a:srgbClr val="7D7D7D"/>
                </a:solidFill>
              </a:rPr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635" y="1894078"/>
            <a:ext cx="10380980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spc="-225" dirty="0">
                <a:solidFill>
                  <a:srgbClr val="766F6F"/>
                </a:solidFill>
                <a:latin typeface="Tahoma"/>
                <a:cs typeface="Tahoma"/>
              </a:rPr>
              <a:t>In</a:t>
            </a:r>
            <a:r>
              <a:rPr sz="1800" spc="-25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766F6F"/>
                </a:solidFill>
                <a:latin typeface="Tahoma"/>
                <a:cs typeface="Tahoma"/>
              </a:rPr>
              <a:t>Town</a:t>
            </a:r>
            <a:r>
              <a:rPr sz="1800" spc="-18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766F6F"/>
                </a:solidFill>
                <a:latin typeface="Tahoma"/>
                <a:cs typeface="Tahoma"/>
              </a:rPr>
              <a:t>Hall</a:t>
            </a:r>
            <a:r>
              <a:rPr sz="1800" spc="-13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766F6F"/>
                </a:solidFill>
                <a:latin typeface="Tahoma"/>
                <a:cs typeface="Tahoma"/>
              </a:rPr>
              <a:t>meetings</a:t>
            </a:r>
            <a:r>
              <a:rPr sz="1800" spc="-16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766F6F"/>
                </a:solidFill>
                <a:latin typeface="Tahoma"/>
                <a:cs typeface="Tahoma"/>
              </a:rPr>
              <a:t>held</a:t>
            </a:r>
            <a:r>
              <a:rPr sz="1800" spc="-14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766F6F"/>
                </a:solidFill>
                <a:latin typeface="Tahoma"/>
                <a:cs typeface="Tahoma"/>
              </a:rPr>
              <a:t>by</a:t>
            </a:r>
            <a:r>
              <a:rPr sz="1800" spc="-18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Tahoma"/>
                <a:cs typeface="Tahoma"/>
              </a:rPr>
              <a:t>the</a:t>
            </a:r>
            <a:r>
              <a:rPr sz="1800" spc="-16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240" dirty="0">
                <a:solidFill>
                  <a:srgbClr val="766F6F"/>
                </a:solidFill>
                <a:latin typeface="Tahoma"/>
                <a:cs typeface="Tahoma"/>
              </a:rPr>
              <a:t>AQMD,</a:t>
            </a:r>
            <a:r>
              <a:rPr sz="1800" spc="-22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766F6F"/>
                </a:solidFill>
                <a:latin typeface="Tahoma"/>
                <a:cs typeface="Tahoma"/>
              </a:rPr>
              <a:t>residents</a:t>
            </a:r>
            <a:r>
              <a:rPr sz="1800" spc="-15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Tahoma"/>
                <a:cs typeface="Tahoma"/>
              </a:rPr>
              <a:t>throughout</a:t>
            </a:r>
            <a:r>
              <a:rPr sz="1800" spc="-16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Tahoma"/>
                <a:cs typeface="Tahoma"/>
              </a:rPr>
              <a:t>the</a:t>
            </a:r>
            <a:r>
              <a:rPr sz="1800" spc="-17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Tahoma"/>
                <a:cs typeface="Tahoma"/>
              </a:rPr>
              <a:t>South</a:t>
            </a:r>
            <a:r>
              <a:rPr sz="1800" spc="-16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Tahoma"/>
                <a:cs typeface="Tahoma"/>
              </a:rPr>
              <a:t>Coast</a:t>
            </a:r>
            <a:r>
              <a:rPr sz="1800" spc="-17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766F6F"/>
                </a:solidFill>
                <a:latin typeface="Tahoma"/>
                <a:cs typeface="Tahoma"/>
              </a:rPr>
              <a:t>basin</a:t>
            </a:r>
            <a:r>
              <a:rPr sz="1800" spc="-14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766F6F"/>
                </a:solidFill>
                <a:latin typeface="Tahoma"/>
                <a:cs typeface="Tahoma"/>
              </a:rPr>
              <a:t>have</a:t>
            </a:r>
            <a:r>
              <a:rPr sz="1800" spc="-19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766F6F"/>
                </a:solidFill>
                <a:latin typeface="Tahoma"/>
                <a:cs typeface="Tahoma"/>
              </a:rPr>
              <a:t>asked</a:t>
            </a:r>
            <a:r>
              <a:rPr sz="1800" spc="-16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766F6F"/>
                </a:solidFill>
                <a:latin typeface="Tahoma"/>
                <a:cs typeface="Tahoma"/>
              </a:rPr>
              <a:t>how</a:t>
            </a:r>
            <a:r>
              <a:rPr sz="1800" spc="-16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Tahoma"/>
                <a:cs typeface="Tahoma"/>
              </a:rPr>
              <a:t>the</a:t>
            </a:r>
            <a:r>
              <a:rPr sz="1800" spc="28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Tahoma"/>
                <a:cs typeface="Tahoma"/>
              </a:rPr>
              <a:t>public</a:t>
            </a:r>
            <a:r>
              <a:rPr sz="1800" spc="-114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766F6F"/>
                </a:solidFill>
                <a:latin typeface="Tahoma"/>
                <a:cs typeface="Tahoma"/>
              </a:rPr>
              <a:t>can</a:t>
            </a:r>
            <a:r>
              <a:rPr sz="1800" spc="-3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Tahoma"/>
                <a:cs typeface="Tahoma"/>
              </a:rPr>
              <a:t>become</a:t>
            </a:r>
            <a:r>
              <a:rPr sz="1800" spc="27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Tahoma"/>
                <a:cs typeface="Tahoma"/>
              </a:rPr>
              <a:t>more</a:t>
            </a:r>
            <a:r>
              <a:rPr sz="1800" spc="26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Tahoma"/>
                <a:cs typeface="Tahoma"/>
              </a:rPr>
              <a:t>involved</a:t>
            </a:r>
            <a:r>
              <a:rPr sz="1800" spc="26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766F6F"/>
                </a:solidFill>
                <a:latin typeface="Tahoma"/>
                <a:cs typeface="Tahoma"/>
              </a:rPr>
              <a:t>in</a:t>
            </a:r>
            <a:r>
              <a:rPr sz="1800" spc="30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766F6F"/>
                </a:solidFill>
                <a:latin typeface="Tahoma"/>
                <a:cs typeface="Tahoma"/>
              </a:rPr>
              <a:t>reducing</a:t>
            </a:r>
            <a:r>
              <a:rPr sz="1800" spc="26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Tahoma"/>
                <a:cs typeface="Tahoma"/>
              </a:rPr>
              <a:t>local</a:t>
            </a:r>
            <a:r>
              <a:rPr sz="1800" spc="30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766F6F"/>
                </a:solidFill>
                <a:latin typeface="Tahoma"/>
                <a:cs typeface="Tahoma"/>
              </a:rPr>
              <a:t>air</a:t>
            </a:r>
            <a:r>
              <a:rPr sz="1800" spc="27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766F6F"/>
                </a:solidFill>
                <a:latin typeface="Tahoma"/>
                <a:cs typeface="Tahoma"/>
              </a:rPr>
              <a:t>pollution</a:t>
            </a:r>
            <a:r>
              <a:rPr sz="1800" spc="30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Tahoma"/>
                <a:cs typeface="Tahoma"/>
              </a:rPr>
              <a:t>impacts</a:t>
            </a:r>
            <a:r>
              <a:rPr sz="1800" spc="27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766F6F"/>
                </a:solidFill>
                <a:latin typeface="Tahoma"/>
                <a:cs typeface="Tahoma"/>
              </a:rPr>
              <a:t>in</a:t>
            </a:r>
            <a:r>
              <a:rPr sz="1800" spc="30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Tahoma"/>
                <a:cs typeface="Tahoma"/>
              </a:rPr>
              <a:t>their</a:t>
            </a:r>
            <a:r>
              <a:rPr sz="1800" spc="28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Tahoma"/>
                <a:cs typeface="Tahoma"/>
              </a:rPr>
              <a:t>communities.</a:t>
            </a:r>
            <a:r>
              <a:rPr sz="1800" spc="26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766F6F"/>
                </a:solidFill>
                <a:latin typeface="Tahoma"/>
                <a:cs typeface="Tahoma"/>
              </a:rPr>
              <a:t>Local</a:t>
            </a:r>
            <a:r>
              <a:rPr sz="1800" spc="117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766F6F"/>
                </a:solidFill>
                <a:latin typeface="Tahoma"/>
                <a:cs typeface="Tahoma"/>
              </a:rPr>
              <a:t>governments</a:t>
            </a:r>
            <a:r>
              <a:rPr sz="1800" spc="23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766F6F"/>
                </a:solidFill>
                <a:latin typeface="Tahoma"/>
                <a:cs typeface="Tahoma"/>
              </a:rPr>
              <a:t>are</a:t>
            </a:r>
            <a:r>
              <a:rPr sz="1800" spc="-5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766F6F"/>
                </a:solidFill>
                <a:latin typeface="Tahoma"/>
                <a:cs typeface="Tahoma"/>
              </a:rPr>
              <a:t>encouraged</a:t>
            </a:r>
            <a:r>
              <a:rPr sz="1800" spc="-25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766F6F"/>
                </a:solidFill>
                <a:latin typeface="Tahoma"/>
                <a:cs typeface="Tahoma"/>
              </a:rPr>
              <a:t>to</a:t>
            </a:r>
            <a:r>
              <a:rPr sz="1800" spc="-22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766F6F"/>
                </a:solidFill>
                <a:latin typeface="Tahoma"/>
                <a:cs typeface="Tahoma"/>
              </a:rPr>
              <a:t>invest</a:t>
            </a:r>
            <a:r>
              <a:rPr sz="1800" spc="-25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766F6F"/>
                </a:solidFill>
                <a:latin typeface="Tahoma"/>
                <a:cs typeface="Tahoma"/>
              </a:rPr>
              <a:t>in</a:t>
            </a:r>
            <a:r>
              <a:rPr sz="1800" spc="-22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766F6F"/>
                </a:solidFill>
                <a:latin typeface="Tahoma"/>
                <a:cs typeface="Tahoma"/>
              </a:rPr>
              <a:t>public</a:t>
            </a:r>
            <a:r>
              <a:rPr sz="1800" spc="-21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Tahoma"/>
                <a:cs typeface="Tahoma"/>
              </a:rPr>
              <a:t>outreach</a:t>
            </a:r>
            <a:r>
              <a:rPr sz="1800" spc="-24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Tahoma"/>
                <a:cs typeface="Tahoma"/>
              </a:rPr>
              <a:t>activities</a:t>
            </a:r>
            <a:r>
              <a:rPr sz="1800" spc="-23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766F6F"/>
                </a:solidFill>
                <a:latin typeface="Tahoma"/>
                <a:cs typeface="Tahoma"/>
              </a:rPr>
              <a:t>and</a:t>
            </a:r>
            <a:r>
              <a:rPr sz="1800" spc="-23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766F6F"/>
                </a:solidFill>
                <a:latin typeface="Tahoma"/>
                <a:cs typeface="Tahoma"/>
              </a:rPr>
              <a:t>programs</a:t>
            </a:r>
            <a:r>
              <a:rPr sz="1800" spc="-25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766F6F"/>
                </a:solidFill>
                <a:latin typeface="Tahoma"/>
                <a:cs typeface="Tahoma"/>
              </a:rPr>
              <a:t>to</a:t>
            </a:r>
            <a:r>
              <a:rPr sz="1800" spc="-22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766F6F"/>
                </a:solidFill>
                <a:latin typeface="Tahoma"/>
                <a:cs typeface="Tahoma"/>
              </a:rPr>
              <a:t>build</a:t>
            </a:r>
            <a:r>
              <a:rPr sz="1800" spc="-21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766F6F"/>
                </a:solidFill>
                <a:latin typeface="Tahoma"/>
                <a:cs typeface="Tahoma"/>
              </a:rPr>
              <a:t>strong</a:t>
            </a:r>
            <a:r>
              <a:rPr sz="1800" spc="-25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766F6F"/>
                </a:solidFill>
                <a:latin typeface="Tahoma"/>
                <a:cs typeface="Tahoma"/>
              </a:rPr>
              <a:t>public</a:t>
            </a:r>
            <a:r>
              <a:rPr sz="1800" spc="16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766F6F"/>
                </a:solidFill>
                <a:latin typeface="Tahoma"/>
                <a:cs typeface="Tahoma"/>
              </a:rPr>
              <a:t>awareness</a:t>
            </a:r>
            <a:r>
              <a:rPr sz="1800" spc="-26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766F6F"/>
                </a:solidFill>
                <a:latin typeface="Tahoma"/>
                <a:cs typeface="Tahoma"/>
              </a:rPr>
              <a:t>of</a:t>
            </a:r>
            <a:r>
              <a:rPr sz="1800" spc="-26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Tahoma"/>
                <a:cs typeface="Tahoma"/>
              </a:rPr>
              <a:t>regional</a:t>
            </a:r>
            <a:r>
              <a:rPr sz="1800" spc="-24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Tahoma"/>
                <a:cs typeface="Tahoma"/>
              </a:rPr>
              <a:t>and</a:t>
            </a:r>
            <a:r>
              <a:rPr sz="1800" spc="-23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Tahoma"/>
                <a:cs typeface="Tahoma"/>
              </a:rPr>
              <a:t>local</a:t>
            </a:r>
            <a:r>
              <a:rPr sz="1800" spc="1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766F6F"/>
                </a:solidFill>
                <a:latin typeface="Tahoma"/>
                <a:cs typeface="Tahoma"/>
              </a:rPr>
              <a:t>air</a:t>
            </a:r>
            <a:r>
              <a:rPr sz="1800" spc="-21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Tahoma"/>
                <a:cs typeface="Tahoma"/>
              </a:rPr>
              <a:t>quality</a:t>
            </a:r>
            <a:r>
              <a:rPr sz="1800" spc="-20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766F6F"/>
                </a:solidFill>
                <a:latin typeface="Tahoma"/>
                <a:cs typeface="Tahoma"/>
              </a:rPr>
              <a:t>issues</a:t>
            </a:r>
            <a:r>
              <a:rPr sz="1800" spc="-24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Tahoma"/>
                <a:cs typeface="Tahoma"/>
              </a:rPr>
              <a:t>and</a:t>
            </a:r>
            <a:r>
              <a:rPr sz="1800" spc="-18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Tahoma"/>
                <a:cs typeface="Tahoma"/>
              </a:rPr>
              <a:t>health</a:t>
            </a:r>
            <a:r>
              <a:rPr sz="1800" spc="-22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766F6F"/>
                </a:solidFill>
                <a:latin typeface="Tahoma"/>
                <a:cs typeface="Tahoma"/>
              </a:rPr>
              <a:t>studies.air</a:t>
            </a:r>
            <a:r>
              <a:rPr sz="1800" spc="-22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Tahoma"/>
                <a:cs typeface="Tahoma"/>
              </a:rPr>
              <a:t>quality</a:t>
            </a:r>
            <a:r>
              <a:rPr sz="1800" spc="-20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766F6F"/>
                </a:solidFill>
                <a:latin typeface="Tahoma"/>
                <a:cs typeface="Tahoma"/>
              </a:rPr>
              <a:t>issues</a:t>
            </a:r>
            <a:r>
              <a:rPr sz="1800" spc="-23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Tahoma"/>
                <a:cs typeface="Tahoma"/>
              </a:rPr>
              <a:t>and</a:t>
            </a:r>
            <a:r>
              <a:rPr sz="1800" spc="-19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766F6F"/>
                </a:solidFill>
                <a:latin typeface="Tahoma"/>
                <a:cs typeface="Tahoma"/>
              </a:rPr>
              <a:t>health</a:t>
            </a:r>
            <a:r>
              <a:rPr sz="1800" spc="-22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766F6F"/>
                </a:solidFill>
                <a:latin typeface="Tahoma"/>
                <a:cs typeface="Tahoma"/>
              </a:rPr>
              <a:t>studies.</a:t>
            </a:r>
            <a:r>
              <a:rPr sz="1800" spc="-22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766F6F"/>
                </a:solidFill>
                <a:latin typeface="Tahoma"/>
                <a:cs typeface="Tahoma"/>
              </a:rPr>
              <a:t>To</a:t>
            </a:r>
            <a:r>
              <a:rPr sz="1800" spc="16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766F6F"/>
                </a:solidFill>
                <a:latin typeface="Tahoma"/>
                <a:cs typeface="Tahoma"/>
              </a:rPr>
              <a:t>foster</a:t>
            </a:r>
            <a:r>
              <a:rPr sz="1800" spc="-22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766F6F"/>
                </a:solidFill>
                <a:latin typeface="Tahoma"/>
                <a:cs typeface="Tahoma"/>
              </a:rPr>
              <a:t>greater</a:t>
            </a:r>
            <a:r>
              <a:rPr sz="1800" spc="-23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Tahoma"/>
                <a:cs typeface="Tahoma"/>
              </a:rPr>
              <a:t>community</a:t>
            </a:r>
            <a:r>
              <a:rPr sz="1800" spc="-204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766F6F"/>
                </a:solidFill>
                <a:latin typeface="Tahoma"/>
                <a:cs typeface="Tahoma"/>
              </a:rPr>
              <a:t>involvement</a:t>
            </a:r>
            <a:r>
              <a:rPr sz="1800" spc="-229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766F6F"/>
                </a:solidFill>
                <a:latin typeface="Tahoma"/>
                <a:cs typeface="Tahoma"/>
              </a:rPr>
              <a:t>and</a:t>
            </a:r>
            <a:r>
              <a:rPr sz="1800" spc="-2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Tahoma"/>
                <a:cs typeface="Tahoma"/>
              </a:rPr>
              <a:t>support</a:t>
            </a:r>
            <a:r>
              <a:rPr sz="1800" spc="-26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766F6F"/>
                </a:solidFill>
                <a:latin typeface="Tahoma"/>
                <a:cs typeface="Tahoma"/>
              </a:rPr>
              <a:t>in</a:t>
            </a:r>
            <a:r>
              <a:rPr sz="1800" spc="-25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Tahoma"/>
                <a:cs typeface="Tahoma"/>
              </a:rPr>
              <a:t>developing</a:t>
            </a:r>
            <a:r>
              <a:rPr sz="1800" spc="-26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766F6F"/>
                </a:solidFill>
                <a:latin typeface="Tahoma"/>
                <a:cs typeface="Tahoma"/>
              </a:rPr>
              <a:t>public</a:t>
            </a:r>
            <a:r>
              <a:rPr sz="1800" spc="-24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Tahoma"/>
                <a:cs typeface="Tahoma"/>
              </a:rPr>
              <a:t>policy,</a:t>
            </a:r>
            <a:r>
              <a:rPr sz="1800" spc="-26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Tahoma"/>
                <a:cs typeface="Tahoma"/>
              </a:rPr>
              <a:t>local</a:t>
            </a:r>
            <a:r>
              <a:rPr sz="1800" spc="-22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Tahoma"/>
                <a:cs typeface="Tahoma"/>
              </a:rPr>
              <a:t>jurisdictions</a:t>
            </a:r>
            <a:r>
              <a:rPr sz="1800" spc="-26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766F6F"/>
                </a:solidFill>
                <a:latin typeface="Tahoma"/>
                <a:cs typeface="Tahoma"/>
              </a:rPr>
              <a:t>should</a:t>
            </a:r>
            <a:r>
              <a:rPr sz="1800" spc="10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Tahoma"/>
                <a:cs typeface="Tahoma"/>
              </a:rPr>
              <a:t>consider</a:t>
            </a:r>
            <a:r>
              <a:rPr sz="1800" spc="-26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Tahoma"/>
                <a:cs typeface="Tahoma"/>
              </a:rPr>
              <a:t>the</a:t>
            </a:r>
            <a:r>
              <a:rPr sz="1800" spc="-254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Tahoma"/>
                <a:cs typeface="Tahoma"/>
              </a:rPr>
              <a:t>following</a:t>
            </a:r>
            <a:r>
              <a:rPr sz="1800" spc="-26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Tahoma"/>
                <a:cs typeface="Tahoma"/>
              </a:rPr>
              <a:t>activities</a:t>
            </a:r>
            <a:r>
              <a:rPr sz="1800" spc="-26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766F6F"/>
                </a:solidFill>
                <a:latin typeface="Tahoma"/>
                <a:cs typeface="Tahoma"/>
              </a:rPr>
              <a:t>to</a:t>
            </a:r>
            <a:r>
              <a:rPr sz="1800" spc="-24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Tahoma"/>
                <a:cs typeface="Tahoma"/>
              </a:rPr>
              <a:t>improve</a:t>
            </a:r>
            <a:r>
              <a:rPr sz="1800" spc="-27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766F6F"/>
                </a:solidFill>
                <a:latin typeface="Tahoma"/>
                <a:cs typeface="Tahoma"/>
              </a:rPr>
              <a:t>awareness</a:t>
            </a:r>
            <a:r>
              <a:rPr sz="1800" spc="-28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766F6F"/>
                </a:solidFill>
                <a:latin typeface="Tahoma"/>
                <a:cs typeface="Tahoma"/>
              </a:rPr>
              <a:t>of</a:t>
            </a:r>
            <a:r>
              <a:rPr sz="1800" spc="-10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766F6F"/>
                </a:solidFill>
                <a:latin typeface="Tahoma"/>
                <a:cs typeface="Tahoma"/>
              </a:rPr>
              <a:t>air</a:t>
            </a:r>
            <a:r>
              <a:rPr sz="1800" spc="-20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Tahoma"/>
                <a:cs typeface="Tahoma"/>
              </a:rPr>
              <a:t>quality</a:t>
            </a:r>
            <a:r>
              <a:rPr sz="1800" spc="-19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766F6F"/>
                </a:solidFill>
                <a:latin typeface="Tahoma"/>
                <a:cs typeface="Tahoma"/>
              </a:rPr>
              <a:t>and</a:t>
            </a:r>
            <a:r>
              <a:rPr sz="1800" spc="-18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Tahoma"/>
                <a:cs typeface="Tahoma"/>
              </a:rPr>
              <a:t>environmental</a:t>
            </a:r>
            <a:r>
              <a:rPr sz="1800" spc="-20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Tahoma"/>
                <a:cs typeface="Tahoma"/>
              </a:rPr>
              <a:t>justice</a:t>
            </a:r>
            <a:r>
              <a:rPr sz="1800" spc="-21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766F6F"/>
                </a:solidFill>
                <a:latin typeface="Tahoma"/>
                <a:cs typeface="Tahoma"/>
              </a:rPr>
              <a:t>issues.</a:t>
            </a:r>
            <a:r>
              <a:rPr sz="1800" spc="-22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Tahoma"/>
                <a:cs typeface="Tahoma"/>
              </a:rPr>
              <a:t>identify</a:t>
            </a:r>
            <a:r>
              <a:rPr sz="1800" spc="-21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766F6F"/>
                </a:solidFill>
                <a:latin typeface="Tahoma"/>
                <a:cs typeface="Tahoma"/>
              </a:rPr>
              <a:t>an</a:t>
            </a:r>
            <a:r>
              <a:rPr sz="1800" spc="204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766F6F"/>
                </a:solidFill>
                <a:latin typeface="Tahoma"/>
                <a:cs typeface="Tahoma"/>
              </a:rPr>
              <a:t>individual</a:t>
            </a:r>
            <a:r>
              <a:rPr sz="1800" spc="-17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Tahoma"/>
                <a:cs typeface="Tahoma"/>
              </a:rPr>
              <a:t>as</a:t>
            </a:r>
            <a:r>
              <a:rPr sz="1800" spc="-22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766F6F"/>
                </a:solidFill>
                <a:latin typeface="Tahoma"/>
                <a:cs typeface="Tahoma"/>
              </a:rPr>
              <a:t>a</a:t>
            </a:r>
            <a:r>
              <a:rPr sz="1800" spc="-21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766F6F"/>
                </a:solidFill>
                <a:latin typeface="Tahoma"/>
                <a:cs typeface="Tahoma"/>
              </a:rPr>
              <a:t>contact</a:t>
            </a:r>
            <a:r>
              <a:rPr sz="1800" spc="-17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Tahoma"/>
                <a:cs typeface="Tahoma"/>
              </a:rPr>
              <a:t>person</a:t>
            </a:r>
            <a:r>
              <a:rPr sz="1800" spc="-204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766F6F"/>
                </a:solidFill>
                <a:latin typeface="Tahoma"/>
                <a:cs typeface="Tahoma"/>
              </a:rPr>
              <a:t>for</a:t>
            </a:r>
            <a:r>
              <a:rPr sz="1800" spc="-22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Tahoma"/>
                <a:cs typeface="Tahoma"/>
              </a:rPr>
              <a:t>environmental</a:t>
            </a:r>
            <a:r>
              <a:rPr sz="1800" spc="-20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Tahoma"/>
                <a:cs typeface="Tahoma"/>
              </a:rPr>
              <a:t>justice</a:t>
            </a:r>
            <a:r>
              <a:rPr sz="1800" spc="-19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766F6F"/>
                </a:solidFill>
                <a:latin typeface="Tahoma"/>
                <a:cs typeface="Tahoma"/>
              </a:rPr>
              <a:t>issues.</a:t>
            </a:r>
            <a:r>
              <a:rPr sz="1800" spc="-16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Tahoma"/>
                <a:cs typeface="Tahoma"/>
              </a:rPr>
              <a:t>participate</a:t>
            </a:r>
            <a:r>
              <a:rPr sz="1800" spc="-31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Tahoma"/>
                <a:cs typeface="Tahoma"/>
              </a:rPr>
              <a:t>with</a:t>
            </a:r>
            <a:r>
              <a:rPr sz="1800" spc="-30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Tahoma"/>
                <a:cs typeface="Tahoma"/>
              </a:rPr>
              <a:t>the</a:t>
            </a:r>
            <a:r>
              <a:rPr sz="1800" spc="-32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766F6F"/>
                </a:solidFill>
                <a:latin typeface="Tahoma"/>
                <a:cs typeface="Tahoma"/>
              </a:rPr>
              <a:t>AQMDin</a:t>
            </a:r>
            <a:r>
              <a:rPr sz="1800" spc="-25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766F6F"/>
                </a:solidFill>
                <a:latin typeface="Tahoma"/>
                <a:cs typeface="Tahoma"/>
              </a:rPr>
              <a:t>Town</a:t>
            </a:r>
            <a:r>
              <a:rPr sz="1800" spc="-33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766F6F"/>
                </a:solidFill>
                <a:latin typeface="Tahoma"/>
                <a:cs typeface="Tahoma"/>
              </a:rPr>
              <a:t>Hall</a:t>
            </a:r>
            <a:r>
              <a:rPr sz="1800" spc="7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766F6F"/>
                </a:solidFill>
                <a:latin typeface="Tahoma"/>
                <a:cs typeface="Tahoma"/>
              </a:rPr>
              <a:t>meetingstohearcitizenconcerns</a:t>
            </a:r>
            <a:r>
              <a:rPr sz="1800" spc="-39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766F6F"/>
                </a:solidFill>
                <a:latin typeface="Tahoma"/>
                <a:cs typeface="Tahoma"/>
              </a:rPr>
              <a:t>regardingairqualityandenvironmentaljustice.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734695" marR="5080">
              <a:lnSpc>
                <a:spcPts val="4800"/>
              </a:lnSpc>
              <a:spcBef>
                <a:spcPts val="660"/>
              </a:spcBef>
            </a:pPr>
            <a:r>
              <a:rPr spc="-265" dirty="0">
                <a:solidFill>
                  <a:srgbClr val="7D7D7D"/>
                </a:solidFill>
              </a:rPr>
              <a:t>Suggested</a:t>
            </a:r>
            <a:r>
              <a:rPr spc="-145" dirty="0">
                <a:solidFill>
                  <a:srgbClr val="7D7D7D"/>
                </a:solidFill>
              </a:rPr>
              <a:t> </a:t>
            </a:r>
            <a:r>
              <a:rPr spc="-165" dirty="0">
                <a:solidFill>
                  <a:srgbClr val="7D7D7D"/>
                </a:solidFill>
              </a:rPr>
              <a:t>Goal,</a:t>
            </a:r>
            <a:r>
              <a:rPr spc="-35" dirty="0">
                <a:solidFill>
                  <a:srgbClr val="7D7D7D"/>
                </a:solidFill>
              </a:rPr>
              <a:t> </a:t>
            </a:r>
            <a:r>
              <a:rPr spc="-195" dirty="0">
                <a:solidFill>
                  <a:srgbClr val="7D7D7D"/>
                </a:solidFill>
              </a:rPr>
              <a:t>Objectives</a:t>
            </a:r>
            <a:r>
              <a:rPr spc="-140" dirty="0">
                <a:solidFill>
                  <a:srgbClr val="7D7D7D"/>
                </a:solidFill>
              </a:rPr>
              <a:t> </a:t>
            </a:r>
            <a:r>
              <a:rPr spc="-275" dirty="0">
                <a:solidFill>
                  <a:srgbClr val="7D7D7D"/>
                </a:solidFill>
              </a:rPr>
              <a:t>and</a:t>
            </a:r>
            <a:r>
              <a:rPr spc="-105" dirty="0">
                <a:solidFill>
                  <a:srgbClr val="7D7D7D"/>
                </a:solidFill>
              </a:rPr>
              <a:t> </a:t>
            </a:r>
            <a:r>
              <a:rPr spc="-415" dirty="0">
                <a:solidFill>
                  <a:srgbClr val="7D7D7D"/>
                </a:solidFill>
              </a:rPr>
              <a:t>Policies/ </a:t>
            </a:r>
            <a:r>
              <a:rPr spc="-95" dirty="0">
                <a:solidFill>
                  <a:srgbClr val="7D7D7D"/>
                </a:solidFill>
              </a:rPr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8555" y="2051710"/>
            <a:ext cx="4079875" cy="2571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sz="1600" spc="-100" dirty="0">
                <a:solidFill>
                  <a:srgbClr val="585858"/>
                </a:solidFill>
                <a:latin typeface="Tahoma"/>
                <a:cs typeface="Tahoma"/>
              </a:rPr>
              <a:t>Goal</a:t>
            </a:r>
            <a:r>
              <a:rPr sz="1600" spc="-3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35" dirty="0">
                <a:solidFill>
                  <a:srgbClr val="585858"/>
                </a:solidFill>
                <a:latin typeface="Tahoma"/>
                <a:cs typeface="Tahoma"/>
              </a:rPr>
              <a:t>6Greater</a:t>
            </a:r>
            <a:r>
              <a:rPr sz="1600" spc="-30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585858"/>
                </a:solidFill>
                <a:latin typeface="Tahoma"/>
                <a:cs typeface="Tahoma"/>
              </a:rPr>
              <a:t>publicawareness</a:t>
            </a:r>
            <a:r>
              <a:rPr sz="1600" spc="-29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ofthechangesin </a:t>
            </a:r>
            <a:r>
              <a:rPr sz="1600" spc="-70" dirty="0">
                <a:solidFill>
                  <a:srgbClr val="585858"/>
                </a:solidFill>
                <a:latin typeface="Tahoma"/>
                <a:cs typeface="Tahoma"/>
              </a:rPr>
              <a:t>personalbehaviourthatcanbechosentominimize</a:t>
            </a:r>
            <a:r>
              <a:rPr sz="1600" spc="-1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85858"/>
                </a:solidFill>
                <a:latin typeface="Tahoma"/>
                <a:cs typeface="Tahoma"/>
              </a:rPr>
              <a:t>air 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pollution</a:t>
            </a:r>
            <a:endParaRPr sz="1600">
              <a:latin typeface="Tahoma"/>
              <a:cs typeface="Tahoma"/>
            </a:endParaRPr>
          </a:p>
          <a:p>
            <a:pPr marL="299085" marR="196215" indent="-287020">
              <a:lnSpc>
                <a:spcPct val="153600"/>
              </a:lnSpc>
              <a:spcBef>
                <a:spcPts val="1210"/>
              </a:spcBef>
              <a:buFont typeface="Wingdings"/>
              <a:buChar char=""/>
              <a:tabLst>
                <a:tab pos="299085" algn="l"/>
              </a:tabLst>
            </a:pPr>
            <a:r>
              <a:rPr sz="1400" spc="-75" dirty="0">
                <a:solidFill>
                  <a:srgbClr val="585858"/>
                </a:solidFill>
                <a:latin typeface="Tahoma"/>
                <a:cs typeface="Tahoma"/>
              </a:rPr>
              <a:t>Objective6.1Makeairqualityeducationapriorityforthe </a:t>
            </a:r>
            <a:r>
              <a:rPr sz="1400" spc="-35" dirty="0">
                <a:solidFill>
                  <a:srgbClr val="585858"/>
                </a:solidFill>
                <a:latin typeface="Tahoma"/>
                <a:cs typeface="Tahoma"/>
              </a:rPr>
              <a:t>Cit</a:t>
            </a:r>
            <a:r>
              <a:rPr sz="1400" spc="-35" dirty="0">
                <a:solidFill>
                  <a:srgbClr val="585858"/>
                </a:solidFill>
                <a:latin typeface="Verdana"/>
                <a:cs typeface="Verdana"/>
              </a:rPr>
              <a:t>y’</a:t>
            </a:r>
            <a:r>
              <a:rPr sz="1400" spc="-35" dirty="0">
                <a:solidFill>
                  <a:srgbClr val="585858"/>
                </a:solidFill>
                <a:latin typeface="Tahoma"/>
                <a:cs typeface="Tahoma"/>
              </a:rPr>
              <a:t>sefforttoprotect</a:t>
            </a:r>
            <a:endParaRPr sz="1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620"/>
              </a:spcBef>
              <a:buFont typeface="Wingdings"/>
              <a:buChar char=""/>
              <a:tabLst>
                <a:tab pos="299085" algn="l"/>
              </a:tabLst>
            </a:pPr>
            <a:r>
              <a:rPr sz="1400" spc="-45" dirty="0">
                <a:solidFill>
                  <a:srgbClr val="585858"/>
                </a:solidFill>
                <a:latin typeface="Tahoma"/>
                <a:cs typeface="Tahoma"/>
              </a:rPr>
              <a:t>publichealthandachievestateandfederalcleanair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910"/>
              </a:spcBef>
            </a:pPr>
            <a:r>
              <a:rPr sz="1400" spc="-10" dirty="0">
                <a:solidFill>
                  <a:srgbClr val="585858"/>
                </a:solidFill>
                <a:latin typeface="Tahoma"/>
                <a:cs typeface="Tahoma"/>
              </a:rPr>
              <a:t>standards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435609">
              <a:lnSpc>
                <a:spcPts val="2300"/>
              </a:lnSpc>
              <a:spcBef>
                <a:spcPts val="265"/>
              </a:spcBef>
            </a:pPr>
            <a:r>
              <a:rPr spc="-135" dirty="0"/>
              <a:t>Suggested</a:t>
            </a:r>
            <a:r>
              <a:rPr spc="-295" dirty="0"/>
              <a:t> </a:t>
            </a:r>
            <a:r>
              <a:rPr spc="-110" dirty="0"/>
              <a:t>policies/Strategies</a:t>
            </a:r>
            <a:r>
              <a:rPr spc="-355" dirty="0"/>
              <a:t> </a:t>
            </a:r>
            <a:r>
              <a:rPr spc="-110" dirty="0"/>
              <a:t>related</a:t>
            </a:r>
            <a:r>
              <a:rPr spc="-225" dirty="0"/>
              <a:t> </a:t>
            </a:r>
            <a:r>
              <a:rPr spc="-25" dirty="0"/>
              <a:t>to </a:t>
            </a:r>
            <a:r>
              <a:rPr spc="-50" dirty="0"/>
              <a:t>Public</a:t>
            </a:r>
            <a:r>
              <a:rPr spc="-290" dirty="0"/>
              <a:t> </a:t>
            </a:r>
            <a:r>
              <a:rPr spc="-60" dirty="0"/>
              <a:t>Awareness</a:t>
            </a:r>
          </a:p>
          <a:p>
            <a:pPr marL="299085" marR="602615" indent="-287020">
              <a:lnSpc>
                <a:spcPct val="155000"/>
              </a:lnSpc>
              <a:spcBef>
                <a:spcPts val="197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spc="-114" dirty="0">
                <a:solidFill>
                  <a:srgbClr val="585858"/>
                </a:solidFill>
              </a:rPr>
              <a:t>AQ6.1.1Provide</a:t>
            </a:r>
            <a:r>
              <a:rPr sz="1400" spc="-200" dirty="0">
                <a:solidFill>
                  <a:srgbClr val="585858"/>
                </a:solidFill>
              </a:rPr>
              <a:t> </a:t>
            </a:r>
            <a:r>
              <a:rPr sz="1400" spc="-80" dirty="0">
                <a:solidFill>
                  <a:srgbClr val="585858"/>
                </a:solidFill>
              </a:rPr>
              <a:t>regional</a:t>
            </a:r>
            <a:r>
              <a:rPr sz="1400" spc="-215" dirty="0">
                <a:solidFill>
                  <a:srgbClr val="585858"/>
                </a:solidFill>
              </a:rPr>
              <a:t> </a:t>
            </a:r>
            <a:r>
              <a:rPr sz="1400" spc="-70" dirty="0">
                <a:solidFill>
                  <a:srgbClr val="585858"/>
                </a:solidFill>
              </a:rPr>
              <a:t>and</a:t>
            </a:r>
            <a:r>
              <a:rPr sz="1400" spc="-175" dirty="0">
                <a:solidFill>
                  <a:srgbClr val="585858"/>
                </a:solidFill>
              </a:rPr>
              <a:t> </a:t>
            </a:r>
            <a:r>
              <a:rPr sz="1400" spc="-35" dirty="0">
                <a:solidFill>
                  <a:srgbClr val="585858"/>
                </a:solidFill>
              </a:rPr>
              <a:t>local</a:t>
            </a:r>
            <a:r>
              <a:rPr sz="1400" spc="-155" dirty="0">
                <a:solidFill>
                  <a:srgbClr val="585858"/>
                </a:solidFill>
              </a:rPr>
              <a:t> </a:t>
            </a:r>
            <a:r>
              <a:rPr sz="1400" spc="-70" dirty="0">
                <a:solidFill>
                  <a:srgbClr val="585858"/>
                </a:solidFill>
              </a:rPr>
              <a:t>air</a:t>
            </a:r>
            <a:r>
              <a:rPr sz="1400" spc="-200" dirty="0">
                <a:solidFill>
                  <a:srgbClr val="585858"/>
                </a:solidFill>
              </a:rPr>
              <a:t> </a:t>
            </a:r>
            <a:r>
              <a:rPr sz="1400" spc="-10" dirty="0">
                <a:solidFill>
                  <a:srgbClr val="585858"/>
                </a:solidFill>
              </a:rPr>
              <a:t>quality </a:t>
            </a:r>
            <a:r>
              <a:rPr sz="1400" spc="-55" dirty="0">
                <a:solidFill>
                  <a:srgbClr val="585858"/>
                </a:solidFill>
              </a:rPr>
              <a:t>informationonCit</a:t>
            </a:r>
            <a:r>
              <a:rPr sz="1400" spc="-55" dirty="0">
                <a:solidFill>
                  <a:srgbClr val="585858"/>
                </a:solidFill>
                <a:latin typeface="Verdana"/>
                <a:cs typeface="Verdana"/>
              </a:rPr>
              <a:t>y’</a:t>
            </a:r>
            <a:r>
              <a:rPr sz="1400" spc="-55" dirty="0">
                <a:solidFill>
                  <a:srgbClr val="585858"/>
                </a:solidFill>
              </a:rPr>
              <a:t>swebsite,includinglinkstothe </a:t>
            </a:r>
            <a:r>
              <a:rPr sz="1400" spc="-95" dirty="0">
                <a:solidFill>
                  <a:srgbClr val="585858"/>
                </a:solidFill>
              </a:rPr>
              <a:t>AQMD,CARB,USEPAandotherenvironmentalbased </a:t>
            </a:r>
            <a:r>
              <a:rPr sz="1400" spc="-10" dirty="0">
                <a:solidFill>
                  <a:srgbClr val="585858"/>
                </a:solidFill>
              </a:rPr>
              <a:t>internetsites.</a:t>
            </a:r>
            <a:endParaRPr sz="1400">
              <a:latin typeface="Verdana"/>
              <a:cs typeface="Verdana"/>
            </a:endParaRPr>
          </a:p>
          <a:p>
            <a:pPr marL="299085" marR="5080" indent="-287020">
              <a:lnSpc>
                <a:spcPct val="155100"/>
              </a:lnSpc>
              <a:spcBef>
                <a:spcPts val="994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spc="-135" dirty="0">
                <a:solidFill>
                  <a:srgbClr val="585858"/>
                </a:solidFill>
              </a:rPr>
              <a:t>AQ6.1.2Organize</a:t>
            </a:r>
            <a:r>
              <a:rPr sz="1400" spc="-155" dirty="0">
                <a:solidFill>
                  <a:srgbClr val="585858"/>
                </a:solidFill>
              </a:rPr>
              <a:t> </a:t>
            </a:r>
            <a:r>
              <a:rPr sz="1400" spc="-95" dirty="0">
                <a:solidFill>
                  <a:srgbClr val="585858"/>
                </a:solidFill>
              </a:rPr>
              <a:t>city-</a:t>
            </a:r>
            <a:r>
              <a:rPr sz="1400" spc="-85" dirty="0">
                <a:solidFill>
                  <a:srgbClr val="585858"/>
                </a:solidFill>
              </a:rPr>
              <a:t>sponsored</a:t>
            </a:r>
            <a:r>
              <a:rPr sz="1400" spc="-229" dirty="0">
                <a:solidFill>
                  <a:srgbClr val="585858"/>
                </a:solidFill>
              </a:rPr>
              <a:t> </a:t>
            </a:r>
            <a:r>
              <a:rPr sz="1400" spc="-114" dirty="0">
                <a:solidFill>
                  <a:srgbClr val="585858"/>
                </a:solidFill>
              </a:rPr>
              <a:t>events</a:t>
            </a:r>
            <a:r>
              <a:rPr sz="1400" spc="-220" dirty="0">
                <a:solidFill>
                  <a:srgbClr val="585858"/>
                </a:solidFill>
              </a:rPr>
              <a:t> </a:t>
            </a:r>
            <a:r>
              <a:rPr sz="1400" spc="-40" dirty="0">
                <a:solidFill>
                  <a:srgbClr val="585858"/>
                </a:solidFill>
              </a:rPr>
              <a:t>on</a:t>
            </a:r>
            <a:r>
              <a:rPr sz="1400" spc="-145" dirty="0">
                <a:solidFill>
                  <a:srgbClr val="585858"/>
                </a:solidFill>
              </a:rPr>
              <a:t> </a:t>
            </a:r>
            <a:r>
              <a:rPr sz="1400" spc="-50" dirty="0">
                <a:solidFill>
                  <a:srgbClr val="585858"/>
                </a:solidFill>
              </a:rPr>
              <a:t>topics</a:t>
            </a:r>
            <a:r>
              <a:rPr sz="1400" spc="-165" dirty="0">
                <a:solidFill>
                  <a:srgbClr val="585858"/>
                </a:solidFill>
              </a:rPr>
              <a:t> </a:t>
            </a:r>
            <a:r>
              <a:rPr sz="1400" spc="-20" dirty="0">
                <a:solidFill>
                  <a:srgbClr val="585858"/>
                </a:solidFill>
              </a:rPr>
              <a:t>that </a:t>
            </a:r>
            <a:r>
              <a:rPr sz="1400" spc="-85" dirty="0">
                <a:solidFill>
                  <a:srgbClr val="585858"/>
                </a:solidFill>
              </a:rPr>
              <a:t>educate</a:t>
            </a:r>
            <a:r>
              <a:rPr sz="1400" spc="-254" dirty="0">
                <a:solidFill>
                  <a:srgbClr val="585858"/>
                </a:solidFill>
              </a:rPr>
              <a:t> </a:t>
            </a:r>
            <a:r>
              <a:rPr sz="1400" spc="-100" dirty="0">
                <a:solidFill>
                  <a:srgbClr val="585858"/>
                </a:solidFill>
              </a:rPr>
              <a:t>businesses</a:t>
            </a:r>
            <a:r>
              <a:rPr sz="1400" spc="-225" dirty="0">
                <a:solidFill>
                  <a:srgbClr val="585858"/>
                </a:solidFill>
              </a:rPr>
              <a:t> </a:t>
            </a:r>
            <a:r>
              <a:rPr sz="1400" spc="-70" dirty="0">
                <a:solidFill>
                  <a:srgbClr val="585858"/>
                </a:solidFill>
              </a:rPr>
              <a:t>and</a:t>
            </a:r>
            <a:r>
              <a:rPr sz="1400" spc="-200" dirty="0">
                <a:solidFill>
                  <a:srgbClr val="585858"/>
                </a:solidFill>
              </a:rPr>
              <a:t> </a:t>
            </a:r>
            <a:r>
              <a:rPr sz="1400" spc="-80" dirty="0">
                <a:solidFill>
                  <a:srgbClr val="585858"/>
                </a:solidFill>
              </a:rPr>
              <a:t>the</a:t>
            </a:r>
            <a:r>
              <a:rPr sz="1400" spc="-229" dirty="0">
                <a:solidFill>
                  <a:srgbClr val="585858"/>
                </a:solidFill>
              </a:rPr>
              <a:t> </a:t>
            </a:r>
            <a:r>
              <a:rPr sz="1400" spc="-35" dirty="0">
                <a:solidFill>
                  <a:srgbClr val="585858"/>
                </a:solidFill>
              </a:rPr>
              <a:t>public</a:t>
            </a:r>
            <a:r>
              <a:rPr sz="1400" spc="-185" dirty="0">
                <a:solidFill>
                  <a:srgbClr val="585858"/>
                </a:solidFill>
              </a:rPr>
              <a:t> </a:t>
            </a:r>
            <a:r>
              <a:rPr sz="1400" spc="-70" dirty="0">
                <a:solidFill>
                  <a:srgbClr val="585858"/>
                </a:solidFill>
              </a:rPr>
              <a:t>about</a:t>
            </a:r>
            <a:r>
              <a:rPr sz="1400" spc="-215" dirty="0">
                <a:solidFill>
                  <a:srgbClr val="585858"/>
                </a:solidFill>
              </a:rPr>
              <a:t> </a:t>
            </a:r>
            <a:r>
              <a:rPr sz="1400" spc="-45" dirty="0">
                <a:solidFill>
                  <a:srgbClr val="585858"/>
                </a:solidFill>
              </a:rPr>
              <a:t>compliance</a:t>
            </a:r>
            <a:r>
              <a:rPr sz="1400" spc="55" dirty="0">
                <a:solidFill>
                  <a:srgbClr val="585858"/>
                </a:solidFill>
              </a:rPr>
              <a:t> </a:t>
            </a:r>
            <a:r>
              <a:rPr sz="1400" spc="-20" dirty="0">
                <a:solidFill>
                  <a:srgbClr val="585858"/>
                </a:solidFill>
              </a:rPr>
              <a:t>with </a:t>
            </a:r>
            <a:r>
              <a:rPr sz="1400" spc="-90" dirty="0">
                <a:solidFill>
                  <a:srgbClr val="585858"/>
                </a:solidFill>
              </a:rPr>
              <a:t>airqualityregulations(e.g.,alternativefuelsandlow</a:t>
            </a:r>
            <a:r>
              <a:rPr sz="1400" spc="254" dirty="0">
                <a:solidFill>
                  <a:srgbClr val="585858"/>
                </a:solidFill>
              </a:rPr>
              <a:t> </a:t>
            </a:r>
            <a:r>
              <a:rPr sz="1400" spc="-10" dirty="0">
                <a:solidFill>
                  <a:srgbClr val="585858"/>
                </a:solidFill>
              </a:rPr>
              <a:t>polluting </a:t>
            </a:r>
            <a:r>
              <a:rPr sz="1400" spc="-35" dirty="0">
                <a:solidFill>
                  <a:srgbClr val="585858"/>
                </a:solidFill>
              </a:rPr>
              <a:t>cleanhouseholdproducts).</a:t>
            </a:r>
            <a:endParaRPr sz="1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" y="5705855"/>
            <a:ext cx="12188951" cy="11521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4355" rIns="0" bIns="0" rtlCol="0">
            <a:spAutoFit/>
          </a:bodyPr>
          <a:lstStyle/>
          <a:p>
            <a:pPr marL="3255645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EXPLANATION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9194" y="1877009"/>
            <a:ext cx="8607425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Air</a:t>
            </a:r>
            <a:r>
              <a:rPr sz="2000" spc="-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ahoma"/>
                <a:cs typeface="Tahoma"/>
              </a:rPr>
              <a:t>quality</a:t>
            </a:r>
            <a:r>
              <a:rPr sz="2000" spc="-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ahoma"/>
                <a:cs typeface="Tahoma"/>
              </a:rPr>
              <a:t>monitoring</a:t>
            </a:r>
            <a:r>
              <a:rPr sz="2000" spc="-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ahoma"/>
                <a:cs typeface="Tahoma"/>
              </a:rPr>
              <a:t>involves</a:t>
            </a:r>
            <a:r>
              <a:rPr sz="2000" spc="-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2000" spc="-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ahoma"/>
                <a:cs typeface="Tahoma"/>
              </a:rPr>
              <a:t>systematic</a:t>
            </a:r>
            <a:r>
              <a:rPr sz="2000" spc="-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ahoma"/>
                <a:cs typeface="Tahoma"/>
              </a:rPr>
              <a:t>observation</a:t>
            </a:r>
            <a:r>
              <a:rPr sz="2000" spc="-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2000" spc="-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Tahoma"/>
                <a:cs typeface="Tahoma"/>
              </a:rPr>
              <a:t>measurement</a:t>
            </a:r>
            <a:r>
              <a:rPr sz="2000" spc="-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ahoma"/>
                <a:cs typeface="Tahoma"/>
              </a:rPr>
              <a:t>of various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ahoma"/>
                <a:cs typeface="Tahoma"/>
              </a:rPr>
              <a:t>pollutants</a:t>
            </a:r>
            <a:r>
              <a:rPr sz="2000" spc="-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ahoma"/>
                <a:cs typeface="Tahoma"/>
              </a:rPr>
              <a:t>factors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air,</a:t>
            </a:r>
            <a:r>
              <a:rPr sz="2000" spc="-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such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as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particulate</a:t>
            </a:r>
            <a:r>
              <a:rPr sz="2000" spc="-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ahoma"/>
                <a:cs typeface="Tahoma"/>
              </a:rPr>
              <a:t>matter,</a:t>
            </a:r>
            <a:r>
              <a:rPr sz="2000" spc="-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ahoma"/>
                <a:cs typeface="Tahoma"/>
              </a:rPr>
              <a:t>gases</a:t>
            </a:r>
            <a:r>
              <a:rPr sz="2000" spc="-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(like </a:t>
            </a:r>
            <a:r>
              <a:rPr sz="2000" spc="-80" dirty="0">
                <a:solidFill>
                  <a:srgbClr val="585858"/>
                </a:solidFill>
                <a:latin typeface="Tahoma"/>
                <a:cs typeface="Tahoma"/>
              </a:rPr>
              <a:t>ozone,</a:t>
            </a:r>
            <a:r>
              <a:rPr sz="2000" spc="-60" dirty="0">
                <a:solidFill>
                  <a:srgbClr val="585858"/>
                </a:solidFill>
                <a:latin typeface="Tahoma"/>
                <a:cs typeface="Tahoma"/>
              </a:rPr>
              <a:t> carbon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585858"/>
                </a:solidFill>
                <a:latin typeface="Tahoma"/>
                <a:cs typeface="Tahoma"/>
              </a:rPr>
              <a:t>monoxide,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ahoma"/>
                <a:cs typeface="Tahoma"/>
              </a:rPr>
              <a:t>sulphur</a:t>
            </a:r>
            <a:r>
              <a:rPr sz="2000" spc="-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Tahoma"/>
                <a:cs typeface="Tahoma"/>
              </a:rPr>
              <a:t>dioxide),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Tahoma"/>
                <a:cs typeface="Tahoma"/>
              </a:rPr>
              <a:t>volatile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ahoma"/>
                <a:cs typeface="Tahoma"/>
              </a:rPr>
              <a:t>organic</a:t>
            </a:r>
            <a:r>
              <a:rPr sz="2000" spc="-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compounds,</a:t>
            </a:r>
            <a:r>
              <a:rPr sz="2000" spc="-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ahoma"/>
                <a:cs typeface="Tahoma"/>
              </a:rPr>
              <a:t>and </a:t>
            </a:r>
            <a:r>
              <a:rPr sz="2000" spc="-25" dirty="0">
                <a:solidFill>
                  <a:srgbClr val="585858"/>
                </a:solidFill>
                <a:latin typeface="Tahoma"/>
                <a:cs typeface="Tahoma"/>
              </a:rPr>
              <a:t>more.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Monitoring</a:t>
            </a:r>
            <a:r>
              <a:rPr sz="2000" spc="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stations</a:t>
            </a:r>
            <a:r>
              <a:rPr sz="2000" spc="20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equipped</a:t>
            </a:r>
            <a:r>
              <a:rPr sz="2000" spc="19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with</a:t>
            </a:r>
            <a:r>
              <a:rPr sz="2000" spc="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sensors</a:t>
            </a:r>
            <a:r>
              <a:rPr sz="2000" spc="20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or</a:t>
            </a:r>
            <a:r>
              <a:rPr sz="2000" spc="19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devices</a:t>
            </a:r>
            <a:r>
              <a:rPr sz="2000" spc="19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collect</a:t>
            </a:r>
            <a:r>
              <a:rPr sz="2000" spc="20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data</a:t>
            </a:r>
            <a:r>
              <a:rPr sz="2000" spc="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on</a:t>
            </a:r>
            <a:r>
              <a:rPr sz="2000" spc="19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ahoma"/>
                <a:cs typeface="Tahoma"/>
              </a:rPr>
              <a:t>these 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pollutants</a:t>
            </a:r>
            <a:r>
              <a:rPr sz="2000" spc="-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ahoma"/>
                <a:cs typeface="Tahoma"/>
              </a:rPr>
              <a:t>assess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air</a:t>
            </a:r>
            <a:r>
              <a:rPr sz="2000" spc="-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ahoma"/>
                <a:cs typeface="Tahoma"/>
              </a:rPr>
              <a:t>quality</a:t>
            </a:r>
            <a:r>
              <a:rPr sz="2000" spc="-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levels.</a:t>
            </a:r>
            <a:r>
              <a:rPr sz="2000" spc="-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ahoma"/>
                <a:cs typeface="Tahoma"/>
              </a:rPr>
              <a:t>This</a:t>
            </a:r>
            <a:r>
              <a:rPr sz="2000" spc="-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data</a:t>
            </a:r>
            <a:r>
              <a:rPr sz="2000" spc="-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2000" spc="-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used</a:t>
            </a:r>
            <a:r>
              <a:rPr sz="2000" spc="-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ahoma"/>
                <a:cs typeface="Tahoma"/>
              </a:rPr>
              <a:t>understand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ahoma"/>
                <a:cs typeface="Tahoma"/>
              </a:rPr>
              <a:t>pollution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trends,</a:t>
            </a:r>
            <a:r>
              <a:rPr sz="2000" spc="-15" dirty="0">
                <a:solidFill>
                  <a:srgbClr val="585858"/>
                </a:solidFill>
                <a:latin typeface="Tahoma"/>
                <a:cs typeface="Tahoma"/>
              </a:rPr>
              <a:t> 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inform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 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2000" spc="-15" dirty="0">
                <a:solidFill>
                  <a:srgbClr val="585858"/>
                </a:solidFill>
                <a:latin typeface="Tahoma"/>
                <a:cs typeface="Tahoma"/>
              </a:rPr>
              <a:t> 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public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 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about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 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potential</a:t>
            </a:r>
            <a:r>
              <a:rPr sz="2000" spc="-15" dirty="0">
                <a:solidFill>
                  <a:srgbClr val="585858"/>
                </a:solidFill>
                <a:latin typeface="Tahoma"/>
                <a:cs typeface="Tahoma"/>
              </a:rPr>
              <a:t> 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health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 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risks,</a:t>
            </a:r>
            <a:r>
              <a:rPr sz="2000" spc="-15" dirty="0">
                <a:solidFill>
                  <a:srgbClr val="585858"/>
                </a:solidFill>
                <a:latin typeface="Tahoma"/>
                <a:cs typeface="Tahoma"/>
              </a:rPr>
              <a:t> 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 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support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  </a:t>
            </a:r>
            <a:r>
              <a:rPr sz="2000" spc="-25" dirty="0">
                <a:solidFill>
                  <a:srgbClr val="585858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implementation</a:t>
            </a:r>
            <a:r>
              <a:rPr sz="2000" spc="3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2000" spc="3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policies</a:t>
            </a:r>
            <a:r>
              <a:rPr sz="2000" spc="3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or</a:t>
            </a:r>
            <a:r>
              <a:rPr sz="2000" spc="3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actions</a:t>
            </a:r>
            <a:r>
              <a:rPr sz="2000" spc="3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aimed</a:t>
            </a:r>
            <a:r>
              <a:rPr sz="2000" spc="3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at</a:t>
            </a:r>
            <a:r>
              <a:rPr sz="2000" spc="3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improving</a:t>
            </a:r>
            <a:r>
              <a:rPr sz="2000" spc="3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air</a:t>
            </a:r>
            <a:r>
              <a:rPr sz="2000" spc="3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quality.</a:t>
            </a:r>
            <a:r>
              <a:rPr sz="2000" spc="3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ahoma"/>
                <a:cs typeface="Tahoma"/>
              </a:rPr>
              <a:t>The </a:t>
            </a:r>
            <a:r>
              <a:rPr sz="2000" spc="-85" dirty="0">
                <a:solidFill>
                  <a:srgbClr val="585858"/>
                </a:solidFill>
                <a:latin typeface="Tahoma"/>
                <a:cs typeface="Tahoma"/>
              </a:rPr>
              <a:t>measurements</a:t>
            </a:r>
            <a:r>
              <a:rPr sz="2000" spc="-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Tahoma"/>
                <a:cs typeface="Tahoma"/>
              </a:rPr>
              <a:t>obtained</a:t>
            </a:r>
            <a:r>
              <a:rPr sz="2000" spc="-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Tahoma"/>
                <a:cs typeface="Tahoma"/>
              </a:rPr>
              <a:t>are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Tahoma"/>
                <a:cs typeface="Tahoma"/>
              </a:rPr>
              <a:t>often</a:t>
            </a:r>
            <a:r>
              <a:rPr sz="2000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Tahoma"/>
                <a:cs typeface="Tahoma"/>
              </a:rPr>
              <a:t>compared</a:t>
            </a:r>
            <a:r>
              <a:rPr sz="2000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ahoma"/>
                <a:cs typeface="Tahoma"/>
              </a:rPr>
              <a:t>established</a:t>
            </a:r>
            <a:r>
              <a:rPr sz="2000" spc="-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Tahoma"/>
                <a:cs typeface="Tahoma"/>
              </a:rPr>
              <a:t>air</a:t>
            </a:r>
            <a:r>
              <a:rPr sz="2000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ahoma"/>
                <a:cs typeface="Tahoma"/>
              </a:rPr>
              <a:t>quality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Tahoma"/>
                <a:cs typeface="Tahoma"/>
              </a:rPr>
              <a:t>standards</a:t>
            </a:r>
            <a:r>
              <a:rPr sz="2000" spc="-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ahoma"/>
                <a:cs typeface="Tahoma"/>
              </a:rPr>
              <a:t>to </a:t>
            </a:r>
            <a:r>
              <a:rPr sz="2000" spc="-35" dirty="0">
                <a:solidFill>
                  <a:srgbClr val="585858"/>
                </a:solidFill>
                <a:latin typeface="Tahoma"/>
                <a:cs typeface="Tahoma"/>
              </a:rPr>
              <a:t>determine</a:t>
            </a:r>
            <a:r>
              <a:rPr sz="2000" spc="-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if</a:t>
            </a:r>
            <a:r>
              <a:rPr sz="2000" spc="-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2000" spc="-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air</a:t>
            </a:r>
            <a:r>
              <a:rPr sz="2000" spc="-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ahoma"/>
                <a:cs typeface="Tahoma"/>
              </a:rPr>
              <a:t>quality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2000" spc="-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safe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or</a:t>
            </a:r>
            <a:r>
              <a:rPr sz="2000" spc="-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if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it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poses</a:t>
            </a:r>
            <a:r>
              <a:rPr sz="2000" spc="-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risks</a:t>
            </a:r>
            <a:r>
              <a:rPr sz="2000" spc="-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2000" spc="-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human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ahoma"/>
                <a:cs typeface="Tahoma"/>
              </a:rPr>
              <a:t>health</a:t>
            </a:r>
            <a:r>
              <a:rPr sz="2000" spc="-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2000" spc="-25" dirty="0">
                <a:solidFill>
                  <a:srgbClr val="585858"/>
                </a:solidFill>
                <a:latin typeface="Tahoma"/>
                <a:cs typeface="Tahoma"/>
              </a:rPr>
              <a:t> the </a:t>
            </a:r>
            <a:r>
              <a:rPr sz="2000" spc="-10" dirty="0">
                <a:solidFill>
                  <a:srgbClr val="585858"/>
                </a:solidFill>
                <a:latin typeface="Tahoma"/>
                <a:cs typeface="Tahoma"/>
              </a:rPr>
              <a:t>environment.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5029198"/>
            <a:ext cx="3200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>
                <a:solidFill>
                  <a:srgbClr val="7D7D7D"/>
                </a:solidFill>
                <a:latin typeface="Georgia"/>
                <a:cs typeface="Georgia"/>
              </a:rPr>
              <a:t>Thank</a:t>
            </a:r>
            <a:r>
              <a:rPr sz="4400" spc="-145" dirty="0">
                <a:solidFill>
                  <a:srgbClr val="7D7D7D"/>
                </a:solidFill>
                <a:latin typeface="Georgia"/>
                <a:cs typeface="Georgia"/>
              </a:rPr>
              <a:t> </a:t>
            </a:r>
            <a:r>
              <a:rPr sz="4400" spc="-125" dirty="0">
                <a:solidFill>
                  <a:srgbClr val="7D7D7D"/>
                </a:solidFill>
                <a:latin typeface="Georgia"/>
                <a:cs typeface="Georgia"/>
              </a:rPr>
              <a:t>you</a:t>
            </a:r>
            <a:endParaRPr sz="440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723" y="370331"/>
            <a:ext cx="11265408" cy="4114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67200" y="2135822"/>
            <a:ext cx="3505200" cy="2586355"/>
          </a:xfrm>
          <a:prstGeom prst="rect">
            <a:avLst/>
          </a:prstGeom>
          <a:solidFill>
            <a:srgbClr val="FFE9DF"/>
          </a:solidFill>
        </p:spPr>
        <p:txBody>
          <a:bodyPr vert="horz" wrap="square" lIns="0" tIns="0" rIns="0" bIns="0" rtlCol="0">
            <a:spAutoFit/>
          </a:bodyPr>
          <a:lstStyle/>
          <a:p>
            <a:pPr marL="32384" algn="ctr">
              <a:lnSpc>
                <a:spcPts val="6095"/>
              </a:lnSpc>
            </a:pPr>
            <a:r>
              <a:rPr sz="5400" spc="-830" dirty="0">
                <a:solidFill>
                  <a:srgbClr val="7D7D7D"/>
                </a:solidFill>
                <a:latin typeface="Georgia"/>
                <a:cs typeface="Georgia"/>
              </a:rPr>
              <a:t>A</a:t>
            </a:r>
            <a:r>
              <a:rPr sz="5400" spc="-220" dirty="0">
                <a:solidFill>
                  <a:srgbClr val="7D7D7D"/>
                </a:solidFill>
                <a:latin typeface="Georgia"/>
                <a:cs typeface="Georgia"/>
              </a:rPr>
              <a:t>v</a:t>
            </a:r>
            <a:r>
              <a:rPr sz="5400" spc="-260" dirty="0">
                <a:solidFill>
                  <a:srgbClr val="7D7D7D"/>
                </a:solidFill>
                <a:latin typeface="Georgia"/>
                <a:cs typeface="Georgia"/>
              </a:rPr>
              <a:t>o</a:t>
            </a:r>
            <a:r>
              <a:rPr sz="5400" spc="-265" dirty="0">
                <a:solidFill>
                  <a:srgbClr val="7D7D7D"/>
                </a:solidFill>
                <a:latin typeface="Georgia"/>
                <a:cs typeface="Georgia"/>
              </a:rPr>
              <a:t>i</a:t>
            </a:r>
            <a:r>
              <a:rPr sz="5400" spc="-65" dirty="0">
                <a:solidFill>
                  <a:srgbClr val="7D7D7D"/>
                </a:solidFill>
                <a:latin typeface="Georgia"/>
                <a:cs typeface="Georgia"/>
              </a:rPr>
              <a:t>d</a:t>
            </a:r>
            <a:endParaRPr sz="5400" dirty="0">
              <a:latin typeface="Georgia"/>
              <a:cs typeface="Georgia"/>
            </a:endParaRPr>
          </a:p>
          <a:p>
            <a:pPr marL="497205" marR="472440" indent="-4445" algn="ctr">
              <a:lnSpc>
                <a:spcPts val="6400"/>
              </a:lnSpc>
              <a:spcBef>
                <a:spcPts val="300"/>
              </a:spcBef>
            </a:pPr>
            <a:r>
              <a:rPr sz="5400" spc="-25" dirty="0">
                <a:solidFill>
                  <a:srgbClr val="7D7D7D"/>
                </a:solidFill>
                <a:latin typeface="Georgia"/>
                <a:cs typeface="Georgia"/>
              </a:rPr>
              <a:t>Air </a:t>
            </a:r>
            <a:r>
              <a:rPr sz="5400" spc="-240" dirty="0">
                <a:solidFill>
                  <a:srgbClr val="7D7D7D"/>
                </a:solidFill>
                <a:latin typeface="Georgia"/>
                <a:cs typeface="Georgia"/>
              </a:rPr>
              <a:t>Pollution</a:t>
            </a:r>
            <a:endParaRPr sz="5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1800" y="5628070"/>
            <a:ext cx="7315200" cy="86491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2148205">
              <a:lnSpc>
                <a:spcPct val="104400"/>
              </a:lnSpc>
              <a:spcBef>
                <a:spcPts val="5"/>
              </a:spcBef>
            </a:pPr>
            <a:r>
              <a:rPr lang="en-IN" sz="1800" dirty="0">
                <a:latin typeface="Segoe Script" panose="030B0504020000000003" pitchFamily="66" charset="0"/>
                <a:ea typeface="Tahoma" panose="020B0604030504040204" pitchFamily="34" charset="0"/>
                <a:cs typeface="Tahoma" panose="020B0604030504040204" pitchFamily="34" charset="0"/>
              </a:rPr>
              <a:t>Kaviya k </a:t>
            </a:r>
          </a:p>
          <a:p>
            <a:pPr marL="12700" marR="2148205">
              <a:lnSpc>
                <a:spcPct val="104400"/>
              </a:lnSpc>
              <a:spcBef>
                <a:spcPts val="5"/>
              </a:spcBef>
            </a:pPr>
            <a:r>
              <a:rPr lang="en-IN" dirty="0">
                <a:latin typeface="Segoe Script" panose="030B0504020000000003" pitchFamily="66" charset="0"/>
                <a:ea typeface="Tahoma" panose="020B0604030504040204" pitchFamily="34" charset="0"/>
                <a:cs typeface="Tahoma" panose="020B0604030504040204" pitchFamily="34" charset="0"/>
              </a:rPr>
              <a:t>422621104019</a:t>
            </a:r>
          </a:p>
          <a:p>
            <a:pPr marL="12700" marR="2148205">
              <a:lnSpc>
                <a:spcPct val="104400"/>
              </a:lnSpc>
              <a:spcBef>
                <a:spcPts val="5"/>
              </a:spcBef>
            </a:pPr>
            <a:r>
              <a:rPr sz="1800" dirty="0">
                <a:latin typeface="Segoe Script" panose="030B0504020000000003" pitchFamily="66" charset="0"/>
                <a:ea typeface="Tahoma" panose="020B0604030504040204" pitchFamily="34" charset="0"/>
                <a:cs typeface="Tahoma" panose="020B0604030504040204" pitchFamily="34" charset="0"/>
              </a:rPr>
              <a:t>University</a:t>
            </a:r>
            <a:r>
              <a:rPr sz="1800" spc="-20" dirty="0">
                <a:latin typeface="Segoe Script" panose="030B0504020000000003" pitchFamily="66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105" dirty="0">
                <a:latin typeface="Segoe Script" panose="030B0504020000000003" pitchFamily="66" charset="0"/>
                <a:ea typeface="Tahoma" panose="020B0604030504040204" pitchFamily="34" charset="0"/>
                <a:cs typeface="Tahoma" panose="020B0604030504040204" pitchFamily="34" charset="0"/>
              </a:rPr>
              <a:t>college</a:t>
            </a:r>
            <a:r>
              <a:rPr sz="1800" spc="-10" dirty="0">
                <a:latin typeface="Segoe Script" panose="030B0504020000000003" pitchFamily="66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65" dirty="0">
                <a:latin typeface="Segoe Script" panose="030B0504020000000003" pitchFamily="66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800" spc="20" dirty="0">
                <a:latin typeface="Segoe Script" panose="030B0504020000000003" pitchFamily="66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35" dirty="0">
                <a:latin typeface="Segoe Script" panose="030B0504020000000003" pitchFamily="66" charset="0"/>
                <a:ea typeface="Tahoma" panose="020B0604030504040204" pitchFamily="34" charset="0"/>
                <a:cs typeface="Tahoma" panose="020B0604030504040204" pitchFamily="34" charset="0"/>
              </a:rPr>
              <a:t>engineering,</a:t>
            </a:r>
            <a:r>
              <a:rPr sz="1800" spc="-15" dirty="0">
                <a:latin typeface="Segoe Script" panose="030B0504020000000003" pitchFamily="66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10" dirty="0">
                <a:latin typeface="Segoe Script" panose="030B0504020000000003" pitchFamily="66" charset="0"/>
                <a:ea typeface="Tahoma" panose="020B0604030504040204" pitchFamily="34" charset="0"/>
                <a:cs typeface="Tahoma" panose="020B0604030504040204" pitchFamily="34" charset="0"/>
              </a:rPr>
              <a:t>Panruti</a:t>
            </a:r>
            <a:endParaRPr sz="1800" dirty="0">
              <a:latin typeface="Segoe Script" panose="030B0504020000000003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1" y="4971802"/>
            <a:ext cx="8686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GITHUB </a:t>
            </a:r>
            <a:r>
              <a:rPr lang="en-IN" dirty="0" err="1" smtClean="0"/>
              <a:t>LINK:https</a:t>
            </a:r>
            <a:r>
              <a:rPr lang="en-IN" dirty="0" smtClean="0"/>
              <a:t>://github.com/kaviya-324/IOT-</a:t>
            </a:r>
            <a:r>
              <a:rPr lang="en-IN" dirty="0" err="1" smtClean="0"/>
              <a:t>AirQuality</a:t>
            </a:r>
            <a:r>
              <a:rPr lang="en-IN" dirty="0" smtClean="0"/>
              <a:t>-</a:t>
            </a:r>
            <a:r>
              <a:rPr lang="en-IN" dirty="0" err="1" smtClean="0"/>
              <a:t>Monitoring.git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051175" cy="6858000"/>
          </a:xfrm>
          <a:custGeom>
            <a:avLst/>
            <a:gdLst/>
            <a:ahLst/>
            <a:cxnLst/>
            <a:rect l="l" t="t" r="r" b="b"/>
            <a:pathLst>
              <a:path w="3051175" h="6858000">
                <a:moveTo>
                  <a:pt x="3050921" y="0"/>
                </a:moveTo>
                <a:lnTo>
                  <a:pt x="0" y="0"/>
                </a:lnTo>
                <a:lnTo>
                  <a:pt x="0" y="6858000"/>
                </a:lnTo>
                <a:lnTo>
                  <a:pt x="3050921" y="6858000"/>
                </a:lnTo>
                <a:lnTo>
                  <a:pt x="3050921" y="0"/>
                </a:lnTo>
                <a:close/>
              </a:path>
            </a:pathLst>
          </a:custGeom>
          <a:solidFill>
            <a:srgbClr val="FFE9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6001" rIns="0" bIns="0" rtlCol="0">
            <a:spAutoFit/>
          </a:bodyPr>
          <a:lstStyle/>
          <a:p>
            <a:pPr marL="3154680">
              <a:lnSpc>
                <a:spcPct val="100000"/>
              </a:lnSpc>
              <a:spcBef>
                <a:spcPts val="105"/>
              </a:spcBef>
            </a:pPr>
            <a:r>
              <a:rPr spc="-95" dirty="0">
                <a:solidFill>
                  <a:srgbClr val="7D7D7D"/>
                </a:solidFill>
              </a:rPr>
              <a:t>Project</a:t>
            </a:r>
            <a:r>
              <a:rPr spc="-145" dirty="0">
                <a:solidFill>
                  <a:srgbClr val="7D7D7D"/>
                </a:solidFill>
              </a:rPr>
              <a:t> </a:t>
            </a:r>
            <a:r>
              <a:rPr spc="-185" dirty="0">
                <a:solidFill>
                  <a:srgbClr val="7D7D7D"/>
                </a:solidFill>
              </a:rPr>
              <a:t>Definition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pc="-130" dirty="0"/>
              <a:t>The</a:t>
            </a:r>
            <a:r>
              <a:rPr spc="-290" dirty="0"/>
              <a:t> </a:t>
            </a:r>
            <a:r>
              <a:rPr spc="-100" dirty="0"/>
              <a:t>project</a:t>
            </a:r>
            <a:r>
              <a:rPr spc="-225" dirty="0"/>
              <a:t> </a:t>
            </a:r>
            <a:r>
              <a:rPr spc="-100" dirty="0"/>
              <a:t>involves</a:t>
            </a:r>
            <a:r>
              <a:rPr spc="-235" dirty="0"/>
              <a:t> </a:t>
            </a:r>
            <a:r>
              <a:rPr spc="-120" dirty="0"/>
              <a:t>integrating</a:t>
            </a:r>
            <a:r>
              <a:rPr spc="-180" dirty="0"/>
              <a:t> </a:t>
            </a:r>
            <a:r>
              <a:rPr spc="-135" dirty="0"/>
              <a:t>IoTsensors</a:t>
            </a:r>
            <a:r>
              <a:rPr spc="-225" dirty="0"/>
              <a:t> </a:t>
            </a:r>
            <a:r>
              <a:rPr spc="-60" dirty="0"/>
              <a:t>into</a:t>
            </a:r>
            <a:r>
              <a:rPr spc="-204" dirty="0"/>
              <a:t> </a:t>
            </a:r>
            <a:r>
              <a:rPr spc="-90" dirty="0"/>
              <a:t>air</a:t>
            </a:r>
            <a:r>
              <a:rPr spc="-220" dirty="0"/>
              <a:t> </a:t>
            </a:r>
            <a:r>
              <a:rPr spc="-80" dirty="0"/>
              <a:t>quality</a:t>
            </a:r>
            <a:r>
              <a:rPr spc="-200" dirty="0"/>
              <a:t> </a:t>
            </a:r>
            <a:r>
              <a:rPr spc="-125" dirty="0"/>
              <a:t>measurement</a:t>
            </a:r>
            <a:r>
              <a:rPr spc="-190" dirty="0"/>
              <a:t> </a:t>
            </a:r>
            <a:r>
              <a:rPr spc="-65" dirty="0"/>
              <a:t>to</a:t>
            </a:r>
            <a:r>
              <a:rPr spc="-204" dirty="0"/>
              <a:t> </a:t>
            </a:r>
            <a:r>
              <a:rPr spc="-10" dirty="0"/>
              <a:t>monitor </a:t>
            </a:r>
            <a:r>
              <a:rPr spc="-55" dirty="0"/>
              <a:t>pollution</a:t>
            </a:r>
            <a:r>
              <a:rPr spc="-114" dirty="0"/>
              <a:t> </a:t>
            </a:r>
            <a:r>
              <a:rPr spc="-170" dirty="0"/>
              <a:t>free,</a:t>
            </a:r>
            <a:r>
              <a:rPr spc="-320" dirty="0"/>
              <a:t> </a:t>
            </a:r>
            <a:r>
              <a:rPr spc="-95" dirty="0"/>
              <a:t>health</a:t>
            </a:r>
            <a:r>
              <a:rPr spc="-180" dirty="0"/>
              <a:t> </a:t>
            </a:r>
            <a:r>
              <a:rPr spc="-140" dirty="0"/>
              <a:t>care,</a:t>
            </a:r>
            <a:r>
              <a:rPr spc="-290" dirty="0"/>
              <a:t> </a:t>
            </a:r>
            <a:r>
              <a:rPr spc="-100" dirty="0"/>
              <a:t>realtime</a:t>
            </a:r>
            <a:r>
              <a:rPr spc="-145" dirty="0"/>
              <a:t> </a:t>
            </a:r>
            <a:r>
              <a:rPr spc="-105" dirty="0"/>
              <a:t>monitoring,</a:t>
            </a:r>
            <a:r>
              <a:rPr spc="-245" dirty="0"/>
              <a:t> </a:t>
            </a:r>
            <a:r>
              <a:rPr spc="-160" dirty="0"/>
              <a:t>energy</a:t>
            </a:r>
            <a:r>
              <a:rPr spc="-260" dirty="0"/>
              <a:t> </a:t>
            </a:r>
            <a:r>
              <a:rPr spc="-125" dirty="0"/>
              <a:t>efficiency.</a:t>
            </a:r>
            <a:r>
              <a:rPr spc="-250" dirty="0"/>
              <a:t> </a:t>
            </a:r>
            <a:r>
              <a:rPr spc="-130" dirty="0"/>
              <a:t>The</a:t>
            </a:r>
            <a:r>
              <a:rPr spc="-280" dirty="0"/>
              <a:t> </a:t>
            </a:r>
            <a:r>
              <a:rPr spc="-90" dirty="0"/>
              <a:t>goal</a:t>
            </a:r>
            <a:r>
              <a:rPr spc="-229" dirty="0"/>
              <a:t> </a:t>
            </a:r>
            <a:r>
              <a:rPr spc="-65" dirty="0"/>
              <a:t>is</a:t>
            </a:r>
            <a:r>
              <a:rPr spc="-204" dirty="0"/>
              <a:t> </a:t>
            </a:r>
            <a:r>
              <a:rPr spc="-65" dirty="0"/>
              <a:t>to</a:t>
            </a:r>
            <a:r>
              <a:rPr spc="-190" dirty="0"/>
              <a:t> </a:t>
            </a:r>
            <a:r>
              <a:rPr spc="-70" dirty="0"/>
              <a:t>help</a:t>
            </a:r>
            <a:r>
              <a:rPr spc="-175" dirty="0"/>
              <a:t> </a:t>
            </a:r>
            <a:r>
              <a:rPr spc="-25" dirty="0"/>
              <a:t>protect </a:t>
            </a:r>
            <a:r>
              <a:rPr spc="-114" dirty="0"/>
              <a:t>human</a:t>
            </a:r>
            <a:r>
              <a:rPr spc="-215" dirty="0"/>
              <a:t> </a:t>
            </a:r>
            <a:r>
              <a:rPr spc="-95" dirty="0"/>
              <a:t>health</a:t>
            </a:r>
            <a:r>
              <a:rPr spc="-200" dirty="0"/>
              <a:t> </a:t>
            </a:r>
            <a:r>
              <a:rPr spc="-75" dirty="0"/>
              <a:t>and</a:t>
            </a:r>
            <a:r>
              <a:rPr spc="-229" dirty="0"/>
              <a:t> </a:t>
            </a:r>
            <a:r>
              <a:rPr spc="-105" dirty="0"/>
              <a:t>the</a:t>
            </a:r>
            <a:r>
              <a:rPr spc="-260" dirty="0"/>
              <a:t> </a:t>
            </a:r>
            <a:r>
              <a:rPr spc="-114" dirty="0"/>
              <a:t>environment</a:t>
            </a:r>
            <a:r>
              <a:rPr spc="-210" dirty="0"/>
              <a:t> </a:t>
            </a:r>
            <a:r>
              <a:rPr spc="-120" dirty="0"/>
              <a:t>from</a:t>
            </a:r>
            <a:r>
              <a:rPr spc="-265" dirty="0"/>
              <a:t> </a:t>
            </a:r>
            <a:r>
              <a:rPr spc="-105" dirty="0"/>
              <a:t>the</a:t>
            </a:r>
            <a:r>
              <a:rPr spc="-254" dirty="0"/>
              <a:t> </a:t>
            </a:r>
            <a:r>
              <a:rPr spc="-114" dirty="0"/>
              <a:t>harmful</a:t>
            </a:r>
            <a:r>
              <a:rPr spc="-204" dirty="0"/>
              <a:t> </a:t>
            </a:r>
            <a:r>
              <a:rPr spc="-130" dirty="0"/>
              <a:t>effects</a:t>
            </a:r>
            <a:r>
              <a:rPr spc="-300" dirty="0"/>
              <a:t> </a:t>
            </a:r>
            <a:r>
              <a:rPr spc="-100" dirty="0"/>
              <a:t>of</a:t>
            </a:r>
            <a:r>
              <a:rPr spc="-265" dirty="0"/>
              <a:t> </a:t>
            </a:r>
            <a:r>
              <a:rPr spc="-90" dirty="0"/>
              <a:t>air</a:t>
            </a:r>
            <a:r>
              <a:rPr spc="-240" dirty="0"/>
              <a:t> </a:t>
            </a:r>
            <a:r>
              <a:rPr spc="-55" dirty="0"/>
              <a:t>pollution.</a:t>
            </a:r>
            <a:r>
              <a:rPr spc="125" dirty="0"/>
              <a:t> </a:t>
            </a:r>
            <a:r>
              <a:rPr spc="-10" dirty="0"/>
              <a:t>Theproject </a:t>
            </a:r>
            <a:r>
              <a:rPr spc="-95" dirty="0"/>
              <a:t>includesprojectobjectives,</a:t>
            </a:r>
            <a:r>
              <a:rPr spc="-310" dirty="0"/>
              <a:t> </a:t>
            </a:r>
            <a:r>
              <a:rPr spc="-125" dirty="0"/>
              <a:t>IoTdevicesetup,</a:t>
            </a:r>
            <a:r>
              <a:rPr spc="-254" dirty="0"/>
              <a:t> </a:t>
            </a:r>
            <a:r>
              <a:rPr spc="-95" dirty="0"/>
              <a:t>platformdevelopment,</a:t>
            </a:r>
            <a:r>
              <a:rPr spc="215" dirty="0"/>
              <a:t> </a:t>
            </a:r>
            <a:r>
              <a:rPr spc="-70" dirty="0"/>
              <a:t>code</a:t>
            </a:r>
            <a:r>
              <a:rPr spc="-140" dirty="0"/>
              <a:t> </a:t>
            </a:r>
            <a:r>
              <a:rPr spc="-10" dirty="0"/>
              <a:t>implementation </a:t>
            </a:r>
            <a:r>
              <a:rPr spc="-75" dirty="0"/>
              <a:t>and</a:t>
            </a:r>
            <a:r>
              <a:rPr spc="-235" dirty="0"/>
              <a:t> </a:t>
            </a:r>
            <a:r>
              <a:rPr spc="-130" dirty="0"/>
              <a:t>real-</a:t>
            </a:r>
            <a:r>
              <a:rPr spc="-100" dirty="0"/>
              <a:t>time</a:t>
            </a:r>
            <a:r>
              <a:rPr spc="-210" dirty="0"/>
              <a:t> </a:t>
            </a:r>
            <a:r>
              <a:rPr spc="-90" dirty="0"/>
              <a:t>air</a:t>
            </a:r>
            <a:r>
              <a:rPr spc="-240" dirty="0"/>
              <a:t> </a:t>
            </a:r>
            <a:r>
              <a:rPr spc="-80" dirty="0"/>
              <a:t>quality</a:t>
            </a:r>
            <a:r>
              <a:rPr spc="-229" dirty="0"/>
              <a:t> </a:t>
            </a:r>
            <a:r>
              <a:rPr spc="-90" dirty="0"/>
              <a:t>monitoring</a:t>
            </a:r>
            <a:r>
              <a:rPr spc="-250" dirty="0"/>
              <a:t> </a:t>
            </a:r>
            <a:r>
              <a:rPr spc="-145" dirty="0"/>
              <a:t>system</a:t>
            </a:r>
            <a:r>
              <a:rPr spc="-265" dirty="0"/>
              <a:t> </a:t>
            </a:r>
            <a:r>
              <a:rPr spc="-95" dirty="0"/>
              <a:t>which</a:t>
            </a:r>
            <a:r>
              <a:rPr spc="-210" dirty="0"/>
              <a:t> </a:t>
            </a:r>
            <a:r>
              <a:rPr spc="-114" dirty="0"/>
              <a:t>raise</a:t>
            </a:r>
            <a:r>
              <a:rPr spc="-254" dirty="0"/>
              <a:t> </a:t>
            </a:r>
            <a:r>
              <a:rPr spc="-10" dirty="0"/>
              <a:t>public</a:t>
            </a:r>
            <a:r>
              <a:rPr spc="180" dirty="0"/>
              <a:t> </a:t>
            </a:r>
            <a:r>
              <a:rPr spc="-45" dirty="0"/>
              <a:t>awarenessaboutairquality </a:t>
            </a:r>
            <a:r>
              <a:rPr spc="-10" dirty="0"/>
              <a:t>andhealthimpact.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278" y="299084"/>
            <a:ext cx="39814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>
                <a:solidFill>
                  <a:srgbClr val="7D7D7D"/>
                </a:solidFill>
              </a:rPr>
              <a:t>Project</a:t>
            </a:r>
            <a:r>
              <a:rPr spc="-145" dirty="0">
                <a:solidFill>
                  <a:srgbClr val="7D7D7D"/>
                </a:solidFill>
              </a:rPr>
              <a:t> </a:t>
            </a:r>
            <a:r>
              <a:rPr spc="-135" dirty="0">
                <a:solidFill>
                  <a:srgbClr val="7D7D7D"/>
                </a:solidFill>
              </a:rPr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2038" y="1530057"/>
            <a:ext cx="3973829" cy="327152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95"/>
              </a:spcBef>
            </a:pPr>
            <a:r>
              <a:rPr sz="2000" spc="-175" dirty="0">
                <a:solidFill>
                  <a:srgbClr val="53736C"/>
                </a:solidFill>
                <a:latin typeface="Georgia"/>
                <a:cs typeface="Georgia"/>
              </a:rPr>
              <a:t>Sensor</a:t>
            </a:r>
            <a:r>
              <a:rPr sz="2000" spc="-75" dirty="0">
                <a:solidFill>
                  <a:srgbClr val="53736C"/>
                </a:solidFill>
                <a:latin typeface="Georgia"/>
                <a:cs typeface="Georgia"/>
              </a:rPr>
              <a:t> </a:t>
            </a:r>
            <a:r>
              <a:rPr sz="2000" spc="-30" dirty="0">
                <a:solidFill>
                  <a:srgbClr val="53736C"/>
                </a:solidFill>
                <a:latin typeface="Georgia"/>
                <a:cs typeface="Georgia"/>
              </a:rPr>
              <a:t>Development</a:t>
            </a:r>
            <a:endParaRPr sz="2000">
              <a:latin typeface="Georgia"/>
              <a:cs typeface="Georgia"/>
            </a:endParaRPr>
          </a:p>
          <a:p>
            <a:pPr marL="27940" marR="5080" algn="just">
              <a:lnSpc>
                <a:spcPct val="150000"/>
              </a:lnSpc>
              <a:spcBef>
                <a:spcPts val="65"/>
              </a:spcBef>
            </a:pPr>
            <a:r>
              <a:rPr sz="1600" spc="-100" dirty="0">
                <a:solidFill>
                  <a:srgbClr val="766F6F"/>
                </a:solidFill>
                <a:latin typeface="Tahoma"/>
                <a:cs typeface="Tahoma"/>
              </a:rPr>
              <a:t>DeployinganetworkofIoTsensorstomeasure</a:t>
            </a:r>
            <a:r>
              <a:rPr sz="1600" spc="16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315" dirty="0">
                <a:solidFill>
                  <a:srgbClr val="766F6F"/>
                </a:solidFill>
                <a:latin typeface="Tahoma"/>
                <a:cs typeface="Tahoma"/>
              </a:rPr>
              <a:t>key</a:t>
            </a:r>
            <a:r>
              <a:rPr sz="1600" spc="19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766F6F"/>
                </a:solidFill>
                <a:latin typeface="Tahoma"/>
                <a:cs typeface="Tahoma"/>
              </a:rPr>
              <a:t>air </a:t>
            </a:r>
            <a:r>
              <a:rPr sz="1600" spc="-110" dirty="0">
                <a:solidFill>
                  <a:srgbClr val="766F6F"/>
                </a:solidFill>
                <a:latin typeface="Tahoma"/>
                <a:cs typeface="Tahoma"/>
              </a:rPr>
              <a:t>quality</a:t>
            </a:r>
            <a:r>
              <a:rPr sz="1600" spc="-1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70" dirty="0">
                <a:solidFill>
                  <a:srgbClr val="766F6F"/>
                </a:solidFill>
                <a:latin typeface="Tahoma"/>
                <a:cs typeface="Tahoma"/>
              </a:rPr>
              <a:t>parameters,</a:t>
            </a:r>
            <a:r>
              <a:rPr sz="1600" spc="4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70" dirty="0">
                <a:solidFill>
                  <a:srgbClr val="766F6F"/>
                </a:solidFill>
                <a:latin typeface="Tahoma"/>
                <a:cs typeface="Tahoma"/>
              </a:rPr>
              <a:t>such</a:t>
            </a:r>
            <a:r>
              <a:rPr sz="1600" spc="4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365" dirty="0">
                <a:solidFill>
                  <a:srgbClr val="766F6F"/>
                </a:solidFill>
                <a:latin typeface="Tahoma"/>
                <a:cs typeface="Tahoma"/>
              </a:rPr>
              <a:t>as</a:t>
            </a:r>
            <a:r>
              <a:rPr sz="1600" spc="24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766F6F"/>
                </a:solidFill>
                <a:latin typeface="Tahoma"/>
                <a:cs typeface="Tahoma"/>
              </a:rPr>
              <a:t>particulate</a:t>
            </a:r>
            <a:r>
              <a:rPr sz="1600" spc="114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80" dirty="0">
                <a:solidFill>
                  <a:srgbClr val="766F6F"/>
                </a:solidFill>
                <a:latin typeface="Tahoma"/>
                <a:cs typeface="Tahoma"/>
              </a:rPr>
              <a:t>matter</a:t>
            </a:r>
            <a:r>
              <a:rPr sz="1600" spc="5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05" dirty="0">
                <a:solidFill>
                  <a:srgbClr val="766F6F"/>
                </a:solidFill>
                <a:latin typeface="Tahoma"/>
                <a:cs typeface="Tahoma"/>
              </a:rPr>
              <a:t>(PM), </a:t>
            </a:r>
            <a:r>
              <a:rPr sz="1600" spc="-90" dirty="0">
                <a:solidFill>
                  <a:srgbClr val="766F6F"/>
                </a:solidFill>
                <a:latin typeface="Tahoma"/>
                <a:cs typeface="Tahoma"/>
              </a:rPr>
              <a:t>nitrogendioxide</a:t>
            </a:r>
            <a:r>
              <a:rPr sz="1600" spc="-24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10" dirty="0">
                <a:solidFill>
                  <a:srgbClr val="766F6F"/>
                </a:solidFill>
                <a:latin typeface="Tahoma"/>
                <a:cs typeface="Tahoma"/>
              </a:rPr>
              <a:t>(NO2),ozone(O3),andothers.</a:t>
            </a:r>
            <a:endParaRPr sz="1600">
              <a:latin typeface="Tahoma"/>
              <a:cs typeface="Tahoma"/>
            </a:endParaRPr>
          </a:p>
          <a:p>
            <a:pPr marL="47625" algn="just">
              <a:lnSpc>
                <a:spcPct val="100000"/>
              </a:lnSpc>
              <a:spcBef>
                <a:spcPts val="1639"/>
              </a:spcBef>
            </a:pPr>
            <a:r>
              <a:rPr sz="2000" spc="-95" dirty="0">
                <a:solidFill>
                  <a:srgbClr val="53736C"/>
                </a:solidFill>
                <a:latin typeface="Georgia"/>
                <a:cs typeface="Georgia"/>
              </a:rPr>
              <a:t>Real-</a:t>
            </a:r>
            <a:r>
              <a:rPr sz="2000" spc="-114" dirty="0">
                <a:solidFill>
                  <a:srgbClr val="53736C"/>
                </a:solidFill>
                <a:latin typeface="Georgia"/>
                <a:cs typeface="Georgia"/>
              </a:rPr>
              <a:t>Time</a:t>
            </a:r>
            <a:r>
              <a:rPr sz="2000" spc="-65" dirty="0">
                <a:solidFill>
                  <a:srgbClr val="53736C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53736C"/>
                </a:solidFill>
                <a:latin typeface="Georgia"/>
                <a:cs typeface="Georgia"/>
              </a:rPr>
              <a:t>Monitoring</a:t>
            </a:r>
            <a:endParaRPr sz="2000">
              <a:latin typeface="Georgia"/>
              <a:cs typeface="Georgia"/>
            </a:endParaRPr>
          </a:p>
          <a:p>
            <a:pPr marL="27940" marR="149225" algn="just">
              <a:lnSpc>
                <a:spcPct val="135000"/>
              </a:lnSpc>
              <a:spcBef>
                <a:spcPts val="1340"/>
              </a:spcBef>
            </a:pPr>
            <a:r>
              <a:rPr sz="1600" spc="-65" dirty="0">
                <a:solidFill>
                  <a:srgbClr val="766F6F"/>
                </a:solidFill>
                <a:latin typeface="Tahoma"/>
                <a:cs typeface="Tahoma"/>
              </a:rPr>
              <a:t>Establishing</a:t>
            </a:r>
            <a:r>
              <a:rPr sz="1600" spc="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766F6F"/>
                </a:solidFill>
                <a:latin typeface="Tahoma"/>
                <a:cs typeface="Tahoma"/>
              </a:rPr>
              <a:t>a</a:t>
            </a:r>
            <a:r>
              <a:rPr sz="1600" spc="-1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20" dirty="0">
                <a:solidFill>
                  <a:srgbClr val="766F6F"/>
                </a:solidFill>
                <a:latin typeface="Tahoma"/>
                <a:cs typeface="Tahoma"/>
              </a:rPr>
              <a:t>real-</a:t>
            </a:r>
            <a:r>
              <a:rPr sz="1600" dirty="0">
                <a:solidFill>
                  <a:srgbClr val="766F6F"/>
                </a:solidFill>
                <a:latin typeface="Tahoma"/>
                <a:cs typeface="Tahoma"/>
              </a:rPr>
              <a:t>time </a:t>
            </a:r>
            <a:r>
              <a:rPr sz="1600" spc="-45" dirty="0">
                <a:solidFill>
                  <a:srgbClr val="766F6F"/>
                </a:solidFill>
                <a:latin typeface="Tahoma"/>
                <a:cs typeface="Tahoma"/>
              </a:rPr>
              <a:t>monitoring</a:t>
            </a:r>
            <a:r>
              <a:rPr sz="1600" spc="1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766F6F"/>
                </a:solidFill>
                <a:latin typeface="Tahoma"/>
                <a:cs typeface="Tahoma"/>
              </a:rPr>
              <a:t>system</a:t>
            </a:r>
            <a:r>
              <a:rPr sz="1600" spc="-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766F6F"/>
                </a:solidFill>
                <a:latin typeface="Tahoma"/>
                <a:cs typeface="Tahoma"/>
              </a:rPr>
              <a:t>to </a:t>
            </a:r>
            <a:r>
              <a:rPr sz="1600" spc="-85" dirty="0">
                <a:solidFill>
                  <a:srgbClr val="766F6F"/>
                </a:solidFill>
                <a:latin typeface="Tahoma"/>
                <a:cs typeface="Tahoma"/>
              </a:rPr>
              <a:t>collect</a:t>
            </a:r>
            <a:r>
              <a:rPr sz="1600" spc="-4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766F6F"/>
                </a:solidFill>
                <a:latin typeface="Tahoma"/>
                <a:cs typeface="Tahoma"/>
              </a:rPr>
              <a:t>continuousand</a:t>
            </a:r>
            <a:r>
              <a:rPr sz="1600" spc="-4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25" dirty="0">
                <a:solidFill>
                  <a:srgbClr val="766F6F"/>
                </a:solidFill>
                <a:latin typeface="Tahoma"/>
                <a:cs typeface="Tahoma"/>
              </a:rPr>
              <a:t>instantaneous</a:t>
            </a:r>
            <a:r>
              <a:rPr sz="160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80" dirty="0">
                <a:solidFill>
                  <a:srgbClr val="766F6F"/>
                </a:solidFill>
                <a:latin typeface="Tahoma"/>
                <a:cs typeface="Tahoma"/>
              </a:rPr>
              <a:t>data</a:t>
            </a:r>
            <a:r>
              <a:rPr sz="1600" spc="5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766F6F"/>
                </a:solidFill>
                <a:latin typeface="Tahoma"/>
                <a:cs typeface="Tahoma"/>
              </a:rPr>
              <a:t>on</a:t>
            </a:r>
            <a:r>
              <a:rPr sz="1600" spc="229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766F6F"/>
                </a:solidFill>
                <a:latin typeface="Tahoma"/>
                <a:cs typeface="Tahoma"/>
              </a:rPr>
              <a:t>air </a:t>
            </a:r>
            <a:r>
              <a:rPr sz="1600" spc="-10" dirty="0">
                <a:solidFill>
                  <a:srgbClr val="766F6F"/>
                </a:solidFill>
                <a:latin typeface="Tahoma"/>
                <a:cs typeface="Tahoma"/>
              </a:rPr>
              <a:t>quality.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8275" y="1708480"/>
            <a:ext cx="3858260" cy="3363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3736C"/>
                </a:solidFill>
                <a:latin typeface="Georgia"/>
                <a:cs typeface="Georgia"/>
              </a:rPr>
              <a:t>Data</a:t>
            </a:r>
            <a:r>
              <a:rPr sz="2000" spc="-75" dirty="0">
                <a:solidFill>
                  <a:srgbClr val="53736C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53736C"/>
                </a:solidFill>
                <a:latin typeface="Georgia"/>
                <a:cs typeface="Georgia"/>
              </a:rPr>
              <a:t>Analytics</a:t>
            </a:r>
            <a:endParaRPr sz="2000">
              <a:latin typeface="Georgia"/>
              <a:cs typeface="Georgia"/>
            </a:endParaRPr>
          </a:p>
          <a:p>
            <a:pPr marL="127000" marR="5080">
              <a:lnSpc>
                <a:spcPct val="135000"/>
              </a:lnSpc>
              <a:spcBef>
                <a:spcPts val="1435"/>
              </a:spcBef>
            </a:pPr>
            <a:r>
              <a:rPr sz="1600" spc="-50" dirty="0">
                <a:solidFill>
                  <a:srgbClr val="766F6F"/>
                </a:solidFill>
                <a:latin typeface="Tahoma"/>
                <a:cs typeface="Tahoma"/>
              </a:rPr>
              <a:t>Employingdataanalyticsandmachinelearning </a:t>
            </a:r>
            <a:r>
              <a:rPr sz="1600" spc="-105" dirty="0">
                <a:solidFill>
                  <a:srgbClr val="766F6F"/>
                </a:solidFill>
                <a:latin typeface="Tahoma"/>
                <a:cs typeface="Tahoma"/>
              </a:rPr>
              <a:t>algorithms</a:t>
            </a:r>
            <a:r>
              <a:rPr sz="1600" spc="-24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766F6F"/>
                </a:solidFill>
                <a:latin typeface="Tahoma"/>
                <a:cs typeface="Tahoma"/>
              </a:rPr>
              <a:t>to</a:t>
            </a:r>
            <a:r>
              <a:rPr sz="1600" spc="-20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14" dirty="0">
                <a:solidFill>
                  <a:srgbClr val="766F6F"/>
                </a:solidFill>
                <a:latin typeface="Tahoma"/>
                <a:cs typeface="Tahoma"/>
              </a:rPr>
              <a:t>analyze</a:t>
            </a:r>
            <a:r>
              <a:rPr sz="1600" spc="-21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05" dirty="0">
                <a:solidFill>
                  <a:srgbClr val="766F6F"/>
                </a:solidFill>
                <a:latin typeface="Tahoma"/>
                <a:cs typeface="Tahoma"/>
              </a:rPr>
              <a:t>the</a:t>
            </a:r>
            <a:r>
              <a:rPr sz="1600" spc="-24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766F6F"/>
                </a:solidFill>
                <a:latin typeface="Tahoma"/>
                <a:cs typeface="Tahoma"/>
              </a:rPr>
              <a:t>collected</a:t>
            </a:r>
            <a:r>
              <a:rPr sz="1600" spc="-22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25" dirty="0">
                <a:solidFill>
                  <a:srgbClr val="766F6F"/>
                </a:solidFill>
                <a:latin typeface="Tahoma"/>
                <a:cs typeface="Tahoma"/>
              </a:rPr>
              <a:t>data,</a:t>
            </a:r>
            <a:r>
              <a:rPr sz="1600" spc="5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766F6F"/>
                </a:solidFill>
                <a:latin typeface="Tahoma"/>
                <a:cs typeface="Tahoma"/>
              </a:rPr>
              <a:t>identify </a:t>
            </a:r>
            <a:r>
              <a:rPr sz="1600" spc="-130" dirty="0">
                <a:solidFill>
                  <a:srgbClr val="766F6F"/>
                </a:solidFill>
                <a:latin typeface="Tahoma"/>
                <a:cs typeface="Tahoma"/>
              </a:rPr>
              <a:t>patterns,</a:t>
            </a:r>
            <a:r>
              <a:rPr sz="1600" spc="-27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766F6F"/>
                </a:solidFill>
                <a:latin typeface="Tahoma"/>
                <a:cs typeface="Tahoma"/>
              </a:rPr>
              <a:t>andpredictairqualitytrends.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714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53736C"/>
                </a:solidFill>
                <a:latin typeface="Georgia"/>
                <a:cs typeface="Georgia"/>
              </a:rPr>
              <a:t>Alert</a:t>
            </a:r>
            <a:r>
              <a:rPr sz="2000" spc="-100" dirty="0">
                <a:solidFill>
                  <a:srgbClr val="53736C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53736C"/>
                </a:solidFill>
                <a:latin typeface="Georgia"/>
                <a:cs typeface="Georgia"/>
              </a:rPr>
              <a:t>Systems</a:t>
            </a:r>
            <a:endParaRPr sz="2000">
              <a:latin typeface="Georgia"/>
              <a:cs typeface="Georgia"/>
            </a:endParaRPr>
          </a:p>
          <a:p>
            <a:pPr marL="12700" marR="323215">
              <a:lnSpc>
                <a:spcPct val="135000"/>
              </a:lnSpc>
              <a:spcBef>
                <a:spcPts val="844"/>
              </a:spcBef>
            </a:pPr>
            <a:r>
              <a:rPr sz="1600" spc="-90" dirty="0">
                <a:solidFill>
                  <a:srgbClr val="766F6F"/>
                </a:solidFill>
                <a:latin typeface="Tahoma"/>
                <a:cs typeface="Tahoma"/>
              </a:rPr>
              <a:t>Developingautomatedalertsystemsthatnotify </a:t>
            </a:r>
            <a:r>
              <a:rPr sz="1600" spc="-120" dirty="0">
                <a:solidFill>
                  <a:srgbClr val="766F6F"/>
                </a:solidFill>
                <a:latin typeface="Tahoma"/>
                <a:cs typeface="Tahoma"/>
              </a:rPr>
              <a:t>relevant</a:t>
            </a:r>
            <a:r>
              <a:rPr sz="1600" spc="-229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05" dirty="0">
                <a:solidFill>
                  <a:srgbClr val="766F6F"/>
                </a:solidFill>
                <a:latin typeface="Tahoma"/>
                <a:cs typeface="Tahoma"/>
              </a:rPr>
              <a:t>stakeholders</a:t>
            </a:r>
            <a:r>
              <a:rPr sz="1600" spc="-21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766F6F"/>
                </a:solidFill>
                <a:latin typeface="Tahoma"/>
                <a:cs typeface="Tahoma"/>
              </a:rPr>
              <a:t>or</a:t>
            </a:r>
            <a:r>
              <a:rPr sz="1600" spc="-20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05" dirty="0">
                <a:solidFill>
                  <a:srgbClr val="766F6F"/>
                </a:solidFill>
                <a:latin typeface="Tahoma"/>
                <a:cs typeface="Tahoma"/>
              </a:rPr>
              <a:t>the</a:t>
            </a:r>
            <a:r>
              <a:rPr sz="1600" spc="-21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766F6F"/>
                </a:solidFill>
                <a:latin typeface="Tahoma"/>
                <a:cs typeface="Tahoma"/>
              </a:rPr>
              <a:t>public</a:t>
            </a:r>
            <a:r>
              <a:rPr sz="1600" spc="-14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30" dirty="0">
                <a:solidFill>
                  <a:srgbClr val="766F6F"/>
                </a:solidFill>
                <a:latin typeface="Tahoma"/>
                <a:cs typeface="Tahoma"/>
              </a:rPr>
              <a:t>when</a:t>
            </a:r>
            <a:r>
              <a:rPr sz="1600" spc="-24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766F6F"/>
                </a:solidFill>
                <a:latin typeface="Tahoma"/>
                <a:cs typeface="Tahoma"/>
              </a:rPr>
              <a:t>air </a:t>
            </a:r>
            <a:r>
              <a:rPr sz="1600" spc="-95" dirty="0">
                <a:solidFill>
                  <a:srgbClr val="766F6F"/>
                </a:solidFill>
                <a:latin typeface="Tahoma"/>
                <a:cs typeface="Tahoma"/>
              </a:rPr>
              <a:t>qualitylevelsexceedpredefined</a:t>
            </a:r>
            <a:r>
              <a:rPr sz="1600" spc="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766F6F"/>
                </a:solidFill>
                <a:latin typeface="Tahoma"/>
                <a:cs typeface="Tahoma"/>
              </a:rPr>
              <a:t>thresholds.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" y="5943599"/>
            <a:ext cx="12188951" cy="9143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0982" y="117805"/>
            <a:ext cx="349122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solidFill>
                  <a:srgbClr val="53736C"/>
                </a:solidFill>
              </a:rPr>
              <a:t>Integration</a:t>
            </a:r>
            <a:r>
              <a:rPr sz="2000" spc="-20" dirty="0">
                <a:solidFill>
                  <a:srgbClr val="53736C"/>
                </a:solidFill>
              </a:rPr>
              <a:t> </a:t>
            </a:r>
            <a:r>
              <a:rPr sz="2000" spc="-55" dirty="0">
                <a:solidFill>
                  <a:srgbClr val="53736C"/>
                </a:solidFill>
              </a:rPr>
              <a:t>with</a:t>
            </a:r>
            <a:r>
              <a:rPr sz="2000" spc="-45" dirty="0">
                <a:solidFill>
                  <a:srgbClr val="53736C"/>
                </a:solidFill>
              </a:rPr>
              <a:t> </a:t>
            </a:r>
            <a:r>
              <a:rPr sz="2000" spc="-35" dirty="0">
                <a:solidFill>
                  <a:srgbClr val="53736C"/>
                </a:solidFill>
              </a:rPr>
              <a:t>Existing</a:t>
            </a:r>
            <a:r>
              <a:rPr sz="2000" spc="-75" dirty="0">
                <a:solidFill>
                  <a:srgbClr val="53736C"/>
                </a:solidFill>
              </a:rPr>
              <a:t> </a:t>
            </a:r>
            <a:r>
              <a:rPr sz="2000" spc="-45" dirty="0">
                <a:solidFill>
                  <a:srgbClr val="53736C"/>
                </a:solidFill>
              </a:rPr>
              <a:t>System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570982" y="582388"/>
            <a:ext cx="4293870" cy="479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 marR="255904">
              <a:lnSpc>
                <a:spcPct val="119000"/>
              </a:lnSpc>
              <a:spcBef>
                <a:spcPts val="100"/>
              </a:spcBef>
            </a:pPr>
            <a:r>
              <a:rPr sz="1400" spc="-130" dirty="0">
                <a:solidFill>
                  <a:srgbClr val="766F6F"/>
                </a:solidFill>
                <a:latin typeface="Tahoma"/>
                <a:cs typeface="Tahoma"/>
              </a:rPr>
              <a:t>Integrating </a:t>
            </a:r>
            <a:r>
              <a:rPr sz="1400" spc="-105" dirty="0">
                <a:solidFill>
                  <a:srgbClr val="766F6F"/>
                </a:solidFill>
                <a:latin typeface="Tahoma"/>
                <a:cs typeface="Tahoma"/>
              </a:rPr>
              <a:t>IoTair</a:t>
            </a:r>
            <a:r>
              <a:rPr sz="1400" spc="-9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766F6F"/>
                </a:solidFill>
                <a:latin typeface="Tahoma"/>
                <a:cs typeface="Tahoma"/>
              </a:rPr>
              <a:t>quality</a:t>
            </a:r>
            <a:r>
              <a:rPr sz="1400" spc="-13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766F6F"/>
                </a:solidFill>
                <a:latin typeface="Tahoma"/>
                <a:cs typeface="Tahoma"/>
              </a:rPr>
              <a:t>data</a:t>
            </a:r>
            <a:r>
              <a:rPr sz="1400" spc="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766F6F"/>
                </a:solidFill>
                <a:latin typeface="Tahoma"/>
                <a:cs typeface="Tahoma"/>
              </a:rPr>
              <a:t>with</a:t>
            </a:r>
            <a:r>
              <a:rPr sz="1400" spc="7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95" dirty="0">
                <a:solidFill>
                  <a:srgbClr val="766F6F"/>
                </a:solidFill>
                <a:latin typeface="Tahoma"/>
                <a:cs typeface="Tahoma"/>
              </a:rPr>
              <a:t>existing</a:t>
            </a:r>
            <a:r>
              <a:rPr sz="1400" spc="-5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766F6F"/>
                </a:solidFill>
                <a:latin typeface="Tahoma"/>
                <a:cs typeface="Tahoma"/>
              </a:rPr>
              <a:t>environmental monitoring</a:t>
            </a:r>
            <a:r>
              <a:rPr sz="1400" spc="-15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766F6F"/>
                </a:solidFill>
                <a:latin typeface="Tahoma"/>
                <a:cs typeface="Tahoma"/>
              </a:rPr>
              <a:t>systems</a:t>
            </a:r>
            <a:r>
              <a:rPr sz="1400" spc="5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766F6F"/>
                </a:solidFill>
                <a:latin typeface="Tahoma"/>
                <a:cs typeface="Tahoma"/>
              </a:rPr>
              <a:t>anddatabases</a:t>
            </a:r>
            <a:r>
              <a:rPr sz="1400" spc="-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766F6F"/>
                </a:solidFill>
                <a:latin typeface="Tahoma"/>
                <a:cs typeface="Tahoma"/>
              </a:rPr>
              <a:t>for</a:t>
            </a:r>
            <a:r>
              <a:rPr sz="1400" spc="-10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766F6F"/>
                </a:solidFill>
                <a:latin typeface="Tahoma"/>
                <a:cs typeface="Tahoma"/>
              </a:rPr>
              <a:t>acomprehensive view.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400">
              <a:latin typeface="Tahoma"/>
              <a:cs typeface="Tahoma"/>
            </a:endParaRPr>
          </a:p>
          <a:p>
            <a:pPr marL="27305">
              <a:lnSpc>
                <a:spcPct val="100000"/>
              </a:lnSpc>
            </a:pPr>
            <a:r>
              <a:rPr sz="2000" spc="-55" dirty="0">
                <a:solidFill>
                  <a:srgbClr val="53736C"/>
                </a:solidFill>
                <a:latin typeface="Georgia"/>
                <a:cs typeface="Georgia"/>
              </a:rPr>
              <a:t>Energy</a:t>
            </a:r>
            <a:r>
              <a:rPr sz="2000" spc="-30" dirty="0">
                <a:solidFill>
                  <a:srgbClr val="53736C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53736C"/>
                </a:solidFill>
                <a:latin typeface="Georgia"/>
                <a:cs typeface="Georgia"/>
              </a:rPr>
              <a:t>Efficiency</a:t>
            </a:r>
            <a:endParaRPr sz="2000">
              <a:latin typeface="Georgia"/>
              <a:cs typeface="Georgia"/>
            </a:endParaRPr>
          </a:p>
          <a:p>
            <a:pPr marL="56515">
              <a:lnSpc>
                <a:spcPct val="100000"/>
              </a:lnSpc>
              <a:spcBef>
                <a:spcPts val="1465"/>
              </a:spcBef>
            </a:pPr>
            <a:r>
              <a:rPr sz="1400" spc="-114" dirty="0">
                <a:solidFill>
                  <a:srgbClr val="766F6F"/>
                </a:solidFill>
                <a:latin typeface="Tahoma"/>
                <a:cs typeface="Tahoma"/>
              </a:rPr>
              <a:t>Designing</a:t>
            </a:r>
            <a:r>
              <a:rPr sz="1400" spc="-19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766F6F"/>
                </a:solidFill>
                <a:latin typeface="Tahoma"/>
                <a:cs typeface="Tahoma"/>
              </a:rPr>
              <a:t>IoTdevices</a:t>
            </a:r>
            <a:r>
              <a:rPr sz="1400" spc="-254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766F6F"/>
                </a:solidFill>
                <a:latin typeface="Tahoma"/>
                <a:cs typeface="Tahoma"/>
              </a:rPr>
              <a:t>and</a:t>
            </a:r>
            <a:r>
              <a:rPr sz="1400" spc="-19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766F6F"/>
                </a:solidFill>
                <a:latin typeface="Tahoma"/>
                <a:cs typeface="Tahoma"/>
              </a:rPr>
              <a:t>systemswith</a:t>
            </a:r>
            <a:r>
              <a:rPr sz="1400" spc="-24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766F6F"/>
                </a:solidFill>
                <a:latin typeface="Tahoma"/>
                <a:cs typeface="Tahoma"/>
              </a:rPr>
              <a:t>a</a:t>
            </a:r>
            <a:r>
              <a:rPr sz="1400" spc="-24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766F6F"/>
                </a:solidFill>
                <a:latin typeface="Tahoma"/>
                <a:cs typeface="Tahoma"/>
              </a:rPr>
              <a:t>focus</a:t>
            </a:r>
            <a:r>
              <a:rPr sz="1400" spc="-26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766F6F"/>
                </a:solidFill>
                <a:latin typeface="Tahoma"/>
                <a:cs typeface="Tahoma"/>
              </a:rPr>
              <a:t>on</a:t>
            </a:r>
            <a:r>
              <a:rPr sz="1400" spc="11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766F6F"/>
                </a:solidFill>
                <a:latin typeface="Tahoma"/>
                <a:cs typeface="Tahoma"/>
              </a:rPr>
              <a:t>energy</a:t>
            </a:r>
            <a:endParaRPr sz="14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spcBef>
                <a:spcPts val="310"/>
              </a:spcBef>
            </a:pPr>
            <a:r>
              <a:rPr sz="1400" spc="-80" dirty="0">
                <a:solidFill>
                  <a:srgbClr val="766F6F"/>
                </a:solidFill>
                <a:latin typeface="Tahoma"/>
                <a:cs typeface="Tahoma"/>
              </a:rPr>
              <a:t>efficiencytoensuresustainableandlong-</a:t>
            </a:r>
            <a:r>
              <a:rPr sz="1400" spc="-85" dirty="0">
                <a:solidFill>
                  <a:srgbClr val="766F6F"/>
                </a:solidFill>
                <a:latin typeface="Tahoma"/>
                <a:cs typeface="Tahoma"/>
              </a:rPr>
              <a:t>term</a:t>
            </a:r>
            <a:r>
              <a:rPr sz="1400" spc="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766F6F"/>
                </a:solidFill>
                <a:latin typeface="Tahoma"/>
                <a:cs typeface="Tahoma"/>
              </a:rPr>
              <a:t>operation.</a:t>
            </a:r>
            <a:endParaRPr sz="1400">
              <a:latin typeface="Tahoma"/>
              <a:cs typeface="Tahoma"/>
            </a:endParaRPr>
          </a:p>
          <a:p>
            <a:pPr marL="27305">
              <a:lnSpc>
                <a:spcPct val="100000"/>
              </a:lnSpc>
              <a:spcBef>
                <a:spcPts val="1660"/>
              </a:spcBef>
            </a:pPr>
            <a:r>
              <a:rPr sz="2000" spc="-10" dirty="0">
                <a:solidFill>
                  <a:srgbClr val="53736C"/>
                </a:solidFill>
                <a:latin typeface="Georgia"/>
                <a:cs typeface="Georgia"/>
              </a:rPr>
              <a:t>Scalability</a:t>
            </a:r>
            <a:endParaRPr sz="2000">
              <a:latin typeface="Georgia"/>
              <a:cs typeface="Georgia"/>
            </a:endParaRPr>
          </a:p>
          <a:p>
            <a:pPr marL="60960" marR="181610" algn="just">
              <a:lnSpc>
                <a:spcPct val="118900"/>
              </a:lnSpc>
              <a:spcBef>
                <a:spcPts val="655"/>
              </a:spcBef>
            </a:pPr>
            <a:r>
              <a:rPr sz="1400" spc="-90" dirty="0">
                <a:solidFill>
                  <a:srgbClr val="766F6F"/>
                </a:solidFill>
                <a:latin typeface="Tahoma"/>
                <a:cs typeface="Tahoma"/>
              </a:rPr>
              <a:t>Creating</a:t>
            </a:r>
            <a:r>
              <a:rPr sz="1400" spc="-2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766F6F"/>
                </a:solidFill>
                <a:latin typeface="Tahoma"/>
                <a:cs typeface="Tahoma"/>
              </a:rPr>
              <a:t>a</a:t>
            </a:r>
            <a:r>
              <a:rPr sz="1400" spc="-11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766F6F"/>
                </a:solidFill>
                <a:latin typeface="Tahoma"/>
                <a:cs typeface="Tahoma"/>
              </a:rPr>
              <a:t>scalable</a:t>
            </a:r>
            <a:r>
              <a:rPr sz="1400" spc="4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95" dirty="0">
                <a:solidFill>
                  <a:srgbClr val="766F6F"/>
                </a:solidFill>
                <a:latin typeface="Tahoma"/>
                <a:cs typeface="Tahoma"/>
              </a:rPr>
              <a:t>infrastructure</a:t>
            </a:r>
            <a:r>
              <a:rPr sz="1400" spc="-1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766F6F"/>
                </a:solidFill>
                <a:latin typeface="Tahoma"/>
                <a:cs typeface="Tahoma"/>
              </a:rPr>
              <a:t>that</a:t>
            </a:r>
            <a:r>
              <a:rPr sz="140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766F6F"/>
                </a:solidFill>
                <a:latin typeface="Tahoma"/>
                <a:cs typeface="Tahoma"/>
              </a:rPr>
              <a:t>can</a:t>
            </a:r>
            <a:r>
              <a:rPr sz="1400" spc="-3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766F6F"/>
                </a:solidFill>
                <a:latin typeface="Tahoma"/>
                <a:cs typeface="Tahoma"/>
              </a:rPr>
              <a:t>accommodate </a:t>
            </a:r>
            <a:r>
              <a:rPr sz="1400" spc="-85" dirty="0">
                <a:solidFill>
                  <a:srgbClr val="766F6F"/>
                </a:solidFill>
                <a:latin typeface="Tahoma"/>
                <a:cs typeface="Tahoma"/>
              </a:rPr>
              <a:t>anincreasingnumberofsensorsand</a:t>
            </a:r>
            <a:r>
              <a:rPr sz="1400" spc="15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766F6F"/>
                </a:solidFill>
                <a:latin typeface="Tahoma"/>
                <a:cs typeface="Tahoma"/>
              </a:rPr>
              <a:t>datapointsastheproject </a:t>
            </a:r>
            <a:r>
              <a:rPr sz="1400" spc="-35" dirty="0">
                <a:solidFill>
                  <a:srgbClr val="766F6F"/>
                </a:solidFill>
                <a:latin typeface="Tahoma"/>
                <a:cs typeface="Tahoma"/>
              </a:rPr>
              <a:t>expandsUser.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000" spc="-135" dirty="0">
                <a:solidFill>
                  <a:srgbClr val="53736C"/>
                </a:solidFill>
                <a:latin typeface="Georgia"/>
                <a:cs typeface="Georgia"/>
              </a:rPr>
              <a:t>Feedback</a:t>
            </a:r>
            <a:r>
              <a:rPr sz="2000" spc="-65" dirty="0">
                <a:solidFill>
                  <a:srgbClr val="53736C"/>
                </a:solidFill>
                <a:latin typeface="Georgia"/>
                <a:cs typeface="Georgia"/>
              </a:rPr>
              <a:t> </a:t>
            </a:r>
            <a:r>
              <a:rPr sz="2000" spc="-70" dirty="0">
                <a:solidFill>
                  <a:srgbClr val="53736C"/>
                </a:solidFill>
                <a:latin typeface="Georgia"/>
                <a:cs typeface="Georgia"/>
              </a:rPr>
              <a:t>Mechanism</a:t>
            </a:r>
            <a:endParaRPr sz="2000">
              <a:latin typeface="Georgia"/>
              <a:cs typeface="Georgia"/>
            </a:endParaRPr>
          </a:p>
          <a:p>
            <a:pPr marL="80645" marR="5080">
              <a:lnSpc>
                <a:spcPct val="118900"/>
              </a:lnSpc>
              <a:spcBef>
                <a:spcPts val="1150"/>
              </a:spcBef>
            </a:pPr>
            <a:r>
              <a:rPr sz="1400" spc="-80" dirty="0">
                <a:solidFill>
                  <a:srgbClr val="766F6F"/>
                </a:solidFill>
                <a:latin typeface="Tahoma"/>
                <a:cs typeface="Tahoma"/>
              </a:rPr>
              <a:t>Establishingafeedbackmechanismtogatherinsights</a:t>
            </a:r>
            <a:r>
              <a:rPr sz="1400" spc="-11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766F6F"/>
                </a:solidFill>
                <a:latin typeface="Tahoma"/>
                <a:cs typeface="Tahoma"/>
              </a:rPr>
              <a:t>from</a:t>
            </a:r>
            <a:r>
              <a:rPr sz="1400" spc="-8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766F6F"/>
                </a:solidFill>
                <a:latin typeface="Tahoma"/>
                <a:cs typeface="Tahoma"/>
              </a:rPr>
              <a:t>users </a:t>
            </a:r>
            <a:r>
              <a:rPr sz="1400" spc="-70" dirty="0">
                <a:solidFill>
                  <a:srgbClr val="766F6F"/>
                </a:solidFill>
                <a:latin typeface="Tahoma"/>
                <a:cs typeface="Tahoma"/>
              </a:rPr>
              <a:t>and</a:t>
            </a:r>
            <a:r>
              <a:rPr sz="1400" spc="-17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766F6F"/>
                </a:solidFill>
                <a:latin typeface="Tahoma"/>
                <a:cs typeface="Tahoma"/>
              </a:rPr>
              <a:t>continuously</a:t>
            </a:r>
            <a:r>
              <a:rPr sz="1400" spc="-13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766F6F"/>
                </a:solidFill>
                <a:latin typeface="Tahoma"/>
                <a:cs typeface="Tahoma"/>
              </a:rPr>
              <a:t>improve</a:t>
            </a:r>
            <a:r>
              <a:rPr sz="1400" spc="-24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766F6F"/>
                </a:solidFill>
                <a:latin typeface="Tahoma"/>
                <a:cs typeface="Tahoma"/>
              </a:rPr>
              <a:t>the</a:t>
            </a:r>
            <a:r>
              <a:rPr sz="1400" spc="-22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114" dirty="0">
                <a:solidFill>
                  <a:srgbClr val="766F6F"/>
                </a:solidFill>
                <a:latin typeface="Tahoma"/>
                <a:cs typeface="Tahoma"/>
              </a:rPr>
              <a:t>system</a:t>
            </a:r>
            <a:r>
              <a:rPr sz="1400" spc="-1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766F6F"/>
                </a:solidFill>
                <a:latin typeface="Tahoma"/>
                <a:cs typeface="Tahoma"/>
              </a:rPr>
              <a:t>basedontheir </a:t>
            </a:r>
            <a:r>
              <a:rPr sz="1400" spc="-50" dirty="0">
                <a:solidFill>
                  <a:srgbClr val="766F6F"/>
                </a:solidFill>
                <a:latin typeface="Tahoma"/>
                <a:cs typeface="Tahoma"/>
              </a:rPr>
              <a:t>experiencesandneeds.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447031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01155" y="-2"/>
            <a:ext cx="5990590" cy="6858000"/>
            <a:chOff x="6201155" y="-2"/>
            <a:chExt cx="5990590" cy="6858000"/>
          </a:xfrm>
        </p:grpSpPr>
        <p:sp>
          <p:nvSpPr>
            <p:cNvPr id="3" name="object 3"/>
            <p:cNvSpPr/>
            <p:nvPr/>
          </p:nvSpPr>
          <p:spPr>
            <a:xfrm>
              <a:off x="6201155" y="-2"/>
              <a:ext cx="5990590" cy="6858000"/>
            </a:xfrm>
            <a:custGeom>
              <a:avLst/>
              <a:gdLst/>
              <a:ahLst/>
              <a:cxnLst/>
              <a:rect l="l" t="t" r="r" b="b"/>
              <a:pathLst>
                <a:path w="5990590" h="6858000">
                  <a:moveTo>
                    <a:pt x="5990463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990463" y="6858000"/>
                  </a:lnTo>
                  <a:lnTo>
                    <a:pt x="5990463" y="0"/>
                  </a:lnTo>
                  <a:close/>
                </a:path>
              </a:pathLst>
            </a:custGeom>
            <a:solidFill>
              <a:srgbClr val="FFE9D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3351" y="153923"/>
              <a:ext cx="2570988" cy="2002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2288" y="4387596"/>
              <a:ext cx="2670048" cy="202691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8619" y="276225"/>
            <a:ext cx="4615815" cy="13061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spc="75" dirty="0">
                <a:solidFill>
                  <a:srgbClr val="7D7D7D"/>
                </a:solidFill>
              </a:rPr>
              <a:t>IOT</a:t>
            </a:r>
            <a:r>
              <a:rPr spc="60" dirty="0">
                <a:solidFill>
                  <a:srgbClr val="7D7D7D"/>
                </a:solidFill>
              </a:rPr>
              <a:t> </a:t>
            </a:r>
            <a:r>
              <a:rPr spc="-245" dirty="0">
                <a:solidFill>
                  <a:srgbClr val="7D7D7D"/>
                </a:solidFill>
              </a:rPr>
              <a:t>device</a:t>
            </a:r>
            <a:r>
              <a:rPr spc="-135" dirty="0">
                <a:solidFill>
                  <a:srgbClr val="7D7D7D"/>
                </a:solidFill>
              </a:rPr>
              <a:t> </a:t>
            </a:r>
            <a:r>
              <a:rPr spc="-250" dirty="0">
                <a:solidFill>
                  <a:srgbClr val="7D7D7D"/>
                </a:solidFill>
              </a:rPr>
              <a:t>setup</a:t>
            </a:r>
            <a:r>
              <a:rPr spc="-125" dirty="0">
                <a:solidFill>
                  <a:srgbClr val="7D7D7D"/>
                </a:solidFill>
              </a:rPr>
              <a:t> </a:t>
            </a:r>
            <a:r>
              <a:rPr spc="-185" dirty="0">
                <a:solidFill>
                  <a:srgbClr val="7D7D7D"/>
                </a:solidFill>
              </a:rPr>
              <a:t>for </a:t>
            </a:r>
            <a:r>
              <a:rPr dirty="0">
                <a:solidFill>
                  <a:srgbClr val="7D7D7D"/>
                </a:solidFill>
              </a:rPr>
              <a:t>Air</a:t>
            </a:r>
            <a:r>
              <a:rPr spc="-240" dirty="0">
                <a:solidFill>
                  <a:srgbClr val="7D7D7D"/>
                </a:solidFill>
              </a:rPr>
              <a:t> </a:t>
            </a:r>
            <a:r>
              <a:rPr spc="-10" dirty="0">
                <a:solidFill>
                  <a:srgbClr val="7D7D7D"/>
                </a:solidFill>
              </a:rPr>
              <a:t>quality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8619" y="1945894"/>
            <a:ext cx="2145665" cy="935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solidFill>
                  <a:srgbClr val="53736C"/>
                </a:solidFill>
                <a:latin typeface="Georgia"/>
                <a:cs typeface="Georgia"/>
              </a:rPr>
              <a:t>Gas</a:t>
            </a:r>
            <a:r>
              <a:rPr sz="2000" spc="-105" dirty="0">
                <a:solidFill>
                  <a:srgbClr val="53736C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53736C"/>
                </a:solidFill>
                <a:latin typeface="Georgia"/>
                <a:cs typeface="Georgia"/>
              </a:rPr>
              <a:t>Sensors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13300"/>
              </a:lnSpc>
              <a:spcBef>
                <a:spcPts val="950"/>
              </a:spcBef>
              <a:tabLst>
                <a:tab pos="585470" algn="l"/>
                <a:tab pos="1275715" algn="l"/>
                <a:tab pos="1647825" algn="l"/>
              </a:tabLst>
            </a:pPr>
            <a:r>
              <a:rPr sz="1400" spc="-10" dirty="0">
                <a:solidFill>
                  <a:srgbClr val="766F6F"/>
                </a:solidFill>
                <a:latin typeface="Tahoma"/>
                <a:cs typeface="Tahoma"/>
              </a:rPr>
              <a:t>These</a:t>
            </a:r>
            <a:r>
              <a:rPr sz="1400" dirty="0">
                <a:solidFill>
                  <a:srgbClr val="766F6F"/>
                </a:solidFill>
                <a:latin typeface="Tahoma"/>
                <a:cs typeface="Tahoma"/>
              </a:rPr>
              <a:t>	</a:t>
            </a:r>
            <a:r>
              <a:rPr sz="1400" spc="-10" dirty="0">
                <a:solidFill>
                  <a:srgbClr val="766F6F"/>
                </a:solidFill>
                <a:latin typeface="Tahoma"/>
                <a:cs typeface="Tahoma"/>
              </a:rPr>
              <a:t>sensors</a:t>
            </a:r>
            <a:r>
              <a:rPr sz="1400" dirty="0">
                <a:solidFill>
                  <a:srgbClr val="766F6F"/>
                </a:solidFill>
                <a:latin typeface="Tahoma"/>
                <a:cs typeface="Tahoma"/>
              </a:rPr>
              <a:t>	</a:t>
            </a:r>
            <a:r>
              <a:rPr sz="1400" spc="-25" dirty="0">
                <a:solidFill>
                  <a:srgbClr val="766F6F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766F6F"/>
                </a:solidFill>
                <a:latin typeface="Tahoma"/>
                <a:cs typeface="Tahoma"/>
              </a:rPr>
              <a:t>	</a:t>
            </a:r>
            <a:r>
              <a:rPr sz="1400" spc="-30" dirty="0">
                <a:solidFill>
                  <a:srgbClr val="766F6F"/>
                </a:solidFill>
                <a:latin typeface="Tahoma"/>
                <a:cs typeface="Tahoma"/>
              </a:rPr>
              <a:t>widely </a:t>
            </a:r>
            <a:r>
              <a:rPr sz="1400" spc="-40" dirty="0">
                <a:solidFill>
                  <a:srgbClr val="766F6F"/>
                </a:solidFill>
                <a:latin typeface="Tahoma"/>
                <a:cs typeface="Tahoma"/>
              </a:rPr>
              <a:t>used</a:t>
            </a:r>
            <a:r>
              <a:rPr sz="1400" spc="-6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766F6F"/>
                </a:solidFill>
                <a:latin typeface="Tahoma"/>
                <a:cs typeface="Tahoma"/>
              </a:rPr>
              <a:t>for</a:t>
            </a:r>
            <a:r>
              <a:rPr sz="1400" spc="-5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766F6F"/>
                </a:solidFill>
                <a:latin typeface="Tahoma"/>
                <a:cs typeface="Tahoma"/>
              </a:rPr>
              <a:t>detecting</a:t>
            </a:r>
            <a:r>
              <a:rPr sz="1400" spc="-4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766F6F"/>
                </a:solidFill>
                <a:latin typeface="Tahoma"/>
                <a:cs typeface="Tahoma"/>
              </a:rPr>
              <a:t>gases</a:t>
            </a:r>
            <a:r>
              <a:rPr sz="1400" spc="26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766F6F"/>
                </a:solidFill>
                <a:latin typeface="Tahoma"/>
                <a:cs typeface="Tahoma"/>
              </a:rPr>
              <a:t>such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6114" y="2857347"/>
            <a:ext cx="497840" cy="103949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409"/>
              </a:spcBef>
            </a:pPr>
            <a:r>
              <a:rPr sz="1400" spc="-225" dirty="0">
                <a:solidFill>
                  <a:srgbClr val="766F6F"/>
                </a:solidFill>
                <a:latin typeface="Tahoma"/>
                <a:cs typeface="Tahoma"/>
              </a:rPr>
              <a:t>(MQ-</a:t>
            </a:r>
            <a:r>
              <a:rPr sz="1400" spc="-90" dirty="0">
                <a:solidFill>
                  <a:srgbClr val="766F6F"/>
                </a:solidFill>
                <a:latin typeface="Tahoma"/>
                <a:cs typeface="Tahoma"/>
              </a:rPr>
              <a:t>7),</a:t>
            </a:r>
            <a:endParaRPr sz="1400">
              <a:latin typeface="Tahoma"/>
              <a:cs typeface="Tahoma"/>
            </a:endParaRPr>
          </a:p>
          <a:p>
            <a:pPr marL="12700" marR="6350" indent="13335" algn="r">
              <a:lnSpc>
                <a:spcPts val="2000"/>
              </a:lnSpc>
              <a:spcBef>
                <a:spcPts val="110"/>
              </a:spcBef>
            </a:pPr>
            <a:r>
              <a:rPr sz="1400" spc="-110" dirty="0">
                <a:solidFill>
                  <a:srgbClr val="766F6F"/>
                </a:solidFill>
                <a:latin typeface="Tahoma"/>
                <a:cs typeface="Tahoma"/>
              </a:rPr>
              <a:t>others. </a:t>
            </a:r>
            <a:r>
              <a:rPr sz="1400" spc="-65" dirty="0">
                <a:solidFill>
                  <a:srgbClr val="766F6F"/>
                </a:solidFill>
                <a:latin typeface="Tahoma"/>
                <a:cs typeface="Tahoma"/>
              </a:rPr>
              <a:t>output</a:t>
            </a:r>
            <a:endParaRPr sz="1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00"/>
              </a:spcBef>
            </a:pPr>
            <a:r>
              <a:rPr sz="1400" spc="-25" dirty="0">
                <a:solidFill>
                  <a:srgbClr val="766F6F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619" y="2857347"/>
            <a:ext cx="1631314" cy="1294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90"/>
              </a:spcBef>
              <a:tabLst>
                <a:tab pos="1325880" algn="l"/>
              </a:tabLst>
            </a:pPr>
            <a:r>
              <a:rPr sz="1400" dirty="0">
                <a:solidFill>
                  <a:srgbClr val="766F6F"/>
                </a:solidFill>
                <a:latin typeface="Tahoma"/>
                <a:cs typeface="Tahoma"/>
              </a:rPr>
              <a:t>as</a:t>
            </a:r>
            <a:r>
              <a:rPr sz="1400" spc="5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766F6F"/>
                </a:solidFill>
                <a:latin typeface="Tahoma"/>
                <a:cs typeface="Tahoma"/>
              </a:rPr>
              <a:t>carbon</a:t>
            </a:r>
            <a:r>
              <a:rPr sz="1400" spc="7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766F6F"/>
                </a:solidFill>
                <a:latin typeface="Tahoma"/>
                <a:cs typeface="Tahoma"/>
              </a:rPr>
              <a:t>monoxide </a:t>
            </a:r>
            <a:r>
              <a:rPr sz="1400" spc="-65" dirty="0">
                <a:solidFill>
                  <a:srgbClr val="766F6F"/>
                </a:solidFill>
                <a:latin typeface="Tahoma"/>
                <a:cs typeface="Tahoma"/>
              </a:rPr>
              <a:t>methane</a:t>
            </a:r>
            <a:r>
              <a:rPr sz="1400" spc="114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225" dirty="0">
                <a:solidFill>
                  <a:srgbClr val="766F6F"/>
                </a:solidFill>
                <a:latin typeface="Tahoma"/>
                <a:cs typeface="Tahoma"/>
              </a:rPr>
              <a:t>(MQ-</a:t>
            </a:r>
            <a:r>
              <a:rPr sz="1400" spc="-165" dirty="0">
                <a:solidFill>
                  <a:srgbClr val="766F6F"/>
                </a:solidFill>
                <a:latin typeface="Tahoma"/>
                <a:cs typeface="Tahoma"/>
              </a:rPr>
              <a:t>4),</a:t>
            </a:r>
            <a:r>
              <a:rPr sz="1400" spc="6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766F6F"/>
                </a:solidFill>
                <a:latin typeface="Tahoma"/>
                <a:cs typeface="Tahoma"/>
              </a:rPr>
              <a:t>and </a:t>
            </a:r>
            <a:r>
              <a:rPr sz="1400" spc="-80" dirty="0">
                <a:solidFill>
                  <a:srgbClr val="766F6F"/>
                </a:solidFill>
                <a:latin typeface="Tahoma"/>
                <a:cs typeface="Tahoma"/>
              </a:rPr>
              <a:t>They</a:t>
            </a:r>
            <a:r>
              <a:rPr sz="140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766F6F"/>
                </a:solidFill>
                <a:latin typeface="Tahoma"/>
                <a:cs typeface="Tahoma"/>
              </a:rPr>
              <a:t>provide</a:t>
            </a:r>
            <a:r>
              <a:rPr sz="1400" spc="4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766F6F"/>
                </a:solidFill>
                <a:latin typeface="Tahoma"/>
                <a:cs typeface="Tahoma"/>
              </a:rPr>
              <a:t>analog proportional</a:t>
            </a:r>
            <a:r>
              <a:rPr sz="1400" dirty="0">
                <a:solidFill>
                  <a:srgbClr val="766F6F"/>
                </a:solidFill>
                <a:latin typeface="Tahoma"/>
                <a:cs typeface="Tahoma"/>
              </a:rPr>
              <a:t>	</a:t>
            </a:r>
            <a:r>
              <a:rPr sz="1400" spc="-25" dirty="0">
                <a:solidFill>
                  <a:srgbClr val="766F6F"/>
                </a:solidFill>
                <a:latin typeface="Tahoma"/>
                <a:cs typeface="Tahoma"/>
              </a:rPr>
              <a:t>to </a:t>
            </a:r>
            <a:r>
              <a:rPr sz="1400" spc="-75" dirty="0">
                <a:solidFill>
                  <a:srgbClr val="766F6F"/>
                </a:solidFill>
                <a:latin typeface="Tahoma"/>
                <a:cs typeface="Tahoma"/>
              </a:rPr>
              <a:t>concentrationofthegas.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619" y="4349572"/>
            <a:ext cx="1821180" cy="170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95"/>
              </a:spcBef>
            </a:pPr>
            <a:r>
              <a:rPr sz="1900" spc="-60" dirty="0">
                <a:solidFill>
                  <a:srgbClr val="53736C"/>
                </a:solidFill>
                <a:latin typeface="Georgia"/>
                <a:cs typeface="Georgia"/>
              </a:rPr>
              <a:t>Particulate</a:t>
            </a:r>
            <a:r>
              <a:rPr sz="1900" spc="-10" dirty="0">
                <a:solidFill>
                  <a:srgbClr val="53736C"/>
                </a:solidFill>
                <a:latin typeface="Georgia"/>
                <a:cs typeface="Georgia"/>
              </a:rPr>
              <a:t> </a:t>
            </a:r>
            <a:r>
              <a:rPr sz="1900" spc="-80" dirty="0">
                <a:solidFill>
                  <a:srgbClr val="53736C"/>
                </a:solidFill>
                <a:latin typeface="Georgia"/>
                <a:cs typeface="Georgia"/>
              </a:rPr>
              <a:t>Matter</a:t>
            </a:r>
            <a:endParaRPr sz="1900">
              <a:latin typeface="Georgia"/>
              <a:cs typeface="Georgia"/>
            </a:endParaRPr>
          </a:p>
          <a:p>
            <a:pPr marL="12700">
              <a:lnSpc>
                <a:spcPts val="2055"/>
              </a:lnSpc>
            </a:pPr>
            <a:r>
              <a:rPr sz="1900" spc="-30" dirty="0">
                <a:solidFill>
                  <a:srgbClr val="53736C"/>
                </a:solidFill>
                <a:latin typeface="Georgia"/>
                <a:cs typeface="Georgia"/>
              </a:rPr>
              <a:t>Sensors</a:t>
            </a:r>
            <a:endParaRPr sz="1900">
              <a:latin typeface="Georgia"/>
              <a:cs typeface="Georgia"/>
            </a:endParaRPr>
          </a:p>
          <a:p>
            <a:pPr marL="12700" marR="10160">
              <a:lnSpc>
                <a:spcPct val="119000"/>
              </a:lnSpc>
              <a:spcBef>
                <a:spcPts val="1155"/>
              </a:spcBef>
            </a:pPr>
            <a:r>
              <a:rPr sz="1400" spc="-85" dirty="0">
                <a:solidFill>
                  <a:srgbClr val="766F6F"/>
                </a:solidFill>
                <a:latin typeface="Tahoma"/>
                <a:cs typeface="Tahoma"/>
              </a:rPr>
              <a:t>Thesesensorscanmeasure </a:t>
            </a:r>
            <a:r>
              <a:rPr sz="1400" spc="-10" dirty="0">
                <a:solidFill>
                  <a:srgbClr val="766F6F"/>
                </a:solidFill>
                <a:latin typeface="Tahoma"/>
                <a:cs typeface="Tahoma"/>
              </a:rPr>
              <a:t>theconcentrationof </a:t>
            </a:r>
            <a:r>
              <a:rPr sz="1400" spc="-70" dirty="0">
                <a:solidFill>
                  <a:srgbClr val="766F6F"/>
                </a:solidFill>
                <a:latin typeface="Tahoma"/>
                <a:cs typeface="Tahoma"/>
              </a:rPr>
              <a:t>particulatematterintheair, </a:t>
            </a:r>
            <a:r>
              <a:rPr sz="1400" spc="-75" dirty="0">
                <a:solidFill>
                  <a:srgbClr val="766F6F"/>
                </a:solidFill>
                <a:latin typeface="Tahoma"/>
                <a:cs typeface="Tahoma"/>
              </a:rPr>
              <a:t>helpingtoassessairquality.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6696" y="1950796"/>
            <a:ext cx="1910080" cy="2317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45"/>
              </a:lnSpc>
              <a:spcBef>
                <a:spcPts val="105"/>
              </a:spcBef>
            </a:pPr>
            <a:r>
              <a:rPr sz="2000" spc="-155" dirty="0">
                <a:solidFill>
                  <a:srgbClr val="53736C"/>
                </a:solidFill>
                <a:latin typeface="Georgia"/>
                <a:cs typeface="Georgia"/>
              </a:rPr>
              <a:t>Temperature</a:t>
            </a:r>
            <a:r>
              <a:rPr sz="2000" spc="-35" dirty="0">
                <a:solidFill>
                  <a:srgbClr val="53736C"/>
                </a:solidFill>
                <a:latin typeface="Georgia"/>
                <a:cs typeface="Georgia"/>
              </a:rPr>
              <a:t> </a:t>
            </a:r>
            <a:r>
              <a:rPr sz="2000" spc="-25" dirty="0">
                <a:solidFill>
                  <a:srgbClr val="53736C"/>
                </a:solidFill>
                <a:latin typeface="Georgia"/>
                <a:cs typeface="Georgia"/>
              </a:rPr>
              <a:t>and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ts val="2345"/>
              </a:lnSpc>
            </a:pPr>
            <a:r>
              <a:rPr sz="2000" spc="-65" dirty="0">
                <a:solidFill>
                  <a:srgbClr val="53736C"/>
                </a:solidFill>
                <a:latin typeface="Georgia"/>
                <a:cs typeface="Georgia"/>
              </a:rPr>
              <a:t>Humidity</a:t>
            </a:r>
            <a:r>
              <a:rPr sz="2000" spc="-5" dirty="0">
                <a:solidFill>
                  <a:srgbClr val="53736C"/>
                </a:solidFill>
                <a:latin typeface="Georgia"/>
                <a:cs typeface="Georgia"/>
              </a:rPr>
              <a:t> </a:t>
            </a:r>
            <a:r>
              <a:rPr sz="2000" spc="-80" dirty="0">
                <a:solidFill>
                  <a:srgbClr val="53736C"/>
                </a:solidFill>
                <a:latin typeface="Georgia"/>
                <a:cs typeface="Georgia"/>
              </a:rPr>
              <a:t>Sensors</a:t>
            </a:r>
            <a:endParaRPr sz="2000">
              <a:latin typeface="Georgia"/>
              <a:cs typeface="Georgia"/>
            </a:endParaRPr>
          </a:p>
          <a:p>
            <a:pPr marL="33655" marR="5080">
              <a:lnSpc>
                <a:spcPct val="119000"/>
              </a:lnSpc>
              <a:spcBef>
                <a:spcPts val="1350"/>
              </a:spcBef>
            </a:pPr>
            <a:r>
              <a:rPr sz="1400" spc="-85" dirty="0">
                <a:solidFill>
                  <a:srgbClr val="766F6F"/>
                </a:solidFill>
                <a:latin typeface="Tahoma"/>
                <a:cs typeface="Tahoma"/>
              </a:rPr>
              <a:t>Thesesensorsmeasureboth </a:t>
            </a:r>
            <a:r>
              <a:rPr sz="1400" spc="-50" dirty="0">
                <a:solidFill>
                  <a:srgbClr val="766F6F"/>
                </a:solidFill>
                <a:latin typeface="Tahoma"/>
                <a:cs typeface="Tahoma"/>
              </a:rPr>
              <a:t>temperatureandhumidity, </a:t>
            </a:r>
            <a:r>
              <a:rPr sz="1400" spc="-70" dirty="0">
                <a:solidFill>
                  <a:srgbClr val="766F6F"/>
                </a:solidFill>
                <a:latin typeface="Tahoma"/>
                <a:cs typeface="Tahoma"/>
              </a:rPr>
              <a:t>providingessentialdatafora </a:t>
            </a:r>
            <a:r>
              <a:rPr sz="1400" spc="-20" dirty="0">
                <a:solidFill>
                  <a:srgbClr val="766F6F"/>
                </a:solidFill>
                <a:latin typeface="Tahoma"/>
                <a:cs typeface="Tahoma"/>
              </a:rPr>
              <a:t>comprehensive </a:t>
            </a:r>
            <a:r>
              <a:rPr sz="1400" spc="-10" dirty="0">
                <a:solidFill>
                  <a:srgbClr val="766F6F"/>
                </a:solidFill>
                <a:latin typeface="Tahoma"/>
                <a:cs typeface="Tahoma"/>
              </a:rPr>
              <a:t>understandingof </a:t>
            </a:r>
            <a:r>
              <a:rPr sz="1400" spc="-40" dirty="0">
                <a:solidFill>
                  <a:srgbClr val="766F6F"/>
                </a:solidFill>
                <a:latin typeface="Tahoma"/>
                <a:cs typeface="Tahoma"/>
              </a:rPr>
              <a:t>environmentalconditions.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28761" y="909065"/>
            <a:ext cx="8077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95" dirty="0">
                <a:latin typeface="Tahoma"/>
                <a:cs typeface="Tahoma"/>
              </a:rPr>
              <a:t>GasSensors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5663" y="5298694"/>
            <a:ext cx="183070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latin typeface="Tahoma"/>
                <a:cs typeface="Tahoma"/>
              </a:rPr>
              <a:t>TemperatureandHumidity </a:t>
            </a:r>
            <a:r>
              <a:rPr sz="1400" spc="-10" dirty="0">
                <a:latin typeface="Tahoma"/>
                <a:cs typeface="Tahoma"/>
              </a:rPr>
              <a:t>sensors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7167" y="2267711"/>
            <a:ext cx="2913888" cy="195072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445243" y="2977388"/>
            <a:ext cx="173926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latin typeface="Tahoma"/>
                <a:cs typeface="Tahoma"/>
              </a:rPr>
              <a:t>ParticulateMatterSensors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285615" cy="6858000"/>
            <a:chOff x="0" y="0"/>
            <a:chExt cx="42856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051175" cy="6858000"/>
            </a:xfrm>
            <a:custGeom>
              <a:avLst/>
              <a:gdLst/>
              <a:ahLst/>
              <a:cxnLst/>
              <a:rect l="l" t="t" r="r" b="b"/>
              <a:pathLst>
                <a:path w="3051175" h="6858000">
                  <a:moveTo>
                    <a:pt x="305092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50921" y="6858000"/>
                  </a:lnTo>
                  <a:lnTo>
                    <a:pt x="3050921" y="0"/>
                  </a:lnTo>
                  <a:close/>
                </a:path>
              </a:pathLst>
            </a:custGeom>
            <a:solidFill>
              <a:srgbClr val="FFE9D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39495"/>
              <a:ext cx="2616707" cy="18089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3455" y="3553967"/>
              <a:ext cx="2542032" cy="216560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831719" y="1282699"/>
            <a:ext cx="1134110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60" dirty="0">
                <a:latin typeface="Tahoma"/>
                <a:cs typeface="Tahoma"/>
              </a:rPr>
              <a:t>Carbon</a:t>
            </a:r>
            <a:r>
              <a:rPr sz="1600" spc="-60" dirty="0">
                <a:latin typeface="Tahoma"/>
                <a:cs typeface="Tahoma"/>
              </a:rPr>
              <a:t>di</a:t>
            </a:r>
            <a:r>
              <a:rPr sz="1600" spc="-270" dirty="0">
                <a:latin typeface="Tahoma"/>
                <a:cs typeface="Tahoma"/>
              </a:rPr>
              <a:t> </a:t>
            </a:r>
            <a:r>
              <a:rPr sz="1600" spc="-80" dirty="0">
                <a:latin typeface="Tahoma"/>
                <a:cs typeface="Tahoma"/>
              </a:rPr>
              <a:t>oxide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-10" dirty="0">
                <a:latin typeface="Tahoma"/>
                <a:cs typeface="Tahoma"/>
              </a:rPr>
              <a:t>Sensors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799" y="4521200"/>
            <a:ext cx="1105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0" dirty="0">
                <a:latin typeface="Tahoma"/>
                <a:cs typeface="Tahoma"/>
              </a:rPr>
              <a:t>Ozonesensors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06314" y="1354327"/>
            <a:ext cx="305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5" dirty="0">
                <a:solidFill>
                  <a:srgbClr val="5F8467"/>
                </a:solidFill>
              </a:rPr>
              <a:t>Carbon</a:t>
            </a:r>
            <a:r>
              <a:rPr sz="2000" spc="-130" dirty="0">
                <a:solidFill>
                  <a:srgbClr val="5F8467"/>
                </a:solidFill>
              </a:rPr>
              <a:t> </a:t>
            </a:r>
            <a:r>
              <a:rPr sz="2000" dirty="0">
                <a:solidFill>
                  <a:srgbClr val="5F8467"/>
                </a:solidFill>
              </a:rPr>
              <a:t>Di</a:t>
            </a:r>
            <a:r>
              <a:rPr sz="2000" spc="-15" dirty="0">
                <a:solidFill>
                  <a:srgbClr val="5F8467"/>
                </a:solidFill>
              </a:rPr>
              <a:t> </a:t>
            </a:r>
            <a:r>
              <a:rPr sz="2000" spc="-95" dirty="0">
                <a:solidFill>
                  <a:srgbClr val="5F8467"/>
                </a:solidFill>
              </a:rPr>
              <a:t>Oxide </a:t>
            </a:r>
            <a:r>
              <a:rPr sz="2000" spc="-180" dirty="0">
                <a:solidFill>
                  <a:srgbClr val="5F8467"/>
                </a:solidFill>
              </a:rPr>
              <a:t>(CO2)Sensors</a:t>
            </a:r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5402326" y="1855724"/>
            <a:ext cx="3573145" cy="6756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0640" algn="just">
              <a:lnSpc>
                <a:spcPct val="102099"/>
              </a:lnSpc>
              <a:spcBef>
                <a:spcPts val="65"/>
              </a:spcBef>
            </a:pPr>
            <a:r>
              <a:rPr sz="1400" spc="-85" dirty="0">
                <a:solidFill>
                  <a:srgbClr val="766F6F"/>
                </a:solidFill>
                <a:latin typeface="Tahoma"/>
                <a:cs typeface="Tahoma"/>
              </a:rPr>
              <a:t>CO2sensorsarecrucialforassessingindoorair</a:t>
            </a:r>
            <a:r>
              <a:rPr sz="1400" spc="24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766F6F"/>
                </a:solidFill>
                <a:latin typeface="Tahoma"/>
                <a:cs typeface="Tahoma"/>
              </a:rPr>
              <a:t>quality. </a:t>
            </a:r>
            <a:r>
              <a:rPr sz="1400" spc="-130" dirty="0">
                <a:solidFill>
                  <a:srgbClr val="766F6F"/>
                </a:solidFill>
                <a:latin typeface="Tahoma"/>
                <a:cs typeface="Tahoma"/>
              </a:rPr>
              <a:t>Theymeasure</a:t>
            </a:r>
            <a:r>
              <a:rPr sz="1400" spc="2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190" dirty="0">
                <a:solidFill>
                  <a:srgbClr val="766F6F"/>
                </a:solidFill>
                <a:latin typeface="Tahoma"/>
                <a:cs typeface="Tahoma"/>
              </a:rPr>
              <a:t>the</a:t>
            </a:r>
            <a:r>
              <a:rPr sz="1400" spc="8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766F6F"/>
                </a:solidFill>
                <a:latin typeface="Tahoma"/>
                <a:cs typeface="Tahoma"/>
              </a:rPr>
              <a:t>concentration</a:t>
            </a:r>
            <a:r>
              <a:rPr sz="1400" spc="-3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766F6F"/>
                </a:solidFill>
                <a:latin typeface="Tahoma"/>
                <a:cs typeface="Tahoma"/>
              </a:rPr>
              <a:t>of</a:t>
            </a:r>
            <a:r>
              <a:rPr sz="1400" spc="6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766F6F"/>
                </a:solidFill>
                <a:latin typeface="Tahoma"/>
                <a:cs typeface="Tahoma"/>
              </a:rPr>
              <a:t>carbondioxidein </a:t>
            </a:r>
            <a:r>
              <a:rPr sz="1400" spc="-10" dirty="0">
                <a:solidFill>
                  <a:srgbClr val="766F6F"/>
                </a:solidFill>
                <a:latin typeface="Tahoma"/>
                <a:cs typeface="Tahoma"/>
              </a:rPr>
              <a:t>theair.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2326" y="3775075"/>
            <a:ext cx="3571875" cy="1248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5" dirty="0">
                <a:solidFill>
                  <a:srgbClr val="5F8467"/>
                </a:solidFill>
                <a:latin typeface="Georgia"/>
                <a:cs typeface="Georgia"/>
              </a:rPr>
              <a:t>Ozone</a:t>
            </a:r>
            <a:r>
              <a:rPr sz="2000" spc="-155" dirty="0">
                <a:solidFill>
                  <a:srgbClr val="5F8467"/>
                </a:solidFill>
                <a:latin typeface="Georgia"/>
                <a:cs typeface="Georgia"/>
              </a:rPr>
              <a:t> </a:t>
            </a:r>
            <a:r>
              <a:rPr sz="2000" spc="-185" dirty="0">
                <a:solidFill>
                  <a:srgbClr val="5F8467"/>
                </a:solidFill>
                <a:latin typeface="Georgia"/>
                <a:cs typeface="Georgia"/>
              </a:rPr>
              <a:t>(O3)</a:t>
            </a:r>
            <a:r>
              <a:rPr sz="2000" spc="-85" dirty="0">
                <a:solidFill>
                  <a:srgbClr val="5F8467"/>
                </a:solidFill>
                <a:latin typeface="Georgia"/>
                <a:cs typeface="Georgia"/>
              </a:rPr>
              <a:t> </a:t>
            </a:r>
            <a:r>
              <a:rPr sz="2000" spc="-25" dirty="0">
                <a:solidFill>
                  <a:srgbClr val="5F8467"/>
                </a:solidFill>
                <a:latin typeface="Georgia"/>
                <a:cs typeface="Georgia"/>
              </a:rPr>
              <a:t>Sensors</a:t>
            </a:r>
            <a:endParaRPr sz="2000">
              <a:latin typeface="Georgia"/>
              <a:cs typeface="Georgia"/>
            </a:endParaRPr>
          </a:p>
          <a:p>
            <a:pPr marL="60960" marR="5080">
              <a:lnSpc>
                <a:spcPct val="100000"/>
              </a:lnSpc>
              <a:spcBef>
                <a:spcPts val="2185"/>
              </a:spcBef>
            </a:pPr>
            <a:r>
              <a:rPr sz="1400" spc="-80" dirty="0">
                <a:solidFill>
                  <a:srgbClr val="766F6F"/>
                </a:solidFill>
                <a:latin typeface="Tahoma"/>
                <a:cs typeface="Tahoma"/>
              </a:rPr>
              <a:t>Thissensorcandetectvariousgases,including</a:t>
            </a:r>
            <a:r>
              <a:rPr sz="1400" spc="15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766F6F"/>
                </a:solidFill>
                <a:latin typeface="Tahoma"/>
                <a:cs typeface="Tahoma"/>
              </a:rPr>
              <a:t>ozone, </a:t>
            </a:r>
            <a:r>
              <a:rPr sz="1400" spc="-70" dirty="0">
                <a:solidFill>
                  <a:srgbClr val="766F6F"/>
                </a:solidFill>
                <a:latin typeface="Tahoma"/>
                <a:cs typeface="Tahoma"/>
              </a:rPr>
              <a:t>and</a:t>
            </a:r>
            <a:r>
              <a:rPr sz="1400" spc="-21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766F6F"/>
                </a:solidFill>
                <a:latin typeface="Tahoma"/>
                <a:cs typeface="Tahoma"/>
              </a:rPr>
              <a:t>is</a:t>
            </a:r>
            <a:r>
              <a:rPr sz="1400" spc="-21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766F6F"/>
                </a:solidFill>
                <a:latin typeface="Tahoma"/>
                <a:cs typeface="Tahoma"/>
              </a:rPr>
              <a:t>commonly</a:t>
            </a:r>
            <a:r>
              <a:rPr sz="1400" spc="-18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766F6F"/>
                </a:solidFill>
                <a:latin typeface="Tahoma"/>
                <a:cs typeface="Tahoma"/>
              </a:rPr>
              <a:t>used</a:t>
            </a:r>
            <a:r>
              <a:rPr sz="1400" spc="-254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766F6F"/>
                </a:solidFill>
                <a:latin typeface="Tahoma"/>
                <a:cs typeface="Tahoma"/>
              </a:rPr>
              <a:t>in</a:t>
            </a:r>
            <a:r>
              <a:rPr sz="1400" spc="-17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766F6F"/>
                </a:solidFill>
                <a:latin typeface="Tahoma"/>
                <a:cs typeface="Tahoma"/>
              </a:rPr>
              <a:t>air</a:t>
            </a:r>
            <a:r>
              <a:rPr sz="1400" spc="-24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766F6F"/>
                </a:solidFill>
                <a:latin typeface="Tahoma"/>
                <a:cs typeface="Tahoma"/>
              </a:rPr>
              <a:t>quality</a:t>
            </a:r>
            <a:r>
              <a:rPr sz="1400" spc="8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766F6F"/>
                </a:solidFill>
                <a:latin typeface="Tahoma"/>
                <a:cs typeface="Tahoma"/>
              </a:rPr>
              <a:t>monitoring systems.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4002023"/>
            <a:ext cx="12188951" cy="2855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735" y="356615"/>
            <a:ext cx="4081272" cy="30144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6115" y="54609"/>
            <a:ext cx="51746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>
                <a:solidFill>
                  <a:srgbClr val="7D7D7D"/>
                </a:solidFill>
              </a:rPr>
              <a:t>Platform</a:t>
            </a:r>
            <a:r>
              <a:rPr spc="-114" dirty="0">
                <a:solidFill>
                  <a:srgbClr val="7D7D7D"/>
                </a:solidFill>
              </a:rPr>
              <a:t> </a:t>
            </a:r>
            <a:r>
              <a:rPr spc="-270" dirty="0">
                <a:solidFill>
                  <a:srgbClr val="7D7D7D"/>
                </a:solidFill>
              </a:rPr>
              <a:t>Development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3391" y="1086764"/>
            <a:ext cx="45605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120" dirty="0">
                <a:solidFill>
                  <a:srgbClr val="766F6F"/>
                </a:solidFill>
                <a:latin typeface="Tahoma"/>
                <a:cs typeface="Tahoma"/>
              </a:rPr>
              <a:t>Developing</a:t>
            </a:r>
            <a:r>
              <a:rPr sz="1600" spc="-26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766F6F"/>
                </a:solidFill>
                <a:latin typeface="Tahoma"/>
                <a:cs typeface="Tahoma"/>
              </a:rPr>
              <a:t>a</a:t>
            </a:r>
            <a:r>
              <a:rPr sz="1600" spc="-25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00" dirty="0">
                <a:solidFill>
                  <a:srgbClr val="766F6F"/>
                </a:solidFill>
                <a:latin typeface="Tahoma"/>
                <a:cs typeface="Tahoma"/>
              </a:rPr>
              <a:t>platform</a:t>
            </a:r>
            <a:r>
              <a:rPr sz="1600" spc="-18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14" dirty="0">
                <a:solidFill>
                  <a:srgbClr val="766F6F"/>
                </a:solidFill>
                <a:latin typeface="Tahoma"/>
                <a:cs typeface="Tahoma"/>
              </a:rPr>
              <a:t>for</a:t>
            </a:r>
            <a:r>
              <a:rPr sz="1600" spc="-26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766F6F"/>
                </a:solidFill>
                <a:latin typeface="Tahoma"/>
                <a:cs typeface="Tahoma"/>
              </a:rPr>
              <a:t>air</a:t>
            </a:r>
            <a:r>
              <a:rPr sz="1600" spc="-23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80" dirty="0">
                <a:solidFill>
                  <a:srgbClr val="766F6F"/>
                </a:solidFill>
                <a:latin typeface="Tahoma"/>
                <a:cs typeface="Tahoma"/>
              </a:rPr>
              <a:t>quality</a:t>
            </a:r>
            <a:r>
              <a:rPr sz="1600" spc="-21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766F6F"/>
                </a:solidFill>
                <a:latin typeface="Tahoma"/>
                <a:cs typeface="Tahoma"/>
              </a:rPr>
              <a:t>in</a:t>
            </a:r>
            <a:r>
              <a:rPr sz="1600" spc="-20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766F6F"/>
                </a:solidFill>
                <a:latin typeface="Tahoma"/>
                <a:cs typeface="Tahoma"/>
              </a:rPr>
              <a:t>IoTinvolves </a:t>
            </a:r>
            <a:r>
              <a:rPr sz="1600" spc="-80" dirty="0">
                <a:solidFill>
                  <a:srgbClr val="766F6F"/>
                </a:solidFill>
                <a:latin typeface="Tahoma"/>
                <a:cs typeface="Tahoma"/>
              </a:rPr>
              <a:t>integratingsensorstocollectairqualitydata,utilizing</a:t>
            </a:r>
            <a:r>
              <a:rPr sz="1600" spc="15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766F6F"/>
                </a:solidFill>
                <a:latin typeface="Tahoma"/>
                <a:cs typeface="Tahoma"/>
              </a:rPr>
              <a:t>a </a:t>
            </a:r>
            <a:r>
              <a:rPr sz="1600" spc="-65" dirty="0">
                <a:solidFill>
                  <a:srgbClr val="766F6F"/>
                </a:solidFill>
                <a:latin typeface="Tahoma"/>
                <a:cs typeface="Tahoma"/>
              </a:rPr>
              <a:t>communicationprotocol</a:t>
            </a:r>
            <a:r>
              <a:rPr sz="1600" spc="-22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766F6F"/>
                </a:solidFill>
                <a:latin typeface="Tahoma"/>
                <a:cs typeface="Tahoma"/>
              </a:rPr>
              <a:t>likeMQTT,andcreatingauser </a:t>
            </a:r>
            <a:r>
              <a:rPr sz="1600" spc="-114" dirty="0">
                <a:solidFill>
                  <a:srgbClr val="766F6F"/>
                </a:solidFill>
                <a:latin typeface="Tahoma"/>
                <a:cs typeface="Tahoma"/>
              </a:rPr>
              <a:t>interface</a:t>
            </a:r>
            <a:r>
              <a:rPr sz="1600" spc="-204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766F6F"/>
                </a:solidFill>
                <a:latin typeface="Tahoma"/>
                <a:cs typeface="Tahoma"/>
              </a:rPr>
              <a:t>fordatavisualization.</a:t>
            </a:r>
            <a:r>
              <a:rPr sz="1600" spc="-24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766F6F"/>
                </a:solidFill>
                <a:latin typeface="Tahoma"/>
                <a:cs typeface="Tahoma"/>
              </a:rPr>
              <a:t>Considerscalability,</a:t>
            </a:r>
            <a:r>
              <a:rPr sz="1600" spc="-275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114" dirty="0">
                <a:solidFill>
                  <a:srgbClr val="766F6F"/>
                </a:solidFill>
                <a:latin typeface="Tahoma"/>
                <a:cs typeface="Tahoma"/>
              </a:rPr>
              <a:t>real-</a:t>
            </a:r>
            <a:r>
              <a:rPr sz="1600" spc="-150" dirty="0">
                <a:solidFill>
                  <a:srgbClr val="766F6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766F6F"/>
                </a:solidFill>
                <a:latin typeface="Tahoma"/>
                <a:cs typeface="Tahoma"/>
              </a:rPr>
              <a:t>time </a:t>
            </a:r>
            <a:r>
              <a:rPr sz="1600" spc="-60" dirty="0">
                <a:solidFill>
                  <a:srgbClr val="766F6F"/>
                </a:solidFill>
                <a:latin typeface="Tahoma"/>
                <a:cs typeface="Tahoma"/>
              </a:rPr>
              <a:t>analytics,andsecurityinyourdesign.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9870" y="3956588"/>
            <a:ext cx="5447665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030"/>
              </a:lnSpc>
            </a:pPr>
            <a:r>
              <a:rPr sz="5400" spc="-185" dirty="0">
                <a:solidFill>
                  <a:srgbClr val="575757"/>
                </a:solidFill>
                <a:latin typeface="Georgia"/>
                <a:cs typeface="Georgia"/>
              </a:rPr>
              <a:t>Company</a:t>
            </a:r>
            <a:r>
              <a:rPr sz="5400" spc="-170" dirty="0">
                <a:solidFill>
                  <a:srgbClr val="575757"/>
                </a:solidFill>
                <a:latin typeface="Georgia"/>
                <a:cs typeface="Georgia"/>
              </a:rPr>
              <a:t> </a:t>
            </a:r>
            <a:r>
              <a:rPr sz="5400" spc="-145" dirty="0">
                <a:solidFill>
                  <a:srgbClr val="575757"/>
                </a:solidFill>
                <a:latin typeface="Georgia"/>
                <a:cs typeface="Georgia"/>
              </a:rPr>
              <a:t>overview</a:t>
            </a:r>
            <a:endParaRPr sz="54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8723" y="457200"/>
            <a:ext cx="11733530" cy="5943600"/>
            <a:chOff x="458723" y="457200"/>
            <a:chExt cx="11733530" cy="5943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723" y="457200"/>
              <a:ext cx="11274552" cy="5943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9416" y="3083051"/>
              <a:ext cx="8482584" cy="9326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9932" y="2948939"/>
              <a:ext cx="6370320" cy="13822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62756" y="3098292"/>
              <a:ext cx="8428990" cy="830580"/>
            </a:xfrm>
            <a:custGeom>
              <a:avLst/>
              <a:gdLst/>
              <a:ahLst/>
              <a:cxnLst/>
              <a:rect l="l" t="t" r="r" b="b"/>
              <a:pathLst>
                <a:path w="8428990" h="830579">
                  <a:moveTo>
                    <a:pt x="8428863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8428863" y="830579"/>
                  </a:lnTo>
                  <a:lnTo>
                    <a:pt x="8428863" y="0"/>
                  </a:lnTo>
                  <a:close/>
                </a:path>
              </a:pathLst>
            </a:custGeom>
            <a:solidFill>
              <a:srgbClr val="FFE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96585" y="3035935"/>
            <a:ext cx="5217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45" dirty="0">
                <a:solidFill>
                  <a:srgbClr val="7D7D7D"/>
                </a:solidFill>
              </a:rPr>
              <a:t>Code</a:t>
            </a:r>
            <a:r>
              <a:rPr sz="4800" spc="-185" dirty="0">
                <a:solidFill>
                  <a:srgbClr val="7D7D7D"/>
                </a:solidFill>
              </a:rPr>
              <a:t> </a:t>
            </a:r>
            <a:r>
              <a:rPr sz="4800" spc="-285" dirty="0">
                <a:solidFill>
                  <a:srgbClr val="7D7D7D"/>
                </a:solidFill>
              </a:rPr>
              <a:t>Implementation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526" y="276225"/>
            <a:ext cx="8696325" cy="13061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272665" marR="5080" indent="-2260600">
              <a:lnSpc>
                <a:spcPts val="4800"/>
              </a:lnSpc>
              <a:spcBef>
                <a:spcPts val="660"/>
              </a:spcBef>
              <a:tabLst>
                <a:tab pos="3568065" algn="l"/>
              </a:tabLst>
            </a:pPr>
            <a:r>
              <a:rPr spc="-325" dirty="0">
                <a:solidFill>
                  <a:srgbClr val="7D7D7D"/>
                </a:solidFill>
              </a:rPr>
              <a:t>Screenshots</a:t>
            </a:r>
            <a:r>
              <a:rPr spc="-185" dirty="0">
                <a:solidFill>
                  <a:srgbClr val="7D7D7D"/>
                </a:solidFill>
              </a:rPr>
              <a:t> </a:t>
            </a:r>
            <a:r>
              <a:rPr spc="-25" dirty="0">
                <a:solidFill>
                  <a:srgbClr val="7D7D7D"/>
                </a:solidFill>
              </a:rPr>
              <a:t>of</a:t>
            </a:r>
            <a:r>
              <a:rPr dirty="0">
                <a:solidFill>
                  <a:srgbClr val="7D7D7D"/>
                </a:solidFill>
              </a:rPr>
              <a:t>	</a:t>
            </a:r>
            <a:r>
              <a:rPr spc="70" dirty="0">
                <a:solidFill>
                  <a:srgbClr val="7D7D7D"/>
                </a:solidFill>
              </a:rPr>
              <a:t>IOT</a:t>
            </a:r>
            <a:r>
              <a:rPr spc="50" dirty="0">
                <a:solidFill>
                  <a:srgbClr val="7D7D7D"/>
                </a:solidFill>
              </a:rPr>
              <a:t> </a:t>
            </a:r>
            <a:r>
              <a:rPr spc="-220" dirty="0">
                <a:solidFill>
                  <a:srgbClr val="7D7D7D"/>
                </a:solidFill>
              </a:rPr>
              <a:t>Devices</a:t>
            </a:r>
            <a:r>
              <a:rPr spc="-140" dirty="0">
                <a:solidFill>
                  <a:srgbClr val="7D7D7D"/>
                </a:solidFill>
              </a:rPr>
              <a:t> </a:t>
            </a:r>
            <a:r>
              <a:rPr spc="-275" dirty="0">
                <a:solidFill>
                  <a:srgbClr val="7D7D7D"/>
                </a:solidFill>
              </a:rPr>
              <a:t>and</a:t>
            </a:r>
            <a:r>
              <a:rPr spc="-140" dirty="0">
                <a:solidFill>
                  <a:srgbClr val="7D7D7D"/>
                </a:solidFill>
              </a:rPr>
              <a:t> </a:t>
            </a:r>
            <a:r>
              <a:rPr spc="-20" dirty="0">
                <a:solidFill>
                  <a:srgbClr val="7D7D7D"/>
                </a:solidFill>
              </a:rPr>
              <a:t>Data </a:t>
            </a:r>
            <a:r>
              <a:rPr spc="-240" dirty="0">
                <a:solidFill>
                  <a:srgbClr val="7D7D7D"/>
                </a:solidFill>
              </a:rPr>
              <a:t>Sharing</a:t>
            </a:r>
            <a:r>
              <a:rPr spc="-60" dirty="0">
                <a:solidFill>
                  <a:srgbClr val="7D7D7D"/>
                </a:solidFill>
              </a:rPr>
              <a:t> </a:t>
            </a:r>
            <a:r>
              <a:rPr spc="-45" dirty="0">
                <a:solidFill>
                  <a:srgbClr val="7D7D7D"/>
                </a:solidFill>
              </a:rPr>
              <a:t>Platforms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63" y="2007107"/>
            <a:ext cx="5591555" cy="4038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6352" y="2205227"/>
            <a:ext cx="5423915" cy="36850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633</Words>
  <Application>Microsoft Office PowerPoint</Application>
  <PresentationFormat>Custom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Air Quality Monitoring</vt:lpstr>
      <vt:lpstr>Project Definition</vt:lpstr>
      <vt:lpstr>Project Objective</vt:lpstr>
      <vt:lpstr>Integration with Existing System</vt:lpstr>
      <vt:lpstr>IOT device setup for Air quality</vt:lpstr>
      <vt:lpstr>Carbon Di Oxide (CO2)Sensors</vt:lpstr>
      <vt:lpstr>Platform Development</vt:lpstr>
      <vt:lpstr>Code Implementation</vt:lpstr>
      <vt:lpstr>Screenshots of IOT Devices and Data Sharing Platforms</vt:lpstr>
      <vt:lpstr>Diagram Of IOT Devices And Data Platform</vt:lpstr>
      <vt:lpstr>Public Awareness and Education</vt:lpstr>
      <vt:lpstr>Suggested Goal, Objectives and Policies/ Strategies</vt:lpstr>
      <vt:lpstr>EXPLANATION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Management</dc:title>
  <dc:creator>Mercy karunya</dc:creator>
  <cp:lastModifiedBy>kaviya k</cp:lastModifiedBy>
  <cp:revision>7</cp:revision>
  <dcterms:created xsi:type="dcterms:W3CDTF">2023-11-01T15:42:43Z</dcterms:created>
  <dcterms:modified xsi:type="dcterms:W3CDTF">2023-11-01T17:43:28Z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2023-11-01T00:00:00Z</vt:filetime>
  </property>
  <property fmtid="{D5CDD505-2E9C-101B-9397-08002B2CF9AE}" pid="5" name="Producer">
    <vt:lpwstr>Microsoft® PowerPoint® 2019</vt:lpwstr>
  </property>
</Properties>
</file>