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5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A481-79AF-4D6C-88C9-57DAB8FB4380}" v="38" dt="2023-09-28T12:57:55.526"/>
    <p1510:client id="{5913DA72-7E02-4E7C-8303-BB32FDEB4BCB}" v="54" dt="2023-09-28T12:05:53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3464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SHRAF ALI M" userId="b2d54dde23085a73" providerId="LiveId" clId="{B324D676-F9E4-41FB-B4CD-231A3C09BE34}"/>
    <pc:docChg chg="modSld">
      <pc:chgData name="MOHAMED ASHRAF ALI M" userId="b2d54dde23085a73" providerId="LiveId" clId="{B324D676-F9E4-41FB-B4CD-231A3C09BE34}" dt="2023-09-28T16:06:23.518" v="11" actId="1076"/>
      <pc:docMkLst>
        <pc:docMk/>
      </pc:docMkLst>
      <pc:sldChg chg="modSp mod">
        <pc:chgData name="MOHAMED ASHRAF ALI M" userId="b2d54dde23085a73" providerId="LiveId" clId="{B324D676-F9E4-41FB-B4CD-231A3C09BE34}" dt="2023-09-28T16:06:23.518" v="11" actId="1076"/>
        <pc:sldMkLst>
          <pc:docMk/>
          <pc:sldMk cId="4126135521" sldId="267"/>
        </pc:sldMkLst>
        <pc:spChg chg="mod">
          <ac:chgData name="MOHAMED ASHRAF ALI M" userId="b2d54dde23085a73" providerId="LiveId" clId="{B324D676-F9E4-41FB-B4CD-231A3C09BE34}" dt="2023-09-28T16:06:23.518" v="11" actId="1076"/>
          <ac:spMkLst>
            <pc:docMk/>
            <pc:sldMk cId="4126135521" sldId="267"/>
            <ac:spMk id="18" creationId="{0C084678-1BD3-6044-E8A1-254EFD704730}"/>
          </ac:spMkLst>
        </pc:spChg>
        <pc:spChg chg="mod">
          <ac:chgData name="MOHAMED ASHRAF ALI M" userId="b2d54dde23085a73" providerId="LiveId" clId="{B324D676-F9E4-41FB-B4CD-231A3C09BE34}" dt="2023-09-28T16:05:58.859" v="0" actId="6549"/>
          <ac:spMkLst>
            <pc:docMk/>
            <pc:sldMk cId="4126135521" sldId="267"/>
            <ac:spMk id="20" creationId="{FCCCB635-7A26-FF26-ADBD-C575C463791B}"/>
          </ac:spMkLst>
        </pc:spChg>
        <pc:spChg chg="mod">
          <ac:chgData name="MOHAMED ASHRAF ALI M" userId="b2d54dde23085a73" providerId="LiveId" clId="{B324D676-F9E4-41FB-B4CD-231A3C09BE34}" dt="2023-09-28T16:06:10.301" v="6" actId="6549"/>
          <ac:spMkLst>
            <pc:docMk/>
            <pc:sldMk cId="4126135521" sldId="267"/>
            <ac:spMk id="22" creationId="{41AED7A3-6ADC-58B5-97F1-79F28B821741}"/>
          </ac:spMkLst>
        </pc:spChg>
        <pc:spChg chg="mod">
          <ac:chgData name="MOHAMED ASHRAF ALI M" userId="b2d54dde23085a73" providerId="LiveId" clId="{B324D676-F9E4-41FB-B4CD-231A3C09BE34}" dt="2023-09-28T16:06:12.960" v="7" actId="6549"/>
          <ac:spMkLst>
            <pc:docMk/>
            <pc:sldMk cId="4126135521" sldId="267"/>
            <ac:spMk id="23" creationId="{33B3A4B5-C36B-11E9-171E-AA35625B0876}"/>
          </ac:spMkLst>
        </pc:spChg>
        <pc:spChg chg="mod">
          <ac:chgData name="MOHAMED ASHRAF ALI M" userId="b2d54dde23085a73" providerId="LiveId" clId="{B324D676-F9E4-41FB-B4CD-231A3C09BE34}" dt="2023-09-28T16:06:14.167" v="8" actId="6549"/>
          <ac:spMkLst>
            <pc:docMk/>
            <pc:sldMk cId="4126135521" sldId="267"/>
            <ac:spMk id="24" creationId="{1A8EB489-FE1D-B23B-17A0-576DCE47F8D8}"/>
          </ac:spMkLst>
        </pc:spChg>
        <pc:spChg chg="mod">
          <ac:chgData name="MOHAMED ASHRAF ALI M" userId="b2d54dde23085a73" providerId="LiveId" clId="{B324D676-F9E4-41FB-B4CD-231A3C09BE34}" dt="2023-09-28T16:06:15.891" v="9" actId="6549"/>
          <ac:spMkLst>
            <pc:docMk/>
            <pc:sldMk cId="4126135521" sldId="267"/>
            <ac:spMk id="25" creationId="{492310D7-620E-8926-9662-8CC516680929}"/>
          </ac:spMkLst>
        </pc:spChg>
        <pc:spChg chg="mod">
          <ac:chgData name="MOHAMED ASHRAF ALI M" userId="b2d54dde23085a73" providerId="LiveId" clId="{B324D676-F9E4-41FB-B4CD-231A3C09BE34}" dt="2023-09-28T16:06:18.243" v="10" actId="6549"/>
          <ac:spMkLst>
            <pc:docMk/>
            <pc:sldMk cId="4126135521" sldId="267"/>
            <ac:spMk id="27" creationId="{A6A217AA-E617-0AB4-87DB-4763736D88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ABEEC-170F-485D-9E05-FDE26DF85A0F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BCE5-B3A8-45CE-AECC-80971E83B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2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9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25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BCE5-B3A8-45CE-AECC-80971E83B98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0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1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5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8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99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1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7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56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80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6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4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7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5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5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1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153C11-68C4-4A4B-8290-E7333472DB6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E3505B-1C3E-4DC7-A45F-CDDA61A3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12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18" r:id="rId3"/>
    <p:sldLayoutId id="2147485319" r:id="rId4"/>
    <p:sldLayoutId id="2147485320" r:id="rId5"/>
    <p:sldLayoutId id="2147485321" r:id="rId6"/>
    <p:sldLayoutId id="2147485322" r:id="rId7"/>
    <p:sldLayoutId id="2147485323" r:id="rId8"/>
    <p:sldLayoutId id="2147485324" r:id="rId9"/>
    <p:sldLayoutId id="2147485325" r:id="rId10"/>
    <p:sldLayoutId id="2147485326" r:id="rId11"/>
    <p:sldLayoutId id="2147485327" r:id="rId12"/>
    <p:sldLayoutId id="2147485328" r:id="rId13"/>
    <p:sldLayoutId id="2147485329" r:id="rId14"/>
    <p:sldLayoutId id="2147485330" r:id="rId15"/>
    <p:sldLayoutId id="2147485331" r:id="rId16"/>
    <p:sldLayoutId id="2147485332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D8535D-5379-EA08-D07C-DCFBF6607A84}"/>
              </a:ext>
            </a:extLst>
          </p:cNvPr>
          <p:cNvSpPr txBox="1"/>
          <p:nvPr/>
        </p:nvSpPr>
        <p:spPr>
          <a:xfrm>
            <a:off x="941120" y="2262912"/>
            <a:ext cx="329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PROJECT</a:t>
            </a:r>
            <a:r>
              <a:rPr lang="en-US" sz="2000" b="1" dirty="0"/>
              <a:t> </a:t>
            </a:r>
            <a:r>
              <a:rPr lang="en-US" sz="2000" b="1" u="sng" dirty="0"/>
              <a:t>DEFINITION</a:t>
            </a:r>
            <a:r>
              <a:rPr lang="en-US" sz="2000" b="1" dirty="0"/>
              <a:t> :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73754-03C4-C666-EDE1-AF589EBBD9EC}"/>
              </a:ext>
            </a:extLst>
          </p:cNvPr>
          <p:cNvSpPr txBox="1"/>
          <p:nvPr/>
        </p:nvSpPr>
        <p:spPr>
          <a:xfrm>
            <a:off x="1460441" y="2663022"/>
            <a:ext cx="49902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The project involves integrating IoT sensors into air quality measurement to monitor pollution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free,health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care,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realtime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monitoring,energy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efficiency.The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goal is to help protect human health and the environment from the harmful effects of air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pollution.The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project includes project </a:t>
            </a:r>
            <a:r>
              <a:rPr lang="en-US" sz="2000" dirty="0" err="1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objectives,IoT</a:t>
            </a:r>
            <a:r>
              <a:rPr lang="en-US" sz="2000" dirty="0">
                <a:solidFill>
                  <a:srgbClr val="0070C0"/>
                </a:solidFill>
                <a:latin typeface="MV Boli" panose="02000500030200090000" pitchFamily="2" charset="0"/>
                <a:ea typeface="Cambria Math" panose="02040503050406030204" pitchFamily="18" charset="0"/>
                <a:cs typeface="MV Boli" panose="02000500030200090000" pitchFamily="2" charset="0"/>
              </a:rPr>
              <a:t> device setup, platform development, code implementation and real-time air quality monitoring system which raise public awareness about air quality and health impact.</a:t>
            </a:r>
            <a:endParaRPr lang="en-IN" sz="2000" dirty="0">
              <a:solidFill>
                <a:srgbClr val="0070C0"/>
              </a:solidFill>
              <a:latin typeface="MV Boli" panose="02000500030200090000" pitchFamily="2" charset="0"/>
              <a:ea typeface="Cambria Math" panose="02040503050406030204" pitchFamily="18" charset="0"/>
              <a:cs typeface="MV Boli" panose="0200050003020009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8250B9-38D6-3E20-52EB-AD3D708DE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78" y="2551050"/>
            <a:ext cx="5192708" cy="34621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B3708-E2E4-CD96-BF45-B83004676C5D}"/>
              </a:ext>
            </a:extLst>
          </p:cNvPr>
          <p:cNvSpPr txBox="1"/>
          <p:nvPr/>
        </p:nvSpPr>
        <p:spPr>
          <a:xfrm>
            <a:off x="3030725" y="993059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90262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8574A-CAA7-1168-8293-3E9D795AC197}"/>
              </a:ext>
            </a:extLst>
          </p:cNvPr>
          <p:cNvSpPr txBox="1"/>
          <p:nvPr/>
        </p:nvSpPr>
        <p:spPr>
          <a:xfrm>
            <a:off x="1317523" y="658762"/>
            <a:ext cx="6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AWARENESS AND EDUCATION: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72EFA-4D7A-6BC2-EBDA-B70556D9E192}"/>
              </a:ext>
            </a:extLst>
          </p:cNvPr>
          <p:cNvSpPr txBox="1"/>
          <p:nvPr/>
        </p:nvSpPr>
        <p:spPr>
          <a:xfrm>
            <a:off x="1731365" y="1204816"/>
            <a:ext cx="7697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 Town Hall meetings held by the AQMD, residents throughout the South Coast basin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have asked how the public can become more involved in reducing local air pollution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impacts in their communities. Local governments are encouraged to invest in public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outreach activities and programs to build strong public awareness of regional and local air quality issues and health studies.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04AA3-E10B-0379-7D29-9CB40B538BB4}"/>
              </a:ext>
            </a:extLst>
          </p:cNvPr>
          <p:cNvSpPr txBox="1"/>
          <p:nvPr/>
        </p:nvSpPr>
        <p:spPr>
          <a:xfrm>
            <a:off x="1731366" y="3429000"/>
            <a:ext cx="75699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air quality issues and health studies. To foster greater community involvement and </a:t>
            </a:r>
          </a:p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support in developing public policy, local jurisdictions should consider the following </a:t>
            </a:r>
          </a:p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activities to improve awareness of air quality and environmental justice issues.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4B110-44CC-74B1-465A-C6519F7FC241}"/>
              </a:ext>
            </a:extLst>
          </p:cNvPr>
          <p:cNvSpPr txBox="1"/>
          <p:nvPr/>
        </p:nvSpPr>
        <p:spPr>
          <a:xfrm>
            <a:off x="2201809" y="5183327"/>
            <a:ext cx="7099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• identify an individual as a contact person for environmental justice issues. </a:t>
            </a:r>
          </a:p>
          <a:p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• participate with the AQMD in Town Hall meetings to hear citizen concerns </a:t>
            </a:r>
          </a:p>
          <a:p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regarding air quality and environmental justice.</a:t>
            </a:r>
            <a:endParaRPr lang="en-IN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154B7-0360-F840-EC37-0A71E7CC99EC}"/>
              </a:ext>
            </a:extLst>
          </p:cNvPr>
          <p:cNvSpPr txBox="1"/>
          <p:nvPr/>
        </p:nvSpPr>
        <p:spPr>
          <a:xfrm>
            <a:off x="1386348" y="52325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GOAL, OBJECTIVES AND POLICIES/STRATEGIES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3E389-28C3-57BA-DB7E-D0C5433EF7C6}"/>
              </a:ext>
            </a:extLst>
          </p:cNvPr>
          <p:cNvSpPr txBox="1"/>
          <p:nvPr/>
        </p:nvSpPr>
        <p:spPr>
          <a:xfrm>
            <a:off x="2084437" y="1524452"/>
            <a:ext cx="7688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Goal 6 Greater public awareness of the changes in personal </a:t>
            </a:r>
            <a:r>
              <a:rPr lang="en-IN" dirty="0" err="1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behavior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that can be chosen to minimize air pollution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33292-CC02-2627-84A6-87AC892C5399}"/>
              </a:ext>
            </a:extLst>
          </p:cNvPr>
          <p:cNvSpPr txBox="1"/>
          <p:nvPr/>
        </p:nvSpPr>
        <p:spPr>
          <a:xfrm>
            <a:off x="2467895" y="2169716"/>
            <a:ext cx="8111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Objective 6.1 Make air quality education a priority for the City’s effort to protect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health and achieve state and federal clean air standards</a:t>
            </a:r>
          </a:p>
          <a:p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22EF3-C26C-FF82-AB9C-EB1AB21D865D}"/>
              </a:ext>
            </a:extLst>
          </p:cNvPr>
          <p:cNvSpPr txBox="1"/>
          <p:nvPr/>
        </p:nvSpPr>
        <p:spPr>
          <a:xfrm>
            <a:off x="2517056" y="3900590"/>
            <a:ext cx="88490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AQ 6.1.1 Provide regional and local air quality information on City’s website, </a:t>
            </a:r>
          </a:p>
          <a:p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including links to the AQMD, CARB, USEPA and other environmental-</a:t>
            </a:r>
          </a:p>
          <a:p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based internet sites. </a:t>
            </a:r>
          </a:p>
          <a:p>
            <a:endParaRPr lang="en-IN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AQ 6.1.2 Organize city-sponsored events on topics that educate businesses and the public about compliance with air quality regulations (e.g., alternative fuels and low polluting clean household products). </a:t>
            </a:r>
          </a:p>
          <a:p>
            <a:pPr marL="285744" indent="-285744">
              <a:buFont typeface="Wingdings" panose="05000000000000000000" pitchFamily="2" charset="2"/>
              <a:buChar char="Ø"/>
            </a:pPr>
            <a:endParaRPr lang="en-IN" dirty="0">
              <a:solidFill>
                <a:srgbClr val="FF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1A88C-2FD0-B9AC-CD5C-C254A1D1D58A}"/>
              </a:ext>
            </a:extLst>
          </p:cNvPr>
          <p:cNvSpPr txBox="1"/>
          <p:nvPr/>
        </p:nvSpPr>
        <p:spPr>
          <a:xfrm>
            <a:off x="2556386" y="6055441"/>
            <a:ext cx="7846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AQ 6.1.3 Work with school districts to develop air quality curricula for students.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9C48-9FC6-A0A8-4F09-F820746596CB}"/>
              </a:ext>
            </a:extLst>
          </p:cNvPr>
          <p:cNvSpPr txBox="1"/>
          <p:nvPr/>
        </p:nvSpPr>
        <p:spPr>
          <a:xfrm>
            <a:off x="1552983" y="3368977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Policies/Strategies Related to Public Awareness:</a:t>
            </a:r>
            <a:endParaRPr lang="en-IN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55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F7749-3993-C0E0-4A48-945B087D1397}"/>
              </a:ext>
            </a:extLst>
          </p:cNvPr>
          <p:cNvSpPr txBox="1"/>
          <p:nvPr/>
        </p:nvSpPr>
        <p:spPr>
          <a:xfrm>
            <a:off x="4188542" y="894737"/>
            <a:ext cx="3324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0C084678-1BD3-6044-E8A1-254EFD704730}"/>
              </a:ext>
            </a:extLst>
          </p:cNvPr>
          <p:cNvSpPr>
            <a:spLocks noGrp="1"/>
          </p:cNvSpPr>
          <p:nvPr/>
        </p:nvSpPr>
        <p:spPr>
          <a:xfrm>
            <a:off x="2263610" y="2847360"/>
            <a:ext cx="8360051" cy="1287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are the topics of( phase -1)Air Quality Management</a:t>
            </a:r>
            <a:endParaRPr lang="en-IN" sz="2000" b="1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285943" lvl="5" indent="0">
              <a:buNone/>
            </a:pPr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285943" lvl="5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b="1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sz="2000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CB635-7A26-FF26-ADBD-C575C463791B}"/>
              </a:ext>
            </a:extLst>
          </p:cNvPr>
          <p:cNvSpPr txBox="1"/>
          <p:nvPr/>
        </p:nvSpPr>
        <p:spPr>
          <a:xfrm>
            <a:off x="8366206" y="371659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AED7A3-6ADC-58B5-97F1-79F28B821741}"/>
              </a:ext>
            </a:extLst>
          </p:cNvPr>
          <p:cNvSpPr txBox="1"/>
          <p:nvPr/>
        </p:nvSpPr>
        <p:spPr>
          <a:xfrm>
            <a:off x="9138190" y="4118607"/>
            <a:ext cx="19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Forte" panose="03060902040502070203" pitchFamily="66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B3A4B5-C36B-11E9-171E-AA35625B0876}"/>
              </a:ext>
            </a:extLst>
          </p:cNvPr>
          <p:cNvSpPr txBox="1"/>
          <p:nvPr/>
        </p:nvSpPr>
        <p:spPr>
          <a:xfrm>
            <a:off x="9170914" y="449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Forte" panose="03060902040502070203" pitchFamily="66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8EB489-FE1D-B23B-17A0-576DCE47F8D8}"/>
              </a:ext>
            </a:extLst>
          </p:cNvPr>
          <p:cNvSpPr txBox="1"/>
          <p:nvPr/>
        </p:nvSpPr>
        <p:spPr>
          <a:xfrm>
            <a:off x="9170913" y="4916533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Forte" panose="03060902040502070203" pitchFamily="66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2310D7-620E-8926-9662-8CC516680929}"/>
              </a:ext>
            </a:extLst>
          </p:cNvPr>
          <p:cNvSpPr txBox="1"/>
          <p:nvPr/>
        </p:nvSpPr>
        <p:spPr>
          <a:xfrm>
            <a:off x="9170913" y="5290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Forte" panose="03060902040502070203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217AA-E617-0AB4-87DB-4763736D88E7}"/>
              </a:ext>
            </a:extLst>
          </p:cNvPr>
          <p:cNvSpPr txBox="1"/>
          <p:nvPr/>
        </p:nvSpPr>
        <p:spPr>
          <a:xfrm>
            <a:off x="9102818" y="5660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3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B4AF62-94E0-7D10-6C5D-0B93D97440EB}"/>
              </a:ext>
            </a:extLst>
          </p:cNvPr>
          <p:cNvSpPr txBox="1"/>
          <p:nvPr/>
        </p:nvSpPr>
        <p:spPr>
          <a:xfrm>
            <a:off x="1530627" y="636104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SUBTITLES</a:t>
            </a:r>
            <a:r>
              <a:rPr lang="en-IN" sz="4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48B9C-EFF6-558D-A9BF-1C276017E25D}"/>
              </a:ext>
            </a:extLst>
          </p:cNvPr>
          <p:cNvSpPr txBox="1"/>
          <p:nvPr/>
        </p:nvSpPr>
        <p:spPr>
          <a:xfrm>
            <a:off x="1938130" y="1867333"/>
            <a:ext cx="93089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OBJECTIVES </a:t>
            </a:r>
          </a:p>
          <a:p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 SETUP FOR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OF IOT DEVICES AND DATA SHARING PLATFORM</a:t>
            </a:r>
          </a:p>
          <a:p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AWARENESS AND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spc="3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GOAL, OBJECTIVES AND POLICIES/STRATEGIES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3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2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624B8-C3C1-2CC1-AA78-EE416CE9CF93}"/>
              </a:ext>
            </a:extLst>
          </p:cNvPr>
          <p:cNvSpPr txBox="1"/>
          <p:nvPr/>
        </p:nvSpPr>
        <p:spPr>
          <a:xfrm>
            <a:off x="1199725" y="774935"/>
            <a:ext cx="9391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In an IoT-based air quality project, the objectives generally revolve around leveraging Internet of Things technologies to enhance air quality monitoring and management. Some specific project objectives might include:</a:t>
            </a:r>
            <a:endParaRPr lang="en-IN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57EB5-EC8F-7196-739D-37D6AA1EB6FA}"/>
              </a:ext>
            </a:extLst>
          </p:cNvPr>
          <p:cNvSpPr txBox="1"/>
          <p:nvPr/>
        </p:nvSpPr>
        <p:spPr>
          <a:xfrm>
            <a:off x="1250465" y="1881547"/>
            <a:ext cx="5992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Deployment: 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Deploying a network of IoT sensors to measure key air quality parameters, such as particulate matter (PM), nitrogen dioxide (NO2), ozone (O3), and others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22A8B-90E8-98AF-2488-306E4ECB042E}"/>
              </a:ext>
            </a:extLst>
          </p:cNvPr>
          <p:cNvSpPr txBox="1"/>
          <p:nvPr/>
        </p:nvSpPr>
        <p:spPr>
          <a:xfrm>
            <a:off x="1313284" y="3209732"/>
            <a:ext cx="53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05492-3FE1-EB30-A0E7-0B51004BC19F}"/>
              </a:ext>
            </a:extLst>
          </p:cNvPr>
          <p:cNvSpPr txBox="1"/>
          <p:nvPr/>
        </p:nvSpPr>
        <p:spPr>
          <a:xfrm>
            <a:off x="1313284" y="3297400"/>
            <a:ext cx="4015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Monitoring: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Establishing a real-time monitoring system to collect continuous and instantaneous data on air quality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IN" dirty="0">
              <a:solidFill>
                <a:schemeClr val="tx2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B837A-8DA6-CCC6-7170-88309B471AE8}"/>
              </a:ext>
            </a:extLst>
          </p:cNvPr>
          <p:cNvSpPr txBox="1"/>
          <p:nvPr/>
        </p:nvSpPr>
        <p:spPr>
          <a:xfrm>
            <a:off x="7243050" y="4053126"/>
            <a:ext cx="34904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Transmission</a:t>
            </a:r>
            <a:r>
              <a:rPr lang="en-IN" dirty="0"/>
              <a:t>: 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Implementing efficient and secure data transmission protocols to relay information from sensors to a central database or cloud platform</a:t>
            </a:r>
            <a:r>
              <a:rPr lang="en-IN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FDC58-083B-F632-A26A-EC62D1272EB0}"/>
              </a:ext>
            </a:extLst>
          </p:cNvPr>
          <p:cNvSpPr txBox="1"/>
          <p:nvPr/>
        </p:nvSpPr>
        <p:spPr>
          <a:xfrm rot="10800000" flipV="1">
            <a:off x="1313283" y="4892587"/>
            <a:ext cx="4015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Employing data analytics and machine learning algorithms to analyze the collected data, identify patterns, and predict air quality trends.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F1F5D-1732-EAE7-D638-270C3C4C34A0}"/>
              </a:ext>
            </a:extLst>
          </p:cNvPr>
          <p:cNvSpPr txBox="1"/>
          <p:nvPr/>
        </p:nvSpPr>
        <p:spPr>
          <a:xfrm>
            <a:off x="7243050" y="2223858"/>
            <a:ext cx="4262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Systems: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Developing automated alert systems that notify relevant stakeholders or the public when air quality levels exceed predefined thresholds.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D0FD7-EF18-750D-BF4E-7F1136BB86CE}"/>
              </a:ext>
            </a:extLst>
          </p:cNvPr>
          <p:cNvSpPr txBox="1"/>
          <p:nvPr/>
        </p:nvSpPr>
        <p:spPr>
          <a:xfrm>
            <a:off x="1085137" y="130936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OBJECTIVES :</a:t>
            </a: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90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128CF-A101-9A0E-52B4-A351ECD6EF66}"/>
              </a:ext>
            </a:extLst>
          </p:cNvPr>
          <p:cNvSpPr txBox="1"/>
          <p:nvPr/>
        </p:nvSpPr>
        <p:spPr>
          <a:xfrm>
            <a:off x="1190176" y="422293"/>
            <a:ext cx="6262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with Existing Systems: </a:t>
            </a:r>
            <a:r>
              <a:rPr lang="en-IN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Integrating IoT air quality data with existing environmental monitoring systems and databases for a comprehensive view</a:t>
            </a:r>
            <a:r>
              <a:rPr lang="en-IN" dirty="0">
                <a:solidFill>
                  <a:srgbClr val="00B0F0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D584C-B101-7F4A-5B38-FD74BEFD3DDD}"/>
              </a:ext>
            </a:extLst>
          </p:cNvPr>
          <p:cNvSpPr txBox="1"/>
          <p:nvPr/>
        </p:nvSpPr>
        <p:spPr>
          <a:xfrm>
            <a:off x="1190176" y="1527846"/>
            <a:ext cx="568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Efficiency: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Designing IoT devices and systems with a focus on energy efficiency to ensure sustainable and long-term operation.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5AF6A-3EB9-7834-D9F4-F8CD32E92A54}"/>
              </a:ext>
            </a:extLst>
          </p:cNvPr>
          <p:cNvSpPr txBox="1"/>
          <p:nvPr/>
        </p:nvSpPr>
        <p:spPr>
          <a:xfrm>
            <a:off x="1190177" y="2769661"/>
            <a:ext cx="554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758CD-FF75-148E-C803-8FEB4E0292E9}"/>
              </a:ext>
            </a:extLst>
          </p:cNvPr>
          <p:cNvSpPr txBox="1"/>
          <p:nvPr/>
        </p:nvSpPr>
        <p:spPr>
          <a:xfrm>
            <a:off x="1189278" y="2604863"/>
            <a:ext cx="583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Creating a scalable infrastructure that can accommodate an increasing number of sensors and data points as the project expands User.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F05CA-0CF5-D369-8394-D76BC4DBC429}"/>
              </a:ext>
            </a:extLst>
          </p:cNvPr>
          <p:cNvSpPr txBox="1"/>
          <p:nvPr/>
        </p:nvSpPr>
        <p:spPr>
          <a:xfrm>
            <a:off x="7162563" y="3274783"/>
            <a:ext cx="425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Developing user-friendly interfaces, such as dashboards or mobile apps, to present air quality information in an accessible way for both experts and the general public.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3FF19-6648-B3CB-0A70-D3D7DD9CEB49}"/>
              </a:ext>
            </a:extLst>
          </p:cNvPr>
          <p:cNvSpPr txBox="1"/>
          <p:nvPr/>
        </p:nvSpPr>
        <p:spPr>
          <a:xfrm>
            <a:off x="7041052" y="1188585"/>
            <a:ext cx="4811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Engagement: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Involving local communities and stakeholders in the deployment and maintenance of IoT sensors, fostering a collaborative approach to address air quality issues.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32422-3A6C-16F1-DC36-FE42DC2944BD}"/>
              </a:ext>
            </a:extLst>
          </p:cNvPr>
          <p:cNvSpPr txBox="1"/>
          <p:nvPr/>
        </p:nvSpPr>
        <p:spPr>
          <a:xfrm>
            <a:off x="1190285" y="4035281"/>
            <a:ext cx="569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Mechanism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Establishing a feedback mechanism to gather insights from users and continuously improve the system based on their experiences and needs</a:t>
            </a: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3F6F-003B-CA4E-023C-6842EF25CE9C}"/>
              </a:ext>
            </a:extLst>
          </p:cNvPr>
          <p:cNvSpPr txBox="1"/>
          <p:nvPr/>
        </p:nvSpPr>
        <p:spPr>
          <a:xfrm>
            <a:off x="1164298" y="5575717"/>
            <a:ext cx="10832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These objectives aim to harness the potential of IoT to provide timely, accurate, and actionable information for effective air quality management.</a:t>
            </a:r>
          </a:p>
        </p:txBody>
      </p:sp>
    </p:spTree>
    <p:extLst>
      <p:ext uri="{BB962C8B-B14F-4D97-AF65-F5344CB8AC3E}">
        <p14:creationId xmlns:p14="http://schemas.microsoft.com/office/powerpoint/2010/main" val="168251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5E7BE-59B2-2565-4C2F-A8CA4947E8B8}"/>
              </a:ext>
            </a:extLst>
          </p:cNvPr>
          <p:cNvSpPr txBox="1"/>
          <p:nvPr/>
        </p:nvSpPr>
        <p:spPr>
          <a:xfrm>
            <a:off x="627982" y="40014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DEVICE SETUP FOR AIR QUALITY: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539EE-C4B1-7B49-A8E7-4F7A003C09B9}"/>
              </a:ext>
            </a:extLst>
          </p:cNvPr>
          <p:cNvSpPr txBox="1"/>
          <p:nvPr/>
        </p:nvSpPr>
        <p:spPr>
          <a:xfrm rot="10800000" flipV="1">
            <a:off x="851993" y="1211782"/>
            <a:ext cx="6454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1. </a:t>
            </a:r>
            <a:r>
              <a:rPr lang="en-US" b="1" u="sng" dirty="0">
                <a:solidFill>
                  <a:srgbClr val="7030A0"/>
                </a:solidFill>
              </a:rPr>
              <a:t>Gas Sensors: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MQ Series Sensors: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sensors are widely used for detecting gases such as carbon monoxide (MQ-7), methane (MQ-4), and others. They provide analog output proportional to the concentration of the gas.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192DA-3B19-CA24-8870-C59AE7AD2300}"/>
              </a:ext>
            </a:extLst>
          </p:cNvPr>
          <p:cNvSpPr txBox="1"/>
          <p:nvPr/>
        </p:nvSpPr>
        <p:spPr>
          <a:xfrm>
            <a:off x="847188" y="3109166"/>
            <a:ext cx="600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</a:t>
            </a:r>
            <a:r>
              <a:rPr 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Particulate Matter (PM) Sensors: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Sharp GP2Y Dust Sensors: 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              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 sensors can measure the concentration of particulate matter in the air, helping to assess air quality.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F2893-A386-5339-EB35-8B89DA45FCCD}"/>
              </a:ext>
            </a:extLst>
          </p:cNvPr>
          <p:cNvSpPr txBox="1"/>
          <p:nvPr/>
        </p:nvSpPr>
        <p:spPr>
          <a:xfrm>
            <a:off x="956519" y="4668441"/>
            <a:ext cx="5424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and Humidity Sensors:</a:t>
            </a:r>
          </a:p>
          <a:p>
            <a:r>
              <a:rPr lang="en-US" dirty="0"/>
              <a:t>                                     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DHT Series Sensors: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                                              These sensors measure both temperature and humidity, providing essential data for a comprehensive understanding of environmental conditions.</a:t>
            </a:r>
          </a:p>
          <a:p>
            <a:r>
              <a:rPr lang="en-US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en-IN" dirty="0">
              <a:solidFill>
                <a:srgbClr val="00206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EBF51-FA29-9403-667A-886F589D6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23" y="852083"/>
            <a:ext cx="2571640" cy="25716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4C98F0-6D65-51AF-3521-A6C998D4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57" y="3623702"/>
            <a:ext cx="4163155" cy="30307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980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A17CA8-E1A8-301D-1D1F-CC8A91FA9CA8}"/>
              </a:ext>
            </a:extLst>
          </p:cNvPr>
          <p:cNvSpPr txBox="1"/>
          <p:nvPr/>
        </p:nvSpPr>
        <p:spPr>
          <a:xfrm>
            <a:off x="1011474" y="372169"/>
            <a:ext cx="572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Ozone (O3) Sensors: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MiCS-5524 Gas Sensor: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        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sensor can detect various gases, including ozone, and is commonly used in air quality monitoring systems.</a:t>
            </a:r>
            <a:endParaRPr lang="en-IN" dirty="0">
              <a:solidFill>
                <a:srgbClr val="00B0F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37AD6-1936-76C9-D301-49EF83EFA118}"/>
              </a:ext>
            </a:extLst>
          </p:cNvPr>
          <p:cNvSpPr txBox="1"/>
          <p:nvPr/>
        </p:nvSpPr>
        <p:spPr>
          <a:xfrm>
            <a:off x="1140544" y="197588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Dioxide (CO2) Sensors: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                    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MH-Z Series Sensors:</a:t>
            </a:r>
          </a:p>
          <a:p>
            <a:r>
              <a:rPr lang="en-US" dirty="0">
                <a:solidFill>
                  <a:srgbClr val="00B0F0"/>
                </a:solidFill>
              </a:rPr>
              <a:t>                                                                    </a:t>
            </a:r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CO2 sensors are crucial for assessing indoor air quality. They measure the concentration of carbon dioxide in the </a:t>
            </a:r>
          </a:p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air.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D9836-42DC-1CDC-E4EF-580A535F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41" y="3511346"/>
            <a:ext cx="5640096" cy="31020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0D24F-15B0-6D6E-32AF-8D505A664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9" y="3541164"/>
            <a:ext cx="3054145" cy="3054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C22A-0519-1D17-2B78-9E80A53AD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4" y="140411"/>
            <a:ext cx="3023972" cy="3003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34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AF58E-5D66-2CB0-24DB-A8E7D44AA389}"/>
              </a:ext>
            </a:extLst>
          </p:cNvPr>
          <p:cNvSpPr txBox="1"/>
          <p:nvPr/>
        </p:nvSpPr>
        <p:spPr>
          <a:xfrm>
            <a:off x="586899" y="690783"/>
            <a:ext cx="3382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 DEVELOPMENT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D4D60-4F8C-1439-2F03-18C780CC4112}"/>
              </a:ext>
            </a:extLst>
          </p:cNvPr>
          <p:cNvSpPr txBox="1"/>
          <p:nvPr/>
        </p:nvSpPr>
        <p:spPr>
          <a:xfrm>
            <a:off x="1235828" y="1887140"/>
            <a:ext cx="2733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Developing a platform for air quality in IoT involves integrating sensors to collect air quality data, utilizing a communication protocol like MQTT, and creating a user interface for data visualization. Consider scalability, real-time analytics, and security in your design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7F5AE-CF62-24C0-51C1-A0B60477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24" y="1752291"/>
            <a:ext cx="7070058" cy="3963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49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B84A-A43E-4EB9-70FB-2CEDF500D5E0}"/>
              </a:ext>
            </a:extLst>
          </p:cNvPr>
          <p:cNvSpPr txBox="1"/>
          <p:nvPr/>
        </p:nvSpPr>
        <p:spPr>
          <a:xfrm>
            <a:off x="1320858" y="327583"/>
            <a:ext cx="357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IMPLEMENTATION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AE6B5-1C8C-C4B8-4279-A75B1F16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6" y="1269270"/>
            <a:ext cx="8475407" cy="50325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8072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F05E24-036A-4E96-358E-3F02BCA50C4D}"/>
              </a:ext>
            </a:extLst>
          </p:cNvPr>
          <p:cNvSpPr txBox="1"/>
          <p:nvPr/>
        </p:nvSpPr>
        <p:spPr>
          <a:xfrm>
            <a:off x="1406013" y="742338"/>
            <a:ext cx="527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OF IOT DEVICES AND DATA SHARING PLATFORM: 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D1D74-53BC-EC88-CF2C-4865AB889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2" y="2357983"/>
            <a:ext cx="5702711" cy="4038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D590C-E7FE-8EFC-6F9D-1864CD12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67" y="2486518"/>
            <a:ext cx="5702711" cy="37816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80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995</Words>
  <Application>Microsoft Office PowerPoint</Application>
  <PresentationFormat>Widescreen</PresentationFormat>
  <Paragraphs>91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Forte</vt:lpstr>
      <vt:lpstr>MV Boli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 QUALITY    MANAGEMENT</dc:title>
  <dc:creator>MOHAMED ASHRAF ALI M</dc:creator>
  <cp:lastModifiedBy>MOHAMED ASHRAF ALI M</cp:lastModifiedBy>
  <cp:revision>4</cp:revision>
  <dcterms:created xsi:type="dcterms:W3CDTF">2023-09-28T08:22:51Z</dcterms:created>
  <dcterms:modified xsi:type="dcterms:W3CDTF">2023-09-28T16:06:25Z</dcterms:modified>
</cp:coreProperties>
</file>