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opscience.iop.org/article/10.1088/1742-6596/954/1/012008/pdf" TargetMode="External"/><Relationship Id="rId2" Type="http://schemas.openxmlformats.org/officeDocument/2006/relationships/hyperlink" Target="https://www.grafiati.com/en/literature-selections/keylogger/"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228797653_Keystroke_logging_keylogg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 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KAVIYA C-College Of Engineering Guindy-</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https://www.grafiati.com/en/literature-selections/keylogger/</a:t>
            </a:r>
            <a:endParaRPr lang="en-IN" sz="2400" dirty="0">
              <a:solidFill>
                <a:srgbClr val="0F0F0F"/>
              </a:solidFill>
              <a:ea typeface="+mn-lt"/>
              <a:cs typeface="+mn-lt"/>
            </a:endParaRPr>
          </a:p>
          <a:p>
            <a:pPr marL="305435" indent="-305435"/>
            <a:r>
              <a:rPr lang="en-IN" sz="2400" dirty="0">
                <a:hlinkClick r:id="rId3"/>
              </a:rPr>
              <a:t>https://iopscience.iop.org/article/10.1088/1742-6596/954/1/012008/pdf</a:t>
            </a:r>
            <a:endParaRPr lang="en-IN" sz="2400" dirty="0">
              <a:solidFill>
                <a:srgbClr val="0F0F0F"/>
              </a:solidFill>
              <a:ea typeface="+mn-lt"/>
              <a:cs typeface="+mn-lt"/>
            </a:endParaRPr>
          </a:p>
          <a:p>
            <a:pPr marL="305435" indent="-305435"/>
            <a:r>
              <a:rPr lang="en-IN" sz="2400" dirty="0">
                <a:hlinkClick r:id="rId4"/>
              </a:rPr>
              <a:t>https://www.researchgate.net/publication/228797653_Keystroke_logging_keylogging</a:t>
            </a:r>
            <a:endParaRPr lang="en-IN" sz="2400" dirty="0">
              <a:solidFill>
                <a:srgbClr val="0F0F0F"/>
              </a:solidFill>
              <a:ea typeface="+mn-lt"/>
              <a:cs typeface="+mn-lt"/>
            </a:endParaRPr>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The provided Python code presents a keylogger application integrated with a </a:t>
            </a:r>
            <a:r>
              <a:rPr lang="en-US" sz="2400" dirty="0" err="1">
                <a:solidFill>
                  <a:srgbClr val="0F0F0F"/>
                </a:solidFill>
                <a:ea typeface="+mn-lt"/>
                <a:cs typeface="+mn-lt"/>
              </a:rPr>
              <a:t>Tkinter</a:t>
            </a:r>
            <a:r>
              <a:rPr lang="en-US" sz="2400" dirty="0">
                <a:solidFill>
                  <a:srgbClr val="0F0F0F"/>
                </a:solidFill>
                <a:ea typeface="+mn-lt"/>
                <a:cs typeface="+mn-lt"/>
              </a:rPr>
              <a:t>-based graphical user interface (GUI). This application records various key events, including press, hold, and release actions, and archives them in both text and JSON file formats. Users can initiate and terminate the keylogging process through intuitive GUI buttons, with real-time status updates displayed on the interface. The primary objective is to develop an accessible and efficient keylogger solution that offers seamless control and clear feedback to users, ensuring accurate logging of keystrokes for potential analysis or monitoring purposes.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209727"/>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provided Python code offers a basis for addressing the challenge of developing a keylogger application with a </a:t>
            </a:r>
            <a:r>
              <a:rPr lang="en-US" sz="1200" b="1" dirty="0" err="1">
                <a:latin typeface="Calibri"/>
                <a:ea typeface="+mn-lt"/>
                <a:cs typeface="+mn-lt"/>
              </a:rPr>
              <a:t>Tkinter</a:t>
            </a:r>
            <a:r>
              <a:rPr lang="en-US" sz="1200" b="1" dirty="0">
                <a:latin typeface="Calibri"/>
                <a:ea typeface="+mn-lt"/>
                <a:cs typeface="+mn-lt"/>
              </a:rPr>
              <a:t>-based graphical user interface (GUI). To enhance its functionality and usability, the following steps can be implemented:</a:t>
            </a: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US" sz="1200" b="1" dirty="0">
                <a:latin typeface="Calibri"/>
                <a:ea typeface="+mn-lt"/>
                <a:cs typeface="+mn-lt"/>
              </a:rPr>
              <a:t>The code collects data on key press, hold, and release events using the </a:t>
            </a:r>
            <a:r>
              <a:rPr lang="en-US" sz="1200" b="1" dirty="0" err="1">
                <a:latin typeface="Calibri"/>
                <a:ea typeface="+mn-lt"/>
                <a:cs typeface="+mn-lt"/>
              </a:rPr>
              <a:t>pynput</a:t>
            </a:r>
            <a:r>
              <a:rPr lang="en-US" sz="1200" b="1" dirty="0">
                <a:latin typeface="Calibri"/>
                <a:ea typeface="+mn-lt"/>
                <a:cs typeface="+mn-lt"/>
              </a:rPr>
              <a:t> library</a:t>
            </a:r>
            <a:r>
              <a:rPr lang="en-IN" sz="1200" b="1" dirty="0">
                <a:latin typeface="Calibri"/>
                <a:ea typeface="+mn-lt"/>
                <a:cs typeface="+mn-lt"/>
              </a:rPr>
              <a:t>.</a:t>
            </a:r>
          </a:p>
          <a:p>
            <a:pPr marL="305920" indent="-305435"/>
            <a:r>
              <a:rPr lang="en-US" sz="1200" b="1" dirty="0">
                <a:latin typeface="Calibri"/>
                <a:cs typeface="Calibri"/>
              </a:rPr>
              <a:t>Machine Learning Algorithm</a:t>
            </a:r>
            <a:r>
              <a:rPr lang="en-US" sz="1500" b="1" dirty="0">
                <a:latin typeface="Calibri"/>
                <a:cs typeface="Calibri"/>
              </a:rPr>
              <a:t>: </a:t>
            </a:r>
          </a:p>
          <a:p>
            <a:pPr marL="495935" lvl="1" indent="-171450"/>
            <a:r>
              <a:rPr lang="en-US" sz="1200" b="1" dirty="0">
                <a:latin typeface="Calibri"/>
                <a:cs typeface="Calibri"/>
              </a:rPr>
              <a:t>The application relies on event listener functions provided by the </a:t>
            </a:r>
            <a:r>
              <a:rPr lang="en-US" sz="1200" b="1" dirty="0" err="1">
                <a:latin typeface="Calibri"/>
                <a:cs typeface="Calibri"/>
              </a:rPr>
              <a:t>pynput</a:t>
            </a:r>
            <a:r>
              <a:rPr lang="en-US" sz="1200" b="1" dirty="0">
                <a:latin typeface="Calibri"/>
                <a:cs typeface="Calibri"/>
              </a:rPr>
              <a:t> library to capture and log key press, hold, and release events in real-time. These events are then processed and stored accordingly, without the need for training or prediction typically associated with machine learning algorithms. Therefore, the keylogger application operates primarily based on event detection and logging rather than machine learning techniques.</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US" sz="1200" b="1" dirty="0">
                <a:latin typeface="Calibri"/>
                <a:ea typeface="+mn-lt"/>
                <a:cs typeface="+mn-lt"/>
              </a:rPr>
              <a:t>As the data collection process is straightforward, no specific preprocessing steps are required in this context</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US" sz="1200" b="1" dirty="0">
                <a:latin typeface="Calibri"/>
                <a:ea typeface="+mn-lt"/>
                <a:cs typeface="+mn-lt"/>
              </a:rPr>
              <a:t>Develop a user-friendly interface or application using </a:t>
            </a:r>
            <a:r>
              <a:rPr lang="en-US" sz="1200" b="1" dirty="0" err="1">
                <a:latin typeface="Calibri"/>
                <a:ea typeface="+mn-lt"/>
                <a:cs typeface="+mn-lt"/>
              </a:rPr>
              <a:t>Tkinter</a:t>
            </a:r>
            <a:r>
              <a:rPr lang="en-US" sz="1200" b="1" dirty="0">
                <a:latin typeface="Calibri"/>
                <a:ea typeface="+mn-lt"/>
                <a:cs typeface="+mn-lt"/>
              </a:rPr>
              <a:t> to provide a seamless user experience for starting and stopping the keylogging process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Enhance the GUI design to improve usability and aesthetics</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application's performance by testing its functionality on different operating systems and environments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Gather user feedback to identify areas for improvement, such as additional features or enhancements to the GUI</a:t>
            </a:r>
            <a:r>
              <a:rPr lang="en-IN" sz="1200" b="1" dirty="0">
                <a:latin typeface="Calibri"/>
                <a:ea typeface="+mn-lt"/>
                <a:cs typeface="+mn-lt"/>
              </a:rPr>
              <a:t>.</a:t>
            </a:r>
            <a:endParaRPr lang="en-IN" sz="1200" b="1" dirty="0">
              <a:latin typeface="Calibri"/>
            </a:endParaRPr>
          </a:p>
          <a:p>
            <a:pPr marL="629920" lvl="1" indent="-305435"/>
            <a:r>
              <a:rPr lang="en-IN" sz="1200" dirty="0">
                <a:ea typeface="+mn-lt"/>
                <a:cs typeface="+mn-lt"/>
              </a:rPr>
              <a:t>Result:</a:t>
            </a:r>
            <a:r>
              <a:rPr lang="en-US" sz="1200" dirty="0">
                <a:ea typeface="+mn-lt"/>
                <a:cs typeface="+mn-lt"/>
              </a:rPr>
              <a:t>Upon successful implementation and deployment, the keylogger application will provide users with a convenient way to monitor and log keystrokes, with clear feedback on the GUI indicating the current status of the keylogging process. Continuous refinement based on user feedback will ensure the application meets the needs of its users effectively.</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305435" indent="-305435"/>
            <a:r>
              <a:rPr lang="en-IN" sz="1800" dirty="0">
                <a:solidFill>
                  <a:srgbClr val="0F0F0F"/>
                </a:solidFill>
              </a:rPr>
              <a:t>System requirements:</a:t>
            </a:r>
          </a:p>
          <a:p>
            <a:pPr lvl="1" algn="just"/>
            <a:r>
              <a:rPr lang="en-US" sz="1500" dirty="0">
                <a:solidFill>
                  <a:srgbClr val="0F0F0F"/>
                </a:solidFill>
              </a:rPr>
              <a:t>Define the hardware and software prerequisites necessary for running the keylogger application effectively.</a:t>
            </a:r>
          </a:p>
          <a:p>
            <a:pPr lvl="1" algn="just"/>
            <a:r>
              <a:rPr lang="en-US" sz="1500" dirty="0">
                <a:solidFill>
                  <a:srgbClr val="0F0F0F"/>
                </a:solidFill>
              </a:rPr>
              <a:t>Specify the supported operating systems and system configurations for seamless compatibility.</a:t>
            </a:r>
            <a:endParaRPr lang="en-IN" sz="1500" dirty="0">
              <a:solidFill>
                <a:srgbClr val="0F0F0F"/>
              </a:solidFill>
            </a:endParaRPr>
          </a:p>
          <a:p>
            <a:pPr marL="305435" indent="-305435"/>
            <a:r>
              <a:rPr lang="en-IN" sz="1800" dirty="0">
                <a:solidFill>
                  <a:srgbClr val="0F0F0F"/>
                </a:solidFill>
              </a:rPr>
              <a:t>Library required to build the model</a:t>
            </a:r>
          </a:p>
          <a:p>
            <a:pPr lvl="1"/>
            <a:r>
              <a:rPr lang="en-IN" sz="1500" dirty="0">
                <a:solidFill>
                  <a:srgbClr val="0F0F0F"/>
                </a:solidFill>
              </a:rPr>
              <a:t>I</a:t>
            </a:r>
            <a:r>
              <a:rPr lang="en-US" sz="1500" dirty="0" err="1">
                <a:solidFill>
                  <a:srgbClr val="0F0F0F"/>
                </a:solidFill>
              </a:rPr>
              <a:t>dentify</a:t>
            </a:r>
            <a:r>
              <a:rPr lang="en-US" sz="1500" dirty="0">
                <a:solidFill>
                  <a:srgbClr val="0F0F0F"/>
                </a:solidFill>
              </a:rPr>
              <a:t> the external libraries and dependencies utilized in constructing the keylogger application.</a:t>
            </a:r>
          </a:p>
          <a:p>
            <a:pPr lvl="1"/>
            <a:r>
              <a:rPr lang="en-US" sz="1500" dirty="0">
                <a:solidFill>
                  <a:srgbClr val="0F0F0F"/>
                </a:solidFill>
              </a:rPr>
              <a:t>Highlight key libraries such as </a:t>
            </a:r>
            <a:r>
              <a:rPr lang="en-US" sz="1500" dirty="0" err="1">
                <a:solidFill>
                  <a:srgbClr val="0F0F0F"/>
                </a:solidFill>
              </a:rPr>
              <a:t>tkinter</a:t>
            </a:r>
            <a:r>
              <a:rPr lang="en-US" sz="1500" dirty="0">
                <a:solidFill>
                  <a:srgbClr val="0F0F0F"/>
                </a:solidFill>
              </a:rPr>
              <a:t> for GUI development and </a:t>
            </a:r>
            <a:r>
              <a:rPr lang="en-US" sz="1500" dirty="0" err="1">
                <a:solidFill>
                  <a:srgbClr val="0F0F0F"/>
                </a:solidFill>
              </a:rPr>
              <a:t>pynput</a:t>
            </a:r>
            <a:r>
              <a:rPr lang="en-US" sz="1500" dirty="0">
                <a:solidFill>
                  <a:srgbClr val="0F0F0F"/>
                </a:solidFill>
              </a:rPr>
              <a:t> for capturing keyboard events.</a:t>
            </a:r>
            <a:endParaRPr lang="en-IN" sz="1500" dirty="0">
              <a:solidFill>
                <a:srgbClr val="0F0F0F"/>
              </a:solidFill>
            </a:endParaRPr>
          </a:p>
          <a:p>
            <a:pPr marL="0" indent="0">
              <a:buNone/>
            </a:pPr>
            <a:r>
              <a:rPr lang="en-IN" sz="1800" dirty="0">
                <a:solidFill>
                  <a:srgbClr val="0F0F0F"/>
                </a:solidFill>
              </a:rPr>
              <a:t>         </a:t>
            </a:r>
          </a:p>
        </p:txBody>
      </p:sp>
      <p:sp>
        <p:nvSpPr>
          <p:cNvPr id="3" name="Rectangle 1">
            <a:extLst>
              <a:ext uri="{FF2B5EF4-FFF2-40B4-BE49-F238E27FC236}">
                <a16:creationId xmlns:a16="http://schemas.microsoft.com/office/drawing/2014/main" id="{33CC3C7C-C6C8-0AA8-7EB7-190506346796}"/>
              </a:ext>
            </a:extLst>
          </p:cNvPr>
          <p:cNvSpPr>
            <a:spLocks noChangeArrowheads="1"/>
          </p:cNvSpPr>
          <p:nvPr/>
        </p:nvSpPr>
        <p:spPr bwMode="auto">
          <a:xfrm>
            <a:off x="0" y="0"/>
            <a:ext cx="12192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CECEC"/>
                </a:solidFill>
                <a:effectLst/>
                <a:latin typeface="Söhne"/>
              </a:rPr>
              <a:t>Highlight key libraries such as </a:t>
            </a:r>
            <a:r>
              <a:rPr kumimoji="0" lang="en-US" altLang="en-US" b="1" i="0" u="none" strike="noStrike" cap="none" normalizeH="0" baseline="0">
                <a:ln>
                  <a:noFill/>
                </a:ln>
                <a:solidFill>
                  <a:srgbClr val="ECECEC"/>
                </a:solidFill>
                <a:effectLst/>
                <a:latin typeface="Söhne Mono"/>
              </a:rPr>
              <a:t>tkinter</a:t>
            </a:r>
            <a:r>
              <a:rPr kumimoji="0" lang="en-US" altLang="en-US" sz="1200" b="0" i="0" u="none" strike="noStrike" cap="none" normalizeH="0" baseline="0">
                <a:ln>
                  <a:noFill/>
                </a:ln>
                <a:solidFill>
                  <a:srgbClr val="ECECEC"/>
                </a:solidFill>
                <a:effectLst/>
                <a:latin typeface="Söhne"/>
              </a:rPr>
              <a:t> for GUI development and </a:t>
            </a:r>
            <a:r>
              <a:rPr kumimoji="0" lang="en-US" altLang="en-US" b="1" i="0" u="none" strike="noStrike" cap="none" normalizeH="0" baseline="0">
                <a:ln>
                  <a:noFill/>
                </a:ln>
                <a:solidFill>
                  <a:srgbClr val="ECECEC"/>
                </a:solidFill>
                <a:effectLst/>
                <a:latin typeface="Söhne Mono"/>
              </a:rPr>
              <a:t>pynput</a:t>
            </a:r>
            <a:r>
              <a:rPr kumimoji="0" lang="en-US" altLang="en-US" sz="1200" b="0" i="0" u="none" strike="noStrike" cap="none" normalizeH="0" baseline="0">
                <a:ln>
                  <a:noFill/>
                </a:ln>
                <a:solidFill>
                  <a:srgbClr val="ECECEC"/>
                </a:solidFill>
                <a:effectLst/>
                <a:latin typeface="Söhne"/>
              </a:rPr>
              <a:t> for capturing keyboard events.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4853818"/>
          </a:xfrm>
        </p:spPr>
        <p:txBody>
          <a:bodyPr>
            <a:normAutofit lnSpcReduction="10000"/>
          </a:bodyPr>
          <a:lstStyle/>
          <a:p>
            <a:pPr marL="305435" indent="-305435"/>
            <a:r>
              <a:rPr lang="en-IN" sz="1400" b="1" dirty="0">
                <a:ea typeface="+mn-lt"/>
                <a:cs typeface="+mn-lt"/>
              </a:rPr>
              <a:t>Algorithm Selection:</a:t>
            </a:r>
            <a:endParaRPr lang="en-IN" sz="1400" dirty="0"/>
          </a:p>
          <a:p>
            <a:pPr marL="629920" lvl="1" indent="-305435"/>
            <a:r>
              <a:rPr lang="en-US" dirty="0">
                <a:ea typeface="+mn-lt"/>
                <a:cs typeface="+mn-lt"/>
              </a:rPr>
              <a:t>The chosen algorithm for the keylogger application is based on utilizing event listener functions provided by the </a:t>
            </a:r>
            <a:r>
              <a:rPr lang="en-US" dirty="0" err="1">
                <a:ea typeface="+mn-lt"/>
                <a:cs typeface="+mn-lt"/>
              </a:rPr>
              <a:t>pynput</a:t>
            </a:r>
            <a:r>
              <a:rPr lang="en-US" dirty="0">
                <a:ea typeface="+mn-lt"/>
                <a:cs typeface="+mn-lt"/>
              </a:rPr>
              <a:t> library. These functions enable the detection and capture of key press, hold, and release events in real-time</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The input features utilized by the keylogger algorithm include various attributes of key events, such as timestamps, key identifiers (e.g., 'a', 'b', 'Enter'), and event types (press, hold, release)</a:t>
            </a:r>
            <a:r>
              <a:rPr lang="en-IN" dirty="0">
                <a:ea typeface="+mn-lt"/>
                <a:cs typeface="+mn-lt"/>
              </a:rPr>
              <a:t>.</a:t>
            </a:r>
          </a:p>
          <a:p>
            <a:pPr marL="629920" lvl="1" indent="-305435"/>
            <a:r>
              <a:rPr lang="en-US" dirty="0"/>
              <a:t>Additionally, the keylogger may consider contextual information, such as the active application window or system-wide keyboard events, to provide comprehensive logging capabilities.</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The keylogger algorithm does not undergo a traditional training process, as it primarily functions as a real-time event listener and logger</a:t>
            </a:r>
            <a:r>
              <a:rPr lang="en-IN" dirty="0">
                <a:ea typeface="+mn-lt"/>
                <a:cs typeface="+mn-lt"/>
              </a:rPr>
              <a:t>.</a:t>
            </a:r>
          </a:p>
          <a:p>
            <a:pPr marL="629920" lvl="1" indent="-305435"/>
            <a:r>
              <a:rPr lang="en-US" dirty="0"/>
              <a:t>Initialization of the keylogger involves setting up event listeners to detect key events and configuring event buffers to handle incoming events efficiently.</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The keylogger captures and processes key events in real-time, logging each event along with its associated timestamp and event type</a:t>
            </a:r>
            <a:r>
              <a:rPr lang="en-IN" dirty="0">
                <a:ea typeface="+mn-lt"/>
                <a:cs typeface="+mn-lt"/>
              </a:rPr>
              <a:t>.</a:t>
            </a:r>
          </a:p>
          <a:p>
            <a:pPr marL="629920" lvl="1" indent="-305435"/>
            <a:r>
              <a:rPr lang="en-US" dirty="0"/>
              <a:t>Different types of key events, including key press, hold, and release actions, are handled and stored sequentially in log files for later analysis or monitoring purposes.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694314" y="1368014"/>
            <a:ext cx="11029615" cy="4673324"/>
          </a:xfrm>
        </p:spPr>
        <p:txBody>
          <a:bodyPr>
            <a:normAutofit fontScale="70000" lnSpcReduction="20000"/>
          </a:bodyPr>
          <a:lstStyle/>
          <a:p>
            <a:pPr marL="0" indent="0">
              <a:buNone/>
            </a:pPr>
            <a:r>
              <a:rPr lang="en-US" sz="2400" dirty="0"/>
              <a:t>Upon evaluation, the keylogger application demonstrates robust functionality and performance in capturing and logging keystrokes effectively. Here are the summarized results:</a:t>
            </a:r>
          </a:p>
          <a:p>
            <a:r>
              <a:rPr lang="en-US" sz="2400" dirty="0"/>
              <a:t>Accuracy and Effectiveness: </a:t>
            </a:r>
          </a:p>
          <a:p>
            <a:pPr lvl="1"/>
            <a:r>
              <a:rPr lang="en-US" sz="2100" dirty="0"/>
              <a:t>The keylogger accurately captures key press, hold, and release events in</a:t>
            </a:r>
          </a:p>
          <a:p>
            <a:pPr marL="324000" lvl="1" indent="0">
              <a:buNone/>
            </a:pPr>
            <a:r>
              <a:rPr lang="en-US" sz="2100" dirty="0"/>
              <a:t> real-time with high precision.</a:t>
            </a:r>
          </a:p>
          <a:p>
            <a:pPr lvl="1"/>
            <a:r>
              <a:rPr lang="en-US" sz="2100" dirty="0"/>
              <a:t>Event detection rate is consistently high, ensuring comprehensive logging</a:t>
            </a:r>
          </a:p>
          <a:p>
            <a:pPr marL="324000" lvl="1" indent="0">
              <a:buNone/>
            </a:pPr>
            <a:r>
              <a:rPr lang="en-US" sz="2100" dirty="0"/>
              <a:t> of keystrokes across various applications and system environments. </a:t>
            </a:r>
          </a:p>
          <a:p>
            <a:r>
              <a:rPr lang="en-US" sz="2400" dirty="0"/>
              <a:t>Visualizations and Comparisons:  </a:t>
            </a:r>
          </a:p>
          <a:p>
            <a:pPr lvl="1"/>
            <a:r>
              <a:rPr lang="en-US" sz="2100" dirty="0"/>
              <a:t>Visualizations depicting the frequency and distribution of logged keystrokes </a:t>
            </a:r>
          </a:p>
          <a:p>
            <a:pPr marL="324000" lvl="1" indent="0">
              <a:buNone/>
            </a:pPr>
            <a:r>
              <a:rPr lang="en-US" sz="2100" dirty="0"/>
              <a:t>over time provide valuable insights into user activity patterns. </a:t>
            </a:r>
          </a:p>
          <a:p>
            <a:r>
              <a:rPr lang="en-US" sz="2700" dirty="0"/>
              <a:t>Model's Performance:  </a:t>
            </a:r>
          </a:p>
          <a:p>
            <a:pPr lvl="1"/>
            <a:r>
              <a:rPr lang="en-US" sz="2100" dirty="0"/>
              <a:t>The keylogger model exhibits reliable performance in capturing keystrokes across different applications and system configurations. Event latency is minimal, ensuring timely logging of keystrokes without noticeable delays.</a:t>
            </a:r>
          </a:p>
          <a:p>
            <a:pPr lvl="1"/>
            <a:r>
              <a:rPr lang="en-US" sz="2100" dirty="0"/>
              <a:t> Effective buffer management prevents overflow issues and ensures uninterrupted logging even during periods of high typing activity.</a:t>
            </a:r>
            <a:endParaRPr lang="en-IN" sz="2100" dirty="0"/>
          </a:p>
        </p:txBody>
      </p:sp>
      <p:pic>
        <p:nvPicPr>
          <p:cNvPr id="6" name="Picture 5">
            <a:extLst>
              <a:ext uri="{FF2B5EF4-FFF2-40B4-BE49-F238E27FC236}">
                <a16:creationId xmlns:a16="http://schemas.microsoft.com/office/drawing/2014/main" id="{4B6F88B3-7C13-0E12-605D-2661A1DAAB0F}"/>
              </a:ext>
            </a:extLst>
          </p:cNvPr>
          <p:cNvPicPr>
            <a:picLocks noChangeAspect="1"/>
          </p:cNvPicPr>
          <p:nvPr/>
        </p:nvPicPr>
        <p:blipFill rotWithShape="1">
          <a:blip r:embed="rId2"/>
          <a:srcRect r="14382" b="16944"/>
          <a:stretch/>
        </p:blipFill>
        <p:spPr>
          <a:xfrm>
            <a:off x="7590502" y="2094272"/>
            <a:ext cx="4133427" cy="2812025"/>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In conclusion, the keylogger application serves as a valuable tool for capturing keyboard input, providing insights into user activities and behavior. Throughout the implementation process, several findings emerged regarding the effectiveness of the solution. The application successfully records keystrokes, offering a comprehensive log of user interactions. However, challenges were encountered, particularly in handling complex keyboard events and ensuring compatibility across different operating systems and applications.</a:t>
            </a:r>
          </a:p>
          <a:p>
            <a:pPr marL="305435" indent="-305435"/>
            <a:r>
              <a:rPr lang="en-US" sz="2000" dirty="0">
                <a:solidFill>
                  <a:srgbClr val="0F0F0F"/>
                </a:solidFill>
                <a:ea typeface="+mn-lt"/>
                <a:cs typeface="+mn-lt"/>
              </a:rPr>
              <a:t>Overall, accurate and reliable keylogging capabilities are crucial for maintaining a stable supply of rental bikes in urban areas. By summarizing findings, addressing challenges, and exploring potential improvements, the keylogger application can continue to evolve as a valuable asset in cybersecurity, digital forensics, and user behavior analysis</a:t>
            </a:r>
            <a:r>
              <a:rPr lang="en-IN" sz="2000" dirty="0">
                <a:solidFill>
                  <a:srgbClr val="0F0F0F"/>
                </a:solidFill>
                <a:ea typeface="+mn-lt"/>
                <a:cs typeface="+mn-lt"/>
              </a:rPr>
              <a: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For further developments, the keylogger application could benefit from various enhancements and expansions. Integrating additional data sources, such as system events or application usage statistics, would offer a more comprehensive understanding of user behavior. </a:t>
            </a:r>
          </a:p>
          <a:p>
            <a:pPr marL="305435" indent="-305435"/>
            <a:r>
              <a:rPr lang="en-US" sz="2000" dirty="0"/>
              <a:t> Optimizing the algorithm for efficiency and accuracy, particularly in handling uncommon keyboard events, could improve overall performance. Expanding the system's coverage to include multiple devices or platforms would enable centralized monitoring across various endpoints. </a:t>
            </a:r>
            <a:endParaRPr lang="en-US" sz="2000" dirty="0">
              <a:ea typeface="+mn-lt"/>
              <a:cs typeface="+mn-lt"/>
            </a:endParaRPr>
          </a:p>
          <a:p>
            <a:pPr marL="305435" indent="-305435"/>
            <a:r>
              <a:rPr lang="en-US" sz="2000" dirty="0"/>
              <a:t>Additionally, integrating emerging technologies like edge computing or advanced machine learning techniques could enhance scalability, responsiveness, and intelligent logging capabilities. These developments would position the keylogger application as a more robust and adaptable tool, capable of meeting the evolving needs of users and applications.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21</TotalTime>
  <Words>1183</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Söhne Mono</vt:lpstr>
      <vt:lpstr>Wingdings 2</vt:lpstr>
      <vt:lpstr>DividendVTI</vt:lpstr>
      <vt:lpstr> 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KAVIYA C</cp:lastModifiedBy>
  <cp:revision>26</cp:revision>
  <dcterms:created xsi:type="dcterms:W3CDTF">2021-05-26T16:50:10Z</dcterms:created>
  <dcterms:modified xsi:type="dcterms:W3CDTF">2024-04-04T15:52:42Z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