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332" r:id="rId1"/>
  </p:sldMasterIdLst>
  <p:notesMasterIdLst>
    <p:notesMasterId r:id="rId16"/>
  </p:notesMasterIdLst>
  <p:sldIdLst>
    <p:sldId id="256" r:id="rId2"/>
    <p:sldId id="272" r:id="rId3"/>
    <p:sldId id="273" r:id="rId4"/>
    <p:sldId id="259" r:id="rId5"/>
    <p:sldId id="260" r:id="rId6"/>
    <p:sldId id="261" r:id="rId7"/>
    <p:sldId id="262" r:id="rId8"/>
    <p:sldId id="269" r:id="rId9"/>
    <p:sldId id="263" r:id="rId10"/>
    <p:sldId id="264" r:id="rId11"/>
    <p:sldId id="270" r:id="rId12"/>
    <p:sldId id="265" r:id="rId13"/>
    <p:sldId id="268" r:id="rId14"/>
    <p:sldId id="271"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p:cViewPr>
        <p:scale>
          <a:sx n="78" d="100"/>
          <a:sy n="78" d="100"/>
        </p:scale>
        <p:origin x="84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brindha\Download\Employe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brindha\Download\Employee%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9358705161854772E-2"/>
          <c:y val="0.36874562554680668"/>
          <c:w val="0.6382801837270341"/>
          <c:h val="0.44617198891805193"/>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FA13-4CF2-8232-0E0C8B5BECD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FA13-4CF2-8232-0E0C8B5BECDC}"/>
            </c:ext>
          </c:extLst>
        </c:ser>
        <c:ser>
          <c:idx val="2"/>
          <c:order val="2"/>
          <c:tx>
            <c:strRef>
              <c:f>Sheet1!$D$3:$D$4</c:f>
              <c:strCache>
                <c:ptCount val="1"/>
                <c:pt idx="0">
                  <c:v>MID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FA13-4CF2-8232-0E0C8B5BECD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FA13-4CF2-8232-0E0C8B5BECDC}"/>
            </c:ext>
          </c:extLst>
        </c:ser>
        <c:dLbls>
          <c:showLegendKey val="0"/>
          <c:showVal val="0"/>
          <c:showCatName val="0"/>
          <c:showSerName val="0"/>
          <c:showPercent val="0"/>
          <c:showBubbleSize val="0"/>
        </c:dLbls>
        <c:gapWidth val="219"/>
        <c:overlap val="-27"/>
        <c:axId val="1020528656"/>
        <c:axId val="1020524336"/>
      </c:barChart>
      <c:catAx>
        <c:axId val="1020528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0524336"/>
        <c:crosses val="autoZero"/>
        <c:auto val="1"/>
        <c:lblAlgn val="ctr"/>
        <c:lblOffset val="100"/>
        <c:noMultiLvlLbl val="0"/>
      </c:catAx>
      <c:valAx>
        <c:axId val="1020524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0528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data.xlsx]Sheet1!PivotTable1</c:name>
    <c:fmtId val="22"/>
  </c:pivotSource>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ofPieChart>
        <c:ofPieType val="bar"/>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C1C-45A2-86FF-5117F146CA7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C1C-45A2-86FF-5117F146CA7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C1C-45A2-86FF-5117F146CA7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C1C-45A2-86FF-5117F146CA7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C1C-45A2-86FF-5117F146CA7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C1C-45A2-86FF-5117F146CA7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FC1C-45A2-86FF-5117F146CA7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FC1C-45A2-86FF-5117F146CA7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FC1C-45A2-86FF-5117F146CA7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FC1C-45A2-86FF-5117F146CA70}"/>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FC1C-45A2-86FF-5117F146CA70}"/>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6-FC1C-45A2-86FF-5117F146CA70}"/>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8-FC1C-45A2-86FF-5117F146CA7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A-FC1C-45A2-86FF-5117F146CA7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C-FC1C-45A2-86FF-5117F146CA7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E-FC1C-45A2-86FF-5117F146CA7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0-FC1C-45A2-86FF-5117F146CA7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2-FC1C-45A2-86FF-5117F146CA7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4-FC1C-45A2-86FF-5117F146CA7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6-FC1C-45A2-86FF-5117F146CA7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8-FC1C-45A2-86FF-5117F146CA7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A-FC1C-45A2-86FF-5117F146CA70}"/>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2C-FC1C-45A2-86FF-5117F146CA70}"/>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D-FC1C-45A2-86FF-5117F146CA70}"/>
            </c:ext>
          </c:extLst>
        </c:ser>
        <c:ser>
          <c:idx val="2"/>
          <c:order val="2"/>
          <c:tx>
            <c:strRef>
              <c:f>Sheet1!$D$3:$D$4</c:f>
              <c:strCache>
                <c:ptCount val="1"/>
                <c:pt idx="0">
                  <c:v>MID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F-FC1C-45A2-86FF-5117F146CA7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1-FC1C-45A2-86FF-5117F146CA7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3-FC1C-45A2-86FF-5117F146CA7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5-FC1C-45A2-86FF-5117F146CA7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7-FC1C-45A2-86FF-5117F146CA7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9-FC1C-45A2-86FF-5117F146CA7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B-FC1C-45A2-86FF-5117F146CA7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D-FC1C-45A2-86FF-5117F146CA7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F-FC1C-45A2-86FF-5117F146CA7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41-FC1C-45A2-86FF-5117F146CA70}"/>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43-FC1C-45A2-86FF-5117F146CA70}"/>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44-FC1C-45A2-86FF-5117F146CA70}"/>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6-FC1C-45A2-86FF-5117F146CA7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8-FC1C-45A2-86FF-5117F146CA7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A-FC1C-45A2-86FF-5117F146CA7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C-FC1C-45A2-86FF-5117F146CA7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E-FC1C-45A2-86FF-5117F146CA7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0-FC1C-45A2-86FF-5117F146CA7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52-FC1C-45A2-86FF-5117F146CA7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54-FC1C-45A2-86FF-5117F146CA7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6-FC1C-45A2-86FF-5117F146CA7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8-FC1C-45A2-86FF-5117F146CA70}"/>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5A-FC1C-45A2-86FF-5117F146CA70}"/>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B-FC1C-45A2-86FF-5117F146CA70}"/>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43490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264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81590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235640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3571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015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4082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0487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0258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2476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8051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53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D8BD707-D9CF-40AE-B4C6-C98DA3205C09}" type="datetimeFigureOut">
              <a:rPr lang="en-US" smtClean="0"/>
              <a:t>9/7/2024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95454988"/>
      </p:ext>
    </p:extLst>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 id="2147484344"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524000" y="626482"/>
            <a:ext cx="12191999" cy="1047082"/>
          </a:xfrm>
          <a:prstGeom prst="rect">
            <a:avLst/>
          </a:prstGeom>
        </p:spPr>
        <p:txBody>
          <a:bodyPr vert="horz" wrap="square" lIns="0" tIns="16510" rIns="0" bIns="0" rtlCol="0">
            <a:spAutoFit/>
          </a:bodyPr>
          <a:lstStyle/>
          <a:p>
            <a:pPr marL="3213735">
              <a:spcBef>
                <a:spcPts val="130"/>
              </a:spcBef>
            </a:pPr>
            <a:r>
              <a:rPr lang="en-US" sz="4240" b="1" dirty="0">
                <a:solidFill>
                  <a:schemeClr val="tx2"/>
                </a:solidFill>
                <a:latin typeface="Times New Roman" panose="02020603050405020304" pitchFamily="18" charset="0"/>
                <a:cs typeface="Times New Roman" panose="02020603050405020304" pitchFamily="18" charset="0"/>
              </a:rPr>
              <a:t>Employee</a:t>
            </a:r>
            <a:r>
              <a:rPr lang="en-US" b="1" dirty="0">
                <a:solidFill>
                  <a:schemeClr val="tx2"/>
                </a:solidFill>
                <a:latin typeface="Times New Roman" panose="02020603050405020304" pitchFamily="18" charset="0"/>
                <a:cs typeface="Times New Roman" panose="02020603050405020304" pitchFamily="18" charset="0"/>
              </a:rPr>
              <a:t> </a:t>
            </a:r>
            <a:r>
              <a:rPr lang="en-US" sz="4240" b="1" dirty="0">
                <a:solidFill>
                  <a:schemeClr val="tx2"/>
                </a:solidFill>
                <a:latin typeface="Times New Roman" panose="02020603050405020304" pitchFamily="18" charset="0"/>
                <a:cs typeface="Times New Roman" panose="02020603050405020304" pitchFamily="18" charset="0"/>
              </a:rPr>
              <a:t>Data Analysis using Excel </a:t>
            </a:r>
            <a:br>
              <a:rPr lang="en-US" b="1" i="0" dirty="0">
                <a:solidFill>
                  <a:schemeClr val="tx2"/>
                </a:solidFill>
                <a:effectLst/>
                <a:latin typeface="Roboto" panose="020F0502020204030204" pitchFamily="2" charset="0"/>
              </a:rPr>
            </a:br>
            <a:endParaRPr spc="15" dirty="0">
              <a:solidFill>
                <a:schemeClr val="tx2"/>
              </a:solidFill>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171700" y="2690336"/>
            <a:ext cx="7848600" cy="2308324"/>
          </a:xfrm>
          <a:prstGeom prst="rect">
            <a:avLst/>
          </a:prstGeom>
          <a:noFill/>
        </p:spPr>
        <p:txBody>
          <a:bodyPr wrap="square" rtlCol="0">
            <a:spAutoFit/>
          </a:bodyPr>
          <a:lstStyle/>
          <a:p>
            <a:r>
              <a:rPr lang="en-US" dirty="0"/>
              <a:t>STUDENT NAME    :   KAVIYA V</a:t>
            </a:r>
          </a:p>
          <a:p>
            <a:endParaRPr lang="en-US" dirty="0"/>
          </a:p>
          <a:p>
            <a:r>
              <a:rPr lang="en-US" dirty="0"/>
              <a:t>REGISTER NO         :   312215982 /asunm1621312215982</a:t>
            </a:r>
          </a:p>
          <a:p>
            <a:endParaRPr lang="en-US" dirty="0"/>
          </a:p>
          <a:p>
            <a:r>
              <a:rPr lang="en-US" dirty="0"/>
              <a:t>DEPARTMENT        :   BCOM (GENERAL)</a:t>
            </a:r>
          </a:p>
          <a:p>
            <a:endParaRPr lang="en-US" dirty="0"/>
          </a:p>
          <a:p>
            <a:r>
              <a:rPr lang="en-US" dirty="0"/>
              <a:t>COLLEGE                 :   SHRI SHANKARLAL SUNDARBAI SHASUN</a:t>
            </a:r>
          </a:p>
          <a:p>
            <a:r>
              <a:rPr lang="en-US" dirty="0"/>
              <a:t>                                      JAIN COLLEGE FOR WOMEN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cs typeface="Trebuchet MS"/>
              </a:rPr>
              <a:t>M</a:t>
            </a:r>
            <a:r>
              <a:rPr sz="3600" b="1" dirty="0">
                <a:cs typeface="Trebuchet MS"/>
              </a:rPr>
              <a:t>O</a:t>
            </a:r>
            <a:r>
              <a:rPr sz="3600" b="1" spc="-15" dirty="0">
                <a:cs typeface="Trebuchet MS"/>
              </a:rPr>
              <a:t>D</a:t>
            </a:r>
            <a:r>
              <a:rPr sz="3600" b="1" spc="-35" dirty="0">
                <a:cs typeface="Trebuchet MS"/>
              </a:rPr>
              <a:t>E</a:t>
            </a:r>
            <a:r>
              <a:rPr sz="3600" b="1" spc="-30" dirty="0">
                <a:cs typeface="Trebuchet MS"/>
              </a:rPr>
              <a:t>LL</a:t>
            </a:r>
            <a:r>
              <a:rPr sz="3600" b="1" spc="-5" dirty="0">
                <a:cs typeface="Trebuchet MS"/>
              </a:rPr>
              <a:t>I</a:t>
            </a:r>
            <a:r>
              <a:rPr sz="3600" b="1" spc="30" dirty="0">
                <a:cs typeface="Trebuchet MS"/>
              </a:rPr>
              <a:t>N</a:t>
            </a:r>
            <a:r>
              <a:rPr sz="3600" b="1" spc="5" dirty="0">
                <a:cs typeface="Trebuchet MS"/>
              </a:rPr>
              <a:t>G</a:t>
            </a:r>
            <a:endParaRPr sz="3600" dirty="0">
              <a:cs typeface="Trebuchet MS"/>
            </a:endParaRPr>
          </a:p>
        </p:txBody>
      </p:sp>
      <p:sp>
        <p:nvSpPr>
          <p:cNvPr id="2" name="TextBox 1">
            <a:extLst>
              <a:ext uri="{FF2B5EF4-FFF2-40B4-BE49-F238E27FC236}">
                <a16:creationId xmlns:a16="http://schemas.microsoft.com/office/drawing/2014/main" id="{5C7293B5-4BDF-A098-C7BF-387671A91822}"/>
              </a:ext>
            </a:extLst>
          </p:cNvPr>
          <p:cNvSpPr txBox="1"/>
          <p:nvPr/>
        </p:nvSpPr>
        <p:spPr>
          <a:xfrm>
            <a:off x="4695950" y="457200"/>
            <a:ext cx="4114800" cy="8863965"/>
          </a:xfrm>
          <a:prstGeom prst="rect">
            <a:avLst/>
          </a:prstGeom>
          <a:noFill/>
        </p:spPr>
        <p:txBody>
          <a:bodyPr wrap="square" rtlCol="0">
            <a:spAutoFit/>
          </a:bodyPr>
          <a:lstStyle/>
          <a:p>
            <a:pPr marL="285750" indent="-285750">
              <a:buFont typeface="Wingdings" panose="05000000000000000000" pitchFamily="2" charset="2"/>
              <a:buChar char="§"/>
            </a:pPr>
            <a:r>
              <a:rPr lang="en-IN" dirty="0"/>
              <a:t>DATA COLLECTION</a:t>
            </a:r>
          </a:p>
          <a:p>
            <a:pPr marL="342900" indent="-342900">
              <a:buFont typeface="+mj-lt"/>
              <a:buAutoNum type="alphaLcParenR"/>
            </a:pPr>
            <a:r>
              <a:rPr lang="en-IN" sz="1400" dirty="0"/>
              <a:t>GOOGLE- TEXT KAGGLE</a:t>
            </a:r>
          </a:p>
          <a:p>
            <a:pPr marL="342900" indent="-342900">
              <a:buFont typeface="+mj-lt"/>
              <a:buAutoNum type="alphaLcParenR"/>
            </a:pPr>
            <a:r>
              <a:rPr lang="en-IN" sz="1400" dirty="0"/>
              <a:t>EMPLOYEE DATASET(ALL IN ONE)</a:t>
            </a:r>
          </a:p>
          <a:p>
            <a:pPr marL="342900" indent="-342900">
              <a:buFont typeface="+mj-lt"/>
              <a:buAutoNum type="alphaLcParenR"/>
            </a:pPr>
            <a:r>
              <a:rPr lang="en-IN" sz="1400" dirty="0"/>
              <a:t>LOGIN</a:t>
            </a:r>
          </a:p>
          <a:p>
            <a:pPr marL="342900" indent="-342900">
              <a:buFont typeface="+mj-lt"/>
              <a:buAutoNum type="alphaLcParenR"/>
            </a:pPr>
            <a:r>
              <a:rPr lang="en-IN" sz="1400" dirty="0"/>
              <a:t>DOWNLOAD</a:t>
            </a:r>
          </a:p>
          <a:p>
            <a:pPr marL="342900" indent="-342900">
              <a:buFont typeface="+mj-lt"/>
              <a:buAutoNum type="alphaLcParenR"/>
            </a:pPr>
            <a:r>
              <a:rPr lang="en-IN" sz="1400" dirty="0"/>
              <a:t>EXTRACT </a:t>
            </a:r>
          </a:p>
          <a:p>
            <a:pPr marL="342900" indent="-342900">
              <a:buFont typeface="+mj-lt"/>
              <a:buAutoNum type="alphaLcParenR"/>
            </a:pPr>
            <a:r>
              <a:rPr lang="en-IN" sz="1400" dirty="0"/>
              <a:t>SELECT EMPLOYEE DATA</a:t>
            </a:r>
          </a:p>
          <a:p>
            <a:endParaRPr lang="en-IN" dirty="0"/>
          </a:p>
          <a:p>
            <a:pPr marL="285750" indent="-285750">
              <a:buFont typeface="Wingdings" panose="05000000000000000000" pitchFamily="2" charset="2"/>
              <a:buChar char="§"/>
            </a:pPr>
            <a:r>
              <a:rPr lang="en-IN" dirty="0"/>
              <a:t>FEATURES COLLECTION</a:t>
            </a:r>
          </a:p>
          <a:p>
            <a:pPr marL="342900" indent="-342900">
              <a:buFont typeface="+mj-lt"/>
              <a:buAutoNum type="alphaLcParenR"/>
            </a:pPr>
            <a:r>
              <a:rPr lang="en-IN" sz="1400" dirty="0"/>
              <a:t>EMP ID</a:t>
            </a:r>
          </a:p>
          <a:p>
            <a:pPr marL="342900" indent="-342900">
              <a:buFont typeface="+mj-lt"/>
              <a:buAutoNum type="alphaLcParenR"/>
            </a:pPr>
            <a:r>
              <a:rPr lang="en-IN" sz="1400" dirty="0"/>
              <a:t>FIRST NAME, LAST NAME</a:t>
            </a:r>
          </a:p>
          <a:p>
            <a:pPr marL="342900" indent="-342900">
              <a:buFont typeface="+mj-lt"/>
              <a:buAutoNum type="alphaLcParenR"/>
            </a:pPr>
            <a:r>
              <a:rPr lang="en-IN" sz="1400" dirty="0"/>
              <a:t>BUSINESS UNIT</a:t>
            </a:r>
          </a:p>
          <a:p>
            <a:pPr marL="342900" indent="-342900">
              <a:buFont typeface="+mj-lt"/>
              <a:buAutoNum type="alphaLcParenR"/>
            </a:pPr>
            <a:r>
              <a:rPr lang="en-IN" sz="1400" dirty="0"/>
              <a:t>EMPLOYEE</a:t>
            </a:r>
          </a:p>
          <a:p>
            <a:pPr marL="342900" indent="-342900">
              <a:buFont typeface="+mj-lt"/>
              <a:buAutoNum type="alphaLcParenR"/>
            </a:pPr>
            <a:r>
              <a:rPr lang="en-IN" sz="1400" dirty="0"/>
              <a:t>GENDER</a:t>
            </a:r>
          </a:p>
          <a:p>
            <a:pPr marL="342900" indent="-342900">
              <a:buFont typeface="+mj-lt"/>
              <a:buAutoNum type="alphaLcParenR"/>
            </a:pPr>
            <a:r>
              <a:rPr lang="en-IN" sz="1400" dirty="0"/>
              <a:t>PERFORMANCE </a:t>
            </a:r>
          </a:p>
          <a:p>
            <a:pPr marL="342900" indent="-342900">
              <a:buFont typeface="+mj-lt"/>
              <a:buAutoNum type="alphaLcParenR"/>
            </a:pPr>
            <a:r>
              <a:rPr lang="en-IN" sz="1400" dirty="0"/>
              <a:t>CURRENT EMPLOYEE RATING</a:t>
            </a:r>
          </a:p>
          <a:p>
            <a:pPr marL="342900" indent="-342900">
              <a:buFont typeface="+mj-lt"/>
              <a:buAutoNum type="alphaLcParenR"/>
            </a:pPr>
            <a:endParaRPr lang="en-IN" dirty="0"/>
          </a:p>
          <a:p>
            <a:pPr marL="285750" indent="-285750">
              <a:buFont typeface="Wingdings" panose="05000000000000000000" pitchFamily="2" charset="2"/>
              <a:buChar char="§"/>
            </a:pPr>
            <a:r>
              <a:rPr lang="en-IN" dirty="0"/>
              <a:t>DATA CLEANING</a:t>
            </a:r>
          </a:p>
          <a:p>
            <a:pPr marL="342900" indent="-342900">
              <a:buFont typeface="+mj-lt"/>
              <a:buAutoNum type="alphaLcParenR"/>
            </a:pPr>
            <a:r>
              <a:rPr lang="en-IN" sz="1400" dirty="0"/>
              <a:t>MISSING VALUE IDENTIFIED</a:t>
            </a:r>
          </a:p>
          <a:p>
            <a:pPr marL="342900" indent="-342900">
              <a:buFont typeface="+mj-lt"/>
              <a:buAutoNum type="alphaLcParenR"/>
            </a:pPr>
            <a:r>
              <a:rPr lang="en-IN" sz="1400" dirty="0"/>
              <a:t>FILTER OUT</a:t>
            </a:r>
          </a:p>
          <a:p>
            <a:endParaRPr lang="en-IN" sz="1400" dirty="0"/>
          </a:p>
          <a:p>
            <a:pPr marL="285750" indent="-285750">
              <a:buFont typeface="Wingdings" panose="05000000000000000000" pitchFamily="2" charset="2"/>
              <a:buChar char="§"/>
            </a:pPr>
            <a:r>
              <a:rPr lang="en-IN" dirty="0"/>
              <a:t>PERFOMANCE LEVEL</a:t>
            </a:r>
          </a:p>
          <a:p>
            <a:pPr marL="342900" indent="-342900">
              <a:buFont typeface="+mj-lt"/>
              <a:buAutoNum type="alphaLcParenR"/>
            </a:pPr>
            <a:r>
              <a:rPr lang="en-IN" sz="1400" dirty="0"/>
              <a:t>USING FORMULA</a:t>
            </a:r>
          </a:p>
          <a:p>
            <a:pPr marL="342900" indent="-342900">
              <a:buFont typeface="+mj-lt"/>
              <a:buAutoNum type="alphaLcParenR"/>
            </a:pPr>
            <a:r>
              <a:rPr lang="en-IN" sz="1400" dirty="0"/>
              <a:t>IFS FORMULA</a:t>
            </a:r>
          </a:p>
          <a:p>
            <a:pPr marL="342900" indent="-342900">
              <a:buFont typeface="+mj-lt"/>
              <a:buAutoNum type="alphaLcParenR"/>
            </a:pPr>
            <a:r>
              <a:rPr lang="en-IN" sz="1400" dirty="0"/>
              <a:t>&gt;= 5 IS VERY HIGH</a:t>
            </a:r>
          </a:p>
          <a:p>
            <a:pPr marL="342900" indent="-342900">
              <a:buFont typeface="+mj-lt"/>
              <a:buAutoNum type="alphaLcParenR"/>
            </a:pPr>
            <a:r>
              <a:rPr lang="en-IN" sz="1400" dirty="0"/>
              <a:t>&gt;=4 IS HIGH</a:t>
            </a:r>
          </a:p>
          <a:p>
            <a:pPr marL="342900" indent="-342900">
              <a:buFont typeface="+mj-lt"/>
              <a:buAutoNum type="alphaLcParenR"/>
            </a:pPr>
            <a:r>
              <a:rPr lang="en-IN" sz="1400" dirty="0"/>
              <a:t>&gt;=3 IS MID OR LOW</a:t>
            </a:r>
          </a:p>
          <a:p>
            <a:endParaRPr lang="en-IN" sz="1400" dirty="0"/>
          </a:p>
          <a:p>
            <a:pPr marL="342900" indent="-342900">
              <a:buFont typeface="+mj-lt"/>
              <a:buAutoNum type="alphaLcParenR"/>
            </a:pPr>
            <a:endParaRPr lang="en-IN" sz="1400" dirty="0"/>
          </a:p>
          <a:p>
            <a:pPr marL="342900" indent="-342900">
              <a:buFont typeface="+mj-lt"/>
              <a:buAutoNum type="alphaLcParenR"/>
            </a:pPr>
            <a:endParaRPr lang="en-IN" sz="1400" dirty="0"/>
          </a:p>
          <a:p>
            <a:endParaRPr lang="en-IN" dirty="0"/>
          </a:p>
          <a:p>
            <a:endParaRPr lang="en-IN" dirty="0"/>
          </a:p>
          <a:p>
            <a:pPr marL="342900" indent="-342900">
              <a:buFont typeface="+mj-lt"/>
              <a:buAutoNum type="alphaLcParenR"/>
            </a:pPr>
            <a:endParaRPr lang="en-IN" dirty="0"/>
          </a:p>
          <a:p>
            <a:pPr marL="342900" indent="-342900">
              <a:buFont typeface="+mj-lt"/>
              <a:buAutoNum type="alphaLcParenR"/>
            </a:pPr>
            <a:endParaRPr lang="en-IN" dirty="0"/>
          </a:p>
          <a:p>
            <a:pPr marL="342900" indent="-342900">
              <a:buFont typeface="+mj-lt"/>
              <a:buAutoNum type="alphaLcParenR"/>
            </a:pPr>
            <a:endParaRPr lang="en-IN" dirty="0"/>
          </a:p>
          <a:p>
            <a:endParaRPr lang="en-IN" dirty="0"/>
          </a:p>
          <a:p>
            <a:pPr marL="342900" indent="-342900">
              <a:buFont typeface="+mj-lt"/>
              <a:buAutoNum type="alphaLcParen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3CFAF2-20FD-AA6D-FAD9-BBCD20AE81F1}"/>
              </a:ext>
            </a:extLst>
          </p:cNvPr>
          <p:cNvSpPr txBox="1"/>
          <p:nvPr/>
        </p:nvSpPr>
        <p:spPr>
          <a:xfrm>
            <a:off x="1066800" y="458956"/>
            <a:ext cx="5486400" cy="6001643"/>
          </a:xfrm>
          <a:prstGeom prst="rect">
            <a:avLst/>
          </a:prstGeom>
          <a:noFill/>
        </p:spPr>
        <p:txBody>
          <a:bodyPr wrap="square" rtlCol="0">
            <a:spAutoFit/>
          </a:bodyPr>
          <a:lstStyle/>
          <a:p>
            <a:pPr marL="285750" indent="-285750">
              <a:buFont typeface="Wingdings" panose="05000000000000000000" pitchFamily="2" charset="2"/>
              <a:buChar char="§"/>
            </a:pPr>
            <a:r>
              <a:rPr lang="en-IN" dirty="0"/>
              <a:t>PIVOT </a:t>
            </a:r>
          </a:p>
          <a:p>
            <a:pPr marL="342900" indent="-342900">
              <a:buFont typeface="+mj-lt"/>
              <a:buAutoNum type="alphaLcParenR"/>
            </a:pPr>
            <a:r>
              <a:rPr lang="en-IN" sz="1400" dirty="0"/>
              <a:t>NEW WORKSHEET</a:t>
            </a:r>
          </a:p>
          <a:p>
            <a:pPr marL="342900" indent="-342900">
              <a:buFont typeface="+mj-lt"/>
              <a:buAutoNum type="alphaLcParenR"/>
            </a:pPr>
            <a:r>
              <a:rPr lang="en-IN" sz="1400" dirty="0"/>
              <a:t>CHOOSE FIELD</a:t>
            </a:r>
          </a:p>
          <a:p>
            <a:pPr marL="342900" indent="-342900">
              <a:buFont typeface="+mj-lt"/>
              <a:buAutoNum type="alphaLcParenR"/>
            </a:pPr>
            <a:r>
              <a:rPr lang="en-IN" sz="1400" dirty="0"/>
              <a:t>DRAG FIELDS IN THE AREAS</a:t>
            </a:r>
          </a:p>
          <a:p>
            <a:pPr marL="342900" indent="-342900">
              <a:buFont typeface="+mj-lt"/>
              <a:buAutoNum type="alphaLcParenR"/>
            </a:pPr>
            <a:r>
              <a:rPr lang="en-IN" sz="1400" dirty="0"/>
              <a:t>REMOVE BLANK VALUES</a:t>
            </a:r>
          </a:p>
          <a:p>
            <a:pPr marL="342900" indent="-342900">
              <a:buFont typeface="+mj-lt"/>
              <a:buAutoNum type="alphaLcParenR"/>
            </a:pPr>
            <a:endParaRPr lang="en-IN" sz="1400" dirty="0"/>
          </a:p>
          <a:p>
            <a:pPr marL="285750" indent="-285750">
              <a:buFont typeface="Wingdings" panose="05000000000000000000" pitchFamily="2" charset="2"/>
              <a:buChar char="§"/>
            </a:pPr>
            <a:r>
              <a:rPr lang="en-IN" dirty="0"/>
              <a:t>SLICER</a:t>
            </a:r>
          </a:p>
          <a:p>
            <a:pPr marL="342900" indent="-342900">
              <a:buFont typeface="+mj-lt"/>
              <a:buAutoNum type="alphaLcParenR"/>
            </a:pPr>
            <a:r>
              <a:rPr lang="en-IN" sz="1400" dirty="0"/>
              <a:t>SELECT EMPLOYEE TYPE</a:t>
            </a:r>
          </a:p>
          <a:p>
            <a:pPr marL="342900" indent="-342900">
              <a:buFont typeface="+mj-lt"/>
              <a:buAutoNum type="alphaLcParenR"/>
            </a:pPr>
            <a:r>
              <a:rPr lang="en-IN" sz="1400" dirty="0"/>
              <a:t>FULL TIME EMPLOYEE</a:t>
            </a:r>
          </a:p>
          <a:p>
            <a:pPr marL="342900" indent="-342900">
              <a:buFont typeface="+mj-lt"/>
              <a:buAutoNum type="alphaLcParenR"/>
            </a:pPr>
            <a:r>
              <a:rPr lang="en-IN" sz="1400" dirty="0"/>
              <a:t>CHANGING COLORS</a:t>
            </a:r>
          </a:p>
          <a:p>
            <a:endParaRPr lang="en-IN" sz="1400" dirty="0"/>
          </a:p>
          <a:p>
            <a:endParaRPr lang="en-IN" sz="1400" dirty="0"/>
          </a:p>
          <a:p>
            <a:pPr marL="285750" indent="-285750">
              <a:buFont typeface="Wingdings" panose="05000000000000000000" pitchFamily="2" charset="2"/>
              <a:buChar char="§"/>
            </a:pPr>
            <a:r>
              <a:rPr lang="en-IN" dirty="0"/>
              <a:t>GRAPH</a:t>
            </a:r>
          </a:p>
          <a:p>
            <a:pPr marL="342900" indent="-342900">
              <a:buFont typeface="+mj-lt"/>
              <a:buAutoNum type="alphaLcParenR"/>
            </a:pPr>
            <a:r>
              <a:rPr lang="en-IN" sz="1400" dirty="0"/>
              <a:t> CHOOSE RECOMMENDED CHARTS</a:t>
            </a:r>
          </a:p>
          <a:p>
            <a:pPr marL="342900" indent="-342900">
              <a:buFont typeface="+mj-lt"/>
              <a:buAutoNum type="alphaLcParenR"/>
            </a:pPr>
            <a:r>
              <a:rPr lang="en-IN" sz="1400" dirty="0"/>
              <a:t>COUNTING EMPLOYEE HIGHER IN NUMBER</a:t>
            </a:r>
          </a:p>
          <a:p>
            <a:endParaRPr lang="en-IN" sz="1400" dirty="0"/>
          </a:p>
          <a:p>
            <a:pPr marL="285750" indent="-285750">
              <a:buFont typeface="Wingdings" panose="05000000000000000000" pitchFamily="2" charset="2"/>
              <a:buChar char="§"/>
            </a:pPr>
            <a:r>
              <a:rPr lang="en-IN" dirty="0"/>
              <a:t>CHART TITLE</a:t>
            </a:r>
          </a:p>
          <a:p>
            <a:pPr marL="342900" indent="-342900">
              <a:buFont typeface="+mj-lt"/>
              <a:buAutoNum type="alphaLcParenR"/>
            </a:pPr>
            <a:r>
              <a:rPr lang="en-IN" sz="1400" dirty="0"/>
              <a:t>ADD TITLE</a:t>
            </a:r>
          </a:p>
          <a:p>
            <a:pPr marL="342900" indent="-342900">
              <a:buFont typeface="+mj-lt"/>
              <a:buAutoNum type="alphaLcParenR"/>
            </a:pPr>
            <a:r>
              <a:rPr lang="en-IN" sz="1400" dirty="0"/>
              <a:t>EMPLOYEE PERFORMANCE ANALYSIS</a:t>
            </a:r>
          </a:p>
          <a:p>
            <a:pPr marL="342900" indent="-342900">
              <a:buFont typeface="+mj-lt"/>
              <a:buAutoNum type="alphaLcParenR"/>
            </a:pPr>
            <a:endParaRPr lang="en-IN" sz="1400" dirty="0"/>
          </a:p>
          <a:p>
            <a:endParaRPr lang="en-IN" sz="1400" dirty="0"/>
          </a:p>
          <a:p>
            <a:pPr marL="285750" indent="-285750">
              <a:buFont typeface="Wingdings" panose="05000000000000000000" pitchFamily="2" charset="2"/>
              <a:buChar char="§"/>
            </a:pPr>
            <a:r>
              <a:rPr lang="en-IN" dirty="0"/>
              <a:t>CHART ELEMENTS</a:t>
            </a:r>
          </a:p>
          <a:p>
            <a:pPr marL="342900" indent="-342900">
              <a:buFont typeface="+mj-lt"/>
              <a:buAutoNum type="alphaLcParenR"/>
            </a:pPr>
            <a:r>
              <a:rPr lang="en-IN" sz="1400" dirty="0"/>
              <a:t>CHOOSE TRENDLINE</a:t>
            </a:r>
          </a:p>
          <a:p>
            <a:pPr marL="342900" indent="-342900">
              <a:buFont typeface="+mj-lt"/>
              <a:buAutoNum type="alphaLcParenR"/>
            </a:pPr>
            <a:r>
              <a:rPr lang="en-IN" sz="1400" dirty="0"/>
              <a:t>LINEAR  TREND-MID</a:t>
            </a:r>
          </a:p>
          <a:p>
            <a:pPr marL="342900" indent="-342900">
              <a:buFont typeface="+mj-lt"/>
              <a:buAutoNum type="alphaLcParenR"/>
            </a:pPr>
            <a:r>
              <a:rPr lang="en-IN" sz="1400" dirty="0"/>
              <a:t>EXPONENTIAL TREND-LOW</a:t>
            </a:r>
          </a:p>
          <a:p>
            <a:endParaRPr lang="en-IN" sz="1400" dirty="0"/>
          </a:p>
        </p:txBody>
      </p:sp>
      <p:sp>
        <p:nvSpPr>
          <p:cNvPr id="3" name="TextBox 2">
            <a:extLst>
              <a:ext uri="{FF2B5EF4-FFF2-40B4-BE49-F238E27FC236}">
                <a16:creationId xmlns:a16="http://schemas.microsoft.com/office/drawing/2014/main" id="{0E71C32C-AE6D-33EF-362B-1CB54264623C}"/>
              </a:ext>
            </a:extLst>
          </p:cNvPr>
          <p:cNvSpPr txBox="1"/>
          <p:nvPr/>
        </p:nvSpPr>
        <p:spPr>
          <a:xfrm>
            <a:off x="8077200" y="304800"/>
            <a:ext cx="2438400" cy="369332"/>
          </a:xfrm>
          <a:prstGeom prst="rect">
            <a:avLst/>
          </a:prstGeom>
          <a:noFill/>
        </p:spPr>
        <p:txBody>
          <a:bodyPr wrap="square" rtlCol="0">
            <a:spAutoFit/>
          </a:bodyPr>
          <a:lstStyle/>
          <a:p>
            <a:r>
              <a:rPr lang="en-IN" dirty="0"/>
              <a:t>CONT..,d</a:t>
            </a:r>
          </a:p>
        </p:txBody>
      </p:sp>
    </p:spTree>
    <p:extLst>
      <p:ext uri="{BB962C8B-B14F-4D97-AF65-F5344CB8AC3E}">
        <p14:creationId xmlns:p14="http://schemas.microsoft.com/office/powerpoint/2010/main" val="263909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453060"/>
            <a:ext cx="9988868" cy="690574"/>
          </a:xfrm>
          <a:prstGeom prst="rect">
            <a:avLst/>
          </a:prstGeom>
        </p:spPr>
        <p:txBody>
          <a:bodyPr vert="horz" wrap="square" lIns="0" tIns="13335" rIns="0" bIns="0" rtlCol="0">
            <a:spAutoFit/>
          </a:bodyPr>
          <a:lstStyle/>
          <a:p>
            <a:pPr marL="12700" algn="ctr">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EDD0C92B-D465-9E45-D3CA-67CC3E9A98D9}"/>
              </a:ext>
            </a:extLst>
          </p:cNvPr>
          <p:cNvGraphicFramePr>
            <a:graphicFrameLocks/>
          </p:cNvGraphicFramePr>
          <p:nvPr>
            <p:extLst>
              <p:ext uri="{D42A27DB-BD31-4B8C-83A1-F6EECF244321}">
                <p14:modId xmlns:p14="http://schemas.microsoft.com/office/powerpoint/2010/main" val="146158727"/>
              </p:ext>
            </p:extLst>
          </p:nvPr>
        </p:nvGraphicFramePr>
        <p:xfrm>
          <a:off x="457200" y="1752600"/>
          <a:ext cx="7924800" cy="4267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0" y="365760"/>
            <a:ext cx="11259312" cy="929640"/>
          </a:xfrm>
        </p:spPr>
        <p:txBody>
          <a:bodyPr/>
          <a:lstStyle/>
          <a:p>
            <a:pPr algn="ctr"/>
            <a:r>
              <a:rPr lang="en-US" b="1" dirty="0">
                <a:latin typeface="Times New Roman" panose="02020603050405020304" pitchFamily="18" charset="0"/>
                <a:cs typeface="Times New Roman" panose="02020603050405020304" pitchFamily="18" charset="0"/>
              </a:rPr>
              <a:t>RESULTS</a:t>
            </a:r>
            <a:endParaRPr lang="en-IN" b="1" dirty="0">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1A5B1516-30B0-A1B6-F8A4-133985DB1B1C}"/>
              </a:ext>
            </a:extLst>
          </p:cNvPr>
          <p:cNvGraphicFramePr>
            <a:graphicFrameLocks/>
          </p:cNvGraphicFramePr>
          <p:nvPr>
            <p:extLst>
              <p:ext uri="{D42A27DB-BD31-4B8C-83A1-F6EECF244321}">
                <p14:modId xmlns:p14="http://schemas.microsoft.com/office/powerpoint/2010/main" val="652910131"/>
              </p:ext>
            </p:extLst>
          </p:nvPr>
        </p:nvGraphicFramePr>
        <p:xfrm>
          <a:off x="990600" y="1981200"/>
          <a:ext cx="73914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A14DED-DEA1-B9F1-2FF4-72D94413686D}"/>
              </a:ext>
            </a:extLst>
          </p:cNvPr>
          <p:cNvSpPr txBox="1"/>
          <p:nvPr/>
        </p:nvSpPr>
        <p:spPr>
          <a:xfrm>
            <a:off x="-457200" y="609600"/>
            <a:ext cx="11620500" cy="523220"/>
          </a:xfrm>
          <a:prstGeom prst="rect">
            <a:avLst/>
          </a:prstGeom>
          <a:noFill/>
        </p:spPr>
        <p:txBody>
          <a:bodyPr wrap="square" rtlCol="0">
            <a:spAutoFit/>
          </a:bodyPr>
          <a:lstStyle/>
          <a:p>
            <a:pPr algn="ctr"/>
            <a:r>
              <a:rPr lang="en-IN" sz="2800" b="1" dirty="0"/>
              <a:t>CONCLUSION</a:t>
            </a:r>
          </a:p>
        </p:txBody>
      </p:sp>
      <p:sp>
        <p:nvSpPr>
          <p:cNvPr id="4" name="TextBox 3">
            <a:extLst>
              <a:ext uri="{FF2B5EF4-FFF2-40B4-BE49-F238E27FC236}">
                <a16:creationId xmlns:a16="http://schemas.microsoft.com/office/drawing/2014/main" id="{F96D669E-0BD6-80E5-96DD-D06BD7708272}"/>
              </a:ext>
            </a:extLst>
          </p:cNvPr>
          <p:cNvSpPr txBox="1"/>
          <p:nvPr/>
        </p:nvSpPr>
        <p:spPr>
          <a:xfrm>
            <a:off x="1028700" y="1447800"/>
            <a:ext cx="10134600" cy="3970318"/>
          </a:xfrm>
          <a:prstGeom prst="rect">
            <a:avLst/>
          </a:prstGeom>
          <a:noFill/>
        </p:spPr>
        <p:txBody>
          <a:bodyPr wrap="square" rtlCol="0">
            <a:spAutoFit/>
          </a:bodyPr>
          <a:lstStyle/>
          <a:p>
            <a:pPr marL="285750" indent="-285750">
              <a:buFont typeface="Wingdings" panose="05000000000000000000" pitchFamily="2" charset="2"/>
              <a:buChar char="v"/>
            </a:pPr>
            <a:r>
              <a:rPr lang="en-IN" dirty="0"/>
              <a:t>While comparing the performance of employees  the average  number of employees  are higher in number  </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Set clear goals to help the employees who are in average performance of work</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Tell them how much they rely on their efforts</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Allow the employees to see their performances in the pie chart , and give opportunity for the  performance.</a:t>
            </a:r>
          </a:p>
          <a:p>
            <a:endParaRPr lang="en-IN" dirty="0"/>
          </a:p>
          <a:p>
            <a:pPr marL="285750" indent="-285750">
              <a:buFont typeface="Wingdings" panose="05000000000000000000" pitchFamily="2" charset="2"/>
              <a:buChar char="v"/>
            </a:pPr>
            <a:r>
              <a:rPr lang="en-IN" dirty="0"/>
              <a:t> provide feedback so employees can strategize for improvements</a:t>
            </a:r>
          </a:p>
          <a:p>
            <a:endParaRPr lang="en-IN" dirty="0"/>
          </a:p>
          <a:p>
            <a:endParaRPr lang="en-IN" dirty="0"/>
          </a:p>
          <a:p>
            <a:r>
              <a:rPr lang="en-IN" dirty="0"/>
              <a:t>  </a:t>
            </a:r>
          </a:p>
        </p:txBody>
      </p:sp>
    </p:spTree>
    <p:extLst>
      <p:ext uri="{BB962C8B-B14F-4D97-AF65-F5344CB8AC3E}">
        <p14:creationId xmlns:p14="http://schemas.microsoft.com/office/powerpoint/2010/main" val="144321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28E9-E45B-A4C0-9865-4E8C1B0C2B90}"/>
              </a:ext>
            </a:extLst>
          </p:cNvPr>
          <p:cNvSpPr>
            <a:spLocks noGrp="1"/>
          </p:cNvSpPr>
          <p:nvPr>
            <p:ph type="title"/>
          </p:nvPr>
        </p:nvSpPr>
        <p:spPr/>
        <p:txBody>
          <a:bodyPr/>
          <a:lstStyle/>
          <a:p>
            <a:r>
              <a:rPr lang="en-IN" sz="4250" b="1" dirty="0">
                <a:solidFill>
                  <a:schemeClr val="tx1">
                    <a:lumMod val="85000"/>
                    <a:lumOff val="15000"/>
                  </a:schemeClr>
                </a:solidFill>
              </a:rPr>
              <a:t>PROJECT</a:t>
            </a:r>
            <a:r>
              <a:rPr lang="en-IN" sz="4400" b="1" spc="-85" dirty="0"/>
              <a:t> </a:t>
            </a:r>
            <a:r>
              <a:rPr lang="en-IN" sz="4240" b="1" spc="5" dirty="0"/>
              <a:t>TITLE</a:t>
            </a:r>
          </a:p>
        </p:txBody>
      </p:sp>
      <p:sp>
        <p:nvSpPr>
          <p:cNvPr id="3" name="TextBox 2">
            <a:extLst>
              <a:ext uri="{FF2B5EF4-FFF2-40B4-BE49-F238E27FC236}">
                <a16:creationId xmlns:a16="http://schemas.microsoft.com/office/drawing/2014/main" id="{9DFCC985-55CD-C59F-40E2-4FD81176CD12}"/>
              </a:ext>
            </a:extLst>
          </p:cNvPr>
          <p:cNvSpPr txBox="1"/>
          <p:nvPr/>
        </p:nvSpPr>
        <p:spPr>
          <a:xfrm rot="10800000" flipH="1" flipV="1">
            <a:off x="1688591" y="2705725"/>
            <a:ext cx="8839201" cy="1446550"/>
          </a:xfrm>
          <a:prstGeom prst="rect">
            <a:avLst/>
          </a:prstGeom>
          <a:noFill/>
        </p:spPr>
        <p:txBody>
          <a:bodyPr wrap="square" rtlCol="0">
            <a:spAutoFit/>
          </a:bodyPr>
          <a:lstStyle/>
          <a:p>
            <a:pPr algn="ctr"/>
            <a:r>
              <a:rPr lang="en-US" sz="4400"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33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60D1-CEA5-2017-C86E-502819820101}"/>
              </a:ext>
            </a:extLst>
          </p:cNvPr>
          <p:cNvSpPr>
            <a:spLocks noGrp="1"/>
          </p:cNvSpPr>
          <p:nvPr>
            <p:ph type="title"/>
          </p:nvPr>
        </p:nvSpPr>
        <p:spPr/>
        <p:txBody>
          <a:bodyPr/>
          <a:lstStyle/>
          <a:p>
            <a:r>
              <a:rPr lang="en-IN" b="1" spc="25" dirty="0"/>
              <a:t>A</a:t>
            </a:r>
            <a:r>
              <a:rPr lang="en-IN" b="1" spc="-5" dirty="0"/>
              <a:t>G</a:t>
            </a:r>
            <a:r>
              <a:rPr lang="en-IN" b="1" spc="-35" dirty="0"/>
              <a:t>E</a:t>
            </a:r>
            <a:r>
              <a:rPr lang="en-IN" b="1" spc="15" dirty="0"/>
              <a:t>N</a:t>
            </a:r>
            <a:r>
              <a:rPr lang="en-IN" b="1" dirty="0"/>
              <a:t>DA</a:t>
            </a:r>
          </a:p>
        </p:txBody>
      </p:sp>
      <p:sp>
        <p:nvSpPr>
          <p:cNvPr id="3" name="TextBox 2">
            <a:extLst>
              <a:ext uri="{FF2B5EF4-FFF2-40B4-BE49-F238E27FC236}">
                <a16:creationId xmlns:a16="http://schemas.microsoft.com/office/drawing/2014/main" id="{81B70E5E-B1A3-1129-91BE-60BA2BEBF2E3}"/>
              </a:ext>
            </a:extLst>
          </p:cNvPr>
          <p:cNvSpPr txBox="1"/>
          <p:nvPr/>
        </p:nvSpPr>
        <p:spPr>
          <a:xfrm>
            <a:off x="3124200" y="1905000"/>
            <a:ext cx="53340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126506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383890" y="781050"/>
            <a:ext cx="8210550" cy="670696"/>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lang="en-IN" sz="4250" b="1" dirty="0"/>
              <a:t>PROBLEM STATEMENT</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4EB67A8F-9E63-CAF7-BF41-2CED0732EEF0}"/>
              </a:ext>
            </a:extLst>
          </p:cNvPr>
          <p:cNvSpPr txBox="1"/>
          <p:nvPr/>
        </p:nvSpPr>
        <p:spPr>
          <a:xfrm>
            <a:off x="834072" y="2000250"/>
            <a:ext cx="6751893" cy="3754874"/>
          </a:xfrm>
          <a:prstGeom prst="rect">
            <a:avLst/>
          </a:prstGeom>
          <a:noFill/>
        </p:spPr>
        <p:txBody>
          <a:bodyPr wrap="square" rtlCol="0">
            <a:spAutoFit/>
          </a:bodyPr>
          <a:lstStyle/>
          <a:p>
            <a:pPr algn="just"/>
            <a:r>
              <a:rPr lang="en-US" sz="2000" b="0" i="0" dirty="0">
                <a:solidFill>
                  <a:srgbClr val="001D35"/>
                </a:solidFill>
                <a:effectLst/>
                <a:latin typeface="Google Sans"/>
              </a:rPr>
              <a:t>                                      Employee engagement :-</a:t>
            </a:r>
          </a:p>
          <a:p>
            <a:pPr algn="just"/>
            <a:endParaRPr lang="en-US" sz="2000" b="0" i="0" dirty="0">
              <a:solidFill>
                <a:srgbClr val="001D35"/>
              </a:solidFill>
              <a:effectLst/>
              <a:latin typeface="Google Sans"/>
            </a:endParaRPr>
          </a:p>
          <a:p>
            <a:pPr algn="just" fontAlgn="ctr">
              <a:buFont typeface="Arial" panose="020B0604020202020204" pitchFamily="34" charset="0"/>
              <a:buChar char="•"/>
            </a:pPr>
            <a:r>
              <a:rPr lang="en-US" sz="2000" b="0" i="0" dirty="0">
                <a:solidFill>
                  <a:srgbClr val="001D35"/>
                </a:solidFill>
                <a:effectLst/>
                <a:latin typeface="Google Sans"/>
              </a:rPr>
              <a:t>Analyzing employee data can help identify top performers and those who may need more motivation or help with performance. </a:t>
            </a:r>
          </a:p>
          <a:p>
            <a:pPr algn="just" fontAlgn="ctr">
              <a:buFont typeface="Arial" panose="020B0604020202020204" pitchFamily="34" charset="0"/>
              <a:buChar char="•"/>
            </a:pPr>
            <a:endParaRPr lang="en-US" sz="2000" b="0" i="0" dirty="0">
              <a:solidFill>
                <a:srgbClr val="001D35"/>
              </a:solidFill>
              <a:effectLst/>
              <a:latin typeface="Google Sans"/>
            </a:endParaRPr>
          </a:p>
          <a:p>
            <a:pPr algn="just" fontAlgn="ctr">
              <a:buFont typeface="Arial" panose="020B0604020202020204" pitchFamily="34" charset="0"/>
              <a:buChar char="•"/>
            </a:pPr>
            <a:r>
              <a:rPr lang="en-US" sz="2000" b="0" i="0" dirty="0">
                <a:solidFill>
                  <a:srgbClr val="001D35"/>
                </a:solidFill>
                <a:effectLst/>
                <a:latin typeface="Google Sans"/>
              </a:rPr>
              <a:t> Improving productivity: Tracking attendance can help identify trends and patterns that can lead to improved productivity. </a:t>
            </a:r>
          </a:p>
          <a:p>
            <a:pPr algn="just" fontAlgn="ctr"/>
            <a:endParaRPr lang="en-US" sz="2000" b="0" i="0" dirty="0">
              <a:solidFill>
                <a:srgbClr val="001D35"/>
              </a:solidFill>
              <a:effectLst/>
              <a:latin typeface="Google Sans"/>
            </a:endParaRPr>
          </a:p>
          <a:p>
            <a:pPr algn="just">
              <a:buFont typeface="Arial" panose="020B0604020202020204" pitchFamily="34" charset="0"/>
              <a:buChar char="•"/>
            </a:pPr>
            <a:r>
              <a:rPr lang="en-US" sz="2000" b="0" i="0" dirty="0">
                <a:solidFill>
                  <a:srgbClr val="001D35"/>
                </a:solidFill>
                <a:effectLst/>
                <a:latin typeface="Google Sans"/>
              </a:rPr>
              <a:t> Improving performance: Employees who feel valued are more motivated to perform well.      </a:t>
            </a:r>
          </a:p>
          <a:p>
            <a:pPr algn="l"/>
            <a:endParaRPr lang="en-US" b="0" i="0" dirty="0">
              <a:solidFill>
                <a:srgbClr val="001D35"/>
              </a:solidFill>
              <a:effectLst/>
              <a:latin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924242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a:t>
            </a:r>
            <a:r>
              <a:rPr lang="en-IN" sz="4250" b="1" spc="5" dirty="0"/>
              <a: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609600" y="2356603"/>
            <a:ext cx="7924800" cy="2246769"/>
          </a:xfrm>
          <a:prstGeom prst="rect">
            <a:avLst/>
          </a:prstGeom>
          <a:noFill/>
        </p:spPr>
        <p:txBody>
          <a:bodyPr wrap="square" numCol="1" rtlCol="0">
            <a:spAutoFit/>
          </a:bodyPr>
          <a:lstStyle/>
          <a:p>
            <a:pPr algn="just" fontAlgn="ctr"/>
            <a:r>
              <a:rPr lang="en-US" sz="2000" b="0" i="0" dirty="0">
                <a:solidFill>
                  <a:srgbClr val="001D35"/>
                </a:solidFill>
                <a:effectLst/>
                <a:latin typeface="Google Sans"/>
              </a:rPr>
              <a:t>Employee data analysis means the performance of employee by considering various aspects, like Gender, Performance scores, Achievements,Performance level, rating etc.  </a:t>
            </a:r>
            <a:r>
              <a:rPr lang="en-US" sz="2000" dirty="0">
                <a:solidFill>
                  <a:srgbClr val="001D35"/>
                </a:solidFill>
                <a:latin typeface="Google Sans"/>
              </a:rPr>
              <a:t>Employee data analysis</a:t>
            </a:r>
            <a:r>
              <a:rPr lang="en-US" sz="2000" b="0" i="0" dirty="0">
                <a:solidFill>
                  <a:srgbClr val="001D35"/>
                </a:solidFill>
                <a:effectLst/>
                <a:latin typeface="Google Sans"/>
              </a:rPr>
              <a:t>  can help companies understand their workforce from a demographic, psychographic, performance perspective. </a:t>
            </a:r>
            <a:r>
              <a:rPr lang="en-US" sz="2000" dirty="0">
                <a:solidFill>
                  <a:srgbClr val="001D35"/>
                </a:solidFill>
                <a:latin typeface="Google Sans"/>
              </a:rPr>
              <a:t>E</a:t>
            </a:r>
            <a:r>
              <a:rPr lang="en-US" sz="2000" b="0" i="0" dirty="0">
                <a:solidFill>
                  <a:srgbClr val="001D35"/>
                </a:solidFill>
                <a:effectLst/>
                <a:latin typeface="Google Sans"/>
              </a:rPr>
              <a:t>mployee data analysis can help companies identify patterns and predict future trends, so they can stay competitive in a changing business landscape.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628902"/>
            <a:ext cx="6539548" cy="518159"/>
          </a:xfrm>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AD17087D-413A-C81E-ECC6-86D41D8FF068}"/>
              </a:ext>
            </a:extLst>
          </p:cNvPr>
          <p:cNvSpPr txBox="1"/>
          <p:nvPr/>
        </p:nvSpPr>
        <p:spPr>
          <a:xfrm>
            <a:off x="299401" y="1625798"/>
            <a:ext cx="8139748" cy="5232202"/>
          </a:xfrm>
          <a:prstGeom prst="rect">
            <a:avLst/>
          </a:prstGeom>
          <a:noFill/>
        </p:spPr>
        <p:txBody>
          <a:bodyPr wrap="square" rtlCol="0">
            <a:spAutoFit/>
          </a:bodyPr>
          <a:lstStyle/>
          <a:p>
            <a:pPr marL="285750" indent="-285750" algn="l">
              <a:buFont typeface="Wingdings" panose="05000000000000000000" pitchFamily="2" charset="2"/>
              <a:buChar char="q"/>
            </a:pPr>
            <a:r>
              <a:rPr lang="en-US" sz="1600" b="0" i="0" dirty="0">
                <a:solidFill>
                  <a:srgbClr val="001D35"/>
                </a:solidFill>
                <a:effectLst/>
                <a:latin typeface="Google Sans"/>
              </a:rPr>
              <a:t>HR teams</a:t>
            </a:r>
          </a:p>
          <a:p>
            <a:pPr fontAlgn="ctr">
              <a:buFont typeface="Arial" panose="020B0604020202020204" pitchFamily="34" charset="0"/>
              <a:buChar char="•"/>
            </a:pPr>
            <a:r>
              <a:rPr lang="en-US" sz="1600" b="0" i="0" dirty="0">
                <a:solidFill>
                  <a:srgbClr val="001D35"/>
                </a:solidFill>
                <a:effectLst/>
                <a:latin typeface="Google Sans"/>
              </a:rPr>
              <a:t>Employee data analysis can help HR teams save time and increase productivity by analyzing employee data. They can use Excel to sort employees by nationality, calculate hourly rates, and sort salaries by department. </a:t>
            </a:r>
          </a:p>
          <a:p>
            <a:pPr algn="l"/>
            <a:endParaRPr lang="en-US" sz="1600" b="0" i="0" dirty="0">
              <a:solidFill>
                <a:srgbClr val="001D35"/>
              </a:solidFill>
              <a:effectLst/>
              <a:latin typeface="Google Sans"/>
            </a:endParaRPr>
          </a:p>
          <a:p>
            <a:pPr marL="285750" indent="-285750" algn="l">
              <a:buFont typeface="Wingdings" panose="05000000000000000000" pitchFamily="2" charset="2"/>
              <a:buChar char="q"/>
            </a:pPr>
            <a:r>
              <a:rPr lang="en-US" sz="1600" b="0" i="0" dirty="0">
                <a:solidFill>
                  <a:srgbClr val="001D35"/>
                </a:solidFill>
                <a:effectLst/>
                <a:latin typeface="Google Sans"/>
              </a:rPr>
              <a:t>Companies</a:t>
            </a:r>
          </a:p>
          <a:p>
            <a:pPr fontAlgn="ctr">
              <a:buFont typeface="Arial" panose="020B0604020202020204" pitchFamily="34" charset="0"/>
              <a:buChar char="•"/>
            </a:pPr>
            <a:r>
              <a:rPr lang="en-US" sz="1600" dirty="0">
                <a:solidFill>
                  <a:srgbClr val="001D35"/>
                </a:solidFill>
                <a:latin typeface="Google Sans"/>
              </a:rPr>
              <a:t>Employee </a:t>
            </a:r>
            <a:r>
              <a:rPr lang="en-US" sz="1600" b="0" i="0" dirty="0">
                <a:solidFill>
                  <a:srgbClr val="001D35"/>
                </a:solidFill>
                <a:effectLst/>
                <a:latin typeface="Google Sans"/>
              </a:rPr>
              <a:t>data analysis can help companies understand their workforce dynamics, predict employee turnover, and forecast future hiring needs. </a:t>
            </a:r>
          </a:p>
          <a:p>
            <a:pPr algn="l"/>
            <a:endParaRPr lang="en-US" sz="1600" b="0" i="0" dirty="0">
              <a:solidFill>
                <a:srgbClr val="001D35"/>
              </a:solidFill>
              <a:effectLst/>
              <a:latin typeface="Google Sans"/>
            </a:endParaRPr>
          </a:p>
          <a:p>
            <a:pPr marL="285750" indent="-285750" algn="l">
              <a:buFont typeface="Wingdings" panose="05000000000000000000" pitchFamily="2" charset="2"/>
              <a:buChar char="q"/>
            </a:pPr>
            <a:r>
              <a:rPr lang="en-US" sz="1600" b="0" i="0" dirty="0">
                <a:solidFill>
                  <a:srgbClr val="001D35"/>
                </a:solidFill>
                <a:effectLst/>
                <a:latin typeface="Google Sans"/>
              </a:rPr>
              <a:t>Employees</a:t>
            </a:r>
          </a:p>
          <a:p>
            <a:pPr fontAlgn="ctr">
              <a:buFont typeface="Arial" panose="020B0604020202020204" pitchFamily="34" charset="0"/>
              <a:buChar char="•"/>
            </a:pPr>
            <a:r>
              <a:rPr lang="en-US" sz="1600" b="0" i="0" dirty="0">
                <a:solidFill>
                  <a:srgbClr val="001D35"/>
                </a:solidFill>
                <a:effectLst/>
                <a:latin typeface="Google Sans"/>
              </a:rPr>
              <a:t>Employees can use MyAnalytics to learn about their individual productivity. MyAnalytics shows employees how much time they spend in meetings versus how much time they have to focus on work. </a:t>
            </a:r>
          </a:p>
          <a:p>
            <a:pPr algn="l"/>
            <a:endParaRPr lang="en-US" b="0" i="0" dirty="0">
              <a:solidFill>
                <a:srgbClr val="001D35"/>
              </a:solidFill>
              <a:effectLst/>
              <a:latin typeface="Google Sans"/>
            </a:endParaRPr>
          </a:p>
          <a:p>
            <a:pPr marL="285750" indent="-285750" algn="l">
              <a:buFont typeface="Wingdings" panose="05000000000000000000" pitchFamily="2" charset="2"/>
              <a:buChar char="q"/>
            </a:pPr>
            <a:r>
              <a:rPr lang="en-US" b="0" i="0" dirty="0">
                <a:solidFill>
                  <a:srgbClr val="001D35"/>
                </a:solidFill>
                <a:effectLst/>
                <a:latin typeface="Google Sans"/>
              </a:rPr>
              <a:t>Manager </a:t>
            </a:r>
          </a:p>
          <a:p>
            <a:pPr algn="just" fontAlgn="ctr">
              <a:buFont typeface="Arial" panose="020B0604020202020204" pitchFamily="34" charset="0"/>
              <a:buChar char="•"/>
            </a:pPr>
            <a:r>
              <a:rPr lang="en-US" dirty="0">
                <a:solidFill>
                  <a:srgbClr val="001D35"/>
                </a:solidFill>
                <a:latin typeface="Google Sans"/>
              </a:rPr>
              <a:t>Employee data analysis also helps managers to </a:t>
            </a:r>
            <a:r>
              <a:rPr lang="en-US" sz="1800" b="0" i="0" dirty="0">
                <a:solidFill>
                  <a:srgbClr val="001D35"/>
                </a:solidFill>
                <a:effectLst/>
                <a:latin typeface="Google Sans"/>
              </a:rPr>
              <a:t>Analyzing employee data can help identify top performers and those who may need more motivation or help with performance. </a:t>
            </a:r>
          </a:p>
          <a:p>
            <a:pPr algn="just" fontAlgn="ctr">
              <a:buFont typeface="Arial" panose="020B0604020202020204" pitchFamily="34" charset="0"/>
              <a:buChar char="•"/>
            </a:pPr>
            <a:endParaRPr lang="en-US" sz="1800" b="0" i="0" dirty="0">
              <a:solidFill>
                <a:srgbClr val="001D35"/>
              </a:solidFill>
              <a:effectLst/>
              <a:latin typeface="Google Sans"/>
            </a:endParaRPr>
          </a:p>
          <a:p>
            <a:pPr marL="285750" indent="-285750" algn="l">
              <a:buFont typeface="Arial" panose="020B0604020202020204" pitchFamily="34" charset="0"/>
              <a:buChar char="•"/>
            </a:pPr>
            <a:endParaRPr lang="en-US" b="0" i="0" dirty="0">
              <a:solidFill>
                <a:srgbClr val="001D35"/>
              </a:solidFill>
              <a:effectLst/>
              <a:latin typeface="Google Sans"/>
            </a:endParaRPr>
          </a:p>
        </p:txBody>
      </p:sp>
      <p:pic>
        <p:nvPicPr>
          <p:cNvPr id="10" name="Picture 9">
            <a:extLst>
              <a:ext uri="{FF2B5EF4-FFF2-40B4-BE49-F238E27FC236}">
                <a16:creationId xmlns:a16="http://schemas.microsoft.com/office/drawing/2014/main" id="{9EA94AD1-4607-1726-B00C-681C0CD1CE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4837" y="628902"/>
            <a:ext cx="2438400" cy="1562100"/>
          </a:xfrm>
          <a:prstGeom prst="rect">
            <a:avLst/>
          </a:prstGeom>
        </p:spPr>
      </p:pic>
      <p:pic>
        <p:nvPicPr>
          <p:cNvPr id="12" name="Picture 11">
            <a:extLst>
              <a:ext uri="{FF2B5EF4-FFF2-40B4-BE49-F238E27FC236}">
                <a16:creationId xmlns:a16="http://schemas.microsoft.com/office/drawing/2014/main" id="{621FBCB5-86FA-8AE2-6024-727B38881A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9149" y="2548063"/>
            <a:ext cx="1371601" cy="1495425"/>
          </a:xfrm>
          <a:prstGeom prst="rect">
            <a:avLst/>
          </a:prstGeom>
        </p:spPr>
      </p:pic>
      <p:pic>
        <p:nvPicPr>
          <p:cNvPr id="14" name="Picture 13">
            <a:extLst>
              <a:ext uri="{FF2B5EF4-FFF2-40B4-BE49-F238E27FC236}">
                <a16:creationId xmlns:a16="http://schemas.microsoft.com/office/drawing/2014/main" id="{9F054BEC-A0F1-0A4B-C790-E24E13695EC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22593" y="5325810"/>
            <a:ext cx="857250" cy="1143252"/>
          </a:xfrm>
          <a:prstGeom prst="rect">
            <a:avLst/>
          </a:prstGeom>
        </p:spPr>
      </p:pic>
      <p:pic>
        <p:nvPicPr>
          <p:cNvPr id="16" name="Picture 15">
            <a:extLst>
              <a:ext uri="{FF2B5EF4-FFF2-40B4-BE49-F238E27FC236}">
                <a16:creationId xmlns:a16="http://schemas.microsoft.com/office/drawing/2014/main" id="{111545D7-A70D-4747-36B1-A3F14D180D74}"/>
              </a:ext>
            </a:extLst>
          </p:cNvPr>
          <p:cNvPicPr>
            <a:picLocks noChangeAspect="1"/>
          </p:cNvPicPr>
          <p:nvPr/>
        </p:nvPicPr>
        <p:blipFill>
          <a:blip r:embed="rId6" cstate="print">
            <a:extLst>
              <a:ext uri="{28A0092B-C50C-407E-A947-70E740481C1C}">
                <a14:useLocalDpi xmlns:a14="http://schemas.microsoft.com/office/drawing/2010/main" val="0"/>
              </a:ext>
            </a:extLst>
          </a:blip>
          <a:srcRect b="18559"/>
          <a:stretch/>
        </p:blipFill>
        <p:spPr>
          <a:xfrm>
            <a:off x="8854903" y="4043487"/>
            <a:ext cx="1911693" cy="114325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2146730"/>
            <a:ext cx="2695574" cy="3248025"/>
          </a:xfrm>
          <a:prstGeom prst="rect">
            <a:avLst/>
          </a:prstGeom>
        </p:spPr>
      </p:pic>
      <p:sp>
        <p:nvSpPr>
          <p:cNvPr id="6" name="object 6"/>
          <p:cNvSpPr txBox="1">
            <a:spLocks noGrp="1"/>
          </p:cNvSpPr>
          <p:nvPr>
            <p:ph type="title"/>
          </p:nvPr>
        </p:nvSpPr>
        <p:spPr>
          <a:xfrm>
            <a:off x="400050" y="762000"/>
            <a:ext cx="12740641" cy="505908"/>
          </a:xfrm>
          <a:prstGeom prst="rect">
            <a:avLst/>
          </a:prstGeom>
        </p:spPr>
        <p:txBody>
          <a:bodyPr vert="horz" wrap="square" lIns="0" tIns="13335" rIns="0" bIns="0" rtlCol="0">
            <a:spAutoFit/>
          </a:bodyPr>
          <a:lstStyle/>
          <a:p>
            <a:pPr marL="12700">
              <a:lnSpc>
                <a:spcPct val="100000"/>
              </a:lnSpc>
              <a:spcBef>
                <a:spcPts val="105"/>
              </a:spcBef>
            </a:pPr>
            <a:r>
              <a:rPr sz="3200" b="1" spc="10" dirty="0"/>
              <a:t>O</a:t>
            </a:r>
            <a:r>
              <a:rPr sz="3200" b="1" spc="25" dirty="0"/>
              <a:t>U</a:t>
            </a:r>
            <a:r>
              <a:rPr sz="3200" b="1" dirty="0"/>
              <a:t>R</a:t>
            </a:r>
            <a:r>
              <a:rPr sz="3200" b="1" spc="5" dirty="0"/>
              <a:t> </a:t>
            </a:r>
            <a:r>
              <a:rPr sz="3200" b="1" spc="25" dirty="0"/>
              <a:t>S</a:t>
            </a:r>
            <a:r>
              <a:rPr sz="3200" b="1" spc="10" dirty="0"/>
              <a:t>O</a:t>
            </a:r>
            <a:r>
              <a:rPr sz="3200" b="1" spc="25" dirty="0"/>
              <a:t>LU</a:t>
            </a:r>
            <a:r>
              <a:rPr sz="3200" b="1" spc="-35" dirty="0"/>
              <a:t>T</a:t>
            </a:r>
            <a:r>
              <a:rPr sz="3200" b="1" spc="-30" dirty="0"/>
              <a:t>I</a:t>
            </a:r>
            <a:r>
              <a:rPr sz="3200" b="1" spc="10" dirty="0"/>
              <a:t>O</a:t>
            </a:r>
            <a:r>
              <a:rPr sz="3200" b="1" dirty="0"/>
              <a:t>N</a:t>
            </a:r>
            <a:r>
              <a:rPr sz="3200" b="1" spc="-345" dirty="0"/>
              <a:t> </a:t>
            </a:r>
            <a:r>
              <a:rPr sz="3200" b="1" spc="-35" dirty="0"/>
              <a:t>A</a:t>
            </a:r>
            <a:r>
              <a:rPr sz="3200" b="1" spc="-5" dirty="0"/>
              <a:t>N</a:t>
            </a:r>
            <a:r>
              <a:rPr sz="3200" b="1" dirty="0"/>
              <a:t>D</a:t>
            </a:r>
            <a:r>
              <a:rPr sz="3200" b="1" spc="35" dirty="0"/>
              <a:t> </a:t>
            </a:r>
            <a:r>
              <a:rPr sz="3200" b="1" spc="-30" dirty="0"/>
              <a:t>I</a:t>
            </a:r>
            <a:r>
              <a:rPr sz="3200" b="1" spc="-35" dirty="0"/>
              <a:t>T</a:t>
            </a:r>
            <a:r>
              <a:rPr sz="3200" b="1" dirty="0"/>
              <a:t>S</a:t>
            </a:r>
            <a:r>
              <a:rPr sz="3200" b="1" spc="60" dirty="0"/>
              <a:t> </a:t>
            </a:r>
            <a:r>
              <a:rPr sz="3200" b="1" spc="-295" dirty="0"/>
              <a:t>V</a:t>
            </a:r>
            <a:r>
              <a:rPr sz="3200" b="1" spc="-35" dirty="0"/>
              <a:t>A</a:t>
            </a:r>
            <a:r>
              <a:rPr sz="3200" b="1" spc="25" dirty="0"/>
              <a:t>LU</a:t>
            </a:r>
            <a:r>
              <a:rPr sz="3200" b="1" dirty="0"/>
              <a:t>E</a:t>
            </a:r>
            <a:r>
              <a:rPr sz="3200" b="1" spc="-65" dirty="0"/>
              <a:t> </a:t>
            </a:r>
            <a:r>
              <a:rPr sz="3200" b="1" spc="-15" dirty="0"/>
              <a:t>P</a:t>
            </a:r>
            <a:r>
              <a:rPr sz="3200" b="1" spc="-30" dirty="0"/>
              <a:t>R</a:t>
            </a:r>
            <a:r>
              <a:rPr sz="3200" b="1" spc="10" dirty="0"/>
              <a:t>O</a:t>
            </a:r>
            <a:r>
              <a:rPr sz="3200" b="1" spc="-15" dirty="0"/>
              <a:t>P</a:t>
            </a:r>
            <a:r>
              <a:rPr sz="3200" b="1" spc="10" dirty="0"/>
              <a:t>O</a:t>
            </a:r>
            <a:r>
              <a:rPr sz="3200" b="1" spc="25" dirty="0"/>
              <a:t>S</a:t>
            </a:r>
            <a:r>
              <a:rPr sz="3200" b="1" spc="-30" dirty="0"/>
              <a:t>I</a:t>
            </a:r>
            <a:r>
              <a:rPr sz="3200" b="1" spc="-35" dirty="0"/>
              <a:t>T</a:t>
            </a:r>
            <a:r>
              <a:rPr sz="3200" b="1" spc="-30" dirty="0"/>
              <a:t>I</a:t>
            </a:r>
            <a:r>
              <a:rPr sz="3200" b="1" spc="10" dirty="0"/>
              <a:t>O</a:t>
            </a:r>
            <a:r>
              <a:rPr sz="3200" b="1"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84B93119-C55E-ABFF-E62A-8EC87D90E85B}"/>
              </a:ext>
            </a:extLst>
          </p:cNvPr>
          <p:cNvSpPr txBox="1"/>
          <p:nvPr/>
        </p:nvSpPr>
        <p:spPr>
          <a:xfrm>
            <a:off x="3505200" y="2209800"/>
            <a:ext cx="6172200" cy="2862322"/>
          </a:xfrm>
          <a:prstGeom prst="rect">
            <a:avLst/>
          </a:prstGeom>
          <a:noFill/>
        </p:spPr>
        <p:txBody>
          <a:bodyPr wrap="square" rtlCol="0">
            <a:spAutoFit/>
          </a:bodyPr>
          <a:lstStyle/>
          <a:p>
            <a:pPr marL="342900" indent="-342900">
              <a:buFont typeface="Wingdings" panose="05000000000000000000" pitchFamily="2" charset="2"/>
              <a:buChar char="ü"/>
            </a:pPr>
            <a:endParaRPr lang="en-IN" dirty="0"/>
          </a:p>
          <a:p>
            <a:pPr marL="342900" indent="-342900">
              <a:buFont typeface="Wingdings" panose="05000000000000000000" pitchFamily="2" charset="2"/>
              <a:buChar char="ü"/>
            </a:pPr>
            <a:r>
              <a:rPr lang="en-IN" dirty="0"/>
              <a:t>CONDITIONAL FORMATTING- MISSING</a:t>
            </a:r>
          </a:p>
          <a:p>
            <a:pPr marL="342900" indent="-342900">
              <a:buFont typeface="Wingdings" panose="05000000000000000000" pitchFamily="2" charset="2"/>
              <a:buChar char="ü"/>
            </a:pPr>
            <a:endParaRPr lang="en-IN" dirty="0"/>
          </a:p>
          <a:p>
            <a:pPr marL="342900" indent="-342900">
              <a:buFont typeface="Wingdings" panose="05000000000000000000" pitchFamily="2" charset="2"/>
              <a:buChar char="ü"/>
            </a:pPr>
            <a:r>
              <a:rPr lang="en-IN" dirty="0"/>
              <a:t>FILTER-REMOVE</a:t>
            </a:r>
          </a:p>
          <a:p>
            <a:pPr marL="342900" indent="-342900">
              <a:buFont typeface="Wingdings" panose="05000000000000000000" pitchFamily="2" charset="2"/>
              <a:buChar char="ü"/>
            </a:pPr>
            <a:endParaRPr lang="en-IN" dirty="0"/>
          </a:p>
          <a:p>
            <a:pPr marL="342900" indent="-342900">
              <a:buFont typeface="Wingdings" panose="05000000000000000000" pitchFamily="2" charset="2"/>
              <a:buChar char="ü"/>
            </a:pPr>
            <a:r>
              <a:rPr lang="en-IN" dirty="0"/>
              <a:t>FORMULA- PERFORMANCE</a:t>
            </a:r>
          </a:p>
          <a:p>
            <a:pPr marL="342900" indent="-342900">
              <a:buFont typeface="Wingdings" panose="05000000000000000000" pitchFamily="2" charset="2"/>
              <a:buChar char="ü"/>
            </a:pPr>
            <a:endParaRPr lang="en-IN" dirty="0"/>
          </a:p>
          <a:p>
            <a:pPr marL="342900" indent="-342900">
              <a:buFont typeface="Wingdings" panose="05000000000000000000" pitchFamily="2" charset="2"/>
              <a:buChar char="ü"/>
            </a:pPr>
            <a:r>
              <a:rPr lang="en-IN" dirty="0"/>
              <a:t>PIVOT-SUMMARY</a:t>
            </a:r>
          </a:p>
          <a:p>
            <a:pPr marL="342900" indent="-342900">
              <a:buFont typeface="Wingdings" panose="05000000000000000000" pitchFamily="2" charset="2"/>
              <a:buChar char="ü"/>
            </a:pPr>
            <a:endParaRPr lang="en-IN" dirty="0"/>
          </a:p>
          <a:p>
            <a:pPr marL="342900" indent="-342900">
              <a:buFont typeface="Wingdings" panose="05000000000000000000" pitchFamily="2" charset="2"/>
              <a:buChar char="ü"/>
            </a:pPr>
            <a:r>
              <a:rPr lang="en-IN" dirty="0"/>
              <a:t>GRAGH-DATA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895600" y="-152400"/>
            <a:ext cx="9692640" cy="1325562"/>
          </a:xfrm>
        </p:spPr>
        <p:txBody>
          <a:bodyPr/>
          <a:lstStyle/>
          <a:p>
            <a:pPr algn="just"/>
            <a:r>
              <a:rPr lang="en-IN" b="1" dirty="0"/>
              <a:t>Dataset Description</a:t>
            </a:r>
          </a:p>
        </p:txBody>
      </p:sp>
      <p:sp>
        <p:nvSpPr>
          <p:cNvPr id="3" name="TextBox 2">
            <a:extLst>
              <a:ext uri="{FF2B5EF4-FFF2-40B4-BE49-F238E27FC236}">
                <a16:creationId xmlns:a16="http://schemas.microsoft.com/office/drawing/2014/main" id="{2A0649C8-0EAF-7EA1-022E-187412369A42}"/>
              </a:ext>
            </a:extLst>
          </p:cNvPr>
          <p:cNvSpPr txBox="1"/>
          <p:nvPr/>
        </p:nvSpPr>
        <p:spPr>
          <a:xfrm>
            <a:off x="914400" y="1600200"/>
            <a:ext cx="9982200" cy="4524315"/>
          </a:xfrm>
          <a:prstGeom prst="rect">
            <a:avLst/>
          </a:prstGeom>
          <a:noFill/>
        </p:spPr>
        <p:txBody>
          <a:bodyPr wrap="square" rtlCol="0">
            <a:spAutoFit/>
          </a:bodyPr>
          <a:lstStyle/>
          <a:p>
            <a:pPr marL="285750" indent="-285750" algn="just">
              <a:buFont typeface="Wingdings" panose="05000000000000000000" pitchFamily="2" charset="2"/>
              <a:buChar char="v"/>
            </a:pPr>
            <a:r>
              <a:rPr lang="en-IN" sz="1600" dirty="0"/>
              <a:t>EMPLOYEE –KAGGLE</a:t>
            </a:r>
          </a:p>
          <a:p>
            <a:pPr algn="just"/>
            <a:endParaRPr lang="en-IN" sz="1600" dirty="0"/>
          </a:p>
          <a:p>
            <a:pPr marL="285750" indent="-285750" algn="just">
              <a:buFont typeface="Wingdings" panose="05000000000000000000" pitchFamily="2" charset="2"/>
              <a:buChar char="v"/>
            </a:pPr>
            <a:r>
              <a:rPr lang="en-IN" sz="1600" dirty="0"/>
              <a:t>26-FEATURES</a:t>
            </a:r>
          </a:p>
          <a:p>
            <a:pPr marL="285750" indent="-285750" algn="just">
              <a:buFont typeface="Wingdings" panose="05000000000000000000" pitchFamily="2" charset="2"/>
              <a:buChar char="v"/>
            </a:pPr>
            <a:endParaRPr lang="en-IN" sz="1600" dirty="0"/>
          </a:p>
          <a:p>
            <a:pPr marL="285750" indent="-285750" algn="just">
              <a:buFont typeface="Wingdings" panose="05000000000000000000" pitchFamily="2" charset="2"/>
              <a:buChar char="v"/>
            </a:pPr>
            <a:r>
              <a:rPr lang="en-IN" sz="1600" dirty="0"/>
              <a:t>9-FEATURES</a:t>
            </a:r>
          </a:p>
          <a:p>
            <a:pPr marL="285750" indent="-285750" algn="just">
              <a:buFont typeface="Wingdings" panose="05000000000000000000" pitchFamily="2" charset="2"/>
              <a:buChar char="v"/>
            </a:pPr>
            <a:endParaRPr lang="en-IN" sz="1600" dirty="0"/>
          </a:p>
          <a:p>
            <a:pPr marL="285750" indent="-285750" algn="just">
              <a:buFont typeface="Wingdings" panose="05000000000000000000" pitchFamily="2" charset="2"/>
              <a:buChar char="v"/>
            </a:pPr>
            <a:r>
              <a:rPr lang="en-IN" sz="1600" dirty="0"/>
              <a:t>EMP-ID-NUMBER</a:t>
            </a:r>
          </a:p>
          <a:p>
            <a:pPr marL="285750" indent="-285750" algn="just">
              <a:buFont typeface="Wingdings" panose="05000000000000000000" pitchFamily="2" charset="2"/>
              <a:buChar char="v"/>
            </a:pPr>
            <a:endParaRPr lang="en-IN" sz="1600" dirty="0"/>
          </a:p>
          <a:p>
            <a:pPr marL="285750" indent="-285750" algn="just">
              <a:buFont typeface="Wingdings" panose="05000000000000000000" pitchFamily="2" charset="2"/>
              <a:buChar char="v"/>
            </a:pPr>
            <a:r>
              <a:rPr lang="en-IN" sz="1600" dirty="0"/>
              <a:t>NAME-TEXT</a:t>
            </a:r>
          </a:p>
          <a:p>
            <a:pPr marL="285750" indent="-285750" algn="just">
              <a:buFont typeface="Wingdings" panose="05000000000000000000" pitchFamily="2" charset="2"/>
              <a:buChar char="v"/>
            </a:pPr>
            <a:endParaRPr lang="en-IN" sz="1600" dirty="0"/>
          </a:p>
          <a:p>
            <a:pPr marL="285750" indent="-285750" algn="just">
              <a:buFont typeface="Wingdings" panose="05000000000000000000" pitchFamily="2" charset="2"/>
              <a:buChar char="v"/>
            </a:pPr>
            <a:r>
              <a:rPr lang="en-IN" sz="1600" dirty="0"/>
              <a:t>EMP TYPE</a:t>
            </a:r>
          </a:p>
          <a:p>
            <a:pPr marL="285750" indent="-285750" algn="just">
              <a:buFont typeface="Wingdings" panose="05000000000000000000" pitchFamily="2" charset="2"/>
              <a:buChar char="v"/>
            </a:pPr>
            <a:endParaRPr lang="en-IN" sz="1600" dirty="0"/>
          </a:p>
          <a:p>
            <a:pPr marL="285750" indent="-285750" algn="just">
              <a:buFont typeface="Wingdings" panose="05000000000000000000" pitchFamily="2" charset="2"/>
              <a:buChar char="v"/>
            </a:pPr>
            <a:r>
              <a:rPr lang="en-IN" sz="1600" dirty="0"/>
              <a:t>PERFORMANCE LEVEL</a:t>
            </a:r>
          </a:p>
          <a:p>
            <a:pPr marL="285750" indent="-285750" algn="just">
              <a:buFont typeface="Wingdings" panose="05000000000000000000" pitchFamily="2" charset="2"/>
              <a:buChar char="v"/>
            </a:pPr>
            <a:endParaRPr lang="en-IN" sz="1600" dirty="0"/>
          </a:p>
          <a:p>
            <a:pPr marL="285750" indent="-285750" algn="just">
              <a:buFont typeface="Wingdings" panose="05000000000000000000" pitchFamily="2" charset="2"/>
              <a:buChar char="v"/>
            </a:pPr>
            <a:r>
              <a:rPr lang="en-IN" sz="1600" dirty="0"/>
              <a:t>GENDER-MALE FEMALE</a:t>
            </a:r>
          </a:p>
          <a:p>
            <a:pPr marL="285750" indent="-285750" algn="just">
              <a:buFont typeface="Wingdings" panose="05000000000000000000" pitchFamily="2" charset="2"/>
              <a:buChar char="v"/>
            </a:pPr>
            <a:endParaRPr lang="en-IN" sz="1600" dirty="0"/>
          </a:p>
          <a:p>
            <a:pPr marL="285750" indent="-285750" algn="just">
              <a:buFont typeface="Wingdings" panose="05000000000000000000" pitchFamily="2" charset="2"/>
              <a:buChar char="v"/>
            </a:pPr>
            <a:r>
              <a:rPr lang="en-IN" sz="1600" dirty="0"/>
              <a:t>EMPLOYEE RATING- NUMERICAL VALUE</a:t>
            </a:r>
          </a:p>
          <a:p>
            <a:pPr marL="285750" indent="-285750" algn="just">
              <a:buFont typeface="Wingdings" panose="05000000000000000000" pitchFamily="2" charset="2"/>
              <a:buChar char="v"/>
            </a:pPr>
            <a:endParaRPr lang="en-IN" sz="16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04800" y="-1752600"/>
            <a:ext cx="10744199" cy="3286797"/>
          </a:xfrm>
          <a:prstGeom prst="rect">
            <a:avLst/>
          </a:prstGeom>
        </p:spPr>
        <p:txBody>
          <a:bodyPr vert="horz" wrap="square" lIns="0" tIns="16510" rIns="0" bIns="0" rtlCol="0">
            <a:spAutoFit/>
          </a:bodyPr>
          <a:lstStyle/>
          <a:p>
            <a:pPr marL="12700" algn="ctr">
              <a:lnSpc>
                <a:spcPct val="100000"/>
              </a:lnSpc>
              <a:spcBef>
                <a:spcPts val="130"/>
              </a:spcBef>
            </a:pPr>
            <a:br>
              <a:rPr lang="en-IN" sz="4250" spc="15" dirty="0"/>
            </a:br>
            <a:br>
              <a:rPr lang="en-IN" sz="4250" spc="15" dirty="0"/>
            </a:br>
            <a:br>
              <a:rPr lang="en-IN" sz="4250" spc="15" dirty="0"/>
            </a:br>
            <a:br>
              <a:rPr lang="en-IN" sz="4250" spc="15" dirty="0"/>
            </a:b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a:t>
            </a:r>
            <a:r>
              <a:rPr lang="en-IN" sz="4250" spc="15" dirty="0"/>
              <a:t>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30C4ED0-504F-2725-2A75-B10131ACEA50}"/>
              </a:ext>
            </a:extLst>
          </p:cNvPr>
          <p:cNvSpPr txBox="1"/>
          <p:nvPr/>
        </p:nvSpPr>
        <p:spPr>
          <a:xfrm>
            <a:off x="2415540" y="2736699"/>
            <a:ext cx="8534018"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PERFORMANCE LEVEL =</a:t>
            </a:r>
            <a:r>
              <a:rPr lang="en-IN" dirty="0">
                <a:solidFill>
                  <a:srgbClr val="00B0F0"/>
                </a:solidFill>
              </a:rPr>
              <a:t>IFS(Z8&gt;+5,”VERY HIGH”,Z8&gt;=4,”HIGH”,Z8&gt;=3,”MED”,TRUE,”LOW”</a:t>
            </a: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406</TotalTime>
  <Words>593</Words>
  <Application>Microsoft Office PowerPoint</Application>
  <PresentationFormat>Widescreen</PresentationFormat>
  <Paragraphs>163</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Century Schoolbook</vt:lpstr>
      <vt:lpstr>Google Sans</vt:lpstr>
      <vt:lpstr>Roboto</vt:lpstr>
      <vt:lpstr>Times New Roman</vt:lpstr>
      <vt:lpstr>Trebuchet MS</vt:lpstr>
      <vt:lpstr>Wingdings</vt:lpstr>
      <vt:lpstr>Wingdings 2</vt:lpstr>
      <vt:lpstr>View</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    THE "WOW" IN OUR SOLUTION</vt:lpstr>
      <vt:lpstr>PowerPoint Presentation</vt:lpstr>
      <vt:lpstr>PowerPoint Presentation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Brindhavenkat15@outlook.com</cp:lastModifiedBy>
  <cp:revision>19</cp:revision>
  <dcterms:created xsi:type="dcterms:W3CDTF">2024-03-29T15:07:22Z</dcterms:created>
  <dcterms:modified xsi:type="dcterms:W3CDTF">2024-09-07T12:14:15Z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