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0" r:id="rId4"/>
    <p:sldId id="264" r:id="rId5"/>
    <p:sldId id="265" r:id="rId6"/>
    <p:sldId id="271" r:id="rId7"/>
    <p:sldId id="266"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874E-D650-412C-8444-3AB8BC9D8420}"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447C6-65C5-47E3-BDF3-787206E8C308}" type="slidenum">
              <a:rPr lang="en-US" smtClean="0"/>
              <a:t>‹#›</a:t>
            </a:fld>
            <a:endParaRPr lang="en-US"/>
          </a:p>
        </p:txBody>
      </p:sp>
    </p:spTree>
    <p:extLst>
      <p:ext uri="{BB962C8B-B14F-4D97-AF65-F5344CB8AC3E}">
        <p14:creationId xmlns:p14="http://schemas.microsoft.com/office/powerpoint/2010/main" val="202786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learner-cares.medium.com/handwritten-digit-recognition-using-convolutional-neural-network-cnn-with-tensorflow-2f444e6c4c31#1680" TargetMode="External"/><Relationship Id="rId2" Type="http://schemas.openxmlformats.org/officeDocument/2006/relationships/hyperlink" Target="https://learner-cares.medium.com/handwritten-digit-recognition-using-convolutional-neural-network-cnn-with-tensorflow-2f444e6c4c31#b181" TargetMode="External"/><Relationship Id="rId1" Type="http://schemas.openxmlformats.org/officeDocument/2006/relationships/slideLayout" Target="../slideLayouts/slideLayout2.xml"/><Relationship Id="rId5" Type="http://schemas.openxmlformats.org/officeDocument/2006/relationships/hyperlink" Target="https://learner-cares.medium.com/handwritten-digit-recognition-using-convolutional-neural-network-cnn-with-tensorflow-2f444e6c4c31#9fb1" TargetMode="External"/><Relationship Id="rId4" Type="http://schemas.openxmlformats.org/officeDocument/2006/relationships/hyperlink" Target="https://learner-cares.medium.com/handwritten-digit-recognition-using-convolutional-neural-network-cnn-with-tensorflow-2f444e6c4c31#7c6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3302" y="1176624"/>
            <a:ext cx="8915399" cy="1468800"/>
          </a:xfrm>
        </p:spPr>
        <p:txBody>
          <a:bodyPr>
            <a:normAutofit/>
          </a:bodyPr>
          <a:lstStyle/>
          <a:p>
            <a:r>
              <a:rPr lang="en-US" b="1" dirty="0" smtClean="0">
                <a:solidFill>
                  <a:schemeClr val="bg2">
                    <a:lumMod val="50000"/>
                  </a:schemeClr>
                </a:solidFill>
                <a:latin typeface="Times New Roman" panose="02020603050405020304" pitchFamily="18" charset="0"/>
                <a:cs typeface="Times New Roman" panose="02020603050405020304" pitchFamily="18" charset="0"/>
              </a:rPr>
              <a:t>DIGIT RECOGNITION USING CNN</a:t>
            </a:r>
            <a:endParaRPr lang="en-US"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a:xfrm>
            <a:off x="5669281" y="3324113"/>
            <a:ext cx="6390042" cy="1636571"/>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Presented by…</a:t>
            </a:r>
          </a:p>
          <a:p>
            <a:r>
              <a:rPr lang="en-US" dirty="0" err="1" smtClean="0">
                <a:latin typeface="Times New Roman" panose="02020603050405020304" pitchFamily="18" charset="0"/>
                <a:cs typeface="Times New Roman" panose="02020603050405020304" pitchFamily="18" charset="0"/>
              </a:rPr>
              <a:t>C.Kaviya</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Department of artificial intelligence and data science,  </a:t>
            </a:r>
          </a:p>
          <a:p>
            <a:r>
              <a:rPr lang="en-US" dirty="0" smtClean="0">
                <a:latin typeface="Times New Roman" panose="02020603050405020304" pitchFamily="18" charset="0"/>
                <a:cs typeface="Times New Roman" panose="02020603050405020304" pitchFamily="18" charset="0"/>
              </a:rPr>
              <a:t>Sir </a:t>
            </a:r>
            <a:r>
              <a:rPr lang="en-US" dirty="0" err="1" smtClean="0">
                <a:latin typeface="Times New Roman" panose="02020603050405020304" pitchFamily="18" charset="0"/>
                <a:cs typeface="Times New Roman" panose="02020603050405020304" pitchFamily="18" charset="0"/>
              </a:rPr>
              <a:t>Issac</a:t>
            </a:r>
            <a:r>
              <a:rPr lang="en-US" dirty="0" smtClean="0">
                <a:latin typeface="Times New Roman" panose="02020603050405020304" pitchFamily="18" charset="0"/>
                <a:cs typeface="Times New Roman" panose="02020603050405020304" pitchFamily="18" charset="0"/>
              </a:rPr>
              <a:t> newton college of engineering and technology.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9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6987" y="1477660"/>
            <a:ext cx="931612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
            </a:r>
            <a:br>
              <a:rPr lang="en-US" dirty="0"/>
            </a:br>
            <a:r>
              <a:rPr lang="en-US" dirty="0"/>
              <a:t>Handwritten character recognition is one of the practically important issues in pattern recognition applications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a:t>
            </a:r>
            <a:r>
              <a:rPr lang="en-US" dirty="0"/>
              <a:t>The applications of digit recognition include in postal mail sorting, bank check processing, form data entry, etc.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main problem lies within the ability on developing an efficient algorithm that can recognize hand written digits, which is submitted by users by the way of a scanner, tablet, and other digital </a:t>
            </a:r>
            <a:r>
              <a:rPr lang="en-US" dirty="0" smtClean="0"/>
              <a:t>devices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experimental results showed that the highest accuracy was obtained by Multilayer Perceptron with the value of 90.37%.</a:t>
            </a:r>
          </a:p>
          <a:p>
            <a:pPr marL="285750" indent="-285750">
              <a:buFont typeface="Arial" panose="020B0604020202020204" pitchFamily="34" charset="0"/>
              <a:buChar char="•"/>
            </a:pPr>
            <a:r>
              <a:rPr lang="en-US" dirty="0"/>
              <a:t/>
            </a:r>
            <a:br>
              <a:rPr lang="en-US" dirty="0"/>
            </a:br>
            <a:endParaRPr lang="en-US" dirty="0"/>
          </a:p>
        </p:txBody>
      </p:sp>
      <p:sp>
        <p:nvSpPr>
          <p:cNvPr id="3" name="TextBox 2"/>
          <p:cNvSpPr txBox="1"/>
          <p:nvPr/>
        </p:nvSpPr>
        <p:spPr>
          <a:xfrm>
            <a:off x="3420932" y="720763"/>
            <a:ext cx="5088368" cy="584775"/>
          </a:xfrm>
          <a:prstGeom prst="rect">
            <a:avLst/>
          </a:prstGeom>
          <a:noFill/>
        </p:spPr>
        <p:txBody>
          <a:bodyPr wrap="square" rtlCol="0">
            <a:spAutoFit/>
          </a:bodyPr>
          <a:lstStyle/>
          <a:p>
            <a:r>
              <a:rPr lang="en-US" sz="3200" b="1" i="1" dirty="0" smtClean="0">
                <a:latin typeface="Times New Roman" panose="02020603050405020304" pitchFamily="18" charset="0"/>
                <a:cs typeface="Times New Roman" panose="02020603050405020304" pitchFamily="18" charset="0"/>
              </a:rPr>
              <a:t>APPLICATIONS</a:t>
            </a:r>
            <a:endParaRPr 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61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9421" y="3410175"/>
            <a:ext cx="7444291" cy="830997"/>
          </a:xfrm>
          <a:prstGeom prst="rect">
            <a:avLst/>
          </a:prstGeom>
          <a:noFill/>
        </p:spPr>
        <p:txBody>
          <a:bodyPr wrap="square" rtlCol="0">
            <a:spAutoFit/>
          </a:bodyPr>
          <a:lstStyle/>
          <a:p>
            <a:r>
              <a:rPr lang="en-US" sz="4800" b="1" i="1" dirty="0" smtClean="0">
                <a:latin typeface="Times New Roman" panose="02020603050405020304" pitchFamily="18" charset="0"/>
                <a:cs typeface="Times New Roman" panose="02020603050405020304" pitchFamily="18" charset="0"/>
              </a:rPr>
              <a:t>THANK YOU!!</a:t>
            </a:r>
            <a:endParaRPr lang="en-US" sz="4800" b="1" i="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4522973" y="1676064"/>
            <a:ext cx="3038475" cy="1504950"/>
          </a:xfrm>
          <a:prstGeom prst="rect">
            <a:avLst/>
          </a:prstGeom>
        </p:spPr>
      </p:pic>
    </p:spTree>
    <p:extLst>
      <p:ext uri="{BB962C8B-B14F-4D97-AF65-F5344CB8AC3E}">
        <p14:creationId xmlns:p14="http://schemas.microsoft.com/office/powerpoint/2010/main" val="219105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104" y="624110"/>
            <a:ext cx="8911687" cy="1280890"/>
          </a:xfrm>
        </p:spPr>
        <p:txBody>
          <a:bodyPr/>
          <a:lstStyle/>
          <a:p>
            <a:r>
              <a:rPr lang="en-US" b="1" dirty="0" smtClean="0">
                <a:solidFill>
                  <a:schemeClr val="tx1"/>
                </a:solidFill>
              </a:rPr>
              <a:t>AGENDA</a:t>
            </a:r>
            <a:endParaRPr lang="en-US" b="1" dirty="0">
              <a:solidFill>
                <a:schemeClr val="tx1"/>
              </a:solidFill>
            </a:endParaRPr>
          </a:p>
        </p:txBody>
      </p:sp>
      <p:sp>
        <p:nvSpPr>
          <p:cNvPr id="6" name="TextBox 5"/>
          <p:cNvSpPr txBox="1"/>
          <p:nvPr/>
        </p:nvSpPr>
        <p:spPr>
          <a:xfrm>
            <a:off x="4098664" y="1678193"/>
            <a:ext cx="5163670" cy="4093428"/>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smtClean="0"/>
              <a:t>PROJECT STATEMENT</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PROJECT OERVIEW</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PROJECT MODELLING</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RESULTS</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SOLUTION AND ITS PROPOSITIONS</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WOWS IN MY SOLUTION</a:t>
            </a:r>
          </a:p>
          <a:p>
            <a:pPr marL="342900" indent="-342900">
              <a:buFont typeface="Wingdings" panose="05000000000000000000" pitchFamily="2" charset="2"/>
              <a:buChar char="ü"/>
            </a:pPr>
            <a:endParaRPr lang="en-US" sz="2000" b="1" dirty="0" smtClean="0"/>
          </a:p>
          <a:p>
            <a:pPr marL="342900" indent="-342900">
              <a:buFont typeface="Wingdings" panose="05000000000000000000" pitchFamily="2" charset="2"/>
              <a:buChar char="ü"/>
            </a:pPr>
            <a:r>
              <a:rPr lang="en-US" sz="2000" b="1" dirty="0" smtClean="0"/>
              <a:t>APPLICATION AREAS</a:t>
            </a:r>
            <a:endParaRPr lang="en-US" sz="2000" b="1" dirty="0"/>
          </a:p>
        </p:txBody>
      </p:sp>
    </p:spTree>
    <p:extLst>
      <p:ext uri="{BB962C8B-B14F-4D97-AF65-F5344CB8AC3E}">
        <p14:creationId xmlns:p14="http://schemas.microsoft.com/office/powerpoint/2010/main" val="163381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51570" y="495018"/>
            <a:ext cx="8911687" cy="1280890"/>
          </a:xfrm>
        </p:spPr>
        <p:txBody>
          <a:bodyPr/>
          <a:lstStyle/>
          <a:p>
            <a:r>
              <a:rPr lang="en-US" b="1" i="1" dirty="0" smtClean="0">
                <a:solidFill>
                  <a:schemeClr val="tx1">
                    <a:lumMod val="95000"/>
                    <a:lumOff val="5000"/>
                  </a:schemeClr>
                </a:solidFill>
                <a:latin typeface="Times New Roman" panose="02020603050405020304" pitchFamily="18" charset="0"/>
                <a:cs typeface="Times New Roman" panose="02020603050405020304" pitchFamily="18" charset="0"/>
              </a:rPr>
              <a:t>PROJECT OVERVIEW</a:t>
            </a:r>
            <a:endParaRPr lang="en-US"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103813" y="3894269"/>
            <a:ext cx="519594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Collection</a:t>
            </a:r>
            <a:endParaRPr lang="en-US" dirty="0"/>
          </a:p>
          <a:p>
            <a:pPr marL="285750" indent="-285750">
              <a:buFont typeface="Arial" panose="020B0604020202020204" pitchFamily="34" charset="0"/>
              <a:buChar char="•"/>
            </a:pPr>
            <a:r>
              <a:rPr lang="en-US" b="1" dirty="0"/>
              <a:t>Data Preprocessing</a:t>
            </a:r>
            <a:endParaRPr lang="en-US" dirty="0"/>
          </a:p>
          <a:p>
            <a:pPr marL="285750" indent="-285750">
              <a:buFont typeface="Arial" panose="020B0604020202020204" pitchFamily="34" charset="0"/>
              <a:buChar char="•"/>
            </a:pPr>
            <a:r>
              <a:rPr lang="en-US" b="1" dirty="0"/>
              <a:t>Model Architecture Design</a:t>
            </a:r>
          </a:p>
          <a:p>
            <a:pPr marL="285750" indent="-285750">
              <a:buFont typeface="Arial" panose="020B0604020202020204" pitchFamily="34" charset="0"/>
              <a:buChar char="•"/>
            </a:pPr>
            <a:r>
              <a:rPr lang="en-US" b="1" dirty="0"/>
              <a:t>Compile a model</a:t>
            </a:r>
          </a:p>
          <a:p>
            <a:pPr marL="285750" indent="-285750">
              <a:buFont typeface="Arial" panose="020B0604020202020204" pitchFamily="34" charset="0"/>
              <a:buChar char="•"/>
            </a:pPr>
            <a:r>
              <a:rPr lang="en-US" b="1" dirty="0"/>
              <a:t>Model Training</a:t>
            </a:r>
          </a:p>
          <a:p>
            <a:pPr marL="285750" indent="-285750">
              <a:buFont typeface="Arial" panose="020B0604020202020204" pitchFamily="34" charset="0"/>
              <a:buChar char="•"/>
            </a:pPr>
            <a:r>
              <a:rPr lang="en-US" b="1" dirty="0"/>
              <a:t>Model evaluation</a:t>
            </a:r>
          </a:p>
          <a:p>
            <a:pPr marL="285750" indent="-285750">
              <a:buFont typeface="Arial" panose="020B0604020202020204" pitchFamily="34" charset="0"/>
              <a:buChar char="•"/>
            </a:pPr>
            <a:r>
              <a:rPr lang="en-US" b="1" dirty="0"/>
              <a:t>Fine-tuning and Optimization</a:t>
            </a:r>
            <a:endParaRPr lang="en-US" dirty="0"/>
          </a:p>
          <a:p>
            <a:pPr marL="285750" indent="-285750">
              <a:buFont typeface="Arial" panose="020B0604020202020204" pitchFamily="34" charset="0"/>
              <a:buChar char="•"/>
            </a:pPr>
            <a:r>
              <a:rPr lang="en-US" b="1" dirty="0"/>
              <a:t>Deployment</a:t>
            </a:r>
            <a:endParaRPr lang="en-US" dirty="0"/>
          </a:p>
          <a:p>
            <a:pPr marL="285750" indent="-285750">
              <a:buFont typeface="Arial" panose="020B0604020202020204" pitchFamily="34" charset="0"/>
              <a:buChar char="•"/>
            </a:pPr>
            <a:r>
              <a:rPr lang="en-US" b="1" dirty="0"/>
              <a:t>Monitoring and Maintenance</a:t>
            </a:r>
            <a:endParaRPr lang="en-US" dirty="0"/>
          </a:p>
          <a:p>
            <a:endParaRPr lang="en-US" dirty="0"/>
          </a:p>
        </p:txBody>
      </p:sp>
      <p:sp>
        <p:nvSpPr>
          <p:cNvPr id="7" name="TextBox 6"/>
          <p:cNvSpPr txBox="1"/>
          <p:nvPr/>
        </p:nvSpPr>
        <p:spPr>
          <a:xfrm>
            <a:off x="2560320" y="1361374"/>
            <a:ext cx="9455971" cy="2308324"/>
          </a:xfrm>
          <a:prstGeom prst="rect">
            <a:avLst/>
          </a:prstGeom>
          <a:noFill/>
        </p:spPr>
        <p:txBody>
          <a:bodyPr wrap="square" rtlCol="0">
            <a:spAutoFit/>
          </a:bodyPr>
          <a:lstStyle/>
          <a:p>
            <a:r>
              <a:rPr lang="en-US" dirty="0"/>
              <a:t>Convolutional neural network (CNN, or </a:t>
            </a:r>
            <a:r>
              <a:rPr lang="en-US" dirty="0" err="1"/>
              <a:t>ConvNet</a:t>
            </a:r>
            <a:r>
              <a:rPr lang="en-US" dirty="0"/>
              <a:t>) can be used to predict Handwritten Digits reasonably. </a:t>
            </a:r>
            <a:endParaRPr lang="en-US" dirty="0" smtClean="0"/>
          </a:p>
          <a:p>
            <a:endParaRPr lang="en-US" dirty="0" smtClean="0"/>
          </a:p>
          <a:p>
            <a:r>
              <a:rPr lang="en-US" dirty="0" smtClean="0"/>
              <a:t>We </a:t>
            </a:r>
            <a:r>
              <a:rPr lang="en-US" dirty="0"/>
              <a:t>have successfully developed Handwritten digit recognition with Python, </a:t>
            </a:r>
            <a:r>
              <a:rPr lang="en-US" dirty="0" err="1"/>
              <a:t>Tensorflow</a:t>
            </a:r>
            <a:r>
              <a:rPr lang="en-US" dirty="0"/>
              <a:t>, and Machine Learning libraries. </a:t>
            </a:r>
            <a:endParaRPr lang="en-US" dirty="0" smtClean="0"/>
          </a:p>
          <a:p>
            <a:endParaRPr lang="en-US" dirty="0"/>
          </a:p>
          <a:p>
            <a:r>
              <a:rPr lang="en-US" dirty="0" smtClean="0"/>
              <a:t>Handwritten </a:t>
            </a:r>
            <a:r>
              <a:rPr lang="en-US" dirty="0"/>
              <a:t>Digits have been recognized by more than 98.9% validation </a:t>
            </a:r>
            <a:r>
              <a:rPr lang="en-US" dirty="0" smtClean="0"/>
              <a:t>accuracy. Here is an overview of the project….</a:t>
            </a:r>
            <a:endParaRPr lang="en-US" dirty="0"/>
          </a:p>
        </p:txBody>
      </p:sp>
    </p:spTree>
    <p:extLst>
      <p:ext uri="{BB962C8B-B14F-4D97-AF65-F5344CB8AC3E}">
        <p14:creationId xmlns:p14="http://schemas.microsoft.com/office/powerpoint/2010/main" val="16949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67476" y="419715"/>
            <a:ext cx="8911687" cy="1280890"/>
          </a:xfrm>
        </p:spPr>
        <p:txBody>
          <a:bodyPr/>
          <a:lstStyle/>
          <a:p>
            <a:r>
              <a:rPr lang="en-US" b="1" dirty="0" smtClean="0"/>
              <a:t> </a:t>
            </a:r>
            <a:r>
              <a:rPr lang="en-US" b="1" i="1" dirty="0" smtClean="0">
                <a:solidFill>
                  <a:schemeClr val="tx1">
                    <a:lumMod val="95000"/>
                    <a:lumOff val="5000"/>
                  </a:schemeClr>
                </a:solidFill>
                <a:latin typeface="Times New Roman" panose="02020603050405020304" pitchFamily="18" charset="0"/>
                <a:cs typeface="Times New Roman" panose="02020603050405020304" pitchFamily="18" charset="0"/>
              </a:rPr>
              <a:t>PROJECT MODELING</a:t>
            </a:r>
            <a:endParaRPr lang="en-US"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2818504" y="1154656"/>
            <a:ext cx="4658061" cy="7763434"/>
          </a:xfrm>
        </p:spPr>
        <p:txBody>
          <a:bodyPr>
            <a:noAutofit/>
          </a:bodyPr>
          <a:lstStyle/>
          <a:p>
            <a:pPr marL="0" indent="0">
              <a:buNone/>
            </a:pPr>
            <a:r>
              <a:rPr lang="en-US" sz="1050" b="1" u="sng" dirty="0" smtClean="0">
                <a:hlinkClick r:id="rId2"/>
              </a:rPr>
              <a:t> </a:t>
            </a:r>
            <a:r>
              <a:rPr lang="en-US" sz="1050" b="1" u="sng" dirty="0">
                <a:hlinkClick r:id="rId2"/>
              </a:rPr>
              <a:t>Data overview</a:t>
            </a:r>
            <a:endParaRPr lang="en-US" sz="1050" dirty="0"/>
          </a:p>
          <a:p>
            <a:pPr>
              <a:buFont typeface="Arial" panose="020B0604020202020204" pitchFamily="34" charset="0"/>
              <a:buChar char="•"/>
            </a:pPr>
            <a:r>
              <a:rPr lang="en-US" sz="1050" dirty="0"/>
              <a:t>Dimension of train and test data</a:t>
            </a:r>
          </a:p>
          <a:p>
            <a:pPr>
              <a:buFont typeface="Arial" panose="020B0604020202020204" pitchFamily="34" charset="0"/>
              <a:buChar char="•"/>
            </a:pPr>
            <a:r>
              <a:rPr lang="en-US" sz="1050" dirty="0"/>
              <a:t>Visualizing the data using TSNE</a:t>
            </a:r>
          </a:p>
          <a:p>
            <a:pPr>
              <a:buFont typeface="Arial" panose="020B0604020202020204" pitchFamily="34" charset="0"/>
              <a:buChar char="•"/>
            </a:pPr>
            <a:r>
              <a:rPr lang="en-US" sz="1050" dirty="0"/>
              <a:t>Splitting data into training and validation dataset</a:t>
            </a:r>
          </a:p>
          <a:p>
            <a:pPr>
              <a:buFont typeface="Arial" panose="020B0604020202020204" pitchFamily="34" charset="0"/>
              <a:buChar char="•"/>
            </a:pPr>
            <a:r>
              <a:rPr lang="en-US" sz="1050" dirty="0"/>
              <a:t>Dimension of training and validation data</a:t>
            </a:r>
          </a:p>
          <a:p>
            <a:pPr>
              <a:buFont typeface="Arial" panose="020B0604020202020204" pitchFamily="34" charset="0"/>
              <a:buChar char="•"/>
            </a:pPr>
            <a:r>
              <a:rPr lang="en-US" sz="1050" dirty="0"/>
              <a:t>Converting training, testing, and validation data into an array</a:t>
            </a:r>
          </a:p>
          <a:p>
            <a:pPr>
              <a:buFont typeface="Arial" panose="020B0604020202020204" pitchFamily="34" charset="0"/>
              <a:buChar char="•"/>
            </a:pPr>
            <a:r>
              <a:rPr lang="en-US" sz="1050" dirty="0"/>
              <a:t>Dimension of training, testing, and validation data after </a:t>
            </a:r>
            <a:r>
              <a:rPr lang="en-US" sz="1050" dirty="0" smtClean="0"/>
              <a:t>reshaping</a:t>
            </a:r>
          </a:p>
          <a:p>
            <a:pPr>
              <a:buFont typeface="Arial" panose="020B0604020202020204" pitchFamily="34" charset="0"/>
              <a:buChar char="•"/>
            </a:pPr>
            <a:endParaRPr lang="en-US" sz="1050" dirty="0"/>
          </a:p>
          <a:p>
            <a:pPr marL="0" indent="0">
              <a:buNone/>
            </a:pPr>
            <a:r>
              <a:rPr lang="en-US" sz="1050" b="1" u="sng" dirty="0" smtClean="0">
                <a:hlinkClick r:id="rId3"/>
              </a:rPr>
              <a:t>Explore </a:t>
            </a:r>
            <a:r>
              <a:rPr lang="en-US" sz="1050" b="1" u="sng" dirty="0">
                <a:hlinkClick r:id="rId3"/>
              </a:rPr>
              <a:t>the data</a:t>
            </a:r>
            <a:endParaRPr lang="en-US" sz="1050" dirty="0"/>
          </a:p>
          <a:p>
            <a:pPr>
              <a:buFont typeface="Arial" panose="020B0604020202020204" pitchFamily="34" charset="0"/>
              <a:buChar char="•"/>
            </a:pPr>
            <a:r>
              <a:rPr lang="en-US" sz="1050" dirty="0"/>
              <a:t>Visualize how the digits were written</a:t>
            </a:r>
          </a:p>
          <a:p>
            <a:pPr>
              <a:buFont typeface="Arial" panose="020B0604020202020204" pitchFamily="34" charset="0"/>
              <a:buChar char="•"/>
            </a:pPr>
            <a:r>
              <a:rPr lang="en-US" sz="1050" dirty="0"/>
              <a:t>Reshaping train, test, and validation data</a:t>
            </a:r>
          </a:p>
          <a:p>
            <a:pPr>
              <a:buFont typeface="Arial" panose="020B0604020202020204" pitchFamily="34" charset="0"/>
              <a:buChar char="•"/>
            </a:pPr>
            <a:r>
              <a:rPr lang="en-US" sz="1050" dirty="0"/>
              <a:t>Normalize train, test, and validation </a:t>
            </a:r>
            <a:r>
              <a:rPr lang="en-US" sz="1050" dirty="0" smtClean="0"/>
              <a:t>data</a:t>
            </a:r>
          </a:p>
          <a:p>
            <a:pPr>
              <a:buFont typeface="Arial" panose="020B0604020202020204" pitchFamily="34" charset="0"/>
              <a:buChar char="•"/>
            </a:pPr>
            <a:endParaRPr lang="en-US" sz="1050" dirty="0"/>
          </a:p>
          <a:p>
            <a:pPr marL="0" indent="0">
              <a:buNone/>
            </a:pPr>
            <a:r>
              <a:rPr lang="en-US" sz="1050" b="1" u="sng" dirty="0" smtClean="0">
                <a:hlinkClick r:id="rId4"/>
              </a:rPr>
              <a:t> </a:t>
            </a:r>
            <a:r>
              <a:rPr lang="en-US" sz="1050" b="1" u="sng" dirty="0">
                <a:hlinkClick r:id="rId4"/>
              </a:rPr>
              <a:t>Build the CNN model to Classify Handwritten Digits</a:t>
            </a:r>
            <a:endParaRPr lang="en-US" sz="1050" dirty="0"/>
          </a:p>
          <a:p>
            <a:pPr>
              <a:buFont typeface="Arial" panose="020B0604020202020204" pitchFamily="34" charset="0"/>
              <a:buChar char="•"/>
            </a:pPr>
            <a:r>
              <a:rPr lang="en-US" sz="1050" dirty="0"/>
              <a:t>Summary of the training model</a:t>
            </a:r>
          </a:p>
          <a:p>
            <a:pPr>
              <a:buFont typeface="Arial" panose="020B0604020202020204" pitchFamily="34" charset="0"/>
              <a:buChar char="•"/>
            </a:pPr>
            <a:r>
              <a:rPr lang="en-US" sz="1050" dirty="0"/>
              <a:t>Visualization of the model</a:t>
            </a:r>
          </a:p>
          <a:p>
            <a:pPr>
              <a:buFont typeface="Arial" panose="020B0604020202020204" pitchFamily="34" charset="0"/>
              <a:buChar char="•"/>
            </a:pPr>
            <a:r>
              <a:rPr lang="en-US" sz="1050" dirty="0"/>
              <a:t>Compile the model using </a:t>
            </a:r>
            <a:r>
              <a:rPr lang="en-US" sz="1050" dirty="0" err="1"/>
              <a:t>keras.optimizers.Adam</a:t>
            </a:r>
            <a:endParaRPr lang="en-US" sz="1050" dirty="0"/>
          </a:p>
          <a:p>
            <a:pPr>
              <a:buFont typeface="Arial" panose="020B0604020202020204" pitchFamily="34" charset="0"/>
              <a:buChar char="•"/>
            </a:pPr>
            <a:r>
              <a:rPr lang="en-US" sz="1050" dirty="0"/>
              <a:t>Train the </a:t>
            </a:r>
            <a:r>
              <a:rPr lang="en-US" sz="1050" dirty="0" err="1" smtClean="0"/>
              <a:t>modeL</a:t>
            </a:r>
            <a:endParaRPr lang="en-US" sz="1050" dirty="0"/>
          </a:p>
          <a:p>
            <a:pPr>
              <a:buFont typeface="Arial" panose="020B0604020202020204" pitchFamily="34" charset="0"/>
              <a:buChar char="•"/>
            </a:pPr>
            <a:endParaRPr lang="en-US" sz="1050" dirty="0"/>
          </a:p>
        </p:txBody>
      </p:sp>
      <p:sp>
        <p:nvSpPr>
          <p:cNvPr id="8" name="TextBox 7"/>
          <p:cNvSpPr txBox="1"/>
          <p:nvPr/>
        </p:nvSpPr>
        <p:spPr>
          <a:xfrm>
            <a:off x="8025537" y="1273805"/>
            <a:ext cx="3302598" cy="3762568"/>
          </a:xfrm>
          <a:prstGeom prst="rect">
            <a:avLst/>
          </a:prstGeom>
          <a:noFill/>
        </p:spPr>
        <p:txBody>
          <a:bodyPr wrap="square" rtlCol="0">
            <a:spAutoFit/>
          </a:bodyPr>
          <a:lstStyle/>
          <a:p>
            <a:r>
              <a:rPr lang="en-US" sz="1050" b="1" u="sng" dirty="0" smtClean="0">
                <a:hlinkClick r:id="rId5"/>
              </a:rPr>
              <a:t> </a:t>
            </a:r>
            <a:r>
              <a:rPr lang="en-US" sz="1050" b="1" u="sng" dirty="0">
                <a:hlinkClick r:id="rId5"/>
              </a:rPr>
              <a:t>Model </a:t>
            </a:r>
            <a:r>
              <a:rPr lang="en-US" sz="1050" b="1" u="sng" dirty="0" smtClean="0">
                <a:hlinkClick r:id="rId5"/>
              </a:rPr>
              <a:t>evaluation</a:t>
            </a:r>
            <a:endParaRPr lang="en-US" sz="1050" b="1" u="sng" dirty="0" smtClean="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r>
              <a:rPr lang="en-US" sz="1050" dirty="0"/>
              <a:t>Loss plot curve for training and validation </a:t>
            </a:r>
            <a:r>
              <a:rPr lang="en-US" sz="1050" dirty="0" smtClean="0"/>
              <a:t>dataset</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r>
              <a:rPr lang="en-US" sz="1050" dirty="0"/>
              <a:t>Accuracy plot curve for training and validation </a:t>
            </a:r>
            <a:r>
              <a:rPr lang="en-US" sz="1050" dirty="0" smtClean="0"/>
              <a:t>dataset.</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r>
              <a:rPr lang="en-US" sz="1050" b="1" u="sng" dirty="0">
                <a:solidFill>
                  <a:srgbClr val="00B0F0"/>
                </a:solidFill>
              </a:rPr>
              <a:t>Evaluation of the model </a:t>
            </a:r>
            <a:r>
              <a:rPr lang="en-US" sz="1050" b="1" u="sng" dirty="0" smtClean="0">
                <a:solidFill>
                  <a:srgbClr val="00B0F0"/>
                </a:solidFill>
              </a:rPr>
              <a:t>accuracy</a:t>
            </a:r>
          </a:p>
          <a:p>
            <a:pPr marL="171450" indent="-171450">
              <a:buFont typeface="Arial" panose="020B0604020202020204" pitchFamily="34" charset="0"/>
              <a:buChar char="•"/>
            </a:pPr>
            <a:endParaRPr lang="en-US" sz="1050" u="sng" dirty="0">
              <a:solidFill>
                <a:srgbClr val="00B0F0"/>
              </a:solidFill>
            </a:endParaRPr>
          </a:p>
          <a:p>
            <a:pPr marL="171450" indent="-171450">
              <a:buFont typeface="Arial" panose="020B0604020202020204" pitchFamily="34" charset="0"/>
              <a:buChar char="•"/>
            </a:pPr>
            <a:r>
              <a:rPr lang="en-US" sz="1050" dirty="0" smtClean="0"/>
              <a:t>Performance </a:t>
            </a:r>
            <a:r>
              <a:rPr lang="en-US" sz="1050" dirty="0"/>
              <a:t>of training </a:t>
            </a:r>
            <a:r>
              <a:rPr lang="en-US" sz="1050" dirty="0" smtClean="0"/>
              <a:t>dataset</a:t>
            </a:r>
          </a:p>
          <a:p>
            <a:pPr marL="171450" indent="-171450">
              <a:buFont typeface="Arial" panose="020B0604020202020204" pitchFamily="34" charset="0"/>
              <a:buChar char="•"/>
            </a:pPr>
            <a:endParaRPr lang="en-US" sz="1050" dirty="0" smtClean="0"/>
          </a:p>
          <a:p>
            <a:pPr marL="171450" indent="-171450">
              <a:buFont typeface="Arial" panose="020B0604020202020204" pitchFamily="34" charset="0"/>
              <a:buChar char="•"/>
            </a:pPr>
            <a:r>
              <a:rPr lang="en-US" sz="1050" dirty="0" smtClean="0"/>
              <a:t>Performance </a:t>
            </a:r>
            <a:r>
              <a:rPr lang="en-US" sz="1050" dirty="0"/>
              <a:t>of validation </a:t>
            </a:r>
            <a:r>
              <a:rPr lang="en-US" sz="1050" dirty="0" smtClean="0"/>
              <a:t>dataset</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r>
              <a:rPr lang="en-US" sz="1050" dirty="0" smtClean="0"/>
              <a:t> </a:t>
            </a:r>
            <a:r>
              <a:rPr lang="en-US" sz="1050" dirty="0"/>
              <a:t>Save and load the </a:t>
            </a:r>
            <a:r>
              <a:rPr lang="en-US" sz="1050" dirty="0" smtClean="0"/>
              <a:t>model</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r>
              <a:rPr lang="en-US" sz="1050" dirty="0" err="1" smtClean="0"/>
              <a:t>Visualise</a:t>
            </a:r>
            <a:r>
              <a:rPr lang="en-US" sz="1050" dirty="0" smtClean="0"/>
              <a:t> </a:t>
            </a:r>
            <a:r>
              <a:rPr lang="en-US" sz="1050" dirty="0"/>
              <a:t>validation predicted data on how the digits were </a:t>
            </a:r>
            <a:r>
              <a:rPr lang="en-US" sz="1050" dirty="0" smtClean="0"/>
              <a:t>written</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r>
              <a:rPr lang="en-US" sz="1050" dirty="0" smtClean="0"/>
              <a:t> </a:t>
            </a:r>
            <a:r>
              <a:rPr lang="en-US" sz="1050" dirty="0"/>
              <a:t>Confusion matrix of validation dataset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2165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4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25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0626" y="570155"/>
            <a:ext cx="7455049" cy="5454127"/>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2"/>
          <a:stretch>
            <a:fillRect/>
          </a:stretch>
        </p:blipFill>
        <p:spPr>
          <a:xfrm>
            <a:off x="2883050" y="903642"/>
            <a:ext cx="7003228" cy="5507916"/>
          </a:xfrm>
          <a:prstGeom prst="rect">
            <a:avLst/>
          </a:prstGeom>
        </p:spPr>
      </p:pic>
    </p:spTree>
    <p:extLst>
      <p:ext uri="{BB962C8B-B14F-4D97-AF65-F5344CB8AC3E}">
        <p14:creationId xmlns:p14="http://schemas.microsoft.com/office/powerpoint/2010/main" val="369256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1986" y="494852"/>
            <a:ext cx="9391426" cy="5878532"/>
          </a:xfrm>
          <a:prstGeom prst="rect">
            <a:avLst/>
          </a:prstGeom>
          <a:noFill/>
        </p:spPr>
        <p:txBody>
          <a:bodyPr wrap="square" rtlCol="0">
            <a:spAutoFit/>
          </a:bodyPr>
          <a:lstStyle/>
          <a:p>
            <a:pPr fontAlgn="base"/>
            <a:r>
              <a:rPr lang="en-US" sz="2800" b="1" dirty="0"/>
              <a:t>Handwritten digit recognition </a:t>
            </a:r>
            <a:r>
              <a:rPr lang="en-US" sz="1600" dirty="0"/>
              <a:t>using MNIST dataset is a major project made with the help of Neural Network. It basically detects the scanned images of handwritten digits. </a:t>
            </a:r>
            <a:endParaRPr lang="en-US" sz="1600" dirty="0" smtClean="0"/>
          </a:p>
          <a:p>
            <a:pPr fontAlgn="base"/>
            <a:endParaRPr lang="en-US" sz="1600" dirty="0"/>
          </a:p>
          <a:p>
            <a:pPr marL="285750" indent="-285750" fontAlgn="base">
              <a:buFont typeface="Arial" panose="020B0604020202020204" pitchFamily="34" charset="0"/>
              <a:buChar char="•"/>
            </a:pPr>
            <a:r>
              <a:rPr lang="en-US" sz="1600" dirty="0"/>
              <a:t>We have taken this a step further where our handwritten digit recognition system not only detects scanned images of handwritten digits but also allows writing digits on the screen with the help of an integrated GUI for recognition</a:t>
            </a:r>
            <a:r>
              <a:rPr lang="en-US" sz="1600" dirty="0" smtClean="0"/>
              <a:t>.</a:t>
            </a:r>
            <a:endParaRPr lang="en-US" sz="1600" b="1" u="sng" dirty="0"/>
          </a:p>
          <a:p>
            <a:pPr fontAlgn="base"/>
            <a:endParaRPr lang="en-US" sz="1600" dirty="0"/>
          </a:p>
          <a:p>
            <a:pPr fontAlgn="base"/>
            <a:r>
              <a:rPr lang="en-US" sz="1600" b="1" i="1" u="sng" dirty="0"/>
              <a:t>Approach: </a:t>
            </a:r>
            <a:endParaRPr lang="en-US" sz="1600" b="1" i="1" u="sng" dirty="0" smtClean="0"/>
          </a:p>
          <a:p>
            <a:pPr fontAlgn="base"/>
            <a:endParaRPr lang="en-US" sz="1600" b="1" dirty="0"/>
          </a:p>
          <a:p>
            <a:pPr fontAlgn="base"/>
            <a:r>
              <a:rPr lang="en-US" sz="1600" dirty="0"/>
              <a:t>We will approach this project by using a three-layered Neural Network. </a:t>
            </a:r>
            <a:endParaRPr lang="en-US" sz="1600" dirty="0" smtClean="0"/>
          </a:p>
          <a:p>
            <a:pPr fontAlgn="base"/>
            <a:endParaRPr lang="en-US" sz="1600" dirty="0"/>
          </a:p>
          <a:p>
            <a:pPr marL="285750" indent="-285750" fontAlgn="base">
              <a:buFont typeface="Arial" panose="020B0604020202020204" pitchFamily="34" charset="0"/>
              <a:buChar char="•"/>
            </a:pPr>
            <a:r>
              <a:rPr lang="en-US" sz="1600" b="1" dirty="0"/>
              <a:t>The input layer:</a:t>
            </a:r>
            <a:r>
              <a:rPr lang="en-US" sz="1600" dirty="0"/>
              <a:t> It distributes the features of our examples to the next layer for calculation of activations of the next layer</a:t>
            </a:r>
            <a:r>
              <a:rPr lang="en-US" sz="1600" dirty="0" smtClean="0"/>
              <a:t>.</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b="1" dirty="0"/>
              <a:t>The hidden layer:</a:t>
            </a:r>
            <a:r>
              <a:rPr lang="en-US" sz="1600" dirty="0"/>
              <a:t> They are made of hidden units called activations providing nonlinear ties for the network. </a:t>
            </a:r>
            <a:endParaRPr lang="en-US" sz="1600" dirty="0" smtClean="0"/>
          </a:p>
          <a:p>
            <a:pPr marL="285750" indent="-285750" fontAlgn="base">
              <a:buFont typeface="Arial" panose="020B0604020202020204" pitchFamily="34" charset="0"/>
              <a:buChar char="•"/>
            </a:pPr>
            <a:r>
              <a:rPr lang="en-US" sz="1600" dirty="0" smtClean="0"/>
              <a:t>A </a:t>
            </a:r>
            <a:r>
              <a:rPr lang="en-US" sz="1600" dirty="0"/>
              <a:t>number of hidden layers can vary according to our requirements</a:t>
            </a:r>
            <a:r>
              <a:rPr lang="en-US" sz="1600" dirty="0" smtClean="0"/>
              <a:t>.</a:t>
            </a:r>
          </a:p>
          <a:p>
            <a:pPr marL="285750" indent="-285750" fontAlgn="base">
              <a:buFont typeface="Arial" panose="020B0604020202020204" pitchFamily="34" charset="0"/>
              <a:buChar char="•"/>
            </a:pPr>
            <a:endParaRPr lang="en-US" sz="1600" dirty="0"/>
          </a:p>
          <a:p>
            <a:pPr marL="285750" indent="-285750" fontAlgn="base">
              <a:buFont typeface="Arial" panose="020B0604020202020204" pitchFamily="34" charset="0"/>
              <a:buChar char="•"/>
            </a:pPr>
            <a:r>
              <a:rPr lang="en-US" sz="1600" b="1" dirty="0"/>
              <a:t>The output layer:</a:t>
            </a:r>
            <a:r>
              <a:rPr lang="en-US" sz="1600" dirty="0"/>
              <a:t> The nodes here are called output units</a:t>
            </a:r>
            <a:r>
              <a:rPr lang="en-US" sz="1600" dirty="0" smtClean="0"/>
              <a:t>.</a:t>
            </a:r>
          </a:p>
          <a:p>
            <a:pPr marL="285750" indent="-285750" fontAlgn="base">
              <a:buFont typeface="Arial" panose="020B0604020202020204" pitchFamily="34" charset="0"/>
              <a:buChar char="•"/>
            </a:pPr>
            <a:r>
              <a:rPr lang="en-US" sz="1600" dirty="0" smtClean="0"/>
              <a:t> </a:t>
            </a:r>
            <a:r>
              <a:rPr lang="en-US" sz="1600" dirty="0"/>
              <a:t>It provides us with the final prediction of the Neural Network on the basis of which final predictions can be made</a:t>
            </a:r>
            <a:r>
              <a:rPr lang="en-US" sz="1600" dirty="0" smtClean="0"/>
              <a:t>.</a:t>
            </a:r>
          </a:p>
          <a:p>
            <a:pPr fontAlgn="base"/>
            <a:endParaRPr lang="en-US" sz="1200" dirty="0"/>
          </a:p>
        </p:txBody>
      </p:sp>
    </p:spTree>
    <p:extLst>
      <p:ext uri="{BB962C8B-B14F-4D97-AF65-F5344CB8AC3E}">
        <p14:creationId xmlns:p14="http://schemas.microsoft.com/office/powerpoint/2010/main" val="126444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0776" y="656216"/>
            <a:ext cx="8046720" cy="584775"/>
          </a:xfrm>
          <a:prstGeom prst="rect">
            <a:avLst/>
          </a:prstGeom>
          <a:noFill/>
        </p:spPr>
        <p:txBody>
          <a:bodyPr wrap="square" rtlCol="0">
            <a:spAutoFit/>
          </a:bodyPr>
          <a:lstStyle/>
          <a:p>
            <a:r>
              <a:rPr lang="en-US" sz="3200" b="1" i="1" dirty="0" smtClean="0">
                <a:latin typeface="Times New Roman" panose="02020603050405020304" pitchFamily="18" charset="0"/>
                <a:cs typeface="Times New Roman" panose="02020603050405020304" pitchFamily="18" charset="0"/>
              </a:rPr>
              <a:t>WOWS IN MY SOLUTION</a:t>
            </a:r>
            <a:endParaRPr lang="en-US" sz="3200" b="1" i="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36839" y="1495312"/>
            <a:ext cx="771323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applications of digit recognition include in postal mail sorting, bank check processing, form data entry, etc.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main problem lies within the ability on developing an efficient algorithm that can recognize hand written digits, which is submitted by users by the way of a scanner, tablet, and other digital devices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Character recognition algorithms are classified into three categories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 </a:t>
            </a:r>
            <a:r>
              <a:rPr lang="en-US" dirty="0"/>
              <a:t>These categories are often employed in sequence: pre-processing, feature extraction, and classification.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pre-processing aids in the smoothness of feature extraction, while feature extraction is required for successful classification.</a:t>
            </a:r>
            <a:endParaRPr lang="en-US" dirty="0"/>
          </a:p>
        </p:txBody>
      </p:sp>
    </p:spTree>
    <p:extLst>
      <p:ext uri="{BB962C8B-B14F-4D97-AF65-F5344CB8AC3E}">
        <p14:creationId xmlns:p14="http://schemas.microsoft.com/office/powerpoint/2010/main" val="40543567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129</TotalTime>
  <Words>277</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Wisp</vt:lpstr>
      <vt:lpstr>DIGIT RECOGNITION USING CNN</vt:lpstr>
      <vt:lpstr>AGENDA</vt:lpstr>
      <vt:lpstr>PROJECT OVERVIEW</vt:lpstr>
      <vt:lpstr> PROJECT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Kaviya C B.Tech AI&amp;DS Sir Issac Newton College Of Engineering and Technology.</dc:title>
  <dc:creator>Admin</dc:creator>
  <cp:lastModifiedBy>Admin</cp:lastModifiedBy>
  <cp:revision>3</cp:revision>
  <dcterms:created xsi:type="dcterms:W3CDTF">2024-03-28T21:05:04Z</dcterms:created>
  <dcterms:modified xsi:type="dcterms:W3CDTF">2024-03-28T23:14:11Z</dcterms:modified>
</cp:coreProperties>
</file>