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94" r:id="rId1"/>
  </p:sldMasterIdLst>
  <p:notesMasterIdLst>
    <p:notesMasterId r:id="rId14"/>
  </p:notesMasterIdLst>
  <p:sldIdLst>
    <p:sldId id="256" r:id="rId2"/>
    <p:sldId id="257" r:id="rId3"/>
    <p:sldId id="258" r:id="rId4"/>
    <p:sldId id="259" r:id="rId5"/>
    <p:sldId id="260" r:id="rId6"/>
    <p:sldId id="271" r:id="rId7"/>
    <p:sldId id="261" r:id="rId8"/>
    <p:sldId id="262" r:id="rId9"/>
    <p:sldId id="272" r:id="rId10"/>
    <p:sldId id="273" r:id="rId11"/>
    <p:sldId id="263" r:id="rId12"/>
    <p:sldId id="264" r:id="rId13"/>
  </p:sldIdLst>
  <p:sldSz cx="18288000" cy="10287000"/>
  <p:notesSz cx="6858000" cy="9144000"/>
  <p:embeddedFontLs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EC4CD-079F-412A-AE61-8FF9DADF271F}" v="2" dt="2024-04-04T10:25:52.047"/>
    <p1510:client id="{4BB57FFD-96F0-4F03-81AA-EB947801F776}" v="551" dt="2024-04-04T08:32:4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1237D9-DBDA-4320-A1FB-8BAE5CD84ECB}" type="slidenum">
              <a:rPr lang="en-IN" smtClean="0"/>
              <a:t>1</a:t>
            </a:fld>
            <a:endParaRPr lang="en-IN"/>
          </a:p>
        </p:txBody>
      </p:sp>
    </p:spTree>
    <p:extLst>
      <p:ext uri="{BB962C8B-B14F-4D97-AF65-F5344CB8AC3E}">
        <p14:creationId xmlns:p14="http://schemas.microsoft.com/office/powerpoint/2010/main" val="42910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60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180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855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1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16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7" y="2768602"/>
            <a:ext cx="7406640" cy="6035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020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lumMod val="9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lumMod val="9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790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149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98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6076187"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626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tIns="0" bIns="0" anchor="b">
            <a:noAutofit/>
          </a:bodyPr>
          <a:lstStyle>
            <a:lvl1pPr>
              <a:defRPr sz="54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1">
              <a:lumMod val="50000"/>
              <a:lumOff val="5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chemeClr val="tx1"/>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77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9501474"/>
            <a:ext cx="18288000"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139492"/>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3"/>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3"/>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3"/>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9" name="TextBox 8">
            <a:extLst>
              <a:ext uri="{FF2B5EF4-FFF2-40B4-BE49-F238E27FC236}">
                <a16:creationId xmlns:a16="http://schemas.microsoft.com/office/drawing/2014/main" id="{6C77A3CE-B238-EEBF-E542-311ABF19ABD6}"/>
              </a:ext>
            </a:extLst>
          </p:cNvPr>
          <p:cNvSpPr txBox="1"/>
          <p:nvPr/>
        </p:nvSpPr>
        <p:spPr>
          <a:xfrm>
            <a:off x="1752600" y="4610100"/>
            <a:ext cx="15849601" cy="3046988"/>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PRESENTED BY</a:t>
            </a:r>
          </a:p>
          <a:p>
            <a:r>
              <a:rPr lang="en-IN" sz="4800" dirty="0">
                <a:latin typeface="Arial" panose="020B0604020202020204" pitchFamily="34" charset="0"/>
                <a:cs typeface="Arial" panose="020B0604020202020204" pitchFamily="34" charset="0"/>
              </a:rPr>
              <a:t>            R.KAVIYA,</a:t>
            </a:r>
          </a:p>
          <a:p>
            <a:r>
              <a:rPr lang="en-IN" sz="4800" dirty="0">
                <a:latin typeface="Arial" panose="020B0604020202020204" pitchFamily="34" charset="0"/>
                <a:cs typeface="Arial" panose="020B0604020202020204" pitchFamily="34" charset="0"/>
              </a:rPr>
              <a:t>            </a:t>
            </a:r>
            <a:r>
              <a:rPr lang="en-IN" sz="4800" dirty="0" err="1">
                <a:latin typeface="Arial" panose="020B0604020202020204" pitchFamily="34" charset="0"/>
                <a:cs typeface="Arial" panose="020B0604020202020204" pitchFamily="34" charset="0"/>
              </a:rPr>
              <a:t>Anjalai</a:t>
            </a:r>
            <a:r>
              <a:rPr lang="en-IN" sz="4800" dirty="0">
                <a:latin typeface="Arial" panose="020B0604020202020204" pitchFamily="34" charset="0"/>
                <a:cs typeface="Arial" panose="020B0604020202020204" pitchFamily="34" charset="0"/>
              </a:rPr>
              <a:t>  Ammal Mahalingam engineering College, </a:t>
            </a:r>
          </a:p>
          <a:p>
            <a:r>
              <a:rPr lang="en-IN" sz="4800" dirty="0">
                <a:latin typeface="Arial" panose="020B0604020202020204" pitchFamily="34" charset="0"/>
                <a:cs typeface="Arial" panose="020B0604020202020204" pitchFamily="34" charset="0"/>
              </a:rPr>
              <a:t>            B. E .,Computer science and engineering</a:t>
            </a:r>
            <a:r>
              <a:rPr lang="en-IN" sz="4800" dirty="0">
                <a:solidFill>
                  <a:schemeClr val="bg1"/>
                </a:solidFill>
                <a:latin typeface="Arial" panose="020B0604020202020204" pitchFamily="34" charset="0"/>
                <a:cs typeface="Arial" panose="020B0604020202020204" pitchFamily="34" charset="0"/>
              </a:rPr>
              <a:t>.</a:t>
            </a:r>
            <a:endParaRPr lang="en-IN" sz="4800" dirty="0">
              <a:solidFill>
                <a:schemeClr val="bg1"/>
              </a:solidFill>
            </a:endParaRPr>
          </a:p>
        </p:txBody>
      </p:sp>
      <p:sp>
        <p:nvSpPr>
          <p:cNvPr id="12" name="TextBox 11">
            <a:extLst>
              <a:ext uri="{FF2B5EF4-FFF2-40B4-BE49-F238E27FC236}">
                <a16:creationId xmlns:a16="http://schemas.microsoft.com/office/drawing/2014/main" id="{F5040D25-E9BB-3EF7-48EE-A6DF37690F37}"/>
              </a:ext>
            </a:extLst>
          </p:cNvPr>
          <p:cNvSpPr txBox="1"/>
          <p:nvPr/>
        </p:nvSpPr>
        <p:spPr>
          <a:xfrm>
            <a:off x="2590800" y="917866"/>
            <a:ext cx="14284375" cy="1569660"/>
          </a:xfrm>
          <a:prstGeom prst="rect">
            <a:avLst/>
          </a:prstGeom>
          <a:noFill/>
        </p:spPr>
        <p:txBody>
          <a:bodyPr wrap="square" rtlCol="0">
            <a:spAutoFit/>
          </a:bodyPr>
          <a:lstStyle/>
          <a:p>
            <a:r>
              <a:rPr lang="en-IN" sz="9600" dirty="0">
                <a:solidFill>
                  <a:srgbClr val="FFFF00"/>
                </a:solidFill>
              </a:rPr>
              <a:t>Keylogger and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51000">
              <a:srgbClr val="7030A0"/>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8433B-82D8-14F1-B607-2BDAA85B87D0}"/>
              </a:ext>
            </a:extLst>
          </p:cNvPr>
          <p:cNvSpPr>
            <a:spLocks noGrp="1"/>
          </p:cNvSpPr>
          <p:nvPr>
            <p:ph type="title"/>
          </p:nvPr>
        </p:nvSpPr>
        <p:spPr/>
        <p:txBody>
          <a:bodyPr/>
          <a:lstStyle/>
          <a:p>
            <a:r>
              <a:rPr lang="en-IN" dirty="0">
                <a:solidFill>
                  <a:srgbClr val="FFFF00"/>
                </a:solidFill>
              </a:rPr>
              <a:t>MODELING</a:t>
            </a:r>
          </a:p>
        </p:txBody>
      </p:sp>
      <p:pic>
        <p:nvPicPr>
          <p:cNvPr id="7" name="Content Placeholder 6">
            <a:extLst>
              <a:ext uri="{FF2B5EF4-FFF2-40B4-BE49-F238E27FC236}">
                <a16:creationId xmlns:a16="http://schemas.microsoft.com/office/drawing/2014/main" id="{153A5F38-245C-7524-1070-8ED4A7900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755" y="2857500"/>
            <a:ext cx="17075671" cy="6400800"/>
          </a:xfrm>
        </p:spPr>
      </p:pic>
    </p:spTree>
    <p:extLst>
      <p:ext uri="{BB962C8B-B14F-4D97-AF65-F5344CB8AC3E}">
        <p14:creationId xmlns:p14="http://schemas.microsoft.com/office/powerpoint/2010/main" val="5778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19282"/>
          </a:xfrm>
          <a:prstGeom prst="rect">
            <a:avLst/>
          </a:prstGeom>
        </p:spPr>
        <p:txBody>
          <a:bodyPr lIns="0" tIns="0" rIns="0" bIns="0" rtlCol="0" anchor="t">
            <a:spAutoFit/>
          </a:bodyPr>
          <a:lstStyle/>
          <a:p>
            <a:pPr algn="r">
              <a:lnSpc>
                <a:spcPts val="3360"/>
              </a:lnSpc>
              <a:spcBef>
                <a:spcPct val="0"/>
              </a:spcBef>
            </a:pPr>
            <a:endParaRPr lang="en-US" sz="2400" dirty="0">
              <a:solidFill>
                <a:srgbClr val="FFFFFF"/>
              </a:solidFill>
              <a:latin typeface="HK Grotesk Bold"/>
            </a:endParaRP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20" name="TextBox 19">
            <a:extLst>
              <a:ext uri="{FF2B5EF4-FFF2-40B4-BE49-F238E27FC236}">
                <a16:creationId xmlns:a16="http://schemas.microsoft.com/office/drawing/2014/main" id="{9695C707-EA58-E047-9F6C-C672A8BBF4E7}"/>
              </a:ext>
            </a:extLst>
          </p:cNvPr>
          <p:cNvSpPr txBox="1"/>
          <p:nvPr/>
        </p:nvSpPr>
        <p:spPr>
          <a:xfrm>
            <a:off x="3733800" y="631659"/>
            <a:ext cx="7543801" cy="830997"/>
          </a:xfrm>
          <a:prstGeom prst="rect">
            <a:avLst/>
          </a:prstGeom>
          <a:noFill/>
        </p:spPr>
        <p:txBody>
          <a:bodyPr wrap="square" rtlCol="0">
            <a:spAutoFit/>
          </a:bodyPr>
          <a:lstStyle/>
          <a:p>
            <a:r>
              <a:rPr lang="en-US" sz="4800" b="1" dirty="0">
                <a:solidFill>
                  <a:srgbClr val="FFFF00"/>
                </a:solidFill>
                <a:latin typeface="Arial" panose="020B0604020202020204" pitchFamily="34" charset="0"/>
                <a:cs typeface="Arial" panose="020B0604020202020204" pitchFamily="34" charset="0"/>
              </a:rPr>
              <a:t>RESULT</a:t>
            </a:r>
            <a:r>
              <a:rPr lang="en-US" sz="4800" b="1" dirty="0">
                <a:solidFill>
                  <a:srgbClr val="FFFF00"/>
                </a:solidFill>
              </a:rPr>
              <a:t>:</a:t>
            </a:r>
            <a:endParaRPr lang="en-IN" sz="4800" b="1" dirty="0">
              <a:solidFill>
                <a:srgbClr val="FFFF00"/>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solidFill>
                  <a:srgbClr val="FF0000"/>
                </a:solidFill>
              </a:rPr>
              <a:t>Detection Accuracy:</a:t>
            </a:r>
            <a:r>
              <a:rPr lang="en-US" sz="2400" dirty="0">
                <a:solidFill>
                  <a:srgbClr val="FF0000"/>
                </a:solidFill>
              </a:rPr>
              <a:t> </a:t>
            </a:r>
            <a:r>
              <a:rPr lang="en-US" sz="2400" dirty="0">
                <a:solidFill>
                  <a:srgbClr val="ECECEC"/>
                </a:solidFill>
              </a:rPr>
              <a:t>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Prevention Efficacy:</a:t>
            </a:r>
            <a:r>
              <a:rPr lang="en-US" sz="2400" dirty="0">
                <a:solidFill>
                  <a:srgbClr val="FF0000"/>
                </a:solidFill>
              </a:rPr>
              <a:t> </a:t>
            </a:r>
            <a:r>
              <a:rPr lang="en-US" sz="2400" dirty="0">
                <a:solidFill>
                  <a:srgbClr val="ECECEC"/>
                </a:solidFill>
              </a:rPr>
              <a:t>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System Performance:</a:t>
            </a:r>
            <a:r>
              <a:rPr lang="en-US" sz="2400" dirty="0">
                <a:solidFill>
                  <a:srgbClr val="FF0000"/>
                </a:solidFill>
              </a:rPr>
              <a:t> </a:t>
            </a:r>
            <a:r>
              <a:rPr lang="en-US" sz="2400" dirty="0">
                <a:solidFill>
                  <a:srgbClr val="ECECEC"/>
                </a:solidFill>
              </a:rPr>
              <a:t>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Encryption Strength:</a:t>
            </a:r>
            <a:r>
              <a:rPr lang="en-US" sz="2400" dirty="0">
                <a:solidFill>
                  <a:srgbClr val="FF0000"/>
                </a:solidFill>
              </a:rPr>
              <a:t> </a:t>
            </a:r>
            <a:r>
              <a:rPr lang="en-US" sz="2400" dirty="0">
                <a:solidFill>
                  <a:srgbClr val="ECECEC"/>
                </a:solidFill>
              </a:rPr>
              <a:t>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User Satisfaction:</a:t>
            </a:r>
            <a:r>
              <a:rPr lang="en-US" sz="2400" dirty="0">
                <a:solidFill>
                  <a:srgbClr val="FF0000"/>
                </a:solidFill>
              </a:rPr>
              <a:t> </a:t>
            </a:r>
            <a:r>
              <a:rPr lang="en-US" sz="2400" dirty="0">
                <a:solidFill>
                  <a:srgbClr val="ECECEC"/>
                </a:solidFill>
              </a:rPr>
              <a:t>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838200" y="1383116"/>
            <a:ext cx="8686800" cy="769441"/>
          </a:xfrm>
          <a:prstGeom prst="rect">
            <a:avLst/>
          </a:prstGeom>
          <a:noFill/>
        </p:spPr>
        <p:txBody>
          <a:bodyPr wrap="square" rtlCol="0">
            <a:spAutoFit/>
          </a:bodyPr>
          <a:lstStyle/>
          <a:p>
            <a:r>
              <a:rPr lang="en-US" sz="4400" b="1" dirty="0">
                <a:solidFill>
                  <a:srgbClr val="FFFF00"/>
                </a:solidFill>
              </a:rPr>
              <a:t>CONCLUSION:</a:t>
            </a:r>
            <a:endParaRPr lang="en-IN" sz="4400" b="1" dirty="0">
              <a:solidFill>
                <a:srgbClr val="FFFF00"/>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676400" y="2324100"/>
            <a:ext cx="151638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8" name="TextBox 7">
            <a:extLst>
              <a:ext uri="{FF2B5EF4-FFF2-40B4-BE49-F238E27FC236}">
                <a16:creationId xmlns:a16="http://schemas.microsoft.com/office/drawing/2014/main" id="{744E9BEC-0BA1-EE65-B550-E6C2A00BA9BF}"/>
              </a:ext>
            </a:extLst>
          </p:cNvPr>
          <p:cNvSpPr txBox="1"/>
          <p:nvPr/>
        </p:nvSpPr>
        <p:spPr>
          <a:xfrm>
            <a:off x="3810000" y="2324100"/>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t>Problem Statement</a:t>
            </a:r>
          </a:p>
          <a:p>
            <a:pPr marL="228600" lvl="0" indent="-228600" algn="l" rtl="0">
              <a:lnSpc>
                <a:spcPct val="120000"/>
              </a:lnSpc>
              <a:spcBef>
                <a:spcPts val="1000"/>
              </a:spcBef>
              <a:spcAft>
                <a:spcPts val="0"/>
              </a:spcAft>
              <a:buClr>
                <a:schemeClr val="lt1"/>
              </a:buClr>
              <a:buSzPts val="2400"/>
              <a:buChar char="•"/>
            </a:pPr>
            <a:r>
              <a:rPr lang="en-US" sz="3600" dirty="0"/>
              <a:t>Project Overview</a:t>
            </a:r>
          </a:p>
          <a:p>
            <a:pPr marL="228600" lvl="0" indent="-228600" algn="l" rtl="0">
              <a:lnSpc>
                <a:spcPct val="120000"/>
              </a:lnSpc>
              <a:spcBef>
                <a:spcPts val="1000"/>
              </a:spcBef>
              <a:spcAft>
                <a:spcPts val="0"/>
              </a:spcAft>
              <a:buClr>
                <a:schemeClr val="lt1"/>
              </a:buClr>
              <a:buSzPts val="2400"/>
              <a:buChar char="•"/>
            </a:pPr>
            <a:r>
              <a:rPr lang="en-US" sz="3600" dirty="0"/>
              <a:t>End Users</a:t>
            </a:r>
          </a:p>
          <a:p>
            <a:pPr marL="228600" lvl="0" indent="-228600" algn="l" rtl="0">
              <a:lnSpc>
                <a:spcPct val="120000"/>
              </a:lnSpc>
              <a:spcBef>
                <a:spcPts val="1000"/>
              </a:spcBef>
              <a:spcAft>
                <a:spcPts val="0"/>
              </a:spcAft>
              <a:buClr>
                <a:schemeClr val="lt1"/>
              </a:buClr>
              <a:buSzPts val="2400"/>
              <a:buChar char="•"/>
            </a:pPr>
            <a:r>
              <a:rPr lang="en-US" sz="3600" dirty="0"/>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t>Modelling</a:t>
            </a:r>
          </a:p>
          <a:p>
            <a:pPr marL="228600" lvl="0" indent="-228600" algn="l" rtl="0">
              <a:lnSpc>
                <a:spcPct val="120000"/>
              </a:lnSpc>
              <a:spcBef>
                <a:spcPts val="1000"/>
              </a:spcBef>
              <a:spcAft>
                <a:spcPts val="0"/>
              </a:spcAft>
              <a:buClr>
                <a:schemeClr val="lt1"/>
              </a:buClr>
              <a:buSzPts val="2400"/>
              <a:buChar char="•"/>
            </a:pPr>
            <a:r>
              <a:rPr lang="en-US" sz="3600" dirty="0"/>
              <a:t>Results</a:t>
            </a:r>
          </a:p>
          <a:p>
            <a:pPr marL="228600" lvl="0" indent="-228600" algn="l" rtl="0">
              <a:lnSpc>
                <a:spcPct val="120000"/>
              </a:lnSpc>
              <a:spcBef>
                <a:spcPts val="1000"/>
              </a:spcBef>
              <a:spcAft>
                <a:spcPts val="0"/>
              </a:spcAft>
              <a:buClr>
                <a:schemeClr val="lt1"/>
              </a:buClr>
              <a:buSzPts val="2400"/>
              <a:buChar char="•"/>
            </a:pPr>
            <a:r>
              <a:rPr lang="en-US" sz="3600" dirty="0"/>
              <a:t>Conclusion</a:t>
            </a:r>
          </a:p>
          <a:p>
            <a:endParaRPr lang="en-IN" sz="3600" dirty="0"/>
          </a:p>
        </p:txBody>
      </p:sp>
      <p:sp>
        <p:nvSpPr>
          <p:cNvPr id="9" name="TextBox 8">
            <a:extLst>
              <a:ext uri="{FF2B5EF4-FFF2-40B4-BE49-F238E27FC236}">
                <a16:creationId xmlns:a16="http://schemas.microsoft.com/office/drawing/2014/main" id="{4241928E-7864-3AD6-8C57-9126771F178D}"/>
              </a:ext>
            </a:extLst>
          </p:cNvPr>
          <p:cNvSpPr txBox="1"/>
          <p:nvPr/>
        </p:nvSpPr>
        <p:spPr>
          <a:xfrm>
            <a:off x="1981200" y="1391772"/>
            <a:ext cx="4204626" cy="769441"/>
          </a:xfrm>
          <a:prstGeom prst="rect">
            <a:avLst/>
          </a:prstGeom>
          <a:noFill/>
        </p:spPr>
        <p:txBody>
          <a:bodyPr wrap="square" rtlCol="0">
            <a:spAutoFit/>
          </a:bodyPr>
          <a:lstStyle/>
          <a:p>
            <a:r>
              <a:rPr lang="en-IN" sz="4400" b="1" dirty="0">
                <a:solidFill>
                  <a:srgbClr val="FFFF00"/>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1" name="TextBox 10">
            <a:extLst>
              <a:ext uri="{FF2B5EF4-FFF2-40B4-BE49-F238E27FC236}">
                <a16:creationId xmlns:a16="http://schemas.microsoft.com/office/drawing/2014/main" id="{0292FB77-97AD-20F3-5B2B-E55846257439}"/>
              </a:ext>
            </a:extLst>
          </p:cNvPr>
          <p:cNvSpPr txBox="1"/>
          <p:nvPr/>
        </p:nvSpPr>
        <p:spPr>
          <a:xfrm>
            <a:off x="762000" y="816933"/>
            <a:ext cx="7391400" cy="707886"/>
          </a:xfrm>
          <a:prstGeom prst="rect">
            <a:avLst/>
          </a:prstGeom>
          <a:noFill/>
        </p:spPr>
        <p:txBody>
          <a:bodyPr wrap="square" rtlCol="0">
            <a:spAutoFit/>
          </a:bodyPr>
          <a:lstStyle/>
          <a:p>
            <a:r>
              <a:rPr lang="en-IN" sz="4000" b="1" dirty="0">
                <a:solidFill>
                  <a:srgbClr val="FFFF00"/>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381000" y="1788605"/>
            <a:ext cx="16611600" cy="7681462"/>
          </a:xfrm>
          <a:prstGeom prst="rect">
            <a:avLst/>
          </a:prstGeom>
          <a:noFill/>
        </p:spPr>
        <p:txBody>
          <a:bodyPr wrap="square" rtlCol="0">
            <a:spAutoFit/>
          </a:bodyPr>
          <a:lstStyle/>
          <a:p>
            <a:pPr marL="228600" lvl="0" indent="-228600" rtl="0">
              <a:lnSpc>
                <a:spcPct val="120000"/>
              </a:lnSpc>
              <a:spcBef>
                <a:spcPts val="0"/>
              </a:spcBef>
              <a:spcAft>
                <a:spcPts val="0"/>
              </a:spcAft>
              <a:buClr>
                <a:schemeClr val="lt1"/>
              </a:buClr>
              <a:buSzPts val="1600"/>
              <a:buChar char="•"/>
            </a:pPr>
            <a:r>
              <a:rPr lang="en-US" sz="2800" dirty="0"/>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rtl="0">
              <a:lnSpc>
                <a:spcPct val="120000"/>
              </a:lnSpc>
              <a:spcBef>
                <a:spcPts val="1000"/>
              </a:spcBef>
              <a:spcAft>
                <a:spcPts val="0"/>
              </a:spcAft>
              <a:buClr>
                <a:schemeClr val="lt1"/>
              </a:buClr>
              <a:buSzPts val="1600"/>
              <a:buChar char="•"/>
            </a:pPr>
            <a:r>
              <a:rPr lang="en-US" sz="2800" dirty="0"/>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rtl="0">
              <a:lnSpc>
                <a:spcPct val="120000"/>
              </a:lnSpc>
              <a:spcBef>
                <a:spcPts val="1000"/>
              </a:spcBef>
              <a:spcAft>
                <a:spcPts val="0"/>
              </a:spcAft>
              <a:buClr>
                <a:schemeClr val="lt1"/>
              </a:buClr>
              <a:buSzPts val="1600"/>
              <a:buChar char="•"/>
            </a:pPr>
            <a:r>
              <a:rPr lang="en-US" sz="2800" dirty="0"/>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rtl="0">
              <a:lnSpc>
                <a:spcPct val="120000"/>
              </a:lnSpc>
              <a:spcBef>
                <a:spcPts val="1000"/>
              </a:spcBef>
              <a:spcAft>
                <a:spcPts val="0"/>
              </a:spcAft>
              <a:buClr>
                <a:schemeClr val="lt1"/>
              </a:buClr>
              <a:buSzPts val="1600"/>
              <a:buChar char="•"/>
            </a:pPr>
            <a:r>
              <a:rPr lang="en-US" sz="2800" dirty="0"/>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9" name="TextBox 8">
            <a:extLst>
              <a:ext uri="{FF2B5EF4-FFF2-40B4-BE49-F238E27FC236}">
                <a16:creationId xmlns:a16="http://schemas.microsoft.com/office/drawing/2014/main" id="{CC258014-BF02-F7CF-B2F6-57C34DA7FADB}"/>
              </a:ext>
            </a:extLst>
          </p:cNvPr>
          <p:cNvSpPr txBox="1"/>
          <p:nvPr/>
        </p:nvSpPr>
        <p:spPr>
          <a:xfrm>
            <a:off x="609601" y="1181101"/>
            <a:ext cx="6468388" cy="769441"/>
          </a:xfrm>
          <a:prstGeom prst="rect">
            <a:avLst/>
          </a:prstGeom>
          <a:noFill/>
        </p:spPr>
        <p:txBody>
          <a:bodyPr wrap="square" rtlCol="0">
            <a:spAutoFit/>
          </a:bodyPr>
          <a:lstStyle/>
          <a:p>
            <a:r>
              <a:rPr lang="en-IN" sz="4400" b="1" dirty="0">
                <a:solidFill>
                  <a:srgbClr val="FFFF00"/>
                </a:solidFill>
                <a:latin typeface="Arial" panose="020B0604020202020204" pitchFamily="34" charset="0"/>
                <a:cs typeface="Arial" panose="020B0604020202020204" pitchFamily="34" charset="0"/>
              </a:rPr>
              <a:t>PROJECT OVERVIEW </a:t>
            </a:r>
            <a:r>
              <a:rPr lang="en-IN" sz="4400" b="1" dirty="0">
                <a:solidFill>
                  <a:schemeClr val="bg1"/>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0D6C3B58-8E95-0F0A-3928-001D74D842A8}"/>
              </a:ext>
            </a:extLst>
          </p:cNvPr>
          <p:cNvSpPr txBox="1"/>
          <p:nvPr/>
        </p:nvSpPr>
        <p:spPr>
          <a:xfrm>
            <a:off x="1066800" y="2400300"/>
            <a:ext cx="167640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txBody>
          <a:bodyPr/>
          <a:lstStyle/>
          <a:p>
            <a:endParaRPr lang="en-IN" dirty="0"/>
          </a:p>
        </p:txBody>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pPr algn="ctr"/>
            <a:r>
              <a:rPr lang="en-US" sz="5400" b="1" dirty="0">
                <a:solidFill>
                  <a:schemeClr val="bg1"/>
                </a:solidFill>
              </a:rPr>
              <a:t>WHO ARE THE END USERS IN THIS PROJECT?</a:t>
            </a:r>
            <a:endParaRPr lang="en-IN" sz="5400" b="1"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2212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solidFill>
                  <a:srgbClr val="FF0000"/>
                </a:solidFill>
              </a:rPr>
              <a:t>Individual Users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Businesses and Enterprises</a:t>
            </a:r>
            <a:r>
              <a:rPr lang="en-US" sz="2800" dirty="0">
                <a:solidFill>
                  <a:srgbClr val="ECECEC"/>
                </a:solidFill>
              </a:rPr>
              <a:t>:</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Government Agencies and Institutions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92469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Cybersecurity Professionals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Security analysts, consultants, and professionals responsible for assessing and mitigating cyber threats within organizations.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Ethical hackers and penetration testers seeking to evaluate and strengthen the security posture of systems and networks.</a:t>
            </a:r>
          </a:p>
          <a:p>
            <a:pPr marL="228600" lvl="1" algn="l" rtl="0">
              <a:lnSpc>
                <a:spcPct val="120000"/>
              </a:lnSpc>
              <a:spcBef>
                <a:spcPts val="500"/>
              </a:spcBef>
              <a:spcAft>
                <a:spcPts val="0"/>
              </a:spcAft>
              <a:buClr>
                <a:srgbClr val="ECECEC"/>
              </a:buClr>
              <a:buSzPct val="100000"/>
            </a:pP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Software Developers and IT Professionals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alpha val="99000"/>
          </a:srgbClr>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52409"/>
            <a:ext cx="14401800" cy="769441"/>
          </a:xfrm>
          <a:prstGeom prst="rect">
            <a:avLst/>
          </a:prstGeom>
          <a:noFill/>
        </p:spPr>
        <p:txBody>
          <a:bodyPr wrap="square" rtlCol="0">
            <a:spAutoFit/>
          </a:bodyPr>
          <a:lstStyle/>
          <a:p>
            <a:pPr algn="ctr"/>
            <a:r>
              <a:rPr lang="en-US" sz="4400" b="1" dirty="0">
                <a:solidFill>
                  <a:srgbClr val="FFFF00"/>
                </a:solidFill>
                <a:latin typeface="Arial" panose="020B0604020202020204" pitchFamily="34" charset="0"/>
                <a:cs typeface="Arial" panose="020B0604020202020204" pitchFamily="34" charset="0"/>
              </a:rPr>
              <a:t>SOLUTION AND ITS VALUE PROPOSITION</a:t>
            </a:r>
            <a:endParaRPr lang="en-IN" sz="4400" b="1" dirty="0">
              <a:solidFill>
                <a:srgbClr val="FFFF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381000" y="1333500"/>
            <a:ext cx="17449801" cy="859927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4000" b="1" dirty="0">
                <a:solidFill>
                  <a:srgbClr val="FF0000"/>
                </a:solidFill>
              </a:rPr>
              <a:t>Value Proposition:</a:t>
            </a:r>
            <a:endParaRPr lang="en-US" sz="4000" dirty="0">
              <a:solidFill>
                <a:srgbClr val="FF0000"/>
              </a:solidFill>
            </a:endParaRPr>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Enhanced Data Security</a:t>
            </a:r>
            <a:r>
              <a:rPr lang="en-US" sz="2800" dirty="0">
                <a:solidFill>
                  <a:srgbClr val="00B0F0"/>
                </a:solidFill>
              </a:rPr>
              <a:t>: </a:t>
            </a:r>
            <a:r>
              <a:rPr lang="en-US" sz="2800" dirty="0">
                <a:solidFill>
                  <a:srgbClr val="ECECEC"/>
                </a:solidFill>
              </a:rPr>
              <a:t>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Real-Time Threat Detection</a:t>
            </a:r>
            <a:r>
              <a:rPr lang="en-US" sz="2800" dirty="0">
                <a:solidFill>
                  <a:srgbClr val="00B0F0"/>
                </a:solidFill>
              </a:rPr>
              <a:t>:</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User-Friendly Experience</a:t>
            </a:r>
            <a:r>
              <a:rPr lang="en-US" sz="2800" dirty="0">
                <a:solidFill>
                  <a:srgbClr val="00B0F0"/>
                </a:solidFill>
              </a:rPr>
              <a:t>: </a:t>
            </a:r>
            <a:r>
              <a:rPr lang="en-US" sz="2800" dirty="0">
                <a:solidFill>
                  <a:srgbClr val="ECECEC"/>
                </a:solidFill>
              </a:rPr>
              <a:t>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Cross-Platform Compatibility</a:t>
            </a:r>
            <a:r>
              <a:rPr lang="en-US" sz="2800" dirty="0">
                <a:solidFill>
                  <a:srgbClr val="00B0F0"/>
                </a:solidFill>
              </a:rPr>
              <a:t>: </a:t>
            </a:r>
            <a:r>
              <a:rPr lang="en-US" sz="2800" dirty="0">
                <a:solidFill>
                  <a:srgbClr val="ECECEC"/>
                </a:solidFill>
              </a:rPr>
              <a:t>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Privacy and Confidentiality</a:t>
            </a:r>
            <a:r>
              <a:rPr lang="en-US" sz="2800" dirty="0">
                <a:solidFill>
                  <a:srgbClr val="00B0F0"/>
                </a:solidFill>
              </a:rPr>
              <a:t>: </a:t>
            </a:r>
            <a:r>
              <a:rPr lang="en-US" sz="2800" dirty="0">
                <a:solidFill>
                  <a:srgbClr val="ECECEC"/>
                </a:solidFill>
              </a:rPr>
              <a:t>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68000">
              <a:schemeClr val="accent1">
                <a:lumMod val="45000"/>
                <a:lumOff val="55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514600" y="495300"/>
            <a:ext cx="10515600" cy="830997"/>
          </a:xfrm>
          <a:prstGeom prst="rect">
            <a:avLst/>
          </a:prstGeom>
          <a:noFill/>
        </p:spPr>
        <p:txBody>
          <a:bodyPr wrap="square" rtlCol="0">
            <a:spAutoFit/>
          </a:bodyPr>
          <a:lstStyle/>
          <a:p>
            <a:r>
              <a:rPr lang="en-US" sz="4800" b="1" dirty="0"/>
              <a:t>THE WOW IN THIS SOLUTION:</a:t>
            </a:r>
            <a:endParaRPr lang="en-IN" sz="48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819400" y="1485900"/>
            <a:ext cx="15163800" cy="7495385"/>
          </a:xfrm>
          <a:prstGeom prst="rect">
            <a:avLst/>
          </a:prstGeom>
          <a:noFill/>
        </p:spPr>
        <p:txBody>
          <a:bodyPr wrap="square" rtlCol="0">
            <a:spAutoFit/>
          </a:bodyPr>
          <a:lstStyle/>
          <a:p>
            <a:pPr lvl="0" rtl="0">
              <a:lnSpc>
                <a:spcPct val="120000"/>
              </a:lnSpc>
              <a:spcBef>
                <a:spcPts val="0"/>
              </a:spcBef>
              <a:spcAft>
                <a:spcPts val="0"/>
              </a:spcAft>
              <a:buClr>
                <a:srgbClr val="ECECEC"/>
              </a:buClr>
              <a:buSzPts val="1300"/>
            </a:pPr>
            <a:r>
              <a:rPr lang="en-US" sz="2800" dirty="0"/>
              <a:t> Our solution for keylogger detection and security implementation using Python goes beyond      conventional approaches, offering several innovative features and capabilities that truly set it apart. The   "wow" factor in our solution lies in its ability to:</a:t>
            </a:r>
          </a:p>
          <a:p>
            <a:pPr lvl="0" rtl="0">
              <a:lnSpc>
                <a:spcPct val="120000"/>
              </a:lnSpc>
              <a:spcBef>
                <a:spcPts val="0"/>
              </a:spcBef>
              <a:spcAft>
                <a:spcPts val="0"/>
              </a:spcAft>
              <a:buClr>
                <a:srgbClr val="ECECEC"/>
              </a:buClr>
              <a:buSzPts val="1300"/>
            </a:pPr>
            <a:r>
              <a:rPr lang="en-US" sz="3200" b="1" dirty="0">
                <a:solidFill>
                  <a:srgbClr val="FF0000"/>
                </a:solidFill>
              </a:rPr>
              <a:t>Advanced Threat Detection and Prevention</a:t>
            </a:r>
            <a:r>
              <a:rPr lang="en-US" sz="3200" dirty="0">
                <a:solidFill>
                  <a:srgbClr val="FF0000"/>
                </a:solidFill>
              </a:rPr>
              <a:t>:</a:t>
            </a:r>
          </a:p>
          <a:p>
            <a:pPr marL="228600" lvl="1" rtl="0">
              <a:lnSpc>
                <a:spcPct val="120000"/>
              </a:lnSpc>
              <a:spcBef>
                <a:spcPts val="500"/>
              </a:spcBef>
              <a:spcAft>
                <a:spcPts val="0"/>
              </a:spcAft>
              <a:buClr>
                <a:srgbClr val="ECECEC"/>
              </a:buClr>
              <a:buSzPts val="1300"/>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lvl="0" rtl="0">
              <a:lnSpc>
                <a:spcPct val="120000"/>
              </a:lnSpc>
              <a:spcBef>
                <a:spcPts val="1000"/>
              </a:spcBef>
              <a:spcAft>
                <a:spcPts val="0"/>
              </a:spcAft>
              <a:buClr>
                <a:schemeClr val="lt1"/>
              </a:buClr>
              <a:buSzPts val="1300"/>
            </a:pPr>
            <a:r>
              <a:rPr lang="en-US" sz="3200" b="1" dirty="0">
                <a:solidFill>
                  <a:srgbClr val="FF0000"/>
                </a:solidFill>
              </a:rPr>
              <a:t>Intelligent Behavioral Analysis</a:t>
            </a:r>
            <a:r>
              <a:rPr lang="en-US" sz="3200" dirty="0">
                <a:solidFill>
                  <a:srgbClr val="FF0000"/>
                </a:solidFill>
              </a:rPr>
              <a:t>:</a:t>
            </a:r>
          </a:p>
          <a:p>
            <a:pPr marL="228600" lvl="0" indent="-228600" rtl="0">
              <a:lnSpc>
                <a:spcPct val="120000"/>
              </a:lnSpc>
              <a:spcBef>
                <a:spcPts val="1000"/>
              </a:spcBef>
              <a:spcAft>
                <a:spcPts val="0"/>
              </a:spcAft>
              <a:buClr>
                <a:schemeClr val="lt1"/>
              </a:buClr>
              <a:buSzPts val="1300"/>
              <a:buChar char="•"/>
            </a:pPr>
            <a:r>
              <a:rPr lang="en-US" sz="2800" dirty="0"/>
              <a:t> 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52000">
              <a:schemeClr val="accent1">
                <a:lumMod val="45000"/>
                <a:lumOff val="55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944191"/>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3200" b="1" dirty="0">
                <a:solidFill>
                  <a:srgbClr val="FF0000"/>
                </a:solidFill>
              </a:rPr>
              <a:t>Adaptive Security Measures</a:t>
            </a:r>
            <a:r>
              <a:rPr lang="en-US" sz="3200" dirty="0">
                <a:solidFill>
                  <a:srgbClr val="FF0000"/>
                </a:solidFill>
              </a:rPr>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3200" b="1" dirty="0">
                <a:solidFill>
                  <a:srgbClr val="FF0000"/>
                </a:solidFill>
              </a:rPr>
              <a:t>Stealthy Operation and Evasion Techniques</a:t>
            </a:r>
            <a:r>
              <a:rPr lang="en-US" sz="3200" dirty="0">
                <a:solidFill>
                  <a:srgbClr val="FF0000"/>
                </a:solidFill>
              </a:rPr>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167</TotalTime>
  <Words>1272</Words>
  <Application>Microsoft Office PowerPoint</Application>
  <PresentationFormat>Custom</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HK Grotesk Bold</vt:lpstr>
      <vt:lpstr>Calibri</vt:lpstr>
      <vt:lpstr>HK Grotesk Medium</vt:lpstr>
      <vt:lpstr>Arial</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Brindha .S</dc:creator>
  <cp:lastModifiedBy>Brindha .S</cp:lastModifiedBy>
  <cp:revision>8</cp:revision>
  <dcterms:created xsi:type="dcterms:W3CDTF">2006-08-16T00:00:00Z</dcterms:created>
  <dcterms:modified xsi:type="dcterms:W3CDTF">2024-04-04T10:51:00Z</dcterms:modified>
  <dc:identifier>DAGBbMyYglE</dc:identifier>
</cp:coreProperties>
</file>