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6" r:id="rId6"/>
    <p:sldId id="2147470494" r:id="rId7"/>
    <p:sldId id="2147470501" r:id="rId8"/>
    <p:sldId id="2147470504" r:id="rId9"/>
    <p:sldId id="2147470498" r:id="rId10"/>
    <p:sldId id="2147470497" r:id="rId11"/>
    <p:sldId id="2147470505" r:id="rId12"/>
    <p:sldId id="2147470499" r:id="rId13"/>
    <p:sldId id="2147470502" r:id="rId14"/>
    <p:sldId id="2147470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87D37F-5D3C-4F34-927A-B1F456F833F2}" v="9" dt="2025-10-11T17:04:25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81327068-ad5f-4aaa-859b-2817f294594b" providerId="ADAL" clId="{283CDAE9-1257-4BD3-8CBA-B23E6AD6B26C}"/>
    <pc:docChg chg="undo custSel addSld delSld modSld">
      <pc:chgData name="Kaviya V" userId="81327068-ad5f-4aaa-859b-2817f294594b" providerId="ADAL" clId="{283CDAE9-1257-4BD3-8CBA-B23E6AD6B26C}" dt="2025-10-11T17:05:48.410" v="46" actId="120"/>
      <pc:docMkLst>
        <pc:docMk/>
      </pc:docMkLst>
      <pc:sldChg chg="addSp modSp mod">
        <pc:chgData name="Kaviya V" userId="81327068-ad5f-4aaa-859b-2817f294594b" providerId="ADAL" clId="{283CDAE9-1257-4BD3-8CBA-B23E6AD6B26C}" dt="2025-10-11T17:05:48.410" v="46" actId="120"/>
        <pc:sldMkLst>
          <pc:docMk/>
          <pc:sldMk cId="1573488916" sldId="2147470502"/>
        </pc:sldMkLst>
        <pc:spChg chg="add mod">
          <ac:chgData name="Kaviya V" userId="81327068-ad5f-4aaa-859b-2817f294594b" providerId="ADAL" clId="{283CDAE9-1257-4BD3-8CBA-B23E6AD6B26C}" dt="2025-10-11T17:05:48.410" v="46" actId="120"/>
          <ac:spMkLst>
            <pc:docMk/>
            <pc:sldMk cId="1573488916" sldId="2147470502"/>
            <ac:spMk id="8" creationId="{AB3517F7-D50A-BCFC-8C9D-B4B04962DBC2}"/>
          </ac:spMkLst>
        </pc:spChg>
      </pc:sldChg>
      <pc:sldChg chg="new del">
        <pc:chgData name="Kaviya V" userId="81327068-ad5f-4aaa-859b-2817f294594b" providerId="ADAL" clId="{283CDAE9-1257-4BD3-8CBA-B23E6AD6B26C}" dt="2025-10-11T13:41:38.915" v="1" actId="680"/>
        <pc:sldMkLst>
          <pc:docMk/>
          <pc:sldMk cId="3606430832" sldId="214747050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4F322-75D8-94BB-197F-A365DBCA9B93}"/>
              </a:ext>
            </a:extLst>
          </p:cNvPr>
          <p:cNvSpPr txBox="1"/>
          <p:nvPr/>
        </p:nvSpPr>
        <p:spPr>
          <a:xfrm>
            <a:off x="431679" y="1815037"/>
            <a:ext cx="113311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Review III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86EA05-739F-4C61-6894-D1E3EE22D5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9878" y="1709449"/>
            <a:ext cx="98080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Architectural Findings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Hybrid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LLM + ML = creative + fast predictions.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Decoupled UI/API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Scalable and resilient.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Cloud 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Enabled shareable, stateful app.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800" b="1" dirty="0">
                <a:cs typeface="Arial" panose="020B0604020202020204" pitchFamily="34" charset="0"/>
              </a:rPr>
              <a:t>Functional and Technical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Live Route Optimization</a:t>
            </a:r>
            <a:r>
              <a:rPr lang="en-US" altLang="en-US" sz="2800" dirty="0"/>
              <a:t>: Saves real travel time.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Error Handling</a:t>
            </a:r>
            <a:r>
              <a:rPr lang="en-US" altLang="en-US" sz="2800" dirty="0"/>
              <a:t>: Robust against API failures.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Voice + Text Input</a:t>
            </a:r>
            <a:r>
              <a:rPr lang="en-US" altLang="en-US" sz="2800" dirty="0"/>
              <a:t>: Accessible UX.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4CDA-7DBF-07FE-54D1-80EE0828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8AA71-8B8C-9B3A-A000-E879800C99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4510FD-CEFF-B6A8-0465-269C3CADD7A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FF3E59-451F-F9B1-9548-3DDA654B3B0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EB4DE-1AB4-DD32-FDC0-B5CA05BBBA5E}"/>
              </a:ext>
            </a:extLst>
          </p:cNvPr>
          <p:cNvSpPr txBox="1"/>
          <p:nvPr/>
        </p:nvSpPr>
        <p:spPr>
          <a:xfrm>
            <a:off x="1018397" y="1980808"/>
            <a:ext cx="1015099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&amp; Machine Learning Outcomes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Synthetic Data</a:t>
            </a:r>
            <a:r>
              <a:rPr lang="en-US" altLang="en-US" sz="2800" dirty="0"/>
              <a:t>: LLM-generated, high-quality.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Cost Model</a:t>
            </a:r>
            <a:r>
              <a:rPr lang="en-US" altLang="en-US" sz="2800" dirty="0"/>
              <a:t>: Accurate, budget-aware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User Experience &amp; Deployment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Cloud Hosted</a:t>
            </a:r>
            <a:r>
              <a:rPr lang="en-US" altLang="en-US" sz="2800" dirty="0"/>
              <a:t>: Publicly accessible service.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HTML Itineraries</a:t>
            </a:r>
            <a:r>
              <a:rPr lang="en-US" altLang="en-US" sz="2800" dirty="0"/>
              <a:t>: Portable and shareable.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47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5D40B2-D0D2-45EE-337D-A928DF37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4" y="1594385"/>
            <a:ext cx="106243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AI Power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LLM, ML, and Maps API for smart trip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Automation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Transforms simple prompts into detailed itineraries.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&amp; Accurate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routing + cost prediction = practical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Shareable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portable HTML itineraries for easy access.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&amp; Robust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Cloud-deployed, modular, and built for continuous evolution. 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AB3517F7-D50A-BCFC-8C9D-B4B04962D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635" y="1594385"/>
            <a:ext cx="1042851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Open-Source Community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tools 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Pandas, and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LightGBM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Google &amp; Microsoft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cutting-edge AI, cloud, and database services.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 Platforms: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enabling live, scalable deployment.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Testers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feedback that refined UX and functionality. </a:t>
            </a:r>
          </a:p>
          <a:p>
            <a:pPr marL="514350" marR="0" lvl="0" indent="-5143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Optuna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Scikit-learn Developers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essential ML and tuning frameworks. </a:t>
            </a:r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C27FD-F1F4-E0B3-F2B6-C121BD1E49B7}"/>
              </a:ext>
            </a:extLst>
          </p:cNvPr>
          <p:cNvSpPr txBox="1"/>
          <p:nvPr/>
        </p:nvSpPr>
        <p:spPr>
          <a:xfrm>
            <a:off x="409570" y="1419694"/>
            <a:ext cx="113686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J. Ge, B. Liu, and J. Wang, “A Multi-Agent Solution to Personalized Travel Planning,” </a:t>
            </a:r>
            <a:r>
              <a:rPr kumimoji="0" lang="en-US" altLang="en-US" sz="27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preprint arXiv:2505.10922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May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[2]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Suresh, S. Joshi, S. C, S. Poojary, and S. Reddy, “Smart Travel Assistance using Machine Learning and Generative Artificial Intelligence,” in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Int. Conf. on Intelligent Computing and Control Systems (ICICCS)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[3] </a:t>
            </a:r>
            <a:r>
              <a:rPr lang="en-US" altLang="en-US" sz="2700" dirty="0"/>
              <a:t>Z. Shao, J. Wu, W. Chen, and X. Wang, “Personal Travel Solver: A Preference-Driven LLM-Solver System for Travel Planning,” in </a:t>
            </a:r>
            <a:r>
              <a:rPr lang="en-US" altLang="en-US" sz="2700" i="1" dirty="0"/>
              <a:t>Proc. 63rd Annual Meeting of the Association for Computational Linguistics (ACL)</a:t>
            </a:r>
            <a:r>
              <a:rPr lang="en-US" altLang="en-US" sz="2700" dirty="0"/>
              <a:t>, pp. 27622–27642,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[4] </a:t>
            </a:r>
            <a:r>
              <a:rPr lang="en-US" altLang="en-US" sz="2700" dirty="0"/>
              <a:t>T. </a:t>
            </a:r>
            <a:r>
              <a:rPr lang="en-US" altLang="en-US" sz="2700" dirty="0" err="1"/>
              <a:t>Primya</a:t>
            </a:r>
            <a:r>
              <a:rPr lang="en-US" altLang="en-US" sz="2700" dirty="0"/>
              <a:t>, G. Kanagaraj, K. S, K. VK, and N. S, “GenAI-powered Itinerary Planner,” in </a:t>
            </a:r>
            <a:r>
              <a:rPr lang="en-US" altLang="en-US" sz="2700" i="1" dirty="0"/>
              <a:t>Proc. 3rd Int. Conf. on Advancements in Electrical, Electronics, Communication, Computing and Automation (ICAECA)</a:t>
            </a:r>
            <a:r>
              <a:rPr lang="en-US" altLang="en-US" sz="2700" dirty="0"/>
              <a:t>, IEEE, 2025.</a:t>
            </a: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315DE-EAC1-EF8F-536D-8041C43B00C2}"/>
              </a:ext>
            </a:extLst>
          </p:cNvPr>
          <p:cNvSpPr txBox="1"/>
          <p:nvPr/>
        </p:nvSpPr>
        <p:spPr>
          <a:xfrm>
            <a:off x="648133" y="1695926"/>
            <a:ext cx="1089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Combines LLM intelligence with Google Maps precision.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dynamic itineraries.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personalized points of interest.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multilingual voice input.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shareable trip links.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8FC1E-8019-8C23-6A1D-79ED47809ADE}"/>
              </a:ext>
            </a:extLst>
          </p:cNvPr>
          <p:cNvSpPr txBox="1"/>
          <p:nvPr/>
        </p:nvSpPr>
        <p:spPr>
          <a:xfrm>
            <a:off x="721430" y="1594385"/>
            <a:ext cx="10505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Personalizes itineraries using LLMs.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Integrates real-time geographic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diverse POIs.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interactive map visualizations.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shareable links and modular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A5E7C-66D6-DCAB-2692-464C2F65722B}"/>
              </a:ext>
            </a:extLst>
          </p:cNvPr>
          <p:cNvSpPr txBox="1"/>
          <p:nvPr/>
        </p:nvSpPr>
        <p:spPr>
          <a:xfrm>
            <a:off x="1017937" y="1837440"/>
            <a:ext cx="91004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User Interface &amp; Interaction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Voice Input Processing.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Interface Design &amp; Display.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AI Planning &amp; Optimization Engine: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AI-Based Itinerary Generation.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Cost Prediction via Machine Learning.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Real-Time Route Optimization.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Multilingual Translation Support.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550E-1776-8CE9-8EA3-814B548C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6B06-34F5-D983-559A-D5EC0067896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1154EF-E9BF-7862-5C78-A854CFDB575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DB6945-F278-BF71-2FC7-9510FF96881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17B21-22E5-A114-90D3-012B39B53D23}"/>
              </a:ext>
            </a:extLst>
          </p:cNvPr>
          <p:cNvSpPr txBox="1"/>
          <p:nvPr/>
        </p:nvSpPr>
        <p:spPr>
          <a:xfrm>
            <a:off x="1023257" y="1425392"/>
            <a:ext cx="93636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Presentation &amp; Export Module: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Dynamic Map Generation &amp; Visualization.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Printable HTML Itinerary.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Shareable Trip Link Creation.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Data Persistence &amp; Storage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Database for Saving &amp; Loading Trip Data.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Admin &amp; Analytics Dashboard: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Monitoring &amp; User Analytics.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 Model Effectiveness Reporting.</a:t>
            </a:r>
          </a:p>
        </p:txBody>
      </p:sp>
    </p:spTree>
    <p:extLst>
      <p:ext uri="{BB962C8B-B14F-4D97-AF65-F5344CB8AC3E}">
        <p14:creationId xmlns:p14="http://schemas.microsoft.com/office/powerpoint/2010/main" val="353576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9B7EE6-A266-B2DF-9995-42B5A8E3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58" y="1594385"/>
            <a:ext cx="101186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Starting Point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struggle to turn vague ideas into structured plans.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Budget Confusion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reliable, dynamic cost estimates based on trip details.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Outdated Routes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plans ignore live traffic, causing inefficiencies.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Sharing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Itineraries stuck in apps—no easy, portable format.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Accessibility Gaps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voice input limits usability for diverse users.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511F84-588B-C6C0-634B-F77AD1DC04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4415" y="1695926"/>
            <a:ext cx="10444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 + ML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US" altLang="en-US" sz="2800" dirty="0"/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LLM for creative planning with LightGBM for cost prediction.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Data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LLM to generate training data for the cost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Modeling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Employs LightGBM for high-performance cost estimation. </a:t>
            </a:r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9941-D5DF-2424-A927-DDC82734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8439-D9DB-4B34-72C8-6577841E26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2B5D19-E5F6-7010-0A0E-820341731CE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A1292D-B3EC-9F1F-9586-08548628F6A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E291A-A09E-5A28-E738-D651873CA171}"/>
              </a:ext>
            </a:extLst>
          </p:cNvPr>
          <p:cNvSpPr txBox="1"/>
          <p:nvPr/>
        </p:nvSpPr>
        <p:spPr>
          <a:xfrm>
            <a:off x="727235" y="1403621"/>
            <a:ext cx="107333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800" b="1" dirty="0"/>
              <a:t>Auto Hyperparameter Tuning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Uses </a:t>
            </a:r>
            <a:r>
              <a:rPr lang="en-US" altLang="en-US" sz="2800" dirty="0" err="1"/>
              <a:t>Optuna</a:t>
            </a:r>
            <a:r>
              <a:rPr lang="en-US" altLang="en-US" sz="2800" dirty="0"/>
              <a:t> for optimal model configuration.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800" b="1" dirty="0"/>
              <a:t>Real-Time API Integration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Connects to Google Maps APIs for live traffic and routing.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sz="2800" b="1" dirty="0"/>
              <a:t>User-in-the-Loop Workflow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Interactive UI triggers all AI planning and optimization.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US" altLang="en-US" sz="2800" b="1" dirty="0"/>
              <a:t>Continuous Monitoring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Dashboard tracks AI performance and user engagement. </a:t>
            </a:r>
          </a:p>
        </p:txBody>
      </p:sp>
    </p:spTree>
    <p:extLst>
      <p:ext uri="{BB962C8B-B14F-4D97-AF65-F5344CB8AC3E}">
        <p14:creationId xmlns:p14="http://schemas.microsoft.com/office/powerpoint/2010/main" val="101085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C4D29-2639-49A6-904E-7962D3EC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94" y="1484923"/>
            <a:ext cx="7305799" cy="48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878</Words>
  <Application>Microsoft Office PowerPoint</Application>
  <PresentationFormat>Widescreen</PresentationFormat>
  <Paragraphs>150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15</cp:revision>
  <dcterms:created xsi:type="dcterms:W3CDTF">2024-05-13T10:33:11Z</dcterms:created>
  <dcterms:modified xsi:type="dcterms:W3CDTF">2025-10-11T17:05:55Z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