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71" r:id="rId11"/>
    <p:sldId id="272"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4971C3-C05A-4CC4-85C8-D2D0276BA7D0}" v="10" dt="2025-09-09T16:38:45.6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1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eshya pradeep" userId="370a156a49d8d942" providerId="LiveId" clId="{4259D149-DFE4-4F8D-B4C1-DE349B7CC71E}"/>
    <pc:docChg chg="custSel modSld">
      <pc:chgData name="petreshya pradeep" userId="370a156a49d8d942" providerId="LiveId" clId="{4259D149-DFE4-4F8D-B4C1-DE349B7CC71E}" dt="2025-09-09T16:40:53.267" v="20" actId="20577"/>
      <pc:docMkLst>
        <pc:docMk/>
      </pc:docMkLst>
      <pc:sldChg chg="modSp mod">
        <pc:chgData name="petreshya pradeep" userId="370a156a49d8d942" providerId="LiveId" clId="{4259D149-DFE4-4F8D-B4C1-DE349B7CC71E}" dt="2025-09-09T16:40:53.267" v="20" actId="20577"/>
        <pc:sldMkLst>
          <pc:docMk/>
          <pc:sldMk cId="0" sldId="257"/>
        </pc:sldMkLst>
        <pc:graphicFrameChg chg="modGraphic">
          <ac:chgData name="petreshya pradeep" userId="370a156a49d8d942" providerId="LiveId" clId="{4259D149-DFE4-4F8D-B4C1-DE349B7CC71E}" dt="2025-09-09T16:40:53.267" v="20" actId="20577"/>
          <ac:graphicFrameMkLst>
            <pc:docMk/>
            <pc:sldMk cId="0" sldId="257"/>
            <ac:graphicFrameMk id="21"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d.docs.live.net/370a156a49d8d942/&#47928;&#49436;/PPT%20KS%20(1).pptx"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KAVIYA S</a:t>
            </a:r>
          </a:p>
          <a:p>
            <a:r>
              <a:rPr lang="en-US" sz="2400" dirty="0"/>
              <a:t>REGISTER NO AND NMID: 2428C0481  &amp;</a:t>
            </a:r>
            <a:br>
              <a:rPr lang="en-US" sz="2400" dirty="0"/>
            </a:br>
            <a:r>
              <a:rPr lang="en-US" sz="2400" dirty="0"/>
              <a:t>D9AE028A4ADA51B85A745035963DCFA3</a:t>
            </a:r>
            <a:endParaRPr lang="en-US" sz="2400" dirty="0">
              <a:cs typeface="Calibri"/>
            </a:endParaRPr>
          </a:p>
          <a:p>
            <a:r>
              <a:rPr lang="en-US" sz="2400" dirty="0"/>
              <a:t>DEPARTMENT: </a:t>
            </a:r>
            <a:r>
              <a:rPr lang="en-US" sz="2400" dirty="0" err="1"/>
              <a:t>B.Sc</a:t>
            </a:r>
            <a:r>
              <a:rPr lang="en-US" sz="2400" dirty="0"/>
              <a:t> - AIML</a:t>
            </a:r>
          </a:p>
          <a:p>
            <a:r>
              <a:rPr lang="en-US" sz="2400" dirty="0"/>
              <a:t>COLLEGE: KPR COLLEGE/ 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169BD-4F32-D7DD-C960-3D3DCD4CBF3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D36A959-4E3D-0E8D-69FD-E2686BB8B952}"/>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D9CF0906-508B-103A-8DA6-FDA4C5BC348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D34D1B9F-893D-2CB4-7ACE-3A4F433C9F25}"/>
              </a:ext>
            </a:extLst>
          </p:cNvPr>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689634F1-8DE2-74D5-5503-F68840C15A3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B65A803F-008E-3437-4D44-9F8579A882A6}"/>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D4CE696D-9F6F-1465-F82C-52C74661A33C}"/>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C2711155-0BD7-447B-8B8D-EFB56A39BA84}"/>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C0222514-9ED7-EDA1-A78A-92FF472C3688}"/>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6C70AA1-2BDC-3A1A-CBF8-5C282F6984C9}"/>
              </a:ext>
            </a:extLst>
          </p:cNvPr>
          <p:cNvPicPr>
            <a:picLocks noChangeAspect="1"/>
          </p:cNvPicPr>
          <p:nvPr/>
        </p:nvPicPr>
        <p:blipFill>
          <a:blip r:embed="rId3"/>
          <a:stretch>
            <a:fillRect/>
          </a:stretch>
        </p:blipFill>
        <p:spPr>
          <a:xfrm>
            <a:off x="2362200" y="1473433"/>
            <a:ext cx="6991350" cy="3740701"/>
          </a:xfrm>
          <a:prstGeom prst="rect">
            <a:avLst/>
          </a:prstGeom>
        </p:spPr>
      </p:pic>
    </p:spTree>
    <p:extLst>
      <p:ext uri="{BB962C8B-B14F-4D97-AF65-F5344CB8AC3E}">
        <p14:creationId xmlns:p14="http://schemas.microsoft.com/office/powerpoint/2010/main" val="89258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C905-569C-1124-C076-57385A776974}"/>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D9E05AE-A559-1A35-1ECF-BDB2F3D0F79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8C4244B-20B3-FCC0-E572-53B4B8A04BEC}"/>
              </a:ext>
            </a:extLst>
          </p:cNvPr>
          <p:cNvSpPr/>
          <p:nvPr/>
        </p:nvSpPr>
        <p:spPr>
          <a:xfrm>
            <a:off x="8868586" y="3187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EACB4BF5-E8B7-08A9-D8C9-CC0F3C0ED8E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a:extLst>
              <a:ext uri="{FF2B5EF4-FFF2-40B4-BE49-F238E27FC236}">
                <a16:creationId xmlns:a16="http://schemas.microsoft.com/office/drawing/2014/main" id="{BB0792C2-2C91-FBF7-FB12-0DEBCFB0BA2C}"/>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dirty="0"/>
              <a:t>GITHUB LINK</a:t>
            </a:r>
            <a:endParaRPr sz="4250" dirty="0"/>
          </a:p>
        </p:txBody>
      </p:sp>
      <p:sp>
        <p:nvSpPr>
          <p:cNvPr id="8" name="object 8">
            <a:extLst>
              <a:ext uri="{FF2B5EF4-FFF2-40B4-BE49-F238E27FC236}">
                <a16:creationId xmlns:a16="http://schemas.microsoft.com/office/drawing/2014/main" id="{E06E2845-4C89-CD9B-2D34-6A28992053B5}"/>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82C11AA6-75FB-D49D-D40C-0885F9552A0D}"/>
              </a:ext>
            </a:extLst>
          </p:cNvPr>
          <p:cNvSpPr txBox="1"/>
          <p:nvPr/>
        </p:nvSpPr>
        <p:spPr>
          <a:xfrm>
            <a:off x="1752600" y="1905000"/>
            <a:ext cx="937221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hlinkClick r:id="rId2"/>
              </a:rPr>
              <a:t>https://github.com/kaviyaa420saravanan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23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6CCF6292-FB13-672F-7E06-1C5F25664106}"/>
              </a:ext>
            </a:extLst>
          </p:cNvPr>
          <p:cNvGraphicFramePr>
            <a:graphicFrameLocks noGrp="1"/>
          </p:cNvGraphicFramePr>
          <p:nvPr>
            <p:extLst>
              <p:ext uri="{D42A27DB-BD31-4B8C-83A1-F6EECF244321}">
                <p14:modId xmlns:p14="http://schemas.microsoft.com/office/powerpoint/2010/main" val="175080157"/>
              </p:ext>
            </p:extLst>
          </p:nvPr>
        </p:nvGraphicFramePr>
        <p:xfrm>
          <a:off x="1066800" y="1447800"/>
          <a:ext cx="7632868" cy="4114800"/>
        </p:xfrm>
        <a:graphic>
          <a:graphicData uri="http://schemas.openxmlformats.org/drawingml/2006/table">
            <a:tbl>
              <a:tblPr firstRow="1" bandRow="1">
                <a:tableStyleId>{2D5ABB26-0587-4C30-8999-92F81FD0307C}</a:tableStyleId>
              </a:tblPr>
              <a:tblGrid>
                <a:gridCol w="7632868">
                  <a:extLst>
                    <a:ext uri="{9D8B030D-6E8A-4147-A177-3AD203B41FA5}">
                      <a16:colId xmlns:a16="http://schemas.microsoft.com/office/drawing/2014/main" val="3816707592"/>
                    </a:ext>
                  </a:extLst>
                </a:gridCol>
              </a:tblGrid>
              <a:tr h="3048000">
                <a:tc>
                  <a: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Highlights my medical expertise, specializations, and key professional accomplishments.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Summarizes my clinical experience, certifications, and contributions to healthcare.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Helps patients, peers, and institutions understand my professional capabilities.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Facilitates connections with patients, medical collaborators, and healthcare organizations.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Builds a trusted and professional online presence in the medical field.</a:t>
                      </a:r>
                    </a:p>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221453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371"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aphicFrame>
        <p:nvGraphicFramePr>
          <p:cNvPr id="21" name="Table 20"/>
          <p:cNvGraphicFramePr>
            <a:graphicFrameLocks noGrp="1"/>
          </p:cNvGraphicFramePr>
          <p:nvPr>
            <p:extLst>
              <p:ext uri="{D42A27DB-BD31-4B8C-83A1-F6EECF244321}">
                <p14:modId xmlns:p14="http://schemas.microsoft.com/office/powerpoint/2010/main" val="4105231370"/>
              </p:ext>
            </p:extLst>
          </p:nvPr>
        </p:nvGraphicFramePr>
        <p:xfrm>
          <a:off x="869674" y="2414238"/>
          <a:ext cx="8128000" cy="1242557"/>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572899338"/>
                    </a:ext>
                  </a:extLst>
                </a:gridCol>
              </a:tblGrid>
              <a:tr h="1242557">
                <a:tc>
                  <a:txBody>
                    <a:bodyPr/>
                    <a:lstStyle/>
                    <a:p>
                      <a:r>
                        <a:rPr lang="en-US" sz="2400" dirty="0">
                          <a:latin typeface="Times New Roman" panose="02020603050405020304" pitchFamily="18" charset="0"/>
                          <a:cs typeface="Times New Roman" panose="02020603050405020304" pitchFamily="18" charset="0"/>
                        </a:rPr>
                        <a:t>Personal</a:t>
                      </a:r>
                      <a:r>
                        <a:rPr lang="en-US" sz="2400" baseline="0" dirty="0">
                          <a:latin typeface="Times New Roman" panose="02020603050405020304" pitchFamily="18" charset="0"/>
                          <a:cs typeface="Times New Roman" panose="02020603050405020304" pitchFamily="18" charset="0"/>
                        </a:rPr>
                        <a:t> Doctor’s Portfolio Website.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909938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6683"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753600" y="533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9" name="Table 8"/>
          <p:cNvGraphicFramePr>
            <a:graphicFrameLocks noGrp="1"/>
          </p:cNvGraphicFramePr>
          <p:nvPr>
            <p:extLst>
              <p:ext uri="{D42A27DB-BD31-4B8C-83A1-F6EECF244321}">
                <p14:modId xmlns:p14="http://schemas.microsoft.com/office/powerpoint/2010/main" val="3096021746"/>
              </p:ext>
            </p:extLst>
          </p:nvPr>
        </p:nvGraphicFramePr>
        <p:xfrm>
          <a:off x="776322" y="1600201"/>
          <a:ext cx="8128000" cy="4663440"/>
        </p:xfrm>
        <a:graphic>
          <a:graphicData uri="http://schemas.openxmlformats.org/drawingml/2006/table">
            <a:tbl>
              <a:tblPr firstRow="1" bandRow="1">
                <a:tableStyleId>{7DF18680-E054-41AD-8BC1-D1AEF772440D}</a:tableStyleId>
              </a:tblPr>
              <a:tblGrid>
                <a:gridCol w="8128000">
                  <a:extLst>
                    <a:ext uri="{9D8B030D-6E8A-4147-A177-3AD203B41FA5}">
                      <a16:colId xmlns:a16="http://schemas.microsoft.com/office/drawing/2014/main" val="3770316800"/>
                    </a:ext>
                  </a:extLst>
                </a:gridCol>
              </a:tblGrid>
              <a:tr h="3262032">
                <a:tc>
                  <a:txBody>
                    <a:bodyPr/>
                    <a:lstStyle/>
                    <a:p>
                      <a:pPr marL="0" indent="0">
                        <a:buFont typeface="Arial" panose="020B0604020202020204" pitchFamily="34" charset="0"/>
                        <a:buNone/>
                      </a:pPr>
                      <a:r>
                        <a:rPr lang="en-US" sz="2400" b="0" dirty="0">
                          <a:solidFill>
                            <a:schemeClr val="tx1"/>
                          </a:solidFill>
                          <a:latin typeface="Times New Roman" panose="02020603050405020304" pitchFamily="18" charset="0"/>
                          <a:cs typeface="Times New Roman" panose="02020603050405020304" pitchFamily="18" charset="0"/>
                        </a:rPr>
                        <a:t>Many doctors lack a dedicated digital portfolio to showcase their expertise, achievements, and contributions to the medical field in a clear and accessible way. Relying only on a traditional CV or hospital profile often fails to highlight their specializations, case studies, research work, and career milestones effectively. In today’s healthcare environment, where trust, visibility, and professional networking are important, a well-designed portfolio can help doctors present their skills, build credibility, connect with peers and institutions, and attract opportunities for collaboration and growth.</a:t>
                      </a:r>
                      <a:endParaRPr lang="en-IN" sz="2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304087"/>
                  </a:ext>
                </a:extLst>
              </a:tr>
              <a:tr h="397809">
                <a:tc>
                  <a:txBody>
                    <a:bodyPr/>
                    <a:lstStyle/>
                    <a:p>
                      <a:pPr marL="342900" indent="-342900">
                        <a:buFont typeface="Arial" panose="020B0604020202020204" pitchFamily="34" charset="0"/>
                        <a:buChar char="•"/>
                      </a:pPr>
                      <a:endParaRPr lang="en-IN" sz="2400" b="0" i="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40089452"/>
                  </a:ext>
                </a:extLst>
              </a:tr>
              <a:tr h="397809">
                <a:tc>
                  <a:txBody>
                    <a:bodyPr/>
                    <a:lstStyle/>
                    <a:p>
                      <a:pPr marL="342900" indent="-342900">
                        <a:buFont typeface="Arial" panose="020B0604020202020204" pitchFamily="34" charset="0"/>
                        <a:buChar char="•"/>
                      </a:pPr>
                      <a:endParaRPr lang="en-IN" sz="2400" b="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12667882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63928" y="6373324"/>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graphicFrame>
        <p:nvGraphicFramePr>
          <p:cNvPr id="11" name="Table 10"/>
          <p:cNvGraphicFramePr>
            <a:graphicFrameLocks noGrp="1"/>
          </p:cNvGraphicFramePr>
          <p:nvPr>
            <p:extLst>
              <p:ext uri="{D42A27DB-BD31-4B8C-83A1-F6EECF244321}">
                <p14:modId xmlns:p14="http://schemas.microsoft.com/office/powerpoint/2010/main" val="298779873"/>
              </p:ext>
            </p:extLst>
          </p:nvPr>
        </p:nvGraphicFramePr>
        <p:xfrm>
          <a:off x="838200" y="1781174"/>
          <a:ext cx="7620000" cy="4114800"/>
        </p:xfrm>
        <a:graphic>
          <a:graphicData uri="http://schemas.openxmlformats.org/drawingml/2006/table">
            <a:tbl>
              <a:tblPr firstRow="1" bandRow="1">
                <a:tableStyleId>{7DF18680-E054-41AD-8BC1-D1AEF772440D}</a:tableStyleId>
              </a:tblPr>
              <a:tblGrid>
                <a:gridCol w="7620000">
                  <a:extLst>
                    <a:ext uri="{9D8B030D-6E8A-4147-A177-3AD203B41FA5}">
                      <a16:colId xmlns:a16="http://schemas.microsoft.com/office/drawing/2014/main" val="1561439831"/>
                    </a:ext>
                  </a:extLst>
                </a:gridCol>
              </a:tblGrid>
              <a:tr h="3990974">
                <a:tc>
                  <a:txBody>
                    <a:bodyPr/>
                    <a:lstStyle/>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About Me: A brief introduction, medical background, and area of specialization</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Medical Skills &amp; Expertise: Key abilities, diagnostic strengths, surgical or clinical specialties</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Experience &amp; Achievements: Hospitals served, notable cases, research papers, and awards</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Publications &amp; Conferences: Articles, journals, and medical events attended or presented</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Contact &amp; Appointments: How patients, peers, or institutions can reach or collaborate</a:t>
                      </a:r>
                    </a:p>
                    <a:p>
                      <a:pPr marL="0" indent="0">
                        <a:buFont typeface="Arial" panose="020B0604020202020204" pitchFamily="34" charset="0"/>
                        <a:buNone/>
                      </a:pPr>
                      <a:endParaRPr lang="en-US" sz="24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3600776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29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571877"/>
            <a:ext cx="7505700" cy="397142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Doctors showcasing their expertise, achievements, and career journey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Hospitals &amp; Clinics reviewing profiles for recruitment or collaboration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Patients seeking trusted, qualified specialists for consultations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Medical Institutions evaluating credentials for academic or research roles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Healthcare Organizations exploring partnerships, conferences, or speaking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8392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8" name="Table 7"/>
          <p:cNvGraphicFramePr>
            <a:graphicFrameLocks noGrp="1"/>
          </p:cNvGraphicFramePr>
          <p:nvPr>
            <p:extLst>
              <p:ext uri="{D42A27DB-BD31-4B8C-83A1-F6EECF244321}">
                <p14:modId xmlns:p14="http://schemas.microsoft.com/office/powerpoint/2010/main" val="2492587585"/>
              </p:ext>
            </p:extLst>
          </p:nvPr>
        </p:nvGraphicFramePr>
        <p:xfrm>
          <a:off x="3810000" y="2133600"/>
          <a:ext cx="3200400" cy="2286000"/>
        </p:xfrm>
        <a:graphic>
          <a:graphicData uri="http://schemas.openxmlformats.org/drawingml/2006/table">
            <a:tbl>
              <a:tblPr firstRow="1" bandRow="1">
                <a:tableStyleId>{2D5ABB26-0587-4C30-8999-92F81FD0307C}</a:tableStyleId>
              </a:tblPr>
              <a:tblGrid>
                <a:gridCol w="3200400">
                  <a:extLst>
                    <a:ext uri="{9D8B030D-6E8A-4147-A177-3AD203B41FA5}">
                      <a16:colId xmlns:a16="http://schemas.microsoft.com/office/drawing/2014/main" val="395196028"/>
                    </a:ext>
                  </a:extLst>
                </a:gridCol>
              </a:tblGrid>
              <a:tr h="1524000">
                <a:tc>
                  <a:txBody>
                    <a:bodyPr/>
                    <a:lstStyle/>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HTML</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CSS</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JavaScript</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GitHub</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VS Code</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728883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515011174"/>
              </p:ext>
            </p:extLst>
          </p:nvPr>
        </p:nvGraphicFramePr>
        <p:xfrm>
          <a:off x="838200" y="1524000"/>
          <a:ext cx="7467600" cy="4480560"/>
        </p:xfrm>
        <a:graphic>
          <a:graphicData uri="http://schemas.openxmlformats.org/drawingml/2006/table">
            <a:tbl>
              <a:tblPr firstRow="1" bandRow="1">
                <a:tableStyleId>{2D5ABB26-0587-4C30-8999-92F81FD0307C}</a:tableStyleId>
              </a:tblPr>
              <a:tblGrid>
                <a:gridCol w="7467600">
                  <a:extLst>
                    <a:ext uri="{9D8B030D-6E8A-4147-A177-3AD203B41FA5}">
                      <a16:colId xmlns:a16="http://schemas.microsoft.com/office/drawing/2014/main" val="2595074763"/>
                    </a:ext>
                  </a:extLst>
                </a:gridCol>
              </a:tblGrid>
              <a:tr h="3048000">
                <a:tc>
                  <a:txBody>
                    <a:body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Home / About Doctor – Quick introduction, medical background, and specialization</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Experience &amp; Services – Work history, treatments offered, and areas of expertise</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Skills &amp; Certifications – Key medical skills, certifications, and qualifications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Research &amp; Publications – Journals, case studies, and conference presentations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Contact / Appointment – Easy way for patients, peers, or institutions to get in touch</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Responsive Layout – Optimized for viewing on desktop, tablet, and mobile devices</a:t>
                      </a:r>
                    </a:p>
                  </a:txBody>
                  <a:tcPr/>
                </a:tc>
                <a:extLst>
                  <a:ext uri="{0D108BD9-81ED-4DB2-BD59-A6C34878D82A}">
                    <a16:rowId xmlns:a16="http://schemas.microsoft.com/office/drawing/2014/main" val="363817567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graphicFrame>
        <p:nvGraphicFramePr>
          <p:cNvPr id="3" name="Table 2"/>
          <p:cNvGraphicFramePr>
            <a:graphicFrameLocks noGrp="1"/>
          </p:cNvGraphicFramePr>
          <p:nvPr>
            <p:extLst>
              <p:ext uri="{D42A27DB-BD31-4B8C-83A1-F6EECF244321}">
                <p14:modId xmlns:p14="http://schemas.microsoft.com/office/powerpoint/2010/main" val="138781535"/>
              </p:ext>
            </p:extLst>
          </p:nvPr>
        </p:nvGraphicFramePr>
        <p:xfrm>
          <a:off x="762000" y="1600200"/>
          <a:ext cx="8229600" cy="4754880"/>
        </p:xfrm>
        <a:graphic>
          <a:graphicData uri="http://schemas.openxmlformats.org/drawingml/2006/table">
            <a:tbl>
              <a:tblPr firstRow="1" bandRow="1">
                <a:tableStyleId>{2D5ABB26-0587-4C30-8999-92F81FD0307C}</a:tableStyleId>
              </a:tblPr>
              <a:tblGrid>
                <a:gridCol w="8229600">
                  <a:extLst>
                    <a:ext uri="{9D8B030D-6E8A-4147-A177-3AD203B41FA5}">
                      <a16:colId xmlns:a16="http://schemas.microsoft.com/office/drawing/2014/main" val="2451264192"/>
                    </a:ext>
                  </a:extLst>
                </a:gridCol>
              </a:tblGrid>
              <a:tr h="1905000">
                <a:tc>
                  <a:txBody>
                    <a:body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Intuitive Navigation – Smooth scrolling to sections like About, Specializations, Experience, and Contact.</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Professional Profile Showcase – Highlight qualifications, certifications, and achievements with visual emphasis.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Patient &amp; Peer Interaction – Sections for testimonials, case studies, or professional contributions.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Contact &amp; Appointment Form – Easy-to-use form for patients or colleagues to reach out or request appointments.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Responsive Design – Optimized for desktop, tablet, and mobile devices to ensure accessibility.</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Interactive Health Portfolio – Optionally include media like procedure photos, health seminars, or research publications.</a:t>
                      </a:r>
                    </a:p>
                    <a:p>
                      <a:endParaRPr lang="en-IN" dirty="0"/>
                    </a:p>
                  </a:txBody>
                  <a:tcPr/>
                </a:tc>
                <a:extLst>
                  <a:ext uri="{0D108BD9-81ED-4DB2-BD59-A6C34878D82A}">
                    <a16:rowId xmlns:a16="http://schemas.microsoft.com/office/drawing/2014/main" val="3799008268"/>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529</TotalTime>
  <Words>579</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GITHUB LINK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petreshya pradeep</cp:lastModifiedBy>
  <cp:revision>42</cp:revision>
  <dcterms:created xsi:type="dcterms:W3CDTF">2024-03-29T15:07:22Z</dcterms:created>
  <dcterms:modified xsi:type="dcterms:W3CDTF">2025-09-09T16:40:59Z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