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317" r:id="rId9"/>
    <p:sldId id="264" r:id="rId10"/>
    <p:sldId id="275" r:id="rId11"/>
    <p:sldId id="279" r:id="rId12"/>
    <p:sldId id="276" r:id="rId13"/>
    <p:sldId id="280" r:id="rId14"/>
    <p:sldId id="277" r:id="rId15"/>
    <p:sldId id="318" r:id="rId16"/>
    <p:sldId id="284" r:id="rId17"/>
    <p:sldId id="295" r:id="rId18"/>
    <p:sldId id="270" r:id="rId19"/>
    <p:sldId id="289" r:id="rId20"/>
    <p:sldId id="271" r:id="rId21"/>
    <p:sldId id="298" r:id="rId22"/>
    <p:sldId id="272" r:id="rId23"/>
    <p:sldId id="307" r:id="rId24"/>
    <p:sldId id="319" r:id="rId25"/>
    <p:sldId id="320" r:id="rId26"/>
    <p:sldId id="311" r:id="rId27"/>
    <p:sldId id="312" r:id="rId28"/>
    <p:sldId id="313" r:id="rId29"/>
    <p:sldId id="314" r:id="rId30"/>
    <p:sldId id="315" r:id="rId31"/>
    <p:sldId id="316" r:id="rId32"/>
    <p:sldId id="321" r:id="rId33"/>
    <p:sldId id="282" r:id="rId34"/>
    <p:sldId id="288" r:id="rId35"/>
    <p:sldId id="310" r:id="rId36"/>
    <p:sldId id="28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8/1/2021</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813009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8/1/2021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547163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8/1/2021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253007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8/1/2021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501964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8/1/2021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531067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8/1/2021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28995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8/1/2021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352198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8/1/2021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12315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8/1/2021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732105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8/1/2021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189979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8/1/2021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217374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8/1/2021</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39751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 Id="rId5" Type="http://schemas.openxmlformats.org/officeDocument/2006/relationships/image" Target="../media/image13.png" /><Relationship Id="rId4" Type="http://schemas.openxmlformats.org/officeDocument/2006/relationships/image" Target="../media/image12.png" /></Relationships>
</file>

<file path=ppt/slides/_rels/slide28.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xpl/RecentIssue.jsp?punumber=35" TargetMode="External" /><Relationship Id="rId2" Type="http://schemas.openxmlformats.org/officeDocument/2006/relationships/hyperlink" Target="http://www.macrothink.org/" TargetMode="External" /><Relationship Id="rId1" Type="http://schemas.openxmlformats.org/officeDocument/2006/relationships/slideLayout" Target="../slideLayouts/slideLayout2.xml" /><Relationship Id="rId4" Type="http://schemas.openxmlformats.org/officeDocument/2006/relationships/hyperlink" Target="https://ieeexplore.ieee.org/xpl/tocresult.jsp?isnumber=4804371" TargetMode="External" /></Relationships>
</file>

<file path=ppt/slides/_rels/slide30.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4.xml" /><Relationship Id="rId4" Type="http://schemas.openxmlformats.org/officeDocument/2006/relationships/image" Target="../media/image20.png" /></Relationships>
</file>

<file path=ppt/slides/_rels/slide31.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hyperlink" Target="https://doi.org/10.1016/j.compenvurbsys.2018.06.002" TargetMode="Externa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hyperlink" Target="http://www.macrothink.org/" TargetMode="Externa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xpl/tocresult.jsp?isnumber=8784345" TargetMode="Externa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Digital business graph and charts">
            <a:extLst>
              <a:ext uri="{FF2B5EF4-FFF2-40B4-BE49-F238E27FC236}">
                <a16:creationId xmlns:a16="http://schemas.microsoft.com/office/drawing/2014/main" id="{3574C77D-F7CF-4F61-A4D1-1F32897195A9}"/>
              </a:ext>
            </a:extLst>
          </p:cNvPr>
          <p:cNvPicPr>
            <a:picLocks noChangeAspect="1"/>
          </p:cNvPicPr>
          <p:nvPr/>
        </p:nvPicPr>
        <p:blipFill rotWithShape="1">
          <a:blip r:embed="rId2">
            <a:alphaModFix amt="40000"/>
          </a:blip>
          <a:srcRect l="13573" r="1560" b="1"/>
          <a:stretch/>
        </p:blipFill>
        <p:spPr>
          <a:xfrm>
            <a:off x="59033" y="71897"/>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a:cs typeface="Times"/>
              </a:endParaRPr>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a:cs typeface="Times"/>
              </a:endParaRPr>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a:cs typeface="Times"/>
              </a:endParaRPr>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a:cs typeface="Times"/>
              </a:endParaRPr>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a:cs typeface="Times"/>
              </a:endParaRPr>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a:cs typeface="Times"/>
              </a:endParaRPr>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a:cs typeface="Times"/>
              </a:endParaRPr>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a:cs typeface="Times"/>
              </a:endParaRPr>
            </a:p>
          </p:txBody>
        </p:sp>
      </p:grpSp>
      <p:sp>
        <p:nvSpPr>
          <p:cNvPr id="2" name="Title 1">
            <a:extLst>
              <a:ext uri="{FF2B5EF4-FFF2-40B4-BE49-F238E27FC236}">
                <a16:creationId xmlns:a16="http://schemas.microsoft.com/office/drawing/2014/main" id="{FAB2DA3F-8B3C-4E6F-84E1-60373826BAD6}"/>
              </a:ext>
            </a:extLst>
          </p:cNvPr>
          <p:cNvSpPr>
            <a:spLocks noGrp="1"/>
          </p:cNvSpPr>
          <p:nvPr>
            <p:ph type="ctrTitle"/>
          </p:nvPr>
        </p:nvSpPr>
        <p:spPr>
          <a:xfrm>
            <a:off x="540838" y="659304"/>
            <a:ext cx="11032038" cy="3281980"/>
          </a:xfrm>
        </p:spPr>
        <p:txBody>
          <a:bodyPr>
            <a:normAutofit fontScale="90000"/>
          </a:bodyPr>
          <a:lstStyle/>
          <a:p>
            <a:r>
              <a:rPr lang="en-US" sz="3600">
                <a:solidFill>
                  <a:schemeClr val="bg2"/>
                </a:solidFill>
                <a:latin typeface="Times"/>
                <a:cs typeface="Times"/>
              </a:rPr>
              <a:t>BLOCKCHAIN BASED ADAPTIVE TRUST MANAGEMENT IN INTERNET OF VEHICLES USING SMART CONTRACT</a:t>
            </a:r>
            <a:br>
              <a:rPr lang="en-US" sz="3600">
                <a:latin typeface="Times"/>
                <a:cs typeface="Times"/>
              </a:rPr>
            </a:br>
            <a:br>
              <a:rPr lang="en-US" sz="3600">
                <a:latin typeface="Times"/>
                <a:cs typeface="Times"/>
              </a:rPr>
            </a:br>
            <a:r>
              <a:rPr lang="en-US" sz="3600">
                <a:solidFill>
                  <a:schemeClr val="bg2"/>
                </a:solidFill>
                <a:latin typeface="Times"/>
                <a:cs typeface="Times"/>
              </a:rPr>
              <a:t>DOMAIN: BLOCK CHAIN</a:t>
            </a:r>
            <a:br>
              <a:rPr lang="en-US" sz="3600">
                <a:latin typeface="Times"/>
                <a:cs typeface="Times"/>
              </a:rPr>
            </a:br>
            <a:r>
              <a:rPr lang="en-US" sz="3600">
                <a:solidFill>
                  <a:schemeClr val="bg2"/>
                </a:solidFill>
                <a:latin typeface="Times"/>
                <a:cs typeface="Times"/>
              </a:rPr>
              <a:t>BATCH NO : 7</a:t>
            </a:r>
            <a:br>
              <a:rPr lang="en-US" sz="3600">
                <a:solidFill>
                  <a:schemeClr val="bg2"/>
                </a:solidFill>
                <a:latin typeface="Times"/>
                <a:cs typeface="Times"/>
              </a:rPr>
            </a:br>
            <a:endParaRPr lang="en-US" sz="3600">
              <a:solidFill>
                <a:schemeClr val="bg1">
                  <a:lumMod val="85000"/>
                </a:schemeClr>
              </a:solidFill>
              <a:latin typeface="Times"/>
              <a:cs typeface="Times"/>
            </a:endParaRPr>
          </a:p>
        </p:txBody>
      </p:sp>
      <p:sp>
        <p:nvSpPr>
          <p:cNvPr id="3" name="Subtitle 2">
            <a:extLst>
              <a:ext uri="{FF2B5EF4-FFF2-40B4-BE49-F238E27FC236}">
                <a16:creationId xmlns:a16="http://schemas.microsoft.com/office/drawing/2014/main" id="{A547BC91-81FF-46CC-91DF-8F7119DA69AE}"/>
              </a:ext>
            </a:extLst>
          </p:cNvPr>
          <p:cNvSpPr>
            <a:spLocks noGrp="1"/>
          </p:cNvSpPr>
          <p:nvPr>
            <p:ph type="subTitle" idx="1"/>
          </p:nvPr>
        </p:nvSpPr>
        <p:spPr>
          <a:xfrm>
            <a:off x="717497" y="3769714"/>
            <a:ext cx="10620194" cy="2780071"/>
          </a:xfrm>
        </p:spPr>
        <p:txBody>
          <a:bodyPr vert="horz" lIns="91440" tIns="45720" rIns="91440" bIns="45720" rtlCol="0" anchor="t">
            <a:normAutofit fontScale="70000" lnSpcReduction="20000"/>
          </a:bodyPr>
          <a:lstStyle/>
          <a:p>
            <a:pPr algn="l"/>
            <a:r>
              <a:rPr lang="en-US" sz="2800">
                <a:solidFill>
                  <a:schemeClr val="bg1">
                    <a:lumMod val="85000"/>
                  </a:schemeClr>
                </a:solidFill>
                <a:latin typeface="Times"/>
                <a:ea typeface="+mn-lt"/>
                <a:cs typeface="Times"/>
              </a:rPr>
              <a:t>Guide : Mrs. </a:t>
            </a:r>
            <a:r>
              <a:rPr lang="en-US" sz="2800" err="1">
                <a:solidFill>
                  <a:schemeClr val="bg1">
                    <a:lumMod val="85000"/>
                  </a:schemeClr>
                </a:solidFill>
                <a:latin typeface="Times"/>
                <a:ea typeface="+mn-lt"/>
                <a:cs typeface="Times"/>
              </a:rPr>
              <a:t>Vijayalakshmi.C</a:t>
            </a:r>
            <a:endParaRPr lang="en-US" sz="2800">
              <a:solidFill>
                <a:schemeClr val="bg1">
                  <a:lumMod val="85000"/>
                </a:schemeClr>
              </a:solidFill>
              <a:latin typeface="Times"/>
              <a:ea typeface="+mn-lt"/>
              <a:cs typeface="Times"/>
            </a:endParaRPr>
          </a:p>
          <a:p>
            <a:pPr algn="l"/>
            <a:r>
              <a:rPr lang="en-US" sz="2800">
                <a:solidFill>
                  <a:schemeClr val="bg1">
                    <a:lumMod val="85000"/>
                  </a:schemeClr>
                </a:solidFill>
                <a:latin typeface="Times"/>
                <a:cs typeface="Times"/>
              </a:rPr>
              <a:t>                                                                               </a:t>
            </a:r>
            <a:r>
              <a:rPr lang="en-US" sz="2800">
                <a:solidFill>
                  <a:schemeClr val="bg1">
                    <a:lumMod val="85000"/>
                  </a:schemeClr>
                </a:solidFill>
                <a:latin typeface="Times"/>
                <a:ea typeface="+mn-lt"/>
                <a:cs typeface="Times"/>
              </a:rPr>
              <a:t>                                               Presented by,</a:t>
            </a:r>
          </a:p>
          <a:p>
            <a:pPr algn="l"/>
            <a:r>
              <a:rPr lang="en-US" sz="2800">
                <a:solidFill>
                  <a:schemeClr val="bg1">
                    <a:lumMod val="85000"/>
                  </a:schemeClr>
                </a:solidFill>
                <a:latin typeface="Times"/>
                <a:ea typeface="+mn-lt"/>
                <a:cs typeface="Times"/>
              </a:rPr>
              <a:t>                                                                                                                              </a:t>
            </a:r>
            <a:r>
              <a:rPr lang="en-US" sz="2800" err="1">
                <a:solidFill>
                  <a:schemeClr val="bg1">
                    <a:lumMod val="85000"/>
                  </a:schemeClr>
                </a:solidFill>
                <a:latin typeface="Times"/>
                <a:ea typeface="+mn-lt"/>
                <a:cs typeface="Times"/>
              </a:rPr>
              <a:t>Arockia</a:t>
            </a:r>
            <a:r>
              <a:rPr lang="en-US" sz="2800">
                <a:solidFill>
                  <a:schemeClr val="bg1">
                    <a:lumMod val="85000"/>
                  </a:schemeClr>
                </a:solidFill>
                <a:latin typeface="Times"/>
                <a:ea typeface="+mn-lt"/>
                <a:cs typeface="Times"/>
              </a:rPr>
              <a:t> Sneha A</a:t>
            </a:r>
            <a:endParaRPr lang="en-US">
              <a:solidFill>
                <a:schemeClr val="bg1">
                  <a:lumMod val="85000"/>
                </a:schemeClr>
              </a:solidFill>
              <a:latin typeface="Calibri"/>
              <a:ea typeface="+mn-lt"/>
              <a:cs typeface="Calibri"/>
            </a:endParaRPr>
          </a:p>
          <a:p>
            <a:pPr algn="l"/>
            <a:r>
              <a:rPr lang="en-US" sz="2800">
                <a:solidFill>
                  <a:schemeClr val="bg1">
                    <a:lumMod val="85000"/>
                  </a:schemeClr>
                </a:solidFill>
                <a:latin typeface="Times"/>
                <a:ea typeface="+mn-lt"/>
                <a:cs typeface="Times"/>
              </a:rPr>
              <a:t>                                                                                                                              Kaviya B</a:t>
            </a:r>
            <a:endParaRPr lang="en-US">
              <a:solidFill>
                <a:schemeClr val="bg1">
                  <a:lumMod val="85000"/>
                </a:schemeClr>
              </a:solidFill>
              <a:latin typeface="Calibri"/>
              <a:ea typeface="+mn-lt"/>
              <a:cs typeface="Calibri"/>
            </a:endParaRPr>
          </a:p>
          <a:p>
            <a:pPr algn="l"/>
            <a:r>
              <a:rPr lang="en-US" sz="2800">
                <a:solidFill>
                  <a:schemeClr val="bg1">
                    <a:lumMod val="85000"/>
                  </a:schemeClr>
                </a:solidFill>
                <a:latin typeface="Times"/>
                <a:ea typeface="+mn-lt"/>
                <a:cs typeface="Times"/>
              </a:rPr>
              <a:t>                                                                                                                              Harini S       </a:t>
            </a:r>
            <a:endParaRPr lang="en-US">
              <a:solidFill>
                <a:schemeClr val="bg1">
                  <a:lumMod val="85000"/>
                </a:schemeClr>
              </a:solidFill>
              <a:cs typeface="Calibri"/>
            </a:endParaRPr>
          </a:p>
          <a:p>
            <a:pPr algn="l"/>
            <a:r>
              <a:rPr lang="en-US" sz="2800">
                <a:solidFill>
                  <a:schemeClr val="bg1">
                    <a:lumMod val="85000"/>
                  </a:schemeClr>
                </a:solidFill>
                <a:latin typeface="Times"/>
                <a:ea typeface="+mn-lt"/>
                <a:cs typeface="Times"/>
              </a:rPr>
              <a:t>                                                                                                                                                                                                                                                                                                                                                                                                                                                                                                                                  </a:t>
            </a:r>
            <a:endParaRPr lang="en-US" sz="2800">
              <a:solidFill>
                <a:schemeClr val="bg1">
                  <a:lumMod val="85000"/>
                </a:schemeClr>
              </a:solidFill>
              <a:latin typeface="Times"/>
              <a:cs typeface="Times"/>
            </a:endParaRPr>
          </a:p>
        </p:txBody>
      </p:sp>
    </p:spTree>
    <p:extLst>
      <p:ext uri="{BB962C8B-B14F-4D97-AF65-F5344CB8AC3E}">
        <p14:creationId xmlns:p14="http://schemas.microsoft.com/office/powerpoint/2010/main" val="12635011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4A56-6884-4614-90CF-A6034CDCC085}"/>
              </a:ext>
            </a:extLst>
          </p:cNvPr>
          <p:cNvSpPr>
            <a:spLocks noGrp="1"/>
          </p:cNvSpPr>
          <p:nvPr>
            <p:ph type="title"/>
          </p:nvPr>
        </p:nvSpPr>
        <p:spPr>
          <a:xfrm>
            <a:off x="777240" y="365125"/>
            <a:ext cx="10659110" cy="1436243"/>
          </a:xfrm>
        </p:spPr>
        <p:txBody>
          <a:bodyPr>
            <a:normAutofit fontScale="90000"/>
          </a:bodyPr>
          <a:lstStyle/>
          <a:p>
            <a:r>
              <a:rPr lang="en-IN" sz="4400"/>
              <a:t>                   SYSTEMS DIAGRAM</a:t>
            </a:r>
            <a:br>
              <a:rPr lang="en-IN" sz="2400"/>
            </a:br>
            <a:br>
              <a:rPr lang="en-IN" sz="2400"/>
            </a:br>
            <a:r>
              <a:rPr lang="en-IN" sz="3100"/>
              <a:t>CLASS DIAGRAM</a:t>
            </a:r>
          </a:p>
        </p:txBody>
      </p:sp>
      <p:pic>
        <p:nvPicPr>
          <p:cNvPr id="5" name="Content Placeholder 4">
            <a:extLst>
              <a:ext uri="{FF2B5EF4-FFF2-40B4-BE49-F238E27FC236}">
                <a16:creationId xmlns:a16="http://schemas.microsoft.com/office/drawing/2014/main" id="{2DA96185-0059-4E24-81F7-02D3EC55E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57400"/>
            <a:ext cx="10003535" cy="4435475"/>
          </a:xfrm>
        </p:spPr>
      </p:pic>
    </p:spTree>
    <p:extLst>
      <p:ext uri="{BB962C8B-B14F-4D97-AF65-F5344CB8AC3E}">
        <p14:creationId xmlns:p14="http://schemas.microsoft.com/office/powerpoint/2010/main" val="36691147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ADF5C4-DB0D-4748-87E7-8F11703315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968" y="2066131"/>
            <a:ext cx="9683495" cy="3511709"/>
          </a:xfrm>
        </p:spPr>
      </p:pic>
      <p:sp>
        <p:nvSpPr>
          <p:cNvPr id="4" name="Title 3">
            <a:extLst>
              <a:ext uri="{FF2B5EF4-FFF2-40B4-BE49-F238E27FC236}">
                <a16:creationId xmlns:a16="http://schemas.microsoft.com/office/drawing/2014/main" id="{0D6AFB10-C24C-404C-A695-B6A122D91411}"/>
              </a:ext>
            </a:extLst>
          </p:cNvPr>
          <p:cNvSpPr>
            <a:spLocks noGrp="1"/>
          </p:cNvSpPr>
          <p:nvPr>
            <p:ph type="title"/>
          </p:nvPr>
        </p:nvSpPr>
        <p:spPr/>
        <p:txBody>
          <a:bodyPr>
            <a:normAutofit/>
          </a:bodyPr>
          <a:lstStyle/>
          <a:p>
            <a:r>
              <a:rPr lang="en-IN" sz="2400"/>
              <a:t>                            </a:t>
            </a:r>
            <a:r>
              <a:rPr lang="en-IN" sz="4000"/>
              <a:t>USE CASE DIAGRAM</a:t>
            </a:r>
          </a:p>
        </p:txBody>
      </p:sp>
    </p:spTree>
    <p:extLst>
      <p:ext uri="{BB962C8B-B14F-4D97-AF65-F5344CB8AC3E}">
        <p14:creationId xmlns:p14="http://schemas.microsoft.com/office/powerpoint/2010/main" val="34322511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94B9-3B67-4648-AD61-10146FD87487}"/>
              </a:ext>
            </a:extLst>
          </p:cNvPr>
          <p:cNvSpPr>
            <a:spLocks noGrp="1"/>
          </p:cNvSpPr>
          <p:nvPr>
            <p:ph type="title"/>
          </p:nvPr>
        </p:nvSpPr>
        <p:spPr>
          <a:xfrm>
            <a:off x="777240" y="365125"/>
            <a:ext cx="10659110" cy="869315"/>
          </a:xfrm>
        </p:spPr>
        <p:txBody>
          <a:bodyPr>
            <a:normAutofit/>
          </a:bodyPr>
          <a:lstStyle/>
          <a:p>
            <a:r>
              <a:rPr lang="en-IN" sz="2400"/>
              <a:t>                                 </a:t>
            </a:r>
            <a:r>
              <a:rPr lang="en-IN" sz="4000"/>
              <a:t>ACTIVITY DIAGRAM</a:t>
            </a:r>
          </a:p>
        </p:txBody>
      </p:sp>
      <p:pic>
        <p:nvPicPr>
          <p:cNvPr id="5" name="Content Placeholder 4">
            <a:extLst>
              <a:ext uri="{FF2B5EF4-FFF2-40B4-BE49-F238E27FC236}">
                <a16:creationId xmlns:a16="http://schemas.microsoft.com/office/drawing/2014/main" id="{FA0CF17C-2164-45AD-9401-CC5A7F16B8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293" y="1478153"/>
            <a:ext cx="6180768" cy="4753903"/>
          </a:xfrm>
        </p:spPr>
      </p:pic>
    </p:spTree>
    <p:extLst>
      <p:ext uri="{BB962C8B-B14F-4D97-AF65-F5344CB8AC3E}">
        <p14:creationId xmlns:p14="http://schemas.microsoft.com/office/powerpoint/2010/main" val="29042400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F875-41C9-4CDD-ABEA-C55CA6332EDF}"/>
              </a:ext>
            </a:extLst>
          </p:cNvPr>
          <p:cNvSpPr>
            <a:spLocks noGrp="1"/>
          </p:cNvSpPr>
          <p:nvPr>
            <p:ph type="title"/>
          </p:nvPr>
        </p:nvSpPr>
        <p:spPr>
          <a:xfrm>
            <a:off x="777240" y="365125"/>
            <a:ext cx="10659110" cy="787019"/>
          </a:xfrm>
        </p:spPr>
        <p:txBody>
          <a:bodyPr>
            <a:normAutofit/>
          </a:bodyPr>
          <a:lstStyle/>
          <a:p>
            <a:r>
              <a:rPr lang="en-IN" sz="4000"/>
              <a:t>                  SEQUENCE DIAGRAM</a:t>
            </a:r>
          </a:p>
        </p:txBody>
      </p:sp>
      <p:pic>
        <p:nvPicPr>
          <p:cNvPr id="9" name="Content Placeholder 8">
            <a:extLst>
              <a:ext uri="{FF2B5EF4-FFF2-40B4-BE49-F238E27FC236}">
                <a16:creationId xmlns:a16="http://schemas.microsoft.com/office/drawing/2014/main" id="{5687B373-4A7B-42E3-A6E5-5C9B6B9C6C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424" y="1472184"/>
            <a:ext cx="10259568" cy="4462272"/>
          </a:xfrm>
        </p:spPr>
      </p:pic>
    </p:spTree>
    <p:extLst>
      <p:ext uri="{BB962C8B-B14F-4D97-AF65-F5344CB8AC3E}">
        <p14:creationId xmlns:p14="http://schemas.microsoft.com/office/powerpoint/2010/main" val="10362486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2652-979B-4357-A9B8-DDF037E6BDF1}"/>
              </a:ext>
            </a:extLst>
          </p:cNvPr>
          <p:cNvSpPr>
            <a:spLocks noGrp="1"/>
          </p:cNvSpPr>
          <p:nvPr>
            <p:ph type="title"/>
          </p:nvPr>
        </p:nvSpPr>
        <p:spPr/>
        <p:txBody>
          <a:bodyPr>
            <a:normAutofit/>
          </a:bodyPr>
          <a:lstStyle/>
          <a:p>
            <a:r>
              <a:rPr lang="en-IN" sz="2400"/>
              <a:t>                    </a:t>
            </a:r>
            <a:r>
              <a:rPr lang="en-IN" sz="4000"/>
              <a:t>COMMUNICATION DIAGRAM</a:t>
            </a:r>
          </a:p>
        </p:txBody>
      </p:sp>
      <p:pic>
        <p:nvPicPr>
          <p:cNvPr id="5" name="Content Placeholder 4">
            <a:extLst>
              <a:ext uri="{FF2B5EF4-FFF2-40B4-BE49-F238E27FC236}">
                <a16:creationId xmlns:a16="http://schemas.microsoft.com/office/drawing/2014/main" id="{306331C5-EB9D-4415-A8D2-66CCB9552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232" y="2093976"/>
            <a:ext cx="8037575" cy="4151376"/>
          </a:xfrm>
        </p:spPr>
      </p:pic>
    </p:spTree>
    <p:extLst>
      <p:ext uri="{BB962C8B-B14F-4D97-AF65-F5344CB8AC3E}">
        <p14:creationId xmlns:p14="http://schemas.microsoft.com/office/powerpoint/2010/main" val="23488820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AC73-245D-46F3-8EC9-03A507B451DA}"/>
              </a:ext>
            </a:extLst>
          </p:cNvPr>
          <p:cNvSpPr>
            <a:spLocks noGrp="1"/>
          </p:cNvSpPr>
          <p:nvPr>
            <p:ph type="title"/>
          </p:nvPr>
        </p:nvSpPr>
        <p:spPr>
          <a:xfrm>
            <a:off x="1231582" y="320674"/>
            <a:ext cx="9576435" cy="758825"/>
          </a:xfrm>
        </p:spPr>
        <p:txBody>
          <a:bodyPr>
            <a:normAutofit/>
          </a:bodyPr>
          <a:lstStyle/>
          <a:p>
            <a:pPr algn="ctr"/>
            <a:r>
              <a:rPr lang="en-US" sz="4000">
                <a:latin typeface="Times"/>
                <a:cs typeface="Times"/>
              </a:rPr>
              <a:t>TECHNOLOGY</a:t>
            </a:r>
            <a:r>
              <a:rPr lang="en-US" sz="4000"/>
              <a:t> STACK</a:t>
            </a:r>
            <a:endParaRPr lang="en-IN" sz="4000"/>
          </a:p>
        </p:txBody>
      </p:sp>
      <p:sp>
        <p:nvSpPr>
          <p:cNvPr id="3" name="Content Placeholder 2">
            <a:extLst>
              <a:ext uri="{FF2B5EF4-FFF2-40B4-BE49-F238E27FC236}">
                <a16:creationId xmlns:a16="http://schemas.microsoft.com/office/drawing/2014/main" id="{26143771-A07C-448A-A79D-DF4238A32E1F}"/>
              </a:ext>
            </a:extLst>
          </p:cNvPr>
          <p:cNvSpPr>
            <a:spLocks noGrp="1"/>
          </p:cNvSpPr>
          <p:nvPr>
            <p:ph sz="half" idx="1"/>
          </p:nvPr>
        </p:nvSpPr>
        <p:spPr>
          <a:xfrm>
            <a:off x="777239" y="1720056"/>
            <a:ext cx="5242560" cy="4926432"/>
          </a:xfrm>
        </p:spPr>
        <p:txBody>
          <a:bodyPr vert="horz" lIns="91440" tIns="45720" rIns="91440" bIns="45720" rtlCol="0" anchor="t">
            <a:normAutofit/>
          </a:bodyPr>
          <a:lstStyle/>
          <a:p>
            <a:pPr marL="0" indent="0">
              <a:buNone/>
            </a:pPr>
            <a:r>
              <a:rPr lang="en-US" sz="2800" u="sng"/>
              <a:t>SOFTWARE REQUIREMENTS</a:t>
            </a:r>
          </a:p>
          <a:p>
            <a:pPr marL="457200" lvl="0" indent="-457200"/>
            <a:r>
              <a:rPr lang="en-US" sz="2800">
                <a:latin typeface="Times New Roman"/>
                <a:cs typeface="Times New Roman"/>
              </a:rPr>
              <a:t>JDK 1.8</a:t>
            </a:r>
            <a:endParaRPr lang="en-US" sz="2800" u="sng">
              <a:latin typeface="Times New Roman"/>
              <a:cs typeface="Times New Roman"/>
            </a:endParaRPr>
          </a:p>
          <a:p>
            <a:pPr algn="just">
              <a:lnSpc>
                <a:spcPct val="150000"/>
              </a:lnSpc>
            </a:pPr>
            <a:r>
              <a:rPr lang="en-US" sz="2800">
                <a:latin typeface="Times New Roman"/>
                <a:cs typeface="Times New Roman"/>
              </a:rPr>
              <a:t>   Net beans  8.1</a:t>
            </a:r>
          </a:p>
          <a:p>
            <a:pPr algn="just">
              <a:lnSpc>
                <a:spcPct val="150000"/>
              </a:lnSpc>
            </a:pPr>
            <a:r>
              <a:rPr lang="en-US" sz="2800">
                <a:latin typeface="Times New Roman"/>
                <a:cs typeface="Times New Roman"/>
              </a:rPr>
              <a:t>   Windows 7</a:t>
            </a:r>
          </a:p>
          <a:p>
            <a:pPr algn="just">
              <a:lnSpc>
                <a:spcPct val="150000"/>
              </a:lnSpc>
              <a:buClr>
                <a:srgbClr val="435D77"/>
              </a:buClr>
            </a:pPr>
            <a:r>
              <a:rPr lang="en-US" sz="2800">
                <a:latin typeface="Times New Roman"/>
                <a:cs typeface="Times New Roman"/>
              </a:rPr>
              <a:t>   Java</a:t>
            </a:r>
          </a:p>
          <a:p>
            <a:pPr algn="just">
              <a:lnSpc>
                <a:spcPct val="150000"/>
              </a:lnSpc>
              <a:buClr>
                <a:srgbClr val="435D77"/>
              </a:buClr>
            </a:pPr>
            <a:r>
              <a:rPr lang="en-US" sz="2800">
                <a:latin typeface="Times New Roman"/>
                <a:cs typeface="Times New Roman"/>
              </a:rPr>
              <a:t>   JavaFX</a:t>
            </a:r>
          </a:p>
          <a:p>
            <a:pPr algn="just">
              <a:lnSpc>
                <a:spcPct val="150000"/>
              </a:lnSpc>
              <a:buClr>
                <a:srgbClr val="435D77"/>
              </a:buClr>
            </a:pPr>
            <a:endParaRPr lang="en-US" sz="2800">
              <a:latin typeface="Times New Roman"/>
              <a:cs typeface="Times New Roman"/>
            </a:endParaRPr>
          </a:p>
          <a:p>
            <a:endParaRPr lang="en-IN" sz="2800">
              <a:cs typeface="Calibri"/>
            </a:endParaRPr>
          </a:p>
          <a:p>
            <a:pPr marL="0" indent="0">
              <a:buNone/>
            </a:pPr>
            <a:endParaRPr lang="en-IN" sz="2800">
              <a:cs typeface="Calibri"/>
            </a:endParaRPr>
          </a:p>
        </p:txBody>
      </p:sp>
      <p:sp>
        <p:nvSpPr>
          <p:cNvPr id="4" name="Content Placeholder 3">
            <a:extLst>
              <a:ext uri="{FF2B5EF4-FFF2-40B4-BE49-F238E27FC236}">
                <a16:creationId xmlns:a16="http://schemas.microsoft.com/office/drawing/2014/main" id="{A486688C-FB1F-4CBE-8674-C814D81676FF}"/>
              </a:ext>
            </a:extLst>
          </p:cNvPr>
          <p:cNvSpPr>
            <a:spLocks noGrp="1"/>
          </p:cNvSpPr>
          <p:nvPr>
            <p:ph sz="half" idx="2"/>
          </p:nvPr>
        </p:nvSpPr>
        <p:spPr>
          <a:xfrm>
            <a:off x="6233161" y="1720056"/>
            <a:ext cx="5181600" cy="4351338"/>
          </a:xfrm>
        </p:spPr>
        <p:txBody>
          <a:bodyPr vert="horz" lIns="91440" tIns="45720" rIns="91440" bIns="45720" rtlCol="0" anchor="t">
            <a:normAutofit/>
          </a:bodyPr>
          <a:lstStyle/>
          <a:p>
            <a:pPr marL="0" indent="0">
              <a:buNone/>
            </a:pPr>
            <a:r>
              <a:rPr lang="en-US" sz="2800" u="sng"/>
              <a:t>HARDWARE REQUIREMENTS</a:t>
            </a:r>
          </a:p>
          <a:p>
            <a:pPr marL="0" indent="0">
              <a:buNone/>
            </a:pPr>
            <a:endParaRPr lang="en-US" sz="2800" u="sng"/>
          </a:p>
          <a:p>
            <a:pPr>
              <a:lnSpc>
                <a:spcPct val="150000"/>
              </a:lnSpc>
            </a:pPr>
            <a:r>
              <a:rPr lang="en-US" sz="2400">
                <a:latin typeface="Times New Roman"/>
                <a:cs typeface="Times New Roman"/>
              </a:rPr>
              <a:t>  Hard Disk	:  500GB and Above</a:t>
            </a:r>
          </a:p>
          <a:p>
            <a:pPr>
              <a:lnSpc>
                <a:spcPct val="150000"/>
              </a:lnSpc>
            </a:pPr>
            <a:r>
              <a:rPr lang="en-US" sz="2400">
                <a:latin typeface="Times New Roman"/>
                <a:cs typeface="Times New Roman"/>
              </a:rPr>
              <a:t>  RAM	:  4GB and Above</a:t>
            </a:r>
          </a:p>
          <a:p>
            <a:pPr>
              <a:lnSpc>
                <a:spcPct val="150000"/>
              </a:lnSpc>
            </a:pPr>
            <a:r>
              <a:rPr lang="en-US" sz="2400">
                <a:latin typeface="Times New Roman"/>
                <a:cs typeface="Times New Roman"/>
              </a:rPr>
              <a:t>  Processor	:  I3 and Above</a:t>
            </a:r>
          </a:p>
          <a:p>
            <a:pPr>
              <a:lnSpc>
                <a:spcPct val="150000"/>
              </a:lnSpc>
            </a:pPr>
            <a:r>
              <a:rPr lang="en-US" sz="2400">
                <a:latin typeface="Times New Roman"/>
                <a:cs typeface="Times New Roman"/>
              </a:rPr>
              <a:t>  Kit		:  Arduino with Accelerometer       sensor</a:t>
            </a:r>
            <a:endParaRPr lang="en-IN" sz="2400">
              <a:latin typeface="Times New Roman"/>
              <a:cs typeface="Times New Roman"/>
            </a:endParaRPr>
          </a:p>
        </p:txBody>
      </p:sp>
      <p:cxnSp>
        <p:nvCxnSpPr>
          <p:cNvPr id="6" name="Straight Connector 5">
            <a:extLst>
              <a:ext uri="{FF2B5EF4-FFF2-40B4-BE49-F238E27FC236}">
                <a16:creationId xmlns:a16="http://schemas.microsoft.com/office/drawing/2014/main" id="{B0F3424B-5735-4AC2-B73C-6814C118F57C}"/>
              </a:ext>
            </a:extLst>
          </p:cNvPr>
          <p:cNvCxnSpPr>
            <a:cxnSpLocks/>
          </p:cNvCxnSpPr>
          <p:nvPr/>
        </p:nvCxnSpPr>
        <p:spPr>
          <a:xfrm>
            <a:off x="5648325" y="1571625"/>
            <a:ext cx="0" cy="4686300"/>
          </a:xfrm>
          <a:prstGeom prst="line">
            <a:avLst/>
          </a:prstGeom>
          <a:ln>
            <a:solidFill>
              <a:schemeClr val="accent6">
                <a:lumMod val="50000"/>
              </a:schemeClr>
            </a:solidFill>
          </a:ln>
          <a:effectLst>
            <a:innerShdw blurRad="63500" dist="50800" dir="189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0755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E51B6-0AD3-4925-A1E0-B29B9BD45446}"/>
              </a:ext>
            </a:extLst>
          </p:cNvPr>
          <p:cNvSpPr>
            <a:spLocks noGrp="1"/>
          </p:cNvSpPr>
          <p:nvPr>
            <p:ph type="title"/>
          </p:nvPr>
        </p:nvSpPr>
        <p:spPr>
          <a:xfrm>
            <a:off x="446561" y="221352"/>
            <a:ext cx="10989789" cy="1011592"/>
          </a:xfrm>
        </p:spPr>
        <p:txBody>
          <a:bodyPr vert="horz" lIns="91440" tIns="45720" rIns="91440" bIns="45720" rtlCol="0" anchor="ctr">
            <a:normAutofit fontScale="90000"/>
          </a:bodyPr>
          <a:lstStyle/>
          <a:p>
            <a:pPr algn="ctr"/>
            <a:r>
              <a:rPr lang="en-IN" sz="3600"/>
              <a:t>           </a:t>
            </a:r>
            <a:br>
              <a:rPr lang="en-IN" sz="3600"/>
            </a:br>
            <a:r>
              <a:rPr lang="en-IN" sz="3600"/>
              <a:t>              </a:t>
            </a:r>
            <a:r>
              <a:rPr lang="en-IN" sz="4000"/>
              <a:t>                </a:t>
            </a:r>
            <a:r>
              <a:rPr lang="en-IN" sz="3100" b="1"/>
              <a:t> </a:t>
            </a:r>
            <a:r>
              <a:rPr lang="en-IN" sz="3100" b="1">
                <a:latin typeface="Times"/>
                <a:cs typeface="Times"/>
              </a:rPr>
              <a:t>ALGORITHM</a:t>
            </a:r>
            <a:r>
              <a:rPr lang="en-IN" sz="3100" b="1"/>
              <a:t> </a:t>
            </a:r>
            <a:r>
              <a:rPr lang="en-IN" sz="4000"/>
              <a:t>   </a:t>
            </a:r>
            <a:r>
              <a:rPr lang="en-IN" sz="3600"/>
              <a:t>                                                                  </a:t>
            </a:r>
            <a:endParaRPr lang="en-IN" sz="4400"/>
          </a:p>
        </p:txBody>
      </p:sp>
      <p:sp>
        <p:nvSpPr>
          <p:cNvPr id="3" name="Content Placeholder 2">
            <a:extLst>
              <a:ext uri="{FF2B5EF4-FFF2-40B4-BE49-F238E27FC236}">
                <a16:creationId xmlns:a16="http://schemas.microsoft.com/office/drawing/2014/main" id="{2634FDAC-3174-416E-B7A2-D92714A8AC9F}"/>
              </a:ext>
            </a:extLst>
          </p:cNvPr>
          <p:cNvSpPr>
            <a:spLocks noGrp="1"/>
          </p:cNvSpPr>
          <p:nvPr>
            <p:ph idx="1"/>
          </p:nvPr>
        </p:nvSpPr>
        <p:spPr>
          <a:xfrm>
            <a:off x="766445" y="1348656"/>
            <a:ext cx="10659110" cy="4466357"/>
          </a:xfrm>
        </p:spPr>
        <p:txBody>
          <a:bodyPr vert="horz" lIns="91440" tIns="45720" rIns="91440" bIns="45720" rtlCol="0" anchor="t">
            <a:normAutofit lnSpcReduction="10000"/>
          </a:bodyPr>
          <a:lstStyle/>
          <a:p>
            <a:pPr marL="342900" indent="-342900">
              <a:buFont typeface="Arial"/>
              <a:buChar char="•"/>
            </a:pPr>
            <a:r>
              <a:rPr lang="en-US" sz="2400" b="1">
                <a:latin typeface="Times New Roman"/>
                <a:cs typeface="Times New Roman"/>
              </a:rPr>
              <a:t>MD5 ALGORITHM</a:t>
            </a:r>
            <a:r>
              <a:rPr lang="en-US" sz="2400">
                <a:latin typeface="Times New Roman"/>
                <a:cs typeface="Times New Roman"/>
              </a:rPr>
              <a:t> is used here.</a:t>
            </a:r>
          </a:p>
          <a:p>
            <a:pPr marL="0" indent="0">
              <a:buClr>
                <a:srgbClr val="435D77"/>
              </a:buClr>
              <a:buNone/>
            </a:pPr>
            <a:endParaRPr lang="en-US" sz="2400">
              <a:latin typeface="Times New Roman"/>
              <a:cs typeface="Times New Roman"/>
            </a:endParaRPr>
          </a:p>
          <a:p>
            <a:pPr marL="342900" indent="-342900">
              <a:buClr>
                <a:srgbClr val="435D77"/>
              </a:buClr>
              <a:buFont typeface="Arial"/>
              <a:buChar char="•"/>
            </a:pPr>
            <a:r>
              <a:rPr lang="en-US" sz="2400">
                <a:latin typeface="Times New Roman"/>
                <a:cs typeface="Times New Roman"/>
              </a:rPr>
              <a:t>Message Digest 5 is widely used in hash function producing 128 bit hash value</a:t>
            </a:r>
            <a:endParaRPr lang="en-US" sz="2400">
              <a:latin typeface="Times New Roman" pitchFamily="18" charset="0"/>
              <a:cs typeface="Times New Roman" pitchFamily="18" charset="0"/>
            </a:endParaRPr>
          </a:p>
          <a:p>
            <a:pPr marL="0" indent="0">
              <a:buClr>
                <a:srgbClr val="435D77"/>
              </a:buClr>
              <a:buNone/>
            </a:pPr>
            <a:r>
              <a:rPr lang="en-US" sz="2400">
                <a:latin typeface="Times New Roman"/>
                <a:cs typeface="Times New Roman"/>
              </a:rPr>
              <a:t>    512 bit input is given as input to the MD5.</a:t>
            </a:r>
          </a:p>
          <a:p>
            <a:pPr marL="0" indent="0">
              <a:buNone/>
            </a:pPr>
            <a:endParaRPr lang="en-US" sz="2400">
              <a:latin typeface="Times New Roman"/>
              <a:cs typeface="Times New Roman"/>
            </a:endParaRPr>
          </a:p>
          <a:p>
            <a:pPr marL="342900" indent="-342900"/>
            <a:r>
              <a:rPr lang="en-US" sz="2400">
                <a:latin typeface="Times New Roman"/>
                <a:cs typeface="Times New Roman"/>
              </a:rPr>
              <a:t>64 bits get padded  to the original 448 bits to get 512 bits, after padding it receives multiple of 512 bits.</a:t>
            </a:r>
          </a:p>
          <a:p>
            <a:pPr marL="342900" indent="-342900">
              <a:buClr>
                <a:srgbClr val="435D77"/>
              </a:buClr>
            </a:pPr>
            <a:endParaRPr lang="en-US" sz="2400">
              <a:latin typeface="Times New Roman"/>
              <a:cs typeface="Times New Roman"/>
            </a:endParaRPr>
          </a:p>
          <a:p>
            <a:pPr marL="342900" indent="-342900"/>
            <a:r>
              <a:rPr lang="en-US" sz="2400">
                <a:latin typeface="Times New Roman"/>
                <a:cs typeface="Times New Roman"/>
              </a:rPr>
              <a:t>Create MD buffer of 512 bits to store the result of MD5.</a:t>
            </a:r>
          </a:p>
          <a:p>
            <a:pPr marL="342900" indent="-342900">
              <a:buClr>
                <a:srgbClr val="435D77"/>
              </a:buClr>
            </a:pPr>
            <a:endParaRPr lang="en-US" sz="2400">
              <a:latin typeface="Times New Roman"/>
              <a:cs typeface="Times New Roman"/>
            </a:endParaRPr>
          </a:p>
          <a:p>
            <a:pPr marL="342900" indent="-342900"/>
            <a:r>
              <a:rPr lang="en-US" sz="2400">
                <a:latin typeface="Times New Roman"/>
                <a:cs typeface="Times New Roman"/>
              </a:rPr>
              <a:t>512 bits of message enter into MD5 and the output will be in 128 bits.</a:t>
            </a:r>
          </a:p>
          <a:p>
            <a:pPr marL="0" indent="0">
              <a:buNone/>
            </a:pPr>
            <a:endParaRPr lang="en-US" sz="4000">
              <a:latin typeface="Times New Roman"/>
              <a:cs typeface="Times New Roman"/>
            </a:endParaRPr>
          </a:p>
          <a:p>
            <a:endParaRPr lang="en-IN">
              <a:latin typeface="Calibri"/>
              <a:cs typeface="Calibri"/>
            </a:endParaRPr>
          </a:p>
        </p:txBody>
      </p:sp>
    </p:spTree>
    <p:extLst>
      <p:ext uri="{BB962C8B-B14F-4D97-AF65-F5344CB8AC3E}">
        <p14:creationId xmlns:p14="http://schemas.microsoft.com/office/powerpoint/2010/main" val="36470574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BBAD0C-D91F-4E62-ACEC-BBA0BFB89F6F}"/>
              </a:ext>
            </a:extLst>
          </p:cNvPr>
          <p:cNvSpPr txBox="1"/>
          <p:nvPr/>
        </p:nvSpPr>
        <p:spPr>
          <a:xfrm>
            <a:off x="655428" y="872402"/>
            <a:ext cx="10334445" cy="51131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800" b="1">
                <a:latin typeface="Times New Roman"/>
                <a:cs typeface="Times New Roman"/>
              </a:rPr>
              <a:t>Project concern:</a:t>
            </a:r>
            <a:endParaRPr lang="en-US" sz="2800">
              <a:ea typeface="+mn-lt"/>
              <a:cs typeface="+mn-lt"/>
            </a:endParaRPr>
          </a:p>
          <a:p>
            <a:pPr>
              <a:lnSpc>
                <a:spcPct val="90000"/>
              </a:lnSpc>
              <a:spcBef>
                <a:spcPts val="1000"/>
              </a:spcBef>
            </a:pPr>
            <a:endParaRPr lang="en-US" sz="2800" b="1">
              <a:latin typeface="Times New Roman"/>
              <a:cs typeface="Times New Roman"/>
            </a:endParaRPr>
          </a:p>
          <a:p>
            <a:pPr marL="342900" indent="-342900">
              <a:lnSpc>
                <a:spcPct val="90000"/>
              </a:lnSpc>
              <a:spcBef>
                <a:spcPts val="1000"/>
              </a:spcBef>
              <a:buFont typeface="Arial"/>
              <a:buChar char="•"/>
            </a:pPr>
            <a:r>
              <a:rPr lang="en-US" sz="2400">
                <a:latin typeface="Times New Roman"/>
                <a:cs typeface="Times New Roman"/>
              </a:rPr>
              <a:t>In order to change the normal word to signature , combination of word and number,</a:t>
            </a:r>
            <a:endParaRPr lang="en-US" sz="2400">
              <a:ea typeface="+mn-lt"/>
              <a:cs typeface="+mn-lt"/>
            </a:endParaRPr>
          </a:p>
          <a:p>
            <a:endParaRPr lang="en-US" sz="2400">
              <a:solidFill>
                <a:srgbClr val="1C2732"/>
              </a:solidFill>
              <a:latin typeface="Times New Roman"/>
              <a:cs typeface="Segoe UI"/>
            </a:endParaRPr>
          </a:p>
          <a:p>
            <a:pPr marL="342900" indent="-342900">
              <a:buFont typeface="Arial"/>
              <a:buChar char="•"/>
            </a:pPr>
            <a:r>
              <a:rPr lang="en-US" sz="2400">
                <a:solidFill>
                  <a:srgbClr val="1C2732"/>
                </a:solidFill>
                <a:latin typeface="Times New Roman"/>
                <a:cs typeface="Segoe UI"/>
              </a:rPr>
              <a:t>We give the static value of 12345 to MD5 and the final output will be in 128 bits.</a:t>
            </a:r>
            <a:r>
              <a:rPr lang="en-US" sz="2400">
                <a:latin typeface="Times New Roman"/>
                <a:cs typeface="Segoe UI"/>
              </a:rPr>
              <a:t>​</a:t>
            </a:r>
            <a:endParaRPr lang="en-US">
              <a:cs typeface="Calibri"/>
            </a:endParaRPr>
          </a:p>
          <a:p>
            <a:endParaRPr lang="en-US" sz="2400">
              <a:solidFill>
                <a:srgbClr val="000000"/>
              </a:solidFill>
              <a:latin typeface="Times New Roman"/>
              <a:cs typeface="Segoe UI"/>
            </a:endParaRPr>
          </a:p>
          <a:p>
            <a:pPr marL="342900" indent="-342900">
              <a:buFont typeface="Arial"/>
              <a:buChar char="•"/>
            </a:pPr>
            <a:r>
              <a:rPr lang="en-US" sz="2400">
                <a:solidFill>
                  <a:srgbClr val="1C2732"/>
                </a:solidFill>
                <a:latin typeface="Times New Roman"/>
                <a:cs typeface="Segoe UI"/>
              </a:rPr>
              <a:t>These value get stored in Block chain to reply back to the user.</a:t>
            </a:r>
            <a:r>
              <a:rPr lang="en-US" sz="2400">
                <a:latin typeface="Times New Roman"/>
                <a:cs typeface="Segoe UI"/>
              </a:rPr>
              <a:t>​</a:t>
            </a:r>
          </a:p>
          <a:p>
            <a:endParaRPr lang="en-US" sz="2400">
              <a:solidFill>
                <a:srgbClr val="000000"/>
              </a:solidFill>
              <a:latin typeface="Times New Roman"/>
              <a:cs typeface="Segoe UI"/>
            </a:endParaRPr>
          </a:p>
          <a:p>
            <a:pPr marL="342900" indent="-342900">
              <a:buFont typeface="Arial"/>
              <a:buChar char="•"/>
            </a:pPr>
            <a:r>
              <a:rPr lang="en-US" sz="2400">
                <a:solidFill>
                  <a:srgbClr val="1C2732"/>
                </a:solidFill>
                <a:latin typeface="Times New Roman"/>
                <a:cs typeface="Segoe UI"/>
              </a:rPr>
              <a:t>Even any of the input the input value changes, whole signature get changed.</a:t>
            </a:r>
            <a:r>
              <a:rPr lang="en-US" sz="2400">
                <a:latin typeface="Times New Roman"/>
                <a:cs typeface="Segoe UI"/>
              </a:rPr>
              <a:t>​</a:t>
            </a:r>
          </a:p>
          <a:p>
            <a:endParaRPr lang="en-US" sz="2400">
              <a:solidFill>
                <a:srgbClr val="000000"/>
              </a:solidFill>
              <a:latin typeface="Times New Roman"/>
              <a:cs typeface="Segoe UI"/>
            </a:endParaRPr>
          </a:p>
          <a:p>
            <a:pPr marL="342900" indent="-342900">
              <a:buFont typeface="Arial"/>
              <a:buChar char="•"/>
            </a:pPr>
            <a:r>
              <a:rPr lang="en-US" sz="2400">
                <a:solidFill>
                  <a:srgbClr val="1C2732"/>
                </a:solidFill>
                <a:latin typeface="Times New Roman"/>
                <a:cs typeface="Segoe UI"/>
              </a:rPr>
              <a:t>Hence it is efficient to compare values we use MD5 algorithm.</a:t>
            </a:r>
            <a:r>
              <a:rPr lang="en-US" sz="2400">
                <a:latin typeface="Times New Roman"/>
                <a:cs typeface="Segoe UI"/>
              </a:rPr>
              <a:t>​</a:t>
            </a:r>
          </a:p>
        </p:txBody>
      </p:sp>
    </p:spTree>
    <p:extLst>
      <p:ext uri="{BB962C8B-B14F-4D97-AF65-F5344CB8AC3E}">
        <p14:creationId xmlns:p14="http://schemas.microsoft.com/office/powerpoint/2010/main" val="18969910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E910-48CC-4AFB-B3AE-B012BC592328}"/>
              </a:ext>
            </a:extLst>
          </p:cNvPr>
          <p:cNvSpPr>
            <a:spLocks noGrp="1"/>
          </p:cNvSpPr>
          <p:nvPr>
            <p:ph type="title"/>
          </p:nvPr>
        </p:nvSpPr>
        <p:spPr>
          <a:xfrm>
            <a:off x="777240" y="365125"/>
            <a:ext cx="10659110" cy="851027"/>
          </a:xfrm>
        </p:spPr>
        <p:txBody>
          <a:bodyPr>
            <a:normAutofit/>
          </a:bodyPr>
          <a:lstStyle/>
          <a:p>
            <a:r>
              <a:rPr lang="en-IN" sz="4000"/>
              <a:t>                            </a:t>
            </a:r>
            <a:r>
              <a:rPr lang="en-IN" sz="4000">
                <a:latin typeface="Times"/>
                <a:cs typeface="Times"/>
              </a:rPr>
              <a:t>MODULES</a:t>
            </a:r>
          </a:p>
        </p:txBody>
      </p:sp>
      <p:sp>
        <p:nvSpPr>
          <p:cNvPr id="3" name="Content Placeholder 2">
            <a:extLst>
              <a:ext uri="{FF2B5EF4-FFF2-40B4-BE49-F238E27FC236}">
                <a16:creationId xmlns:a16="http://schemas.microsoft.com/office/drawing/2014/main" id="{DC704646-DF23-470E-955B-56EE5DA185C2}"/>
              </a:ext>
            </a:extLst>
          </p:cNvPr>
          <p:cNvSpPr>
            <a:spLocks noGrp="1"/>
          </p:cNvSpPr>
          <p:nvPr>
            <p:ph idx="1"/>
          </p:nvPr>
        </p:nvSpPr>
        <p:spPr>
          <a:xfrm>
            <a:off x="777240" y="1399032"/>
            <a:ext cx="10659110" cy="4777931"/>
          </a:xfrm>
        </p:spPr>
        <p:txBody>
          <a:bodyPr vert="horz" lIns="91440" tIns="45720" rIns="91440" bIns="45720" rtlCol="0" anchor="t">
            <a:normAutofit/>
          </a:bodyPr>
          <a:lstStyle/>
          <a:p>
            <a:pPr marL="514350" indent="-514350" algn="just">
              <a:lnSpc>
                <a:spcPct val="150000"/>
              </a:lnSpc>
              <a:buAutoNum type="arabicPeriod"/>
            </a:pPr>
            <a:r>
              <a:rPr lang="en-US" sz="2800">
                <a:latin typeface="Times New Roman"/>
                <a:cs typeface="Times New Roman"/>
              </a:rPr>
              <a:t>User Registration.</a:t>
            </a:r>
            <a:endParaRPr lang="en-US">
              <a:latin typeface="Calibri"/>
              <a:cs typeface="Calibri"/>
            </a:endParaRPr>
          </a:p>
          <a:p>
            <a:pPr marL="514350" lvl="0" indent="-514350" algn="just">
              <a:lnSpc>
                <a:spcPct val="150000"/>
              </a:lnSpc>
              <a:buAutoNum type="arabicPeriod"/>
            </a:pPr>
            <a:r>
              <a:rPr lang="en-US" sz="2800">
                <a:latin typeface="Times New Roman"/>
                <a:cs typeface="Times New Roman"/>
              </a:rPr>
              <a:t>Node creation and Neighbour Calculation</a:t>
            </a:r>
            <a:endParaRPr lang="en-US">
              <a:latin typeface="Calibri"/>
              <a:cs typeface="Calibri"/>
            </a:endParaRPr>
          </a:p>
          <a:p>
            <a:pPr marL="514350" indent="-514350" algn="just">
              <a:lnSpc>
                <a:spcPct val="150000"/>
              </a:lnSpc>
              <a:buAutoNum type="arabicPeriod"/>
            </a:pPr>
            <a:r>
              <a:rPr lang="en-US" sz="2800">
                <a:latin typeface="Times New Roman"/>
                <a:cs typeface="Times New Roman"/>
              </a:rPr>
              <a:t>Emergency Event and traffic calculation</a:t>
            </a:r>
            <a:endParaRPr lang="en-US" sz="2800">
              <a:latin typeface="Times New Roman" pitchFamily="18" charset="0"/>
              <a:cs typeface="Times New Roman" pitchFamily="18" charset="0"/>
            </a:endParaRPr>
          </a:p>
          <a:p>
            <a:pPr marL="514350" indent="-514350" algn="just">
              <a:lnSpc>
                <a:spcPct val="150000"/>
              </a:lnSpc>
              <a:buAutoNum type="arabicPeriod"/>
            </a:pPr>
            <a:r>
              <a:rPr lang="en-US" sz="2800">
                <a:latin typeface="Times New Roman"/>
                <a:cs typeface="Times New Roman"/>
              </a:rPr>
              <a:t>Blockchain store</a:t>
            </a:r>
          </a:p>
          <a:p>
            <a:endParaRPr lang="en-IN"/>
          </a:p>
        </p:txBody>
      </p:sp>
    </p:spTree>
    <p:extLst>
      <p:ext uri="{BB962C8B-B14F-4D97-AF65-F5344CB8AC3E}">
        <p14:creationId xmlns:p14="http://schemas.microsoft.com/office/powerpoint/2010/main" val="39969797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C78-DFAB-4505-917D-BF70D4F45B5C}"/>
              </a:ext>
            </a:extLst>
          </p:cNvPr>
          <p:cNvSpPr>
            <a:spLocks noGrp="1"/>
          </p:cNvSpPr>
          <p:nvPr>
            <p:ph type="title"/>
          </p:nvPr>
        </p:nvSpPr>
        <p:spPr>
          <a:xfrm>
            <a:off x="777240" y="365125"/>
            <a:ext cx="10659110" cy="937375"/>
          </a:xfrm>
        </p:spPr>
        <p:txBody>
          <a:bodyPr>
            <a:normAutofit/>
          </a:bodyPr>
          <a:lstStyle/>
          <a:p>
            <a:r>
              <a:rPr lang="en-US" sz="2800"/>
              <a:t>                   </a:t>
            </a:r>
            <a:r>
              <a:rPr lang="en-US" sz="2800">
                <a:latin typeface="Times New Roman"/>
                <a:cs typeface="Times New Roman"/>
              </a:rPr>
              <a:t> </a:t>
            </a:r>
            <a:r>
              <a:rPr lang="en-US" sz="2800" b="1">
                <a:latin typeface="Times New Roman"/>
                <a:cs typeface="Times"/>
              </a:rPr>
              <a:t>Module 1 : USER REGISTRATION</a:t>
            </a:r>
            <a:endParaRPr lang="en-US" sz="4000" b="1">
              <a:latin typeface="Times New Roman"/>
              <a:cs typeface="Times"/>
            </a:endParaRPr>
          </a:p>
        </p:txBody>
      </p:sp>
      <p:sp>
        <p:nvSpPr>
          <p:cNvPr id="3" name="Content Placeholder 2">
            <a:extLst>
              <a:ext uri="{FF2B5EF4-FFF2-40B4-BE49-F238E27FC236}">
                <a16:creationId xmlns:a16="http://schemas.microsoft.com/office/drawing/2014/main" id="{5C65330D-621E-4882-AC71-E6B9848C5295}"/>
              </a:ext>
            </a:extLst>
          </p:cNvPr>
          <p:cNvSpPr>
            <a:spLocks noGrp="1"/>
          </p:cNvSpPr>
          <p:nvPr>
            <p:ph idx="1"/>
          </p:nvPr>
        </p:nvSpPr>
        <p:spPr>
          <a:xfrm>
            <a:off x="777240" y="1308041"/>
            <a:ext cx="10659110" cy="4868922"/>
          </a:xfrm>
        </p:spPr>
        <p:txBody>
          <a:bodyPr vert="horz" lIns="91440" tIns="45720" rIns="91440" bIns="45720" rtlCol="0" anchor="t">
            <a:normAutofit lnSpcReduction="10000"/>
          </a:bodyPr>
          <a:lstStyle/>
          <a:p>
            <a:endParaRPr lang="en-IN" sz="2400">
              <a:cs typeface="Calibri"/>
            </a:endParaRPr>
          </a:p>
          <a:p>
            <a:pPr>
              <a:buClr>
                <a:srgbClr val="435D77"/>
              </a:buClr>
            </a:pPr>
            <a:r>
              <a:rPr lang="en-IN" sz="2400">
                <a:latin typeface="Times New Roman"/>
                <a:cs typeface="Calibri"/>
              </a:rPr>
              <a:t>Every user has to give their basic details in Registration form ,and get sign up in our platform.</a:t>
            </a:r>
            <a:endParaRPr lang="en-IN">
              <a:latin typeface="Times New Roman"/>
              <a:cs typeface="Calibri"/>
            </a:endParaRPr>
          </a:p>
          <a:p>
            <a:pPr marL="0" indent="0">
              <a:buNone/>
            </a:pPr>
            <a:endParaRPr lang="en-IN" sz="2400">
              <a:latin typeface="Times New Roman"/>
              <a:cs typeface="Calibri"/>
            </a:endParaRPr>
          </a:p>
          <a:p>
            <a:pPr>
              <a:buClr>
                <a:srgbClr val="435D77"/>
              </a:buClr>
            </a:pPr>
            <a:r>
              <a:rPr lang="en-IN" sz="2400">
                <a:latin typeface="Times New Roman"/>
                <a:cs typeface="Calibri"/>
              </a:rPr>
              <a:t>So that all the basic details which the user filled are stored in the database, which will be cross checked when we try to sign in .</a:t>
            </a:r>
            <a:endParaRPr lang="en-IN">
              <a:latin typeface="Times New Roman"/>
              <a:cs typeface="Times"/>
            </a:endParaRPr>
          </a:p>
          <a:p>
            <a:pPr>
              <a:buClr>
                <a:srgbClr val="435D77"/>
              </a:buClr>
            </a:pPr>
            <a:endParaRPr lang="en-IN" sz="2400">
              <a:latin typeface="Times New Roman"/>
              <a:cs typeface="Calibri"/>
            </a:endParaRPr>
          </a:p>
          <a:p>
            <a:pPr>
              <a:buClr>
                <a:srgbClr val="435D77"/>
              </a:buClr>
            </a:pPr>
            <a:r>
              <a:rPr lang="en-IN" sz="2400">
                <a:latin typeface="Times New Roman"/>
                <a:cs typeface="Calibri"/>
              </a:rPr>
              <a:t>In Registration form we ask the basic details of their name, Password, contact number and email, finally they need to submit and finish the registration form , so that their information will be stored in database.</a:t>
            </a:r>
            <a:endParaRPr lang="en-IN">
              <a:latin typeface="Times New Roman"/>
              <a:cs typeface="Times"/>
            </a:endParaRPr>
          </a:p>
          <a:p>
            <a:pPr>
              <a:buClr>
                <a:srgbClr val="435D77"/>
              </a:buClr>
            </a:pPr>
            <a:endParaRPr lang="en-IN" sz="2400">
              <a:latin typeface="Times New Roman"/>
              <a:cs typeface="Calibri"/>
            </a:endParaRPr>
          </a:p>
          <a:p>
            <a:pPr>
              <a:buClr>
                <a:srgbClr val="435D77"/>
              </a:buClr>
            </a:pPr>
            <a:r>
              <a:rPr lang="en-IN" sz="2400">
                <a:latin typeface="Times New Roman"/>
                <a:cs typeface="Calibri"/>
              </a:rPr>
              <a:t>During sign in , only user name and password is required.</a:t>
            </a:r>
            <a:endParaRPr lang="en-IN">
              <a:latin typeface="Times New Roman"/>
              <a:cs typeface="Times"/>
            </a:endParaRPr>
          </a:p>
        </p:txBody>
      </p:sp>
    </p:spTree>
    <p:extLst>
      <p:ext uri="{BB962C8B-B14F-4D97-AF65-F5344CB8AC3E}">
        <p14:creationId xmlns:p14="http://schemas.microsoft.com/office/powerpoint/2010/main" val="22484513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2532-224A-4F7B-BEA0-3A6C10063925}"/>
              </a:ext>
            </a:extLst>
          </p:cNvPr>
          <p:cNvSpPr>
            <a:spLocks noGrp="1"/>
          </p:cNvSpPr>
          <p:nvPr>
            <p:ph type="title"/>
          </p:nvPr>
        </p:nvSpPr>
        <p:spPr>
          <a:xfrm>
            <a:off x="777240" y="365125"/>
            <a:ext cx="10659110" cy="659003"/>
          </a:xfrm>
        </p:spPr>
        <p:txBody>
          <a:bodyPr>
            <a:normAutofit/>
          </a:bodyPr>
          <a:lstStyle/>
          <a:p>
            <a:r>
              <a:rPr lang="en-IN" sz="4000"/>
              <a:t>                       </a:t>
            </a:r>
            <a:r>
              <a:rPr lang="en-IN" sz="4000">
                <a:latin typeface="Times New Roman"/>
                <a:cs typeface="Times New Roman"/>
              </a:rPr>
              <a:t>INTRODUCTION</a:t>
            </a:r>
          </a:p>
        </p:txBody>
      </p:sp>
      <p:sp>
        <p:nvSpPr>
          <p:cNvPr id="3" name="Content Placeholder 2">
            <a:extLst>
              <a:ext uri="{FF2B5EF4-FFF2-40B4-BE49-F238E27FC236}">
                <a16:creationId xmlns:a16="http://schemas.microsoft.com/office/drawing/2014/main" id="{EA08D144-5B6D-4889-AEDE-8DED175BD96C}"/>
              </a:ext>
            </a:extLst>
          </p:cNvPr>
          <p:cNvSpPr>
            <a:spLocks noGrp="1"/>
          </p:cNvSpPr>
          <p:nvPr>
            <p:ph idx="1"/>
          </p:nvPr>
        </p:nvSpPr>
        <p:spPr>
          <a:xfrm>
            <a:off x="777240" y="1170432"/>
            <a:ext cx="10659110" cy="5006531"/>
          </a:xfrm>
        </p:spPr>
        <p:txBody>
          <a:bodyPr vert="horz" lIns="91440" tIns="45720" rIns="91440" bIns="45720" rtlCol="0" anchor="t">
            <a:normAutofit/>
          </a:bodyPr>
          <a:lstStyle/>
          <a:p>
            <a:pPr algn="just"/>
            <a:r>
              <a:rPr lang="en-US" sz="2000">
                <a:latin typeface="Times New Roman"/>
                <a:cs typeface="Times New Roman"/>
              </a:rPr>
              <a:t>We are proposing a emergency message in VANET environment.</a:t>
            </a:r>
            <a:r>
              <a:rPr lang="en-US">
                <a:latin typeface="Times New Roman"/>
                <a:cs typeface="Times New Roman"/>
              </a:rPr>
              <a:t> </a:t>
            </a:r>
            <a:endParaRPr lang="en-US">
              <a:latin typeface="Times New Roman"/>
              <a:cs typeface="Times"/>
            </a:endParaRPr>
          </a:p>
          <a:p>
            <a:pPr algn="just"/>
            <a:r>
              <a:rPr lang="en-US" sz="2000">
                <a:latin typeface="Times New Roman"/>
                <a:cs typeface="Times New Roman"/>
              </a:rPr>
              <a:t>In this system messages are broadcasted only in their region of interest so that delivery latency will be decreased.</a:t>
            </a:r>
            <a:r>
              <a:rPr lang="en-US">
                <a:latin typeface="Times New Roman"/>
                <a:cs typeface="Times New Roman"/>
              </a:rPr>
              <a:t> </a:t>
            </a:r>
            <a:endParaRPr lang="en-US" sz="2000">
              <a:latin typeface="Times New Roman"/>
              <a:cs typeface="Times New Roman" pitchFamily="18" charset="0"/>
            </a:endParaRPr>
          </a:p>
          <a:p>
            <a:pPr algn="just"/>
            <a:r>
              <a:rPr lang="en-US" sz="2000">
                <a:latin typeface="Times New Roman"/>
                <a:cs typeface="Times New Roman"/>
              </a:rPr>
              <a:t>In Proposed system if a vehicle in the environment detects a dangerous event, it immediately generates and broadcasts emergency message to vehicles in region of interest, so that the vehicles can take preventive measures to avoid accident.</a:t>
            </a:r>
            <a:r>
              <a:rPr lang="en-US">
                <a:latin typeface="Times New Roman"/>
                <a:cs typeface="Times New Roman"/>
              </a:rPr>
              <a:t> </a:t>
            </a:r>
            <a:endParaRPr lang="en-US" sz="2000">
              <a:latin typeface="Times New Roman"/>
              <a:cs typeface="Times New Roman" pitchFamily="18" charset="0"/>
            </a:endParaRPr>
          </a:p>
          <a:p>
            <a:pPr algn="just"/>
            <a:r>
              <a:rPr lang="en-US" sz="2000">
                <a:latin typeface="Times New Roman"/>
                <a:cs typeface="Times New Roman"/>
              </a:rPr>
              <a:t>Emergency Messages will be broadcast to vehicles which are needed to take action to avoid accident.</a:t>
            </a:r>
            <a:r>
              <a:rPr lang="en-US">
                <a:latin typeface="Times New Roman"/>
                <a:cs typeface="Times New Roman"/>
              </a:rPr>
              <a:t> </a:t>
            </a:r>
            <a:endParaRPr lang="en-US" sz="2000">
              <a:latin typeface="Times New Roman"/>
              <a:cs typeface="Times New Roman" pitchFamily="18" charset="0"/>
            </a:endParaRPr>
          </a:p>
          <a:p>
            <a:pPr algn="just"/>
            <a:r>
              <a:rPr lang="en-US">
                <a:latin typeface="Times New Roman"/>
                <a:cs typeface="Times New Roman"/>
              </a:rPr>
              <a:t> </a:t>
            </a:r>
            <a:r>
              <a:rPr lang="en-US" sz="2000">
                <a:latin typeface="Times New Roman"/>
                <a:cs typeface="Times New Roman"/>
              </a:rPr>
              <a:t>And we proposed the security function for this project while message communication.</a:t>
            </a:r>
          </a:p>
          <a:p>
            <a:pPr algn="just"/>
            <a:r>
              <a:rPr lang="en-US">
                <a:latin typeface="Times New Roman"/>
                <a:cs typeface="Times New Roman"/>
              </a:rPr>
              <a:t> </a:t>
            </a:r>
            <a:r>
              <a:rPr lang="en-US" sz="2000">
                <a:latin typeface="Times New Roman"/>
                <a:cs typeface="Times New Roman"/>
              </a:rPr>
              <a:t>When the messages send to one user \to another user we should encode the content inside the message and compare the encoded values.</a:t>
            </a:r>
          </a:p>
          <a:p>
            <a:pPr algn="just"/>
            <a:r>
              <a:rPr lang="en-US">
                <a:latin typeface="Times New Roman"/>
                <a:cs typeface="Times New Roman"/>
              </a:rPr>
              <a:t> </a:t>
            </a:r>
            <a:r>
              <a:rPr lang="en-US" sz="2000">
                <a:latin typeface="Times New Roman"/>
                <a:cs typeface="Times New Roman"/>
              </a:rPr>
              <a:t>If the encoded values are same that user recognized the authorized user and they will get the trust vales, otherwise that user recognized as a unauthorized user they will get a minus trust values.</a:t>
            </a:r>
          </a:p>
          <a:p>
            <a:pPr marL="0" indent="0" algn="just">
              <a:buNone/>
            </a:pPr>
            <a:endParaRPr lang="en-IN">
              <a:latin typeface="Times New Roman"/>
              <a:cs typeface="Calibri"/>
            </a:endParaRPr>
          </a:p>
        </p:txBody>
      </p:sp>
    </p:spTree>
    <p:extLst>
      <p:ext uri="{BB962C8B-B14F-4D97-AF65-F5344CB8AC3E}">
        <p14:creationId xmlns:p14="http://schemas.microsoft.com/office/powerpoint/2010/main" val="5693312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29D5-0396-4CE3-BB63-FC309871D135}"/>
              </a:ext>
            </a:extLst>
          </p:cNvPr>
          <p:cNvSpPr>
            <a:spLocks noGrp="1"/>
          </p:cNvSpPr>
          <p:nvPr>
            <p:ph type="title"/>
          </p:nvPr>
        </p:nvSpPr>
        <p:spPr>
          <a:xfrm>
            <a:off x="777240" y="566928"/>
            <a:ext cx="10659110" cy="775744"/>
          </a:xfrm>
        </p:spPr>
        <p:txBody>
          <a:bodyPr>
            <a:normAutofit fontScale="90000"/>
          </a:bodyPr>
          <a:lstStyle/>
          <a:p>
            <a:r>
              <a:rPr lang="en-US" sz="2400" b="1">
                <a:latin typeface="Times New Roman"/>
                <a:cs typeface="Times New Roman"/>
              </a:rPr>
              <a:t>   </a:t>
            </a:r>
            <a:r>
              <a:rPr lang="en-US" sz="2800" b="1">
                <a:latin typeface="Times New Roman"/>
                <a:cs typeface="Times New Roman"/>
              </a:rPr>
              <a:t>Module 2 : NODE CREATION AND NEIGHBOUR CLACULATION</a:t>
            </a:r>
            <a:br>
              <a:rPr lang="en-US" sz="2800" b="1">
                <a:latin typeface="Times New Roman" pitchFamily="18" charset="0"/>
                <a:cs typeface="Times New Roman" pitchFamily="18" charset="0"/>
              </a:rPr>
            </a:br>
            <a:endParaRPr lang="en-IN" sz="2800" b="1">
              <a:latin typeface="Times New Roman"/>
              <a:cs typeface="Times New Roman"/>
            </a:endParaRPr>
          </a:p>
        </p:txBody>
      </p:sp>
      <p:sp>
        <p:nvSpPr>
          <p:cNvPr id="3" name="Content Placeholder 2">
            <a:extLst>
              <a:ext uri="{FF2B5EF4-FFF2-40B4-BE49-F238E27FC236}">
                <a16:creationId xmlns:a16="http://schemas.microsoft.com/office/drawing/2014/main" id="{FEAD0992-F1A0-4B57-82CA-99616FF6FD4A}"/>
              </a:ext>
            </a:extLst>
          </p:cNvPr>
          <p:cNvSpPr>
            <a:spLocks noGrp="1"/>
          </p:cNvSpPr>
          <p:nvPr>
            <p:ph idx="1"/>
          </p:nvPr>
        </p:nvSpPr>
        <p:spPr>
          <a:xfrm>
            <a:off x="777240" y="1792224"/>
            <a:ext cx="10659110" cy="4690872"/>
          </a:xfrm>
        </p:spPr>
        <p:txBody>
          <a:bodyPr vert="horz" lIns="91440" tIns="45720" rIns="91440" bIns="45720" rtlCol="0" anchor="t">
            <a:normAutofit/>
          </a:bodyPr>
          <a:lstStyle/>
          <a:p>
            <a:r>
              <a:rPr lang="en-US" sz="2400">
                <a:latin typeface="Times New Roman"/>
                <a:cs typeface="Times New Roman"/>
              </a:rPr>
              <a:t>In this module, we create a network consisting of nodes. Each node acts as a vehicle and has its own distance and range. </a:t>
            </a:r>
            <a:endParaRPr lang="en-US" sz="2400">
              <a:latin typeface="Times New Roman" pitchFamily="18" charset="0"/>
              <a:cs typeface="Times New Roman" pitchFamily="18" charset="0"/>
            </a:endParaRPr>
          </a:p>
          <a:p>
            <a:pPr marL="0" indent="0">
              <a:buNone/>
            </a:pPr>
            <a:endParaRPr lang="en-US" sz="2400">
              <a:latin typeface="Times New Roman" pitchFamily="18" charset="0"/>
              <a:cs typeface="Times New Roman" pitchFamily="18" charset="0"/>
            </a:endParaRPr>
          </a:p>
          <a:p>
            <a:r>
              <a:rPr lang="en-US" sz="2400">
                <a:latin typeface="Times New Roman"/>
                <a:cs typeface="Times New Roman"/>
              </a:rPr>
              <a:t>We create nodes by giving latitude and longitude as input which describes the vehicle location. </a:t>
            </a:r>
            <a:endParaRPr lang="en-US" sz="2400">
              <a:latin typeface="Times New Roman" pitchFamily="18" charset="0"/>
              <a:cs typeface="Times New Roman" pitchFamily="18" charset="0"/>
            </a:endParaRPr>
          </a:p>
          <a:p>
            <a:pPr marL="0" indent="0">
              <a:buNone/>
            </a:pPr>
            <a:endParaRPr lang="en-US" sz="2400">
              <a:latin typeface="Times New Roman" pitchFamily="18" charset="0"/>
              <a:cs typeface="Times New Roman" pitchFamily="18" charset="0"/>
            </a:endParaRPr>
          </a:p>
          <a:p>
            <a:r>
              <a:rPr lang="en-US" sz="2400">
                <a:latin typeface="Times New Roman"/>
                <a:cs typeface="Times New Roman"/>
              </a:rPr>
              <a:t>Each node will be dynamic in position that is changing their position dynamically.</a:t>
            </a:r>
          </a:p>
          <a:p>
            <a:pPr marL="0" indent="0">
              <a:buNone/>
            </a:pPr>
            <a:endParaRPr lang="en-US" sz="2400">
              <a:latin typeface="Times New Roman" pitchFamily="18" charset="0"/>
              <a:cs typeface="Times New Roman" pitchFamily="18" charset="0"/>
            </a:endParaRPr>
          </a:p>
          <a:p>
            <a:r>
              <a:rPr lang="en-US" sz="2400">
                <a:latin typeface="Times New Roman"/>
                <a:cs typeface="Times New Roman"/>
              </a:rPr>
              <a:t>We create ‘n’ number of nodes based on our requirement to form network environment or network formation.</a:t>
            </a:r>
            <a:endParaRPr lang="en-IN" sz="2400">
              <a:latin typeface="Times New Roman"/>
              <a:cs typeface="Times New Roman"/>
            </a:endParaRPr>
          </a:p>
        </p:txBody>
      </p:sp>
    </p:spTree>
    <p:extLst>
      <p:ext uri="{BB962C8B-B14F-4D97-AF65-F5344CB8AC3E}">
        <p14:creationId xmlns:p14="http://schemas.microsoft.com/office/powerpoint/2010/main" val="19141726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184DC-D29B-4F1F-BE4D-AE0AAB959C71}"/>
              </a:ext>
            </a:extLst>
          </p:cNvPr>
          <p:cNvSpPr>
            <a:spLocks noGrp="1"/>
          </p:cNvSpPr>
          <p:nvPr>
            <p:ph idx="1"/>
          </p:nvPr>
        </p:nvSpPr>
        <p:spPr>
          <a:xfrm>
            <a:off x="777240" y="272871"/>
            <a:ext cx="10659110" cy="5904092"/>
          </a:xfrm>
        </p:spPr>
        <p:txBody>
          <a:bodyPr vert="horz" lIns="91440" tIns="45720" rIns="91440" bIns="45720" rtlCol="0" anchor="t">
            <a:normAutofit lnSpcReduction="10000"/>
          </a:bodyPr>
          <a:lstStyle/>
          <a:p>
            <a:r>
              <a:rPr lang="en-US" sz="2400">
                <a:latin typeface="Times New Roman"/>
                <a:cs typeface="Calibri"/>
              </a:rPr>
              <a:t>Here we created two RSU , which is used to send the user about the traffic status.</a:t>
            </a:r>
          </a:p>
          <a:p>
            <a:pPr>
              <a:buClr>
                <a:srgbClr val="435D77"/>
              </a:buClr>
            </a:pPr>
            <a:endParaRPr lang="en-US" sz="2400">
              <a:latin typeface="Times New Roman"/>
              <a:cs typeface="Calibri"/>
            </a:endParaRPr>
          </a:p>
          <a:p>
            <a:pPr>
              <a:buClr>
                <a:srgbClr val="435D77"/>
              </a:buClr>
            </a:pPr>
            <a:r>
              <a:rPr lang="en-US" sz="2400">
                <a:latin typeface="Times New Roman"/>
                <a:cs typeface="Calibri"/>
              </a:rPr>
              <a:t>For each vehicle ,we created node, for each vehicle there will be port number, which specifies where the vehicles would be, and we created node by calculating latitude and longitude.</a:t>
            </a:r>
          </a:p>
          <a:p>
            <a:pPr>
              <a:buClr>
                <a:srgbClr val="435D77"/>
              </a:buClr>
            </a:pPr>
            <a:endParaRPr lang="en-US" sz="2400">
              <a:latin typeface="Times New Roman"/>
              <a:cs typeface="Calibri"/>
            </a:endParaRPr>
          </a:p>
          <a:p>
            <a:pPr>
              <a:buClr>
                <a:srgbClr val="435D77"/>
              </a:buClr>
            </a:pPr>
            <a:r>
              <a:rPr lang="en-US" sz="2400">
                <a:latin typeface="Times New Roman"/>
                <a:cs typeface="Calibri"/>
              </a:rPr>
              <a:t>Latitude ranges from 80 to 200, which is X co-ordinate and Longitude ranges from 1000-2000, which is y co-ordinate. These co-ordinates are used to calculate the distance of neighbor.</a:t>
            </a:r>
          </a:p>
          <a:p>
            <a:pPr>
              <a:buClr>
                <a:srgbClr val="435D77"/>
              </a:buClr>
            </a:pPr>
            <a:endParaRPr lang="en-US" sz="2400">
              <a:latin typeface="Times New Roman"/>
              <a:cs typeface="Calibri"/>
            </a:endParaRPr>
          </a:p>
          <a:p>
            <a:pPr>
              <a:buClr>
                <a:srgbClr val="435D77"/>
              </a:buClr>
            </a:pPr>
            <a:r>
              <a:rPr lang="en-US" sz="2400">
                <a:latin typeface="Times New Roman"/>
                <a:cs typeface="Calibri"/>
              </a:rPr>
              <a:t>We created all these nodes in VANET environment, which automatically creates the signal .</a:t>
            </a:r>
          </a:p>
          <a:p>
            <a:pPr>
              <a:buClr>
                <a:srgbClr val="435D77"/>
              </a:buClr>
            </a:pPr>
            <a:endParaRPr lang="en-US" sz="2400">
              <a:latin typeface="Times New Roman"/>
              <a:cs typeface="Calibri"/>
            </a:endParaRPr>
          </a:p>
          <a:p>
            <a:pPr>
              <a:buClr>
                <a:srgbClr val="435D77"/>
              </a:buClr>
            </a:pPr>
            <a:r>
              <a:rPr lang="en-US" sz="2400">
                <a:latin typeface="Times New Roman"/>
                <a:cs typeface="Calibri"/>
              </a:rPr>
              <a:t>For the control of vehicles , we have four arrows. If we click left the vehicle moves left and if we click right , the vehicles moves right, similarly for top and bottom.</a:t>
            </a:r>
          </a:p>
          <a:p>
            <a:pPr>
              <a:buClr>
                <a:srgbClr val="435D77"/>
              </a:buClr>
            </a:pPr>
            <a:endParaRPr lang="en-US" sz="2400">
              <a:cs typeface="Calibri"/>
            </a:endParaRPr>
          </a:p>
          <a:p>
            <a:pPr>
              <a:buClr>
                <a:srgbClr val="435D77"/>
              </a:buClr>
            </a:pPr>
            <a:endParaRPr lang="en-US" sz="2400">
              <a:cs typeface="Calibri"/>
            </a:endParaRPr>
          </a:p>
        </p:txBody>
      </p:sp>
    </p:spTree>
    <p:extLst>
      <p:ext uri="{BB962C8B-B14F-4D97-AF65-F5344CB8AC3E}">
        <p14:creationId xmlns:p14="http://schemas.microsoft.com/office/powerpoint/2010/main" val="9816903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E47-1962-4050-9BA1-998099C5DB1F}"/>
              </a:ext>
            </a:extLst>
          </p:cNvPr>
          <p:cNvSpPr>
            <a:spLocks noGrp="1"/>
          </p:cNvSpPr>
          <p:nvPr>
            <p:ph type="title"/>
          </p:nvPr>
        </p:nvSpPr>
        <p:spPr>
          <a:xfrm>
            <a:off x="777240" y="365125"/>
            <a:ext cx="10659110" cy="878459"/>
          </a:xfrm>
        </p:spPr>
        <p:txBody>
          <a:bodyPr>
            <a:normAutofit/>
          </a:bodyPr>
          <a:lstStyle/>
          <a:p>
            <a:r>
              <a:rPr lang="en-IN" sz="2400"/>
              <a:t>       </a:t>
            </a:r>
            <a:r>
              <a:rPr lang="en-IN" sz="2400">
                <a:latin typeface="Times New Roman"/>
                <a:cs typeface="Times New Roman"/>
              </a:rPr>
              <a:t> </a:t>
            </a:r>
            <a:r>
              <a:rPr lang="en-IN" sz="2400" b="1">
                <a:latin typeface="Times New Roman"/>
                <a:cs typeface="Times"/>
              </a:rPr>
              <a:t>Module 3 : EMERGENCY EVENT AND TRAFFIC CALCULATION</a:t>
            </a:r>
            <a:endParaRPr lang="en-IN" sz="4000" b="1">
              <a:latin typeface="Times New Roman"/>
              <a:cs typeface="Times"/>
            </a:endParaRPr>
          </a:p>
        </p:txBody>
      </p:sp>
      <p:sp>
        <p:nvSpPr>
          <p:cNvPr id="3" name="Content Placeholder 2">
            <a:extLst>
              <a:ext uri="{FF2B5EF4-FFF2-40B4-BE49-F238E27FC236}">
                <a16:creationId xmlns:a16="http://schemas.microsoft.com/office/drawing/2014/main" id="{6C1343B3-80DD-4A48-8E9A-262085DBF3B8}"/>
              </a:ext>
            </a:extLst>
          </p:cNvPr>
          <p:cNvSpPr>
            <a:spLocks noGrp="1"/>
          </p:cNvSpPr>
          <p:nvPr>
            <p:ph idx="1"/>
          </p:nvPr>
        </p:nvSpPr>
        <p:spPr>
          <a:xfrm>
            <a:off x="777240" y="1178645"/>
            <a:ext cx="10659110" cy="4998318"/>
          </a:xfrm>
        </p:spPr>
        <p:txBody>
          <a:bodyPr vert="horz" lIns="91440" tIns="45720" rIns="91440" bIns="45720" rtlCol="0" anchor="t">
            <a:normAutofit lnSpcReduction="10000"/>
          </a:bodyPr>
          <a:lstStyle/>
          <a:p>
            <a:r>
              <a:rPr lang="en-US" sz="2400">
                <a:latin typeface="Times New Roman"/>
                <a:cs typeface="Times New Roman"/>
              </a:rPr>
              <a:t>If we want to know about the status of particular place, here we set Guindy and </a:t>
            </a:r>
            <a:r>
              <a:rPr lang="en-US" sz="2400" err="1">
                <a:latin typeface="Times New Roman"/>
                <a:cs typeface="Times New Roman"/>
              </a:rPr>
              <a:t>Koyambedu</a:t>
            </a:r>
            <a:r>
              <a:rPr lang="en-US" sz="2400">
                <a:latin typeface="Times New Roman"/>
                <a:cs typeface="Times New Roman"/>
              </a:rPr>
              <a:t> in dropdown , we kept any of these values in get traffic update.</a:t>
            </a:r>
          </a:p>
          <a:p>
            <a:pPr>
              <a:buClr>
                <a:srgbClr val="435D77"/>
              </a:buClr>
            </a:pPr>
            <a:endParaRPr lang="en-US" sz="2400">
              <a:latin typeface="Times New Roman"/>
              <a:cs typeface="Times New Roman"/>
            </a:endParaRPr>
          </a:p>
          <a:p>
            <a:pPr>
              <a:buClr>
                <a:srgbClr val="435D77"/>
              </a:buClr>
            </a:pPr>
            <a:r>
              <a:rPr lang="en-US" sz="2400">
                <a:latin typeface="Times New Roman"/>
                <a:cs typeface="Times New Roman"/>
              </a:rPr>
              <a:t>First we need to click of request traffic status, then give the place name in traffic update which we want to know.</a:t>
            </a:r>
          </a:p>
          <a:p>
            <a:pPr>
              <a:buClr>
                <a:srgbClr val="435D77"/>
              </a:buClr>
            </a:pPr>
            <a:endParaRPr lang="en-US" sz="2400">
              <a:latin typeface="Times New Roman"/>
              <a:cs typeface="Times New Roman"/>
            </a:endParaRPr>
          </a:p>
          <a:p>
            <a:pPr>
              <a:buClr>
                <a:srgbClr val="435D77"/>
              </a:buClr>
            </a:pPr>
            <a:r>
              <a:rPr lang="en-US" sz="2400">
                <a:latin typeface="Times New Roman"/>
                <a:cs typeface="Times New Roman"/>
              </a:rPr>
              <a:t>After we fill the traffic update , the request will be sent to RSU, which will reply back by checking their traffic in received text.</a:t>
            </a:r>
          </a:p>
          <a:p>
            <a:pPr>
              <a:buClr>
                <a:srgbClr val="435D77"/>
              </a:buClr>
            </a:pPr>
            <a:endParaRPr lang="en-US" sz="2400">
              <a:latin typeface="Times New Roman"/>
              <a:cs typeface="Times New Roman"/>
            </a:endParaRPr>
          </a:p>
          <a:p>
            <a:pPr>
              <a:buClr>
                <a:srgbClr val="435D77"/>
              </a:buClr>
            </a:pPr>
            <a:r>
              <a:rPr lang="en-US" sz="2400">
                <a:latin typeface="Times New Roman"/>
                <a:cs typeface="Times New Roman"/>
              </a:rPr>
              <a:t>Here we also set the environment of creating the messages of nearby events in received text to the neighbor.</a:t>
            </a:r>
          </a:p>
          <a:p>
            <a:pPr>
              <a:buClr>
                <a:srgbClr val="435D77"/>
              </a:buClr>
            </a:pPr>
            <a:endParaRPr lang="en-US" sz="2400">
              <a:latin typeface="Times New Roman"/>
              <a:cs typeface="Times New Roman"/>
            </a:endParaRPr>
          </a:p>
          <a:p>
            <a:pPr>
              <a:buClr>
                <a:srgbClr val="435D77"/>
              </a:buClr>
            </a:pPr>
            <a:r>
              <a:rPr lang="en-US" sz="2400">
                <a:latin typeface="Times New Roman"/>
                <a:cs typeface="Calibri"/>
              </a:rPr>
              <a:t>In sender and receiver text field there will be port number, latitude and longitude.</a:t>
            </a:r>
          </a:p>
          <a:p>
            <a:pPr>
              <a:buClr>
                <a:srgbClr val="435D77"/>
              </a:buClr>
            </a:pPr>
            <a:endParaRPr lang="en-US" sz="2400">
              <a:latin typeface="Times New Roman" pitchFamily="18" charset="0"/>
              <a:cs typeface="Times New Roman" pitchFamily="18" charset="0"/>
            </a:endParaRPr>
          </a:p>
          <a:p>
            <a:pPr>
              <a:buClr>
                <a:srgbClr val="435D77"/>
              </a:buClr>
            </a:pPr>
            <a:endParaRPr lang="en-US" sz="2400">
              <a:latin typeface="Times New Roman" pitchFamily="18" charset="0"/>
              <a:cs typeface="Times New Roman" pitchFamily="18" charset="0"/>
            </a:endParaRPr>
          </a:p>
          <a:p>
            <a:endParaRPr lang="en-US" sz="2400">
              <a:latin typeface="Times New Roman" pitchFamily="18" charset="0"/>
              <a:cs typeface="Times New Roman" pitchFamily="18" charset="0"/>
            </a:endParaRPr>
          </a:p>
          <a:p>
            <a:pPr marL="0" indent="0">
              <a:buNone/>
            </a:pPr>
            <a:endParaRPr lang="en-US" sz="2400">
              <a:latin typeface="Times New Roman"/>
              <a:cs typeface="Times New Roman"/>
            </a:endParaRPr>
          </a:p>
        </p:txBody>
      </p:sp>
    </p:spTree>
    <p:extLst>
      <p:ext uri="{BB962C8B-B14F-4D97-AF65-F5344CB8AC3E}">
        <p14:creationId xmlns:p14="http://schemas.microsoft.com/office/powerpoint/2010/main" val="29724394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99AC-A838-41B1-B15B-C5479E31A8EE}"/>
              </a:ext>
            </a:extLst>
          </p:cNvPr>
          <p:cNvSpPr>
            <a:spLocks noGrp="1"/>
          </p:cNvSpPr>
          <p:nvPr>
            <p:ph type="title"/>
          </p:nvPr>
        </p:nvSpPr>
        <p:spPr>
          <a:xfrm>
            <a:off x="777240" y="365125"/>
            <a:ext cx="10659110" cy="980507"/>
          </a:xfrm>
        </p:spPr>
        <p:txBody>
          <a:bodyPr>
            <a:normAutofit/>
          </a:bodyPr>
          <a:lstStyle/>
          <a:p>
            <a:r>
              <a:rPr lang="en-IN" sz="2400" b="1">
                <a:ea typeface="+mj-lt"/>
                <a:cs typeface="+mj-lt"/>
              </a:rPr>
              <a:t>                                </a:t>
            </a:r>
            <a:br>
              <a:rPr lang="en-IN" sz="2400" b="1">
                <a:ea typeface="+mj-lt"/>
                <a:cs typeface="+mj-lt"/>
              </a:rPr>
            </a:br>
            <a:r>
              <a:rPr lang="en-IN" sz="2400" b="1">
                <a:ea typeface="+mj-lt"/>
                <a:cs typeface="+mj-lt"/>
              </a:rPr>
              <a:t>                               </a:t>
            </a:r>
            <a:r>
              <a:rPr lang="en-IN" sz="2400" b="1">
                <a:latin typeface="Times New Roman"/>
                <a:ea typeface="+mj-lt"/>
                <a:cs typeface="+mj-lt"/>
              </a:rPr>
              <a:t>Module 4 : BLOCK CHAIN STORE</a:t>
            </a:r>
            <a:endParaRPr lang="en-US" sz="2400">
              <a:latin typeface="Times New Roman"/>
              <a:ea typeface="+mj-lt"/>
              <a:cs typeface="+mj-lt"/>
            </a:endParaRPr>
          </a:p>
          <a:p>
            <a:endParaRPr lang="en-US" sz="2400"/>
          </a:p>
        </p:txBody>
      </p:sp>
      <p:sp>
        <p:nvSpPr>
          <p:cNvPr id="3" name="Content Placeholder 2">
            <a:extLst>
              <a:ext uri="{FF2B5EF4-FFF2-40B4-BE49-F238E27FC236}">
                <a16:creationId xmlns:a16="http://schemas.microsoft.com/office/drawing/2014/main" id="{A69A60EB-1ECA-43BF-BAD5-C861C857359A}"/>
              </a:ext>
            </a:extLst>
          </p:cNvPr>
          <p:cNvSpPr>
            <a:spLocks noGrp="1"/>
          </p:cNvSpPr>
          <p:nvPr>
            <p:ph idx="1"/>
          </p:nvPr>
        </p:nvSpPr>
        <p:spPr>
          <a:xfrm>
            <a:off x="777240" y="1552455"/>
            <a:ext cx="10659110" cy="4624508"/>
          </a:xfrm>
        </p:spPr>
        <p:txBody>
          <a:bodyPr vert="horz" lIns="91440" tIns="45720" rIns="91440" bIns="45720" rtlCol="0" anchor="t">
            <a:normAutofit/>
          </a:bodyPr>
          <a:lstStyle/>
          <a:p>
            <a:endParaRPr lang="en-US">
              <a:cs typeface="Calibri"/>
            </a:endParaRPr>
          </a:p>
          <a:p>
            <a:pPr>
              <a:buClr>
                <a:srgbClr val="435D77"/>
              </a:buClr>
            </a:pPr>
            <a:r>
              <a:rPr lang="en-US">
                <a:latin typeface="Times New Roman"/>
                <a:cs typeface="Calibri"/>
              </a:rPr>
              <a:t>Traffic status near by emergency event created in </a:t>
            </a:r>
            <a:r>
              <a:rPr lang="en-US" err="1">
                <a:latin typeface="Times New Roman"/>
                <a:cs typeface="Calibri"/>
              </a:rPr>
              <a:t>vanet</a:t>
            </a:r>
            <a:r>
              <a:rPr lang="en-US">
                <a:latin typeface="Times New Roman"/>
                <a:cs typeface="Calibri"/>
              </a:rPr>
              <a:t> environment will be updated in Block chain .</a:t>
            </a:r>
            <a:endParaRPr lang="en-US">
              <a:latin typeface="Times New Roman"/>
              <a:cs typeface="Times"/>
            </a:endParaRPr>
          </a:p>
          <a:p>
            <a:pPr>
              <a:buClr>
                <a:srgbClr val="435D77"/>
              </a:buClr>
            </a:pPr>
            <a:r>
              <a:rPr lang="en-US">
                <a:latin typeface="Times New Roman"/>
                <a:cs typeface="Calibri"/>
              </a:rPr>
              <a:t>The </a:t>
            </a:r>
            <a:r>
              <a:rPr lang="en-US" err="1">
                <a:latin typeface="Times New Roman"/>
                <a:cs typeface="Calibri"/>
              </a:rPr>
              <a:t>informrd</a:t>
            </a:r>
            <a:r>
              <a:rPr lang="en-US">
                <a:latin typeface="Times New Roman"/>
                <a:cs typeface="Calibri"/>
              </a:rPr>
              <a:t> stored in block chain in encrypted format using MD5 algorithm.</a:t>
            </a:r>
          </a:p>
          <a:p>
            <a:pPr>
              <a:buClr>
                <a:srgbClr val="435D77"/>
              </a:buClr>
            </a:pPr>
            <a:endParaRPr lang="en-US">
              <a:latin typeface="Times New Roman"/>
              <a:cs typeface="Calibri"/>
            </a:endParaRPr>
          </a:p>
          <a:p>
            <a:pPr>
              <a:buClr>
                <a:srgbClr val="435D77"/>
              </a:buClr>
            </a:pPr>
            <a:r>
              <a:rPr lang="en-US">
                <a:latin typeface="Times New Roman"/>
                <a:cs typeface="Calibri"/>
              </a:rPr>
              <a:t>The information will be decrypted only to the specific user.</a:t>
            </a:r>
          </a:p>
          <a:p>
            <a:pPr>
              <a:buClr>
                <a:srgbClr val="435D77"/>
              </a:buClr>
            </a:pPr>
            <a:endParaRPr lang="en-US">
              <a:latin typeface="Times New Roman"/>
              <a:cs typeface="Calibri"/>
            </a:endParaRPr>
          </a:p>
          <a:p>
            <a:pPr>
              <a:buClr>
                <a:srgbClr val="435D77"/>
              </a:buClr>
            </a:pPr>
            <a:r>
              <a:rPr lang="en-US">
                <a:latin typeface="Times New Roman"/>
                <a:cs typeface="Calibri"/>
              </a:rPr>
              <a:t>Here we set attack if we purposely clicked and proceed the process the message reached neighbor</a:t>
            </a:r>
          </a:p>
          <a:p>
            <a:pPr marL="0" indent="0">
              <a:buClr>
                <a:srgbClr val="435D77"/>
              </a:buClr>
              <a:buNone/>
            </a:pPr>
            <a:r>
              <a:rPr lang="en-US">
                <a:latin typeface="Times New Roman"/>
                <a:cs typeface="Calibri"/>
              </a:rPr>
              <a:t> is of </a:t>
            </a:r>
            <a:r>
              <a:rPr lang="en-US" err="1">
                <a:latin typeface="Times New Roman"/>
                <a:cs typeface="Calibri"/>
              </a:rPr>
              <a:t>of</a:t>
            </a:r>
            <a:r>
              <a:rPr lang="en-US">
                <a:latin typeface="Times New Roman"/>
                <a:cs typeface="Calibri"/>
              </a:rPr>
              <a:t> corrupted, natural events like sudden break etc.. Such </a:t>
            </a:r>
            <a:r>
              <a:rPr lang="en-US" err="1">
                <a:latin typeface="Times New Roman"/>
                <a:cs typeface="Calibri"/>
              </a:rPr>
              <a:t>eventswill</a:t>
            </a:r>
            <a:r>
              <a:rPr lang="en-US">
                <a:latin typeface="Times New Roman"/>
                <a:cs typeface="Calibri"/>
              </a:rPr>
              <a:t> be sent to neighbor</a:t>
            </a:r>
          </a:p>
          <a:p>
            <a:pPr marL="0" indent="0">
              <a:buNone/>
            </a:pPr>
            <a:r>
              <a:rPr lang="en-US">
                <a:latin typeface="Times New Roman"/>
                <a:cs typeface="Calibri"/>
              </a:rPr>
              <a:t> that the sudden brake had occurred in the neighbor node in the received text.</a:t>
            </a:r>
          </a:p>
          <a:p>
            <a:pPr marL="0" indent="0">
              <a:buClr>
                <a:srgbClr val="435D77"/>
              </a:buClr>
              <a:buNone/>
            </a:pPr>
            <a:endParaRPr lang="en-US">
              <a:latin typeface="Times New Roman"/>
              <a:cs typeface="Calibri"/>
            </a:endParaRPr>
          </a:p>
        </p:txBody>
      </p:sp>
    </p:spTree>
    <p:extLst>
      <p:ext uri="{BB962C8B-B14F-4D97-AF65-F5344CB8AC3E}">
        <p14:creationId xmlns:p14="http://schemas.microsoft.com/office/powerpoint/2010/main" val="29044388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7948-D348-4050-BAEB-CA810A8C17A3}"/>
              </a:ext>
            </a:extLst>
          </p:cNvPr>
          <p:cNvSpPr>
            <a:spLocks noGrp="1"/>
          </p:cNvSpPr>
          <p:nvPr>
            <p:ph type="title"/>
          </p:nvPr>
        </p:nvSpPr>
        <p:spPr>
          <a:xfrm>
            <a:off x="777240" y="258127"/>
            <a:ext cx="10659110" cy="758825"/>
          </a:xfrm>
        </p:spPr>
        <p:txBody>
          <a:bodyPr>
            <a:normAutofit/>
          </a:bodyPr>
          <a:lstStyle/>
          <a:p>
            <a:pPr algn="ctr"/>
            <a:r>
              <a:rPr lang="en-US" sz="3600">
                <a:latin typeface="Times New Roman"/>
                <a:cs typeface="Times"/>
              </a:rPr>
              <a:t>TESTING-Test cases and results</a:t>
            </a:r>
            <a:endParaRPr lang="en-IN" sz="3600">
              <a:latin typeface="Times New Roman"/>
              <a:cs typeface="Times"/>
            </a:endParaRPr>
          </a:p>
        </p:txBody>
      </p:sp>
      <p:graphicFrame>
        <p:nvGraphicFramePr>
          <p:cNvPr id="10" name="Table 10">
            <a:extLst>
              <a:ext uri="{FF2B5EF4-FFF2-40B4-BE49-F238E27FC236}">
                <a16:creationId xmlns:a16="http://schemas.microsoft.com/office/drawing/2014/main" id="{8518EF95-EA46-4E03-B8E7-0A2B90FCF0C3}"/>
              </a:ext>
            </a:extLst>
          </p:cNvPr>
          <p:cNvGraphicFramePr>
            <a:graphicFrameLocks noGrp="1"/>
          </p:cNvGraphicFramePr>
          <p:nvPr>
            <p:ph idx="1"/>
            <p:extLst>
              <p:ext uri="{D42A27DB-BD31-4B8C-83A1-F6EECF244321}">
                <p14:modId xmlns:p14="http://schemas.microsoft.com/office/powerpoint/2010/main" val="2600716040"/>
              </p:ext>
            </p:extLst>
          </p:nvPr>
        </p:nvGraphicFramePr>
        <p:xfrm>
          <a:off x="777878" y="952500"/>
          <a:ext cx="10658472" cy="5713730"/>
        </p:xfrm>
        <a:graphic>
          <a:graphicData uri="http://schemas.openxmlformats.org/drawingml/2006/table">
            <a:tbl>
              <a:tblPr firstRow="1" bandRow="1">
                <a:tableStyleId>{7DF18680-E054-41AD-8BC1-D1AEF772440D}</a:tableStyleId>
              </a:tblPr>
              <a:tblGrid>
                <a:gridCol w="717550">
                  <a:extLst>
                    <a:ext uri="{9D8B030D-6E8A-4147-A177-3AD203B41FA5}">
                      <a16:colId xmlns:a16="http://schemas.microsoft.com/office/drawing/2014/main" val="2074534060"/>
                    </a:ext>
                  </a:extLst>
                </a:gridCol>
                <a:gridCol w="2314572">
                  <a:extLst>
                    <a:ext uri="{9D8B030D-6E8A-4147-A177-3AD203B41FA5}">
                      <a16:colId xmlns:a16="http://schemas.microsoft.com/office/drawing/2014/main" val="3587050202"/>
                    </a:ext>
                  </a:extLst>
                </a:gridCol>
                <a:gridCol w="2009775">
                  <a:extLst>
                    <a:ext uri="{9D8B030D-6E8A-4147-A177-3AD203B41FA5}">
                      <a16:colId xmlns:a16="http://schemas.microsoft.com/office/drawing/2014/main" val="130505469"/>
                    </a:ext>
                  </a:extLst>
                </a:gridCol>
                <a:gridCol w="2085978">
                  <a:extLst>
                    <a:ext uri="{9D8B030D-6E8A-4147-A177-3AD203B41FA5}">
                      <a16:colId xmlns:a16="http://schemas.microsoft.com/office/drawing/2014/main" val="4091000515"/>
                    </a:ext>
                  </a:extLst>
                </a:gridCol>
                <a:gridCol w="2143125">
                  <a:extLst>
                    <a:ext uri="{9D8B030D-6E8A-4147-A177-3AD203B41FA5}">
                      <a16:colId xmlns:a16="http://schemas.microsoft.com/office/drawing/2014/main" val="2658100836"/>
                    </a:ext>
                  </a:extLst>
                </a:gridCol>
                <a:gridCol w="1387472">
                  <a:extLst>
                    <a:ext uri="{9D8B030D-6E8A-4147-A177-3AD203B41FA5}">
                      <a16:colId xmlns:a16="http://schemas.microsoft.com/office/drawing/2014/main" val="591596837"/>
                    </a:ext>
                  </a:extLst>
                </a:gridCol>
              </a:tblGrid>
              <a:tr h="742950">
                <a:tc>
                  <a:txBody>
                    <a:bodyPr/>
                    <a:lstStyle/>
                    <a:p>
                      <a:endParaRPr lang="en-US">
                        <a:latin typeface="Times New Roman"/>
                      </a:endParaRPr>
                    </a:p>
                    <a:p>
                      <a:pPr algn="ctr"/>
                      <a:r>
                        <a:rPr lang="en-US">
                          <a:latin typeface="Times New Roman"/>
                        </a:rPr>
                        <a:t>S.NO</a:t>
                      </a:r>
                      <a:endParaRPr lang="en-IN">
                        <a:latin typeface="Times New Roman"/>
                      </a:endParaRPr>
                    </a:p>
                  </a:txBody>
                  <a:tcPr/>
                </a:tc>
                <a:tc>
                  <a:txBody>
                    <a:bodyPr/>
                    <a:lstStyle/>
                    <a:p>
                      <a:endParaRPr lang="en-US">
                        <a:latin typeface="Times New Roman"/>
                      </a:endParaRPr>
                    </a:p>
                    <a:p>
                      <a:pPr algn="ctr"/>
                      <a:r>
                        <a:rPr lang="en-US">
                          <a:latin typeface="Times New Roman"/>
                        </a:rPr>
                        <a:t>ACTION</a:t>
                      </a:r>
                      <a:endParaRPr lang="en-IN">
                        <a:latin typeface="Times New Roman"/>
                      </a:endParaRPr>
                    </a:p>
                  </a:txBody>
                  <a:tcPr/>
                </a:tc>
                <a:tc>
                  <a:txBody>
                    <a:bodyPr/>
                    <a:lstStyle/>
                    <a:p>
                      <a:endParaRPr lang="en-US">
                        <a:latin typeface="Times New Roman"/>
                      </a:endParaRPr>
                    </a:p>
                    <a:p>
                      <a:pPr algn="ctr"/>
                      <a:r>
                        <a:rPr lang="en-US">
                          <a:latin typeface="Times New Roman"/>
                        </a:rPr>
                        <a:t>INPUT</a:t>
                      </a:r>
                      <a:endParaRPr lang="en-IN">
                        <a:latin typeface="Times New Roman"/>
                      </a:endParaRPr>
                    </a:p>
                  </a:txBody>
                  <a:tcPr/>
                </a:tc>
                <a:tc>
                  <a:txBody>
                    <a:bodyPr/>
                    <a:lstStyle/>
                    <a:p>
                      <a:endParaRPr lang="en-US">
                        <a:latin typeface="Times New Roman"/>
                      </a:endParaRPr>
                    </a:p>
                    <a:p>
                      <a:pPr algn="ctr"/>
                      <a:r>
                        <a:rPr lang="en-US">
                          <a:latin typeface="Times New Roman"/>
                        </a:rPr>
                        <a:t>EXPECTED OUTPUT</a:t>
                      </a:r>
                      <a:endParaRPr lang="en-IN">
                        <a:latin typeface="Times New Roman"/>
                      </a:endParaRPr>
                    </a:p>
                  </a:txBody>
                  <a:tcPr/>
                </a:tc>
                <a:tc>
                  <a:txBody>
                    <a:bodyPr/>
                    <a:lstStyle/>
                    <a:p>
                      <a:endParaRPr lang="en-US">
                        <a:latin typeface="Times New Roman"/>
                      </a:endParaRPr>
                    </a:p>
                    <a:p>
                      <a:pPr algn="ctr"/>
                      <a:r>
                        <a:rPr lang="en-US">
                          <a:latin typeface="Times New Roman"/>
                        </a:rPr>
                        <a:t>ACTUAL OUTPUT</a:t>
                      </a:r>
                      <a:endParaRPr lang="en-IN">
                        <a:latin typeface="Times New Roman"/>
                      </a:endParaRPr>
                    </a:p>
                  </a:txBody>
                  <a:tcPr/>
                </a:tc>
                <a:tc>
                  <a:txBody>
                    <a:bodyPr/>
                    <a:lstStyle/>
                    <a:p>
                      <a:endParaRPr lang="en-US">
                        <a:latin typeface="Times New Roman"/>
                      </a:endParaRPr>
                    </a:p>
                    <a:p>
                      <a:pPr algn="ctr"/>
                      <a:r>
                        <a:rPr lang="en-US">
                          <a:latin typeface="Times New Roman"/>
                        </a:rPr>
                        <a:t>RESULTS</a:t>
                      </a:r>
                      <a:endParaRPr lang="en-IN">
                        <a:latin typeface="Times New Roman"/>
                      </a:endParaRPr>
                    </a:p>
                  </a:txBody>
                  <a:tcPr/>
                </a:tc>
                <a:extLst>
                  <a:ext uri="{0D108BD9-81ED-4DB2-BD59-A6C34878D82A}">
                    <a16:rowId xmlns:a16="http://schemas.microsoft.com/office/drawing/2014/main" val="1660968681"/>
                  </a:ext>
                </a:extLst>
              </a:tr>
              <a:tr h="1073785">
                <a:tc>
                  <a:txBody>
                    <a:bodyPr/>
                    <a:lstStyle/>
                    <a:p>
                      <a:pPr algn="ctr"/>
                      <a:r>
                        <a:rPr lang="en-US">
                          <a:latin typeface="Times New Roman"/>
                        </a:rPr>
                        <a:t>1</a:t>
                      </a:r>
                      <a:endParaRPr lang="en-IN">
                        <a:latin typeface="Times New Roman"/>
                      </a:endParaRPr>
                    </a:p>
                  </a:txBody>
                  <a:tcPr/>
                </a:tc>
                <a:tc>
                  <a:txBody>
                    <a:bodyPr/>
                    <a:lstStyle/>
                    <a:p>
                      <a:pPr algn="l"/>
                      <a:r>
                        <a:rPr lang="en-US">
                          <a:latin typeface="Times New Roman"/>
                        </a:rPr>
                        <a:t>Enter username, password and email for registration</a:t>
                      </a:r>
                      <a:endParaRPr lang="en-IN">
                        <a:latin typeface="Times New Roman"/>
                      </a:endParaRPr>
                    </a:p>
                  </a:txBody>
                  <a:tcPr/>
                </a:tc>
                <a:tc>
                  <a:txBody>
                    <a:bodyPr/>
                    <a:lstStyle/>
                    <a:p>
                      <a:r>
                        <a:rPr lang="en-US" u="none">
                          <a:latin typeface="Times New Roman"/>
                        </a:rPr>
                        <a:t>Username: Alice</a:t>
                      </a:r>
                    </a:p>
                    <a:p>
                      <a:r>
                        <a:rPr lang="en-US" u="none">
                          <a:latin typeface="Times New Roman"/>
                        </a:rPr>
                        <a:t>Password:ali123</a:t>
                      </a:r>
                    </a:p>
                    <a:p>
                      <a:r>
                        <a:rPr lang="en-US" u="none">
                          <a:latin typeface="Times New Roman"/>
                        </a:rPr>
                        <a:t>Email: alice12@gmail.com</a:t>
                      </a:r>
                      <a:endParaRPr lang="en-IN" u="none">
                        <a:latin typeface="Times New Roman"/>
                      </a:endParaRPr>
                    </a:p>
                  </a:txBody>
                  <a:tcPr/>
                </a:tc>
                <a:tc>
                  <a:txBody>
                    <a:bodyPr/>
                    <a:lstStyle/>
                    <a:p>
                      <a:r>
                        <a:rPr lang="en-US">
                          <a:latin typeface="Times New Roman"/>
                        </a:rPr>
                        <a:t>User registered successfully.</a:t>
                      </a:r>
                      <a:endParaRPr lang="en-IN">
                        <a:latin typeface="Times New Roman"/>
                      </a:endParaRPr>
                    </a:p>
                  </a:txBody>
                  <a:tcPr/>
                </a:tc>
                <a:tc>
                  <a:txBody>
                    <a:bodyPr/>
                    <a:lstStyle/>
                    <a:p>
                      <a:r>
                        <a:rPr lang="en-US">
                          <a:latin typeface="Times New Roman"/>
                        </a:rPr>
                        <a:t>User registered successfully.</a:t>
                      </a:r>
                      <a:endParaRPr lang="en-IN">
                        <a:latin typeface="Times New Roman"/>
                      </a:endParaRPr>
                    </a:p>
                    <a:p>
                      <a:endParaRPr lang="en-IN">
                        <a:latin typeface="Times New Roman"/>
                      </a:endParaRPr>
                    </a:p>
                  </a:txBody>
                  <a:tcPr/>
                </a:tc>
                <a:tc>
                  <a:txBody>
                    <a:bodyPr/>
                    <a:lstStyle/>
                    <a:p>
                      <a:pPr algn="ctr"/>
                      <a:endParaRPr lang="en-US">
                        <a:latin typeface="Times New Roman"/>
                      </a:endParaRPr>
                    </a:p>
                    <a:p>
                      <a:pPr algn="ctr"/>
                      <a:r>
                        <a:rPr lang="en-US">
                          <a:solidFill>
                            <a:srgbClr val="00B050"/>
                          </a:solidFill>
                          <a:latin typeface="Times New Roman"/>
                        </a:rPr>
                        <a:t>Passed</a:t>
                      </a:r>
                      <a:endParaRPr lang="en-IN">
                        <a:solidFill>
                          <a:srgbClr val="00B050"/>
                        </a:solidFill>
                        <a:latin typeface="Times New Roman"/>
                      </a:endParaRPr>
                    </a:p>
                  </a:txBody>
                  <a:tcPr/>
                </a:tc>
                <a:extLst>
                  <a:ext uri="{0D108BD9-81ED-4DB2-BD59-A6C34878D82A}">
                    <a16:rowId xmlns:a16="http://schemas.microsoft.com/office/drawing/2014/main" val="2393727303"/>
                  </a:ext>
                </a:extLst>
              </a:tr>
              <a:tr h="1073785">
                <a:tc>
                  <a:txBody>
                    <a:bodyPr/>
                    <a:lstStyle/>
                    <a:p>
                      <a:pPr algn="ctr"/>
                      <a:r>
                        <a:rPr lang="en-US">
                          <a:latin typeface="Times New Roman"/>
                        </a:rPr>
                        <a:t>2</a:t>
                      </a:r>
                      <a:endParaRPr lang="en-IN">
                        <a:latin typeface="Times New Roman"/>
                      </a:endParaRPr>
                    </a:p>
                  </a:txBody>
                  <a:tcPr/>
                </a:tc>
                <a:tc>
                  <a:txBody>
                    <a:bodyPr/>
                    <a:lstStyle/>
                    <a:p>
                      <a:r>
                        <a:rPr lang="en-US">
                          <a:latin typeface="Times New Roman"/>
                        </a:rPr>
                        <a:t>Compare username and password with registered information</a:t>
                      </a:r>
                      <a:endParaRPr lang="en-IN">
                        <a:latin typeface="Times New Roman"/>
                      </a:endParaRPr>
                    </a:p>
                  </a:txBody>
                  <a:tcPr/>
                </a:tc>
                <a:tc>
                  <a:txBody>
                    <a:bodyPr/>
                    <a:lstStyle/>
                    <a:p>
                      <a:r>
                        <a:rPr lang="en-US" u="none">
                          <a:latin typeface="Times New Roman"/>
                        </a:rPr>
                        <a:t>Username: Alice</a:t>
                      </a:r>
                    </a:p>
                    <a:p>
                      <a:r>
                        <a:rPr lang="en-US" u="none">
                          <a:latin typeface="Times New Roman"/>
                        </a:rPr>
                        <a:t>Password:ali123</a:t>
                      </a:r>
                    </a:p>
                    <a:p>
                      <a:endParaRPr lang="en-IN" u="none">
                        <a:latin typeface="Times New Roman"/>
                      </a:endParaRPr>
                    </a:p>
                  </a:txBody>
                  <a:tcPr/>
                </a:tc>
                <a:tc>
                  <a:txBody>
                    <a:bodyPr/>
                    <a:lstStyle/>
                    <a:p>
                      <a:r>
                        <a:rPr lang="en-US">
                          <a:latin typeface="Times New Roman"/>
                        </a:rPr>
                        <a:t>User login success</a:t>
                      </a:r>
                    </a:p>
                    <a:p>
                      <a:r>
                        <a:rPr lang="en-US">
                          <a:latin typeface="Times New Roman"/>
                        </a:rPr>
                        <a:t>It redirects to dashboard page.</a:t>
                      </a:r>
                      <a:endParaRPr lang="en-IN">
                        <a:latin typeface="Times New Roman"/>
                      </a:endParaRPr>
                    </a:p>
                  </a:txBody>
                  <a:tcPr/>
                </a:tc>
                <a:tc>
                  <a:txBody>
                    <a:bodyPr/>
                    <a:lstStyle/>
                    <a:p>
                      <a:r>
                        <a:rPr lang="en-US">
                          <a:latin typeface="Times New Roman"/>
                        </a:rPr>
                        <a:t>User login success</a:t>
                      </a:r>
                    </a:p>
                    <a:p>
                      <a:r>
                        <a:rPr lang="en-US">
                          <a:latin typeface="Times New Roman"/>
                        </a:rPr>
                        <a:t>It redirects to dashboard page.</a:t>
                      </a:r>
                      <a:endParaRPr lang="en-IN">
                        <a:latin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srgbClr val="00B050"/>
                        </a:solidFill>
                        <a:latin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B050"/>
                          </a:solidFill>
                          <a:latin typeface="Times New Roman"/>
                        </a:rPr>
                        <a:t>Passed</a:t>
                      </a:r>
                      <a:endParaRPr lang="en-IN">
                        <a:solidFill>
                          <a:srgbClr val="00B050"/>
                        </a:solidFill>
                        <a:latin typeface="Times New Roman"/>
                      </a:endParaRPr>
                    </a:p>
                    <a:p>
                      <a:endParaRPr lang="en-IN">
                        <a:latin typeface="Times New Roman"/>
                      </a:endParaRPr>
                    </a:p>
                  </a:txBody>
                  <a:tcPr/>
                </a:tc>
                <a:extLst>
                  <a:ext uri="{0D108BD9-81ED-4DB2-BD59-A6C34878D82A}">
                    <a16:rowId xmlns:a16="http://schemas.microsoft.com/office/drawing/2014/main" val="4236094514"/>
                  </a:ext>
                </a:extLst>
              </a:tr>
              <a:tr h="1073785">
                <a:tc>
                  <a:txBody>
                    <a:bodyPr/>
                    <a:lstStyle/>
                    <a:p>
                      <a:pPr algn="ctr"/>
                      <a:r>
                        <a:rPr lang="en-US">
                          <a:latin typeface="Times New Roman"/>
                        </a:rPr>
                        <a:t>3</a:t>
                      </a:r>
                      <a:endParaRPr lang="en-IN">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a:rPr>
                        <a:t>Compare username and password with registered information</a:t>
                      </a:r>
                      <a:endParaRPr lang="en-IN">
                        <a:latin typeface="Times New Roman"/>
                      </a:endParaRPr>
                    </a:p>
                    <a:p>
                      <a:endParaRPr lang="en-IN">
                        <a:latin typeface="Times New Roman"/>
                      </a:endParaRPr>
                    </a:p>
                  </a:txBody>
                  <a:tcPr/>
                </a:tc>
                <a:tc>
                  <a:txBody>
                    <a:bodyPr/>
                    <a:lstStyle/>
                    <a:p>
                      <a:r>
                        <a:rPr lang="en-US" u="none">
                          <a:latin typeface="Times New Roman"/>
                        </a:rPr>
                        <a:t>Username: Alice</a:t>
                      </a:r>
                    </a:p>
                    <a:p>
                      <a:r>
                        <a:rPr lang="en-US" u="none">
                          <a:latin typeface="Times New Roman"/>
                        </a:rPr>
                        <a:t>Password:al12345</a:t>
                      </a:r>
                    </a:p>
                    <a:p>
                      <a:endParaRPr lang="en-IN" u="none">
                        <a:latin typeface="Times New Roman"/>
                      </a:endParaRPr>
                    </a:p>
                  </a:txBody>
                  <a:tcPr/>
                </a:tc>
                <a:tc>
                  <a:txBody>
                    <a:bodyPr/>
                    <a:lstStyle/>
                    <a:p>
                      <a:r>
                        <a:rPr lang="en-US">
                          <a:latin typeface="Times New Roman"/>
                        </a:rPr>
                        <a:t>Invalid Username or password</a:t>
                      </a:r>
                      <a:endParaRPr lang="en-IN">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a:rPr>
                        <a:t>Invalid Username or password</a:t>
                      </a:r>
                      <a:endParaRPr lang="en-IN">
                        <a:latin typeface="Times New Roman"/>
                      </a:endParaRPr>
                    </a:p>
                    <a:p>
                      <a:endParaRPr lang="en-IN">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00B050"/>
                        </a:solidFill>
                        <a:latin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B050"/>
                          </a:solidFill>
                          <a:latin typeface="Times New Roman"/>
                        </a:rPr>
                        <a:t>Passed</a:t>
                      </a:r>
                      <a:endParaRPr lang="en-IN">
                        <a:solidFill>
                          <a:srgbClr val="00B050"/>
                        </a:solidFill>
                        <a:latin typeface="Times New Roman"/>
                      </a:endParaRPr>
                    </a:p>
                    <a:p>
                      <a:endParaRPr lang="en-IN">
                        <a:latin typeface="Times New Roman"/>
                      </a:endParaRPr>
                    </a:p>
                  </a:txBody>
                  <a:tcPr/>
                </a:tc>
                <a:extLst>
                  <a:ext uri="{0D108BD9-81ED-4DB2-BD59-A6C34878D82A}">
                    <a16:rowId xmlns:a16="http://schemas.microsoft.com/office/drawing/2014/main" val="1061775863"/>
                  </a:ext>
                </a:extLst>
              </a:tr>
              <a:tr h="1073785">
                <a:tc>
                  <a:txBody>
                    <a:bodyPr/>
                    <a:lstStyle/>
                    <a:p>
                      <a:pPr algn="ctr"/>
                      <a:r>
                        <a:rPr lang="en-US">
                          <a:latin typeface="Times New Roman"/>
                        </a:rPr>
                        <a:t>4</a:t>
                      </a:r>
                      <a:endParaRPr lang="en-IN">
                        <a:latin typeface="Times New Roman"/>
                      </a:endParaRPr>
                    </a:p>
                  </a:txBody>
                  <a:tcPr/>
                </a:tc>
                <a:tc>
                  <a:txBody>
                    <a:bodyPr/>
                    <a:lstStyle/>
                    <a:p>
                      <a:r>
                        <a:rPr lang="en-US">
                          <a:latin typeface="Times New Roman"/>
                        </a:rPr>
                        <a:t>Locate the vehicle using latitude and longitude coordinates</a:t>
                      </a:r>
                      <a:endParaRPr lang="en-IN">
                        <a:latin typeface="Times New Roman"/>
                      </a:endParaRPr>
                    </a:p>
                  </a:txBody>
                  <a:tcPr/>
                </a:tc>
                <a:tc>
                  <a:txBody>
                    <a:bodyPr/>
                    <a:lstStyle/>
                    <a:p>
                      <a:r>
                        <a:rPr lang="en-US">
                          <a:latin typeface="Times New Roman"/>
                        </a:rPr>
                        <a:t>X coordinate: 100</a:t>
                      </a:r>
                    </a:p>
                    <a:p>
                      <a:r>
                        <a:rPr lang="en-US">
                          <a:latin typeface="Times New Roman"/>
                        </a:rPr>
                        <a:t>Y coordinate: 200</a:t>
                      </a:r>
                      <a:endParaRPr lang="en-IN">
                        <a:latin typeface="Times New Roman"/>
                      </a:endParaRPr>
                    </a:p>
                  </a:txBody>
                  <a:tcPr/>
                </a:tc>
                <a:tc>
                  <a:txBody>
                    <a:bodyPr/>
                    <a:lstStyle/>
                    <a:p>
                      <a:r>
                        <a:rPr lang="en-US">
                          <a:latin typeface="Times New Roman"/>
                        </a:rPr>
                        <a:t>Vehicle should be located</a:t>
                      </a:r>
                      <a:endParaRPr lang="en-IN">
                        <a:latin typeface="Times New Roman"/>
                      </a:endParaRPr>
                    </a:p>
                  </a:txBody>
                  <a:tcPr/>
                </a:tc>
                <a:tc>
                  <a:txBody>
                    <a:bodyPr/>
                    <a:lstStyle/>
                    <a:p>
                      <a:r>
                        <a:rPr lang="en-US">
                          <a:latin typeface="Times New Roman"/>
                        </a:rPr>
                        <a:t>Vehicle is located successfully </a:t>
                      </a:r>
                      <a:endParaRPr lang="en-IN">
                        <a:latin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srgbClr val="00B050"/>
                        </a:solidFill>
                        <a:latin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B050"/>
                          </a:solidFill>
                          <a:latin typeface="Times New Roman"/>
                        </a:rPr>
                        <a:t>Passed</a:t>
                      </a:r>
                      <a:endParaRPr lang="en-IN">
                        <a:solidFill>
                          <a:srgbClr val="00B050"/>
                        </a:solidFill>
                        <a:latin typeface="Times New Roman"/>
                      </a:endParaRPr>
                    </a:p>
                    <a:p>
                      <a:pPr algn="ctr"/>
                      <a:endParaRPr lang="en-IN">
                        <a:latin typeface="Times New Roman"/>
                      </a:endParaRPr>
                    </a:p>
                  </a:txBody>
                  <a:tcPr/>
                </a:tc>
                <a:extLst>
                  <a:ext uri="{0D108BD9-81ED-4DB2-BD59-A6C34878D82A}">
                    <a16:rowId xmlns:a16="http://schemas.microsoft.com/office/drawing/2014/main" val="4158215118"/>
                  </a:ext>
                </a:extLst>
              </a:tr>
            </a:tbl>
          </a:graphicData>
        </a:graphic>
      </p:graphicFrame>
    </p:spTree>
    <p:extLst>
      <p:ext uri="{BB962C8B-B14F-4D97-AF65-F5344CB8AC3E}">
        <p14:creationId xmlns:p14="http://schemas.microsoft.com/office/powerpoint/2010/main" val="30214837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E228D937-48F9-4524-9386-81D0D8B0655A}"/>
              </a:ext>
            </a:extLst>
          </p:cNvPr>
          <p:cNvGraphicFramePr>
            <a:graphicFrameLocks noGrp="1"/>
          </p:cNvGraphicFramePr>
          <p:nvPr>
            <p:ph idx="1"/>
            <p:extLst>
              <p:ext uri="{D42A27DB-BD31-4B8C-83A1-F6EECF244321}">
                <p14:modId xmlns:p14="http://schemas.microsoft.com/office/powerpoint/2010/main" val="121148550"/>
              </p:ext>
            </p:extLst>
          </p:nvPr>
        </p:nvGraphicFramePr>
        <p:xfrm>
          <a:off x="777875" y="857250"/>
          <a:ext cx="10658472" cy="5943600"/>
        </p:xfrm>
        <a:graphic>
          <a:graphicData uri="http://schemas.openxmlformats.org/drawingml/2006/table">
            <a:tbl>
              <a:tblPr firstRow="1" bandRow="1">
                <a:tableStyleId>{7DF18680-E054-41AD-8BC1-D1AEF772440D}</a:tableStyleId>
              </a:tblPr>
              <a:tblGrid>
                <a:gridCol w="660400">
                  <a:extLst>
                    <a:ext uri="{9D8B030D-6E8A-4147-A177-3AD203B41FA5}">
                      <a16:colId xmlns:a16="http://schemas.microsoft.com/office/drawing/2014/main" val="428106014"/>
                    </a:ext>
                  </a:extLst>
                </a:gridCol>
                <a:gridCol w="2628900">
                  <a:extLst>
                    <a:ext uri="{9D8B030D-6E8A-4147-A177-3AD203B41FA5}">
                      <a16:colId xmlns:a16="http://schemas.microsoft.com/office/drawing/2014/main" val="2108756205"/>
                    </a:ext>
                  </a:extLst>
                </a:gridCol>
                <a:gridCol w="1781175">
                  <a:extLst>
                    <a:ext uri="{9D8B030D-6E8A-4147-A177-3AD203B41FA5}">
                      <a16:colId xmlns:a16="http://schemas.microsoft.com/office/drawing/2014/main" val="4104892747"/>
                    </a:ext>
                  </a:extLst>
                </a:gridCol>
                <a:gridCol w="2035173">
                  <a:extLst>
                    <a:ext uri="{9D8B030D-6E8A-4147-A177-3AD203B41FA5}">
                      <a16:colId xmlns:a16="http://schemas.microsoft.com/office/drawing/2014/main" val="943894340"/>
                    </a:ext>
                  </a:extLst>
                </a:gridCol>
                <a:gridCol w="2051052">
                  <a:extLst>
                    <a:ext uri="{9D8B030D-6E8A-4147-A177-3AD203B41FA5}">
                      <a16:colId xmlns:a16="http://schemas.microsoft.com/office/drawing/2014/main" val="632233289"/>
                    </a:ext>
                  </a:extLst>
                </a:gridCol>
                <a:gridCol w="1501772">
                  <a:extLst>
                    <a:ext uri="{9D8B030D-6E8A-4147-A177-3AD203B41FA5}">
                      <a16:colId xmlns:a16="http://schemas.microsoft.com/office/drawing/2014/main" val="101715006"/>
                    </a:ext>
                  </a:extLst>
                </a:gridCol>
              </a:tblGrid>
              <a:tr h="647700">
                <a:tc>
                  <a:txBody>
                    <a:bodyPr/>
                    <a:lstStyle/>
                    <a:p>
                      <a:pPr algn="ctr"/>
                      <a:endParaRPr lang="en-US">
                        <a:latin typeface="Times New Roman"/>
                      </a:endParaRPr>
                    </a:p>
                    <a:p>
                      <a:pPr algn="ctr"/>
                      <a:r>
                        <a:rPr lang="en-US">
                          <a:latin typeface="Times New Roman"/>
                        </a:rPr>
                        <a:t>S.NO</a:t>
                      </a:r>
                      <a:endParaRPr lang="en-IN">
                        <a:latin typeface="Times New Roman"/>
                      </a:endParaRPr>
                    </a:p>
                  </a:txBody>
                  <a:tcPr/>
                </a:tc>
                <a:tc>
                  <a:txBody>
                    <a:bodyPr/>
                    <a:lstStyle/>
                    <a:p>
                      <a:pPr algn="ctr"/>
                      <a:endParaRPr lang="en-US">
                        <a:latin typeface="Times New Roman"/>
                      </a:endParaRPr>
                    </a:p>
                    <a:p>
                      <a:pPr algn="ctr"/>
                      <a:r>
                        <a:rPr lang="en-US">
                          <a:latin typeface="Times New Roman"/>
                        </a:rPr>
                        <a:t>ACTION</a:t>
                      </a:r>
                      <a:endParaRPr lang="en-IN">
                        <a:latin typeface="Times New Roman"/>
                      </a:endParaRPr>
                    </a:p>
                  </a:txBody>
                  <a:tcPr/>
                </a:tc>
                <a:tc>
                  <a:txBody>
                    <a:bodyPr/>
                    <a:lstStyle/>
                    <a:p>
                      <a:pPr algn="ctr"/>
                      <a:endParaRPr lang="en-US">
                        <a:latin typeface="Times New Roman"/>
                      </a:endParaRPr>
                    </a:p>
                    <a:p>
                      <a:pPr algn="ctr"/>
                      <a:r>
                        <a:rPr lang="en-US">
                          <a:latin typeface="Times New Roman"/>
                        </a:rPr>
                        <a:t>INPUT</a:t>
                      </a:r>
                      <a:endParaRPr lang="en-IN">
                        <a:latin typeface="Times New Roman"/>
                      </a:endParaRPr>
                    </a:p>
                  </a:txBody>
                  <a:tcPr/>
                </a:tc>
                <a:tc>
                  <a:txBody>
                    <a:bodyPr/>
                    <a:lstStyle/>
                    <a:p>
                      <a:pPr algn="ctr"/>
                      <a:endParaRPr lang="en-US">
                        <a:latin typeface="Times New Roman"/>
                      </a:endParaRPr>
                    </a:p>
                    <a:p>
                      <a:pPr algn="ctr"/>
                      <a:r>
                        <a:rPr lang="en-US">
                          <a:latin typeface="Times New Roman"/>
                        </a:rPr>
                        <a:t>EXPECTED OUTPUT</a:t>
                      </a:r>
                      <a:endParaRPr lang="en-IN">
                        <a:latin typeface="Times New Roman"/>
                      </a:endParaRPr>
                    </a:p>
                  </a:txBody>
                  <a:tcPr/>
                </a:tc>
                <a:tc>
                  <a:txBody>
                    <a:bodyPr/>
                    <a:lstStyle/>
                    <a:p>
                      <a:pPr algn="ctr"/>
                      <a:endParaRPr lang="en-US">
                        <a:latin typeface="Times New Roman"/>
                      </a:endParaRPr>
                    </a:p>
                    <a:p>
                      <a:pPr algn="ctr"/>
                      <a:r>
                        <a:rPr lang="en-US">
                          <a:latin typeface="Times New Roman"/>
                        </a:rPr>
                        <a:t>ACTUAL OUTPUT</a:t>
                      </a:r>
                      <a:endParaRPr lang="en-IN">
                        <a:latin typeface="Times New Roman"/>
                      </a:endParaRPr>
                    </a:p>
                  </a:txBody>
                  <a:tcPr/>
                </a:tc>
                <a:tc>
                  <a:txBody>
                    <a:bodyPr/>
                    <a:lstStyle/>
                    <a:p>
                      <a:pPr algn="ctr"/>
                      <a:endParaRPr lang="en-US">
                        <a:latin typeface="Times New Roman"/>
                      </a:endParaRPr>
                    </a:p>
                    <a:p>
                      <a:pPr algn="ctr"/>
                      <a:r>
                        <a:rPr lang="en-US">
                          <a:latin typeface="Times New Roman"/>
                        </a:rPr>
                        <a:t>RESULT</a:t>
                      </a:r>
                      <a:endParaRPr lang="en-IN">
                        <a:latin typeface="Times New Roman"/>
                      </a:endParaRPr>
                    </a:p>
                  </a:txBody>
                  <a:tcPr/>
                </a:tc>
                <a:extLst>
                  <a:ext uri="{0D108BD9-81ED-4DB2-BD59-A6C34878D82A}">
                    <a16:rowId xmlns:a16="http://schemas.microsoft.com/office/drawing/2014/main" val="719438604"/>
                  </a:ext>
                </a:extLst>
              </a:tr>
              <a:tr h="1032510">
                <a:tc>
                  <a:txBody>
                    <a:bodyPr/>
                    <a:lstStyle/>
                    <a:p>
                      <a:pPr algn="ctr"/>
                      <a:r>
                        <a:rPr lang="en-US">
                          <a:latin typeface="Times New Roman"/>
                        </a:rPr>
                        <a:t>5</a:t>
                      </a:r>
                      <a:endParaRPr lang="en-IN">
                        <a:latin typeface="Times New Roman"/>
                      </a:endParaRPr>
                    </a:p>
                  </a:txBody>
                  <a:tcPr/>
                </a:tc>
                <a:tc>
                  <a:txBody>
                    <a:bodyPr/>
                    <a:lstStyle/>
                    <a:p>
                      <a:r>
                        <a:rPr lang="en-US">
                          <a:latin typeface="Times New Roman"/>
                        </a:rPr>
                        <a:t>Locate another vehicle near the first vehicle and check neighbor </a:t>
                      </a:r>
                      <a:r>
                        <a:rPr lang="en-US" err="1">
                          <a:latin typeface="Times New Roman"/>
                        </a:rPr>
                        <a:t>updation</a:t>
                      </a:r>
                      <a:endParaRPr lang="en-IN">
                        <a:latin typeface="Times New Roman"/>
                      </a:endParaRPr>
                    </a:p>
                  </a:txBody>
                  <a:tcPr/>
                </a:tc>
                <a:tc>
                  <a:txBody>
                    <a:bodyPr/>
                    <a:lstStyle/>
                    <a:p>
                      <a:r>
                        <a:rPr lang="en-US">
                          <a:latin typeface="Times New Roman"/>
                        </a:rPr>
                        <a:t>X coordinate:130</a:t>
                      </a:r>
                    </a:p>
                    <a:p>
                      <a:r>
                        <a:rPr lang="en-US">
                          <a:latin typeface="Times New Roman"/>
                        </a:rPr>
                        <a:t>Y coordinate:200</a:t>
                      </a:r>
                      <a:endParaRPr lang="en-IN">
                        <a:latin typeface="Times New Roman"/>
                      </a:endParaRPr>
                    </a:p>
                  </a:txBody>
                  <a:tcPr/>
                </a:tc>
                <a:tc>
                  <a:txBody>
                    <a:bodyPr/>
                    <a:lstStyle/>
                    <a:p>
                      <a:r>
                        <a:rPr lang="en-US">
                          <a:latin typeface="Times New Roman"/>
                        </a:rPr>
                        <a:t>Vehicle should be located and neighbor should be identified</a:t>
                      </a:r>
                      <a:endParaRPr lang="en-IN">
                        <a:latin typeface="Times New Roman"/>
                      </a:endParaRPr>
                    </a:p>
                  </a:txBody>
                  <a:tcPr/>
                </a:tc>
                <a:tc>
                  <a:txBody>
                    <a:bodyPr/>
                    <a:lstStyle/>
                    <a:p>
                      <a:r>
                        <a:rPr lang="en-US">
                          <a:latin typeface="Times New Roman"/>
                        </a:rPr>
                        <a:t>Vehicle is located and neighbor is identified successfully</a:t>
                      </a:r>
                      <a:endParaRPr lang="en-IN">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00B050"/>
                        </a:solidFill>
                        <a:latin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B050"/>
                          </a:solidFill>
                          <a:latin typeface="Times New Roman"/>
                        </a:rPr>
                        <a:t>Passed</a:t>
                      </a:r>
                      <a:endParaRPr lang="en-IN">
                        <a:solidFill>
                          <a:srgbClr val="00B050"/>
                        </a:solidFill>
                        <a:latin typeface="Times New Roman"/>
                      </a:endParaRPr>
                    </a:p>
                    <a:p>
                      <a:endParaRPr lang="en-IN">
                        <a:latin typeface="Times New Roman"/>
                      </a:endParaRPr>
                    </a:p>
                  </a:txBody>
                  <a:tcPr/>
                </a:tc>
                <a:extLst>
                  <a:ext uri="{0D108BD9-81ED-4DB2-BD59-A6C34878D82A}">
                    <a16:rowId xmlns:a16="http://schemas.microsoft.com/office/drawing/2014/main" val="1294056141"/>
                  </a:ext>
                </a:extLst>
              </a:tr>
              <a:tr h="1032510">
                <a:tc>
                  <a:txBody>
                    <a:bodyPr/>
                    <a:lstStyle/>
                    <a:p>
                      <a:pPr algn="ctr"/>
                      <a:r>
                        <a:rPr lang="en-US">
                          <a:latin typeface="Times New Roman"/>
                        </a:rPr>
                        <a:t>6</a:t>
                      </a:r>
                      <a:endParaRPr lang="en-IN">
                        <a:latin typeface="Times New Roman"/>
                      </a:endParaRPr>
                    </a:p>
                  </a:txBody>
                  <a:tcPr/>
                </a:tc>
                <a:tc>
                  <a:txBody>
                    <a:bodyPr/>
                    <a:lstStyle/>
                    <a:p>
                      <a:r>
                        <a:rPr lang="en-US">
                          <a:latin typeface="Times New Roman"/>
                        </a:rPr>
                        <a:t>update traffic status at particular location</a:t>
                      </a:r>
                      <a:endParaRPr lang="en-IN">
                        <a:latin typeface="Times New Roman"/>
                      </a:endParaRPr>
                    </a:p>
                  </a:txBody>
                  <a:tcPr/>
                </a:tc>
                <a:tc>
                  <a:txBody>
                    <a:bodyPr/>
                    <a:lstStyle/>
                    <a:p>
                      <a:r>
                        <a:rPr lang="en-US">
                          <a:latin typeface="Times New Roman"/>
                        </a:rPr>
                        <a:t>Click  update traffic status button</a:t>
                      </a:r>
                      <a:endParaRPr lang="en-IN">
                        <a:latin typeface="Times New Roman"/>
                      </a:endParaRPr>
                    </a:p>
                  </a:txBody>
                  <a:tcPr/>
                </a:tc>
                <a:tc>
                  <a:txBody>
                    <a:bodyPr/>
                    <a:lstStyle/>
                    <a:p>
                      <a:r>
                        <a:rPr lang="en-US">
                          <a:latin typeface="Times New Roman"/>
                        </a:rPr>
                        <a:t>Response should be updated and broadcasting the message </a:t>
                      </a:r>
                      <a:endParaRPr lang="en-IN">
                        <a:latin typeface="Times New Roman"/>
                      </a:endParaRPr>
                    </a:p>
                  </a:txBody>
                  <a:tcPr/>
                </a:tc>
                <a:tc>
                  <a:txBody>
                    <a:bodyPr/>
                    <a:lstStyle/>
                    <a:p>
                      <a:r>
                        <a:rPr lang="en-US">
                          <a:latin typeface="Times New Roman"/>
                        </a:rPr>
                        <a:t>Response is received and the message is broadcasted to neighbor vehicles.</a:t>
                      </a:r>
                      <a:endParaRPr lang="en-IN">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00B050"/>
                        </a:solidFill>
                        <a:latin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B050"/>
                          </a:solidFill>
                          <a:latin typeface="Times New Roman"/>
                        </a:rPr>
                        <a:t>Passed</a:t>
                      </a:r>
                      <a:endParaRPr lang="en-IN">
                        <a:solidFill>
                          <a:srgbClr val="00B050"/>
                        </a:solidFill>
                        <a:latin typeface="Times New Roman"/>
                      </a:endParaRPr>
                    </a:p>
                    <a:p>
                      <a:endParaRPr lang="en-IN">
                        <a:latin typeface="Times New Roman"/>
                      </a:endParaRPr>
                    </a:p>
                  </a:txBody>
                  <a:tcPr/>
                </a:tc>
                <a:extLst>
                  <a:ext uri="{0D108BD9-81ED-4DB2-BD59-A6C34878D82A}">
                    <a16:rowId xmlns:a16="http://schemas.microsoft.com/office/drawing/2014/main" val="1973352914"/>
                  </a:ext>
                </a:extLst>
              </a:tr>
              <a:tr h="1032510">
                <a:tc>
                  <a:txBody>
                    <a:bodyPr/>
                    <a:lstStyle/>
                    <a:p>
                      <a:pPr algn="ctr"/>
                      <a:r>
                        <a:rPr lang="en-US">
                          <a:latin typeface="Times New Roman"/>
                        </a:rPr>
                        <a:t>7</a:t>
                      </a:r>
                      <a:endParaRPr lang="en-IN">
                        <a:latin typeface="Times New Roman"/>
                      </a:endParaRPr>
                    </a:p>
                  </a:txBody>
                  <a:tcPr/>
                </a:tc>
                <a:tc>
                  <a:txBody>
                    <a:bodyPr/>
                    <a:lstStyle/>
                    <a:p>
                      <a:r>
                        <a:rPr lang="en-US">
                          <a:latin typeface="Times New Roman"/>
                        </a:rPr>
                        <a:t>Request traffic status by a vehicle</a:t>
                      </a:r>
                      <a:endParaRPr lang="en-IN">
                        <a:latin typeface="Times New Roman"/>
                      </a:endParaRPr>
                    </a:p>
                  </a:txBody>
                  <a:tcPr/>
                </a:tc>
                <a:tc>
                  <a:txBody>
                    <a:bodyPr/>
                    <a:lstStyle/>
                    <a:p>
                      <a:r>
                        <a:rPr lang="en-US">
                          <a:latin typeface="Times New Roman"/>
                        </a:rPr>
                        <a:t>Click request traffic status button</a:t>
                      </a:r>
                      <a:endParaRPr lang="en-IN">
                        <a:latin typeface="Times New Roman"/>
                      </a:endParaRPr>
                    </a:p>
                  </a:txBody>
                  <a:tcPr/>
                </a:tc>
                <a:tc>
                  <a:txBody>
                    <a:bodyPr/>
                    <a:lstStyle/>
                    <a:p>
                      <a:r>
                        <a:rPr lang="en-US">
                          <a:latin typeface="Times New Roman"/>
                        </a:rPr>
                        <a:t>Request is sent to RSU and response is received by vehicle</a:t>
                      </a:r>
                      <a:endParaRPr lang="en-IN">
                        <a:latin typeface="Times New Roman"/>
                      </a:endParaRPr>
                    </a:p>
                  </a:txBody>
                  <a:tcPr/>
                </a:tc>
                <a:tc>
                  <a:txBody>
                    <a:bodyPr/>
                    <a:lstStyle/>
                    <a:p>
                      <a:r>
                        <a:rPr lang="en-US">
                          <a:latin typeface="Times New Roman"/>
                        </a:rPr>
                        <a:t>Request is sent and response is received by the vehicle successfully</a:t>
                      </a:r>
                      <a:endParaRPr lang="en-IN">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00B050"/>
                        </a:solidFill>
                        <a:latin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B050"/>
                          </a:solidFill>
                          <a:latin typeface="Times New Roman"/>
                        </a:rPr>
                        <a:t>Passed</a:t>
                      </a:r>
                      <a:endParaRPr lang="en-IN">
                        <a:solidFill>
                          <a:srgbClr val="00B050"/>
                        </a:solidFill>
                        <a:latin typeface="Times New Roman"/>
                      </a:endParaRPr>
                    </a:p>
                    <a:p>
                      <a:endParaRPr lang="en-IN">
                        <a:latin typeface="Times New Roman"/>
                      </a:endParaRPr>
                    </a:p>
                  </a:txBody>
                  <a:tcPr/>
                </a:tc>
                <a:extLst>
                  <a:ext uri="{0D108BD9-81ED-4DB2-BD59-A6C34878D82A}">
                    <a16:rowId xmlns:a16="http://schemas.microsoft.com/office/drawing/2014/main" val="2393218042"/>
                  </a:ext>
                </a:extLst>
              </a:tr>
              <a:tr h="1032510">
                <a:tc>
                  <a:txBody>
                    <a:bodyPr/>
                    <a:lstStyle/>
                    <a:p>
                      <a:pPr algn="ctr"/>
                      <a:r>
                        <a:rPr lang="en-US">
                          <a:latin typeface="Times New Roman"/>
                        </a:rPr>
                        <a:t>8</a:t>
                      </a:r>
                      <a:endParaRPr lang="en-IN">
                        <a:latin typeface="Times New Roman"/>
                      </a:endParaRPr>
                    </a:p>
                  </a:txBody>
                  <a:tcPr/>
                </a:tc>
                <a:tc>
                  <a:txBody>
                    <a:bodyPr/>
                    <a:lstStyle/>
                    <a:p>
                      <a:r>
                        <a:rPr lang="en-US">
                          <a:latin typeface="Times New Roman"/>
                        </a:rPr>
                        <a:t>Attack a neighbor vehicle with some fake messages</a:t>
                      </a:r>
                      <a:endParaRPr lang="en-IN">
                        <a:latin typeface="Times New Roman"/>
                      </a:endParaRPr>
                    </a:p>
                  </a:txBody>
                  <a:tcPr/>
                </a:tc>
                <a:tc>
                  <a:txBody>
                    <a:bodyPr/>
                    <a:lstStyle/>
                    <a:p>
                      <a:r>
                        <a:rPr lang="en-US">
                          <a:latin typeface="Times New Roman"/>
                        </a:rPr>
                        <a:t>Click Attack button</a:t>
                      </a:r>
                      <a:endParaRPr lang="en-IN">
                        <a:latin typeface="Times New Roman"/>
                      </a:endParaRPr>
                    </a:p>
                  </a:txBody>
                  <a:tcPr/>
                </a:tc>
                <a:tc>
                  <a:txBody>
                    <a:bodyPr/>
                    <a:lstStyle/>
                    <a:p>
                      <a:r>
                        <a:rPr lang="en-US">
                          <a:latin typeface="Times New Roman"/>
                        </a:rPr>
                        <a:t>Pop up window showing Malicious message</a:t>
                      </a:r>
                      <a:endParaRPr lang="en-IN">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a:rPr>
                        <a:t>Pop up window showing Malicious message</a:t>
                      </a:r>
                      <a:endParaRPr lang="en-IN">
                        <a:latin typeface="Times New Roman"/>
                      </a:endParaRPr>
                    </a:p>
                    <a:p>
                      <a:endParaRPr lang="en-IN">
                        <a:latin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srgbClr val="00B050"/>
                        </a:solidFill>
                        <a:latin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B050"/>
                          </a:solidFill>
                          <a:latin typeface="Times New Roman"/>
                        </a:rPr>
                        <a:t>Passed</a:t>
                      </a:r>
                      <a:endParaRPr lang="en-IN">
                        <a:solidFill>
                          <a:srgbClr val="00B050"/>
                        </a:solidFill>
                        <a:latin typeface="Times New Roman"/>
                      </a:endParaRPr>
                    </a:p>
                    <a:p>
                      <a:pPr algn="ctr"/>
                      <a:endParaRPr lang="en-IN">
                        <a:latin typeface="Times New Roman"/>
                      </a:endParaRPr>
                    </a:p>
                  </a:txBody>
                  <a:tcPr/>
                </a:tc>
                <a:extLst>
                  <a:ext uri="{0D108BD9-81ED-4DB2-BD59-A6C34878D82A}">
                    <a16:rowId xmlns:a16="http://schemas.microsoft.com/office/drawing/2014/main" val="3103021957"/>
                  </a:ext>
                </a:extLst>
              </a:tr>
            </a:tbl>
          </a:graphicData>
        </a:graphic>
      </p:graphicFrame>
    </p:spTree>
    <p:extLst>
      <p:ext uri="{BB962C8B-B14F-4D97-AF65-F5344CB8AC3E}">
        <p14:creationId xmlns:p14="http://schemas.microsoft.com/office/powerpoint/2010/main" val="8974652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73D26E-05E1-4BFA-955A-1A4156B9697C}"/>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7710" y="1715067"/>
            <a:ext cx="5231589" cy="4199957"/>
          </a:xfrm>
          <a:prstGeom prst="rect">
            <a:avLst/>
          </a:prstGeom>
          <a:noFill/>
          <a:ln>
            <a:noFill/>
          </a:ln>
        </p:spPr>
      </p:pic>
      <p:pic>
        <p:nvPicPr>
          <p:cNvPr id="6" name="Content Placeholder 5">
            <a:extLst>
              <a:ext uri="{FF2B5EF4-FFF2-40B4-BE49-F238E27FC236}">
                <a16:creationId xmlns:a16="http://schemas.microsoft.com/office/drawing/2014/main" id="{C0FDFF83-9ECF-4976-8DE5-40CED4FB3749}"/>
              </a:ext>
            </a:extLst>
          </p:cNvPr>
          <p:cNvPicPr>
            <a:picLocks noGrp="1"/>
          </p:cNvPicPr>
          <p:nvPr>
            <p:ph sz="half" idx="2"/>
          </p:nvPr>
        </p:nvPicPr>
        <p:blipFill rotWithShape="1">
          <a:blip r:embed="rId3">
            <a:extLst>
              <a:ext uri="{28A0092B-C50C-407E-A947-70E740481C1C}">
                <a14:useLocalDpi xmlns:a14="http://schemas.microsoft.com/office/drawing/2010/main" val="0"/>
              </a:ext>
            </a:extLst>
          </a:blip>
          <a:srcRect r="2709" b="2041"/>
          <a:stretch/>
        </p:blipFill>
        <p:spPr bwMode="auto">
          <a:xfrm>
            <a:off x="7003812" y="1715067"/>
            <a:ext cx="3949937" cy="4651375"/>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10B9E286-2620-48FC-8756-732D1E20B12F}"/>
              </a:ext>
            </a:extLst>
          </p:cNvPr>
          <p:cNvSpPr txBox="1"/>
          <p:nvPr/>
        </p:nvSpPr>
        <p:spPr>
          <a:xfrm>
            <a:off x="2495550" y="561975"/>
            <a:ext cx="6048375" cy="646331"/>
          </a:xfrm>
          <a:prstGeom prst="rect">
            <a:avLst/>
          </a:prstGeom>
          <a:noFill/>
        </p:spPr>
        <p:txBody>
          <a:bodyPr wrap="square" lIns="91440" tIns="45720" rIns="91440" bIns="45720" rtlCol="0" anchor="t">
            <a:spAutoFit/>
          </a:bodyPr>
          <a:lstStyle/>
          <a:p>
            <a:pPr algn="ctr"/>
            <a:r>
              <a:rPr lang="en-US" sz="3600">
                <a:latin typeface="Times"/>
                <a:cs typeface="Times"/>
              </a:rPr>
              <a:t>Screenshots</a:t>
            </a:r>
            <a:endParaRPr lang="en-IN" sz="3600">
              <a:latin typeface="Times"/>
              <a:cs typeface="Times"/>
            </a:endParaRPr>
          </a:p>
        </p:txBody>
      </p:sp>
    </p:spTree>
    <p:extLst>
      <p:ext uri="{BB962C8B-B14F-4D97-AF65-F5344CB8AC3E}">
        <p14:creationId xmlns:p14="http://schemas.microsoft.com/office/powerpoint/2010/main" val="3996666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D1B70E-6371-4D72-A324-3916EC5C5FE1}"/>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336165" y="1524000"/>
            <a:ext cx="2790476" cy="1171429"/>
          </a:xfrm>
          <a:prstGeom prst="rect">
            <a:avLst/>
          </a:prstGeom>
          <a:noFill/>
          <a:ln>
            <a:noFill/>
          </a:ln>
        </p:spPr>
      </p:pic>
      <p:pic>
        <p:nvPicPr>
          <p:cNvPr id="6" name="Picture 5">
            <a:extLst>
              <a:ext uri="{FF2B5EF4-FFF2-40B4-BE49-F238E27FC236}">
                <a16:creationId xmlns:a16="http://schemas.microsoft.com/office/drawing/2014/main" id="{791712F2-9EFD-40F5-8539-6F75E948579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98065" y="3576858"/>
            <a:ext cx="2790476" cy="1171429"/>
          </a:xfrm>
          <a:prstGeom prst="rect">
            <a:avLst/>
          </a:prstGeom>
          <a:noFill/>
          <a:ln>
            <a:noFill/>
          </a:ln>
        </p:spPr>
      </p:pic>
      <p:pic>
        <p:nvPicPr>
          <p:cNvPr id="7" name="Content Placeholder 6">
            <a:extLst>
              <a:ext uri="{FF2B5EF4-FFF2-40B4-BE49-F238E27FC236}">
                <a16:creationId xmlns:a16="http://schemas.microsoft.com/office/drawing/2014/main" id="{79DC4BB1-FA13-40BB-B526-2D957AF6638E}"/>
              </a:ext>
            </a:extLst>
          </p:cNvPr>
          <p:cNvPicPr>
            <a:picLocks noGrp="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8051628" y="1142403"/>
            <a:ext cx="3772426" cy="4277322"/>
          </a:xfrm>
          <a:prstGeom prst="rect">
            <a:avLst/>
          </a:prstGeom>
          <a:noFill/>
          <a:ln>
            <a:noFill/>
          </a:ln>
        </p:spPr>
      </p:pic>
      <p:pic>
        <p:nvPicPr>
          <p:cNvPr id="8" name="Picture 7">
            <a:extLst>
              <a:ext uri="{FF2B5EF4-FFF2-40B4-BE49-F238E27FC236}">
                <a16:creationId xmlns:a16="http://schemas.microsoft.com/office/drawing/2014/main" id="{74951096-6428-435F-A913-F3CBB3E7065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3716" y="1524000"/>
            <a:ext cx="3392805" cy="3352800"/>
          </a:xfrm>
          <a:prstGeom prst="rect">
            <a:avLst/>
          </a:prstGeom>
          <a:noFill/>
          <a:ln>
            <a:noFill/>
          </a:ln>
        </p:spPr>
      </p:pic>
    </p:spTree>
    <p:extLst>
      <p:ext uri="{BB962C8B-B14F-4D97-AF65-F5344CB8AC3E}">
        <p14:creationId xmlns:p14="http://schemas.microsoft.com/office/powerpoint/2010/main" val="4359876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4B4FC3-67ED-4141-9ED0-F8E2CBB4BE59}"/>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20700" y="1435100"/>
            <a:ext cx="5241925" cy="3685539"/>
          </a:xfrm>
          <a:prstGeom prst="rect">
            <a:avLst/>
          </a:prstGeom>
          <a:noFill/>
          <a:ln>
            <a:noFill/>
          </a:ln>
        </p:spPr>
      </p:pic>
      <p:pic>
        <p:nvPicPr>
          <p:cNvPr id="6" name="Content Placeholder 5">
            <a:extLst>
              <a:ext uri="{FF2B5EF4-FFF2-40B4-BE49-F238E27FC236}">
                <a16:creationId xmlns:a16="http://schemas.microsoft.com/office/drawing/2014/main" id="{051C04D4-DC9B-4EB1-B3BF-D197B269EC7A}"/>
              </a:ext>
            </a:extLst>
          </p:cNvPr>
          <p:cNvPicPr>
            <a:picLocks noGrp="1"/>
          </p:cNvPicPr>
          <p:nvPr>
            <p:ph sz="half" idx="2"/>
          </p:nvPr>
        </p:nvPicPr>
        <p:blipFill rotWithShape="1">
          <a:blip r:embed="rId3">
            <a:extLst>
              <a:ext uri="{28A0092B-C50C-407E-A947-70E740481C1C}">
                <a14:useLocalDpi xmlns:a14="http://schemas.microsoft.com/office/drawing/2010/main" val="0"/>
              </a:ext>
            </a:extLst>
          </a:blip>
          <a:srcRect t="3020" r="2111"/>
          <a:stretch/>
        </p:blipFill>
        <p:spPr bwMode="auto">
          <a:xfrm>
            <a:off x="6096000" y="1435100"/>
            <a:ext cx="5181600" cy="407828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86829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559F67-3FCA-452F-93E7-31A2CA000426}"/>
              </a:ext>
            </a:extLst>
          </p:cNvPr>
          <p:cNvPicPr>
            <a:picLocks noGrp="1"/>
          </p:cNvPicPr>
          <p:nvPr>
            <p:ph sz="half" idx="1"/>
          </p:nvPr>
        </p:nvPicPr>
        <p:blipFill rotWithShape="1">
          <a:blip r:embed="rId2">
            <a:extLst>
              <a:ext uri="{28A0092B-C50C-407E-A947-70E740481C1C}">
                <a14:useLocalDpi xmlns:a14="http://schemas.microsoft.com/office/drawing/2010/main" val="0"/>
              </a:ext>
            </a:extLst>
          </a:blip>
          <a:srcRect l="2342" t="2454" r="2710"/>
          <a:stretch/>
        </p:blipFill>
        <p:spPr bwMode="auto">
          <a:xfrm>
            <a:off x="444500" y="813011"/>
            <a:ext cx="5241925" cy="4242965"/>
          </a:xfrm>
          <a:prstGeom prst="rect">
            <a:avLst/>
          </a:prstGeom>
          <a:noFill/>
          <a:ln>
            <a:noFill/>
          </a:ln>
          <a:extLst>
            <a:ext uri="{53640926-AAD7-44D8-BBD7-CCE9431645EC}">
              <a14:shadowObscured xmlns:a14="http://schemas.microsoft.com/office/drawing/2010/main"/>
            </a:ext>
          </a:extLst>
        </p:spPr>
      </p:pic>
      <p:pic>
        <p:nvPicPr>
          <p:cNvPr id="6" name="Content Placeholder 5">
            <a:extLst>
              <a:ext uri="{FF2B5EF4-FFF2-40B4-BE49-F238E27FC236}">
                <a16:creationId xmlns:a16="http://schemas.microsoft.com/office/drawing/2014/main" id="{9E61CA10-3FCB-4C86-B150-BEA2A954E404}"/>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813011"/>
            <a:ext cx="5181600" cy="4242965"/>
          </a:xfrm>
          <a:prstGeom prst="rect">
            <a:avLst/>
          </a:prstGeom>
          <a:noFill/>
          <a:ln>
            <a:noFill/>
          </a:ln>
        </p:spPr>
      </p:pic>
    </p:spTree>
    <p:extLst>
      <p:ext uri="{BB962C8B-B14F-4D97-AF65-F5344CB8AC3E}">
        <p14:creationId xmlns:p14="http://schemas.microsoft.com/office/powerpoint/2010/main" val="23806430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88A7-2701-4A04-B68F-706E38DEF7C5}"/>
              </a:ext>
            </a:extLst>
          </p:cNvPr>
          <p:cNvSpPr>
            <a:spLocks noGrp="1"/>
          </p:cNvSpPr>
          <p:nvPr>
            <p:ph type="title"/>
          </p:nvPr>
        </p:nvSpPr>
        <p:spPr>
          <a:xfrm>
            <a:off x="777240" y="365125"/>
            <a:ext cx="10659110" cy="787019"/>
          </a:xfrm>
        </p:spPr>
        <p:txBody>
          <a:bodyPr>
            <a:normAutofit/>
          </a:bodyPr>
          <a:lstStyle/>
          <a:p>
            <a:r>
              <a:rPr lang="en-IN" sz="2800">
                <a:latin typeface="Times"/>
                <a:cs typeface="Times"/>
              </a:rPr>
              <a:t>                          </a:t>
            </a:r>
            <a:r>
              <a:rPr lang="en-IN" sz="4000">
                <a:latin typeface="Times New Roman"/>
                <a:cs typeface="Times"/>
              </a:rPr>
              <a:t>LITERATURE SURVEY</a:t>
            </a:r>
          </a:p>
        </p:txBody>
      </p:sp>
      <p:graphicFrame>
        <p:nvGraphicFramePr>
          <p:cNvPr id="4" name="Table 4">
            <a:extLst>
              <a:ext uri="{FF2B5EF4-FFF2-40B4-BE49-F238E27FC236}">
                <a16:creationId xmlns:a16="http://schemas.microsoft.com/office/drawing/2014/main" id="{CA957ED1-EAFF-4911-B0CF-0341D30913AD}"/>
              </a:ext>
            </a:extLst>
          </p:cNvPr>
          <p:cNvGraphicFramePr>
            <a:graphicFrameLocks noGrp="1"/>
          </p:cNvGraphicFramePr>
          <p:nvPr>
            <p:ph idx="1"/>
            <p:extLst>
              <p:ext uri="{D42A27DB-BD31-4B8C-83A1-F6EECF244321}">
                <p14:modId xmlns:p14="http://schemas.microsoft.com/office/powerpoint/2010/main" val="287083185"/>
              </p:ext>
            </p:extLst>
          </p:nvPr>
        </p:nvGraphicFramePr>
        <p:xfrm>
          <a:off x="539496" y="1152145"/>
          <a:ext cx="11070586" cy="5484161"/>
        </p:xfrm>
        <a:graphic>
          <a:graphicData uri="http://schemas.openxmlformats.org/drawingml/2006/table">
            <a:tbl>
              <a:tblPr firstRow="1" bandRow="1">
                <a:tableStyleId>{7DF18680-E054-41AD-8BC1-D1AEF772440D}</a:tableStyleId>
              </a:tblPr>
              <a:tblGrid>
                <a:gridCol w="768643">
                  <a:extLst>
                    <a:ext uri="{9D8B030D-6E8A-4147-A177-3AD203B41FA5}">
                      <a16:colId xmlns:a16="http://schemas.microsoft.com/office/drawing/2014/main" val="3649244097"/>
                    </a:ext>
                  </a:extLst>
                </a:gridCol>
                <a:gridCol w="826287">
                  <a:extLst>
                    <a:ext uri="{9D8B030D-6E8A-4147-A177-3AD203B41FA5}">
                      <a16:colId xmlns:a16="http://schemas.microsoft.com/office/drawing/2014/main" val="2219726506"/>
                    </a:ext>
                  </a:extLst>
                </a:gridCol>
                <a:gridCol w="1984989">
                  <a:extLst>
                    <a:ext uri="{9D8B030D-6E8A-4147-A177-3AD203B41FA5}">
                      <a16:colId xmlns:a16="http://schemas.microsoft.com/office/drawing/2014/main" val="2358967492"/>
                    </a:ext>
                  </a:extLst>
                </a:gridCol>
                <a:gridCol w="2070467">
                  <a:extLst>
                    <a:ext uri="{9D8B030D-6E8A-4147-A177-3AD203B41FA5}">
                      <a16:colId xmlns:a16="http://schemas.microsoft.com/office/drawing/2014/main" val="3592542025"/>
                    </a:ext>
                  </a:extLst>
                </a:gridCol>
                <a:gridCol w="2554843">
                  <a:extLst>
                    <a:ext uri="{9D8B030D-6E8A-4147-A177-3AD203B41FA5}">
                      <a16:colId xmlns:a16="http://schemas.microsoft.com/office/drawing/2014/main" val="3091699555"/>
                    </a:ext>
                  </a:extLst>
                </a:gridCol>
                <a:gridCol w="2865357">
                  <a:extLst>
                    <a:ext uri="{9D8B030D-6E8A-4147-A177-3AD203B41FA5}">
                      <a16:colId xmlns:a16="http://schemas.microsoft.com/office/drawing/2014/main" val="483725013"/>
                    </a:ext>
                  </a:extLst>
                </a:gridCol>
              </a:tblGrid>
              <a:tr h="513494">
                <a:tc>
                  <a:txBody>
                    <a:bodyPr/>
                    <a:lstStyle/>
                    <a:p>
                      <a:r>
                        <a:rPr lang="en-IN" err="1">
                          <a:latin typeface="Times New Roman"/>
                        </a:rPr>
                        <a:t>S.No</a:t>
                      </a:r>
                      <a:endParaRPr lang="en-IN">
                        <a:latin typeface="Times New Roman"/>
                      </a:endParaRPr>
                    </a:p>
                  </a:txBody>
                  <a:tcPr/>
                </a:tc>
                <a:tc>
                  <a:txBody>
                    <a:bodyPr/>
                    <a:lstStyle/>
                    <a:p>
                      <a:r>
                        <a:rPr lang="en-US">
                          <a:latin typeface="Times New Roman"/>
                        </a:rPr>
                        <a:t>year</a:t>
                      </a:r>
                      <a:endParaRPr lang="en-IN">
                        <a:latin typeface="Times New Roman"/>
                      </a:endParaRPr>
                    </a:p>
                  </a:txBody>
                  <a:tcPr/>
                </a:tc>
                <a:tc>
                  <a:txBody>
                    <a:bodyPr/>
                    <a:lstStyle/>
                    <a:p>
                      <a:r>
                        <a:rPr lang="en-IN">
                          <a:latin typeface="Times New Roman"/>
                        </a:rPr>
                        <a:t>Author name </a:t>
                      </a:r>
                    </a:p>
                    <a:p>
                      <a:r>
                        <a:rPr lang="en-IN">
                          <a:latin typeface="Times New Roman"/>
                        </a:rPr>
                        <a:t>Journal</a:t>
                      </a:r>
                    </a:p>
                  </a:txBody>
                  <a:tcPr/>
                </a:tc>
                <a:tc>
                  <a:txBody>
                    <a:bodyPr/>
                    <a:lstStyle/>
                    <a:p>
                      <a:r>
                        <a:rPr lang="en-IN">
                          <a:latin typeface="Times New Roman"/>
                        </a:rPr>
                        <a:t>Project title</a:t>
                      </a:r>
                    </a:p>
                  </a:txBody>
                  <a:tcPr/>
                </a:tc>
                <a:tc>
                  <a:txBody>
                    <a:bodyPr/>
                    <a:lstStyle/>
                    <a:p>
                      <a:r>
                        <a:rPr lang="en-IN">
                          <a:latin typeface="Times New Roman"/>
                        </a:rPr>
                        <a:t>Merits</a:t>
                      </a:r>
                    </a:p>
                  </a:txBody>
                  <a:tcPr/>
                </a:tc>
                <a:tc>
                  <a:txBody>
                    <a:bodyPr/>
                    <a:lstStyle/>
                    <a:p>
                      <a:r>
                        <a:rPr lang="en-IN">
                          <a:latin typeface="Times New Roman"/>
                        </a:rPr>
                        <a:t>Demerits</a:t>
                      </a:r>
                    </a:p>
                  </a:txBody>
                  <a:tcPr/>
                </a:tc>
                <a:extLst>
                  <a:ext uri="{0D108BD9-81ED-4DB2-BD59-A6C34878D82A}">
                    <a16:rowId xmlns:a16="http://schemas.microsoft.com/office/drawing/2014/main" val="1467482353"/>
                  </a:ext>
                </a:extLst>
              </a:tr>
              <a:tr h="2499360">
                <a:tc>
                  <a:txBody>
                    <a:bodyPr/>
                    <a:lstStyle/>
                    <a:p>
                      <a:r>
                        <a:rPr lang="en-IN">
                          <a:latin typeface="Times New Roman"/>
                        </a:rPr>
                        <a:t>1</a:t>
                      </a:r>
                    </a:p>
                  </a:txBody>
                  <a:tcPr/>
                </a:tc>
                <a:tc>
                  <a:txBody>
                    <a:bodyPr/>
                    <a:lstStyle/>
                    <a:p>
                      <a:r>
                        <a:rPr lang="en-US">
                          <a:latin typeface="Times New Roman"/>
                        </a:rPr>
                        <a:t>2015</a:t>
                      </a:r>
                      <a:endParaRPr lang="en-IN">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a:solidFill>
                            <a:schemeClr val="dk1"/>
                          </a:solidFill>
                          <a:latin typeface="Times New Roman"/>
                        </a:rPr>
                        <a:t>Samira </a:t>
                      </a:r>
                      <a:r>
                        <a:rPr kumimoji="0" lang="en-US" sz="1600" b="0" kern="1200" err="1">
                          <a:solidFill>
                            <a:schemeClr val="dk1"/>
                          </a:solidFill>
                          <a:latin typeface="Times New Roman"/>
                        </a:rPr>
                        <a:t>Harrabi</a:t>
                      </a:r>
                      <a:r>
                        <a:rPr kumimoji="0" lang="en-US" sz="1600" b="0" kern="1200">
                          <a:solidFill>
                            <a:schemeClr val="dk1"/>
                          </a:solidFill>
                          <a:latin typeface="Times New Roman"/>
                        </a:rPr>
                        <a:t> , Ines Ben Jaafar, Khaled </a:t>
                      </a:r>
                      <a:r>
                        <a:rPr kumimoji="0" lang="en-US" sz="1600" b="0" kern="1200" err="1">
                          <a:solidFill>
                            <a:schemeClr val="dk1"/>
                          </a:solidFill>
                          <a:latin typeface="Times New Roman"/>
                        </a:rPr>
                        <a:t>Ghedira</a:t>
                      </a:r>
                      <a:endParaRPr kumimoji="0" lang="en-US" sz="1600" b="0" kern="1200">
                        <a:solidFill>
                          <a:schemeClr val="dk1"/>
                        </a:solidFill>
                        <a:latin typeface="Times New Roman"/>
                      </a:endParaRPr>
                    </a:p>
                    <a:p>
                      <a:endParaRPr lang="en-IN">
                        <a:latin typeface="Times New Roman"/>
                      </a:endParaRPr>
                    </a:p>
                    <a:p>
                      <a:r>
                        <a:rPr lang="en-IN" sz="1800" b="0" i="0" u="none" kern="1200">
                          <a:solidFill>
                            <a:srgbClr val="3A96B0"/>
                          </a:solidFill>
                          <a:effectLst/>
                          <a:latin typeface="Times New Roman"/>
                          <a:ea typeface="+mn-ea"/>
                          <a:cs typeface="+mn-cs"/>
                          <a:hlinkClick r:id="rId2">
                            <a:extLst>
                              <a:ext uri="{A12FA001-AC4F-418D-AE19-62706E023703}">
                                <ahyp:hlinkClr xmlns:ahyp="http://schemas.microsoft.com/office/drawing/2018/hyperlinkcolor" val="tx"/>
                              </a:ext>
                            </a:extLst>
                          </a:hlinkClick>
                        </a:rPr>
                        <a:t>Macrothink</a:t>
                      </a:r>
                      <a:r>
                        <a:rPr lang="en-IN" sz="1800" b="0" i="0" u="none" kern="1200">
                          <a:solidFill>
                            <a:schemeClr val="tx1"/>
                          </a:solidFill>
                          <a:effectLst/>
                          <a:latin typeface="Times New Roman"/>
                          <a:ea typeface="+mn-ea"/>
                          <a:cs typeface="+mn-cs"/>
                          <a:hlinkClick r:id="rId2">
                            <a:extLst>
                              <a:ext uri="{A12FA001-AC4F-418D-AE19-62706E023703}">
                                <ahyp:hlinkClr xmlns:ahyp="http://schemas.microsoft.com/office/drawing/2018/hyperlinkcolor" val="tx"/>
                              </a:ext>
                            </a:extLst>
                          </a:hlinkClick>
                        </a:rPr>
                        <a:t> Institute</a:t>
                      </a:r>
                      <a:r>
                        <a:rPr lang="en-IN" sz="1800" b="0" i="0" u="none" kern="1200">
                          <a:solidFill>
                            <a:schemeClr val="tx1"/>
                          </a:solidFill>
                          <a:effectLst/>
                          <a:latin typeface="Times New Roman"/>
                          <a:ea typeface="+mn-ea"/>
                          <a:cs typeface="+mn-cs"/>
                        </a:rPr>
                        <a:t> ISSN 1943-3581</a:t>
                      </a:r>
                      <a:endParaRPr lang="en-IN" sz="1400" u="none">
                        <a:solidFill>
                          <a:schemeClr val="tx1"/>
                        </a:solidFill>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a:solidFill>
                            <a:schemeClr val="dk1"/>
                          </a:solidFill>
                          <a:latin typeface="Times New Roman"/>
                        </a:rPr>
                        <a:t>A Novel Clustering Algorithm Based on Agent Technology for VANET</a:t>
                      </a:r>
                    </a:p>
                    <a:p>
                      <a:endParaRPr lang="en-IN">
                        <a:latin typeface="Times New Roman"/>
                      </a:endParaRPr>
                    </a:p>
                  </a:txBody>
                  <a:tcPr/>
                </a:tc>
                <a:tc>
                  <a:txBody>
                    <a:bodyPr/>
                    <a:lstStyle/>
                    <a:p>
                      <a:pPr lvl="0" algn="just"/>
                      <a:r>
                        <a:rPr kumimoji="0" lang="en-US" sz="1400" b="0" kern="1200">
                          <a:solidFill>
                            <a:schemeClr val="dk1"/>
                          </a:solidFill>
                          <a:latin typeface="Times New Roman"/>
                        </a:rPr>
                        <a:t>Goal of VANET is to provide communications between nearby nodes or between nodes and fixed infrastructure.</a:t>
                      </a:r>
                    </a:p>
                    <a:p>
                      <a:pPr lvl="0" algn="just"/>
                      <a:r>
                        <a:rPr kumimoji="0" lang="en-US" sz="1400" b="0" kern="1200">
                          <a:solidFill>
                            <a:schemeClr val="dk1"/>
                          </a:solidFill>
                          <a:latin typeface="Times New Roman"/>
                        </a:rPr>
                        <a:t>Various searches have been recently published deal with clustering for VANETs. But most of them are focused on minimizing network overhead value</a:t>
                      </a:r>
                    </a:p>
                    <a:p>
                      <a:endParaRPr lang="en-IN">
                        <a:latin typeface="Times New Roman"/>
                      </a:endParaRPr>
                    </a:p>
                  </a:txBody>
                  <a:tcPr/>
                </a:tc>
                <a:tc>
                  <a:txBody>
                    <a:bodyPr/>
                    <a:lstStyle/>
                    <a:p>
                      <a:pPr lvl="0" algn="just"/>
                      <a:r>
                        <a:rPr kumimoji="0" lang="en-US" sz="1400" b="0" kern="1200">
                          <a:solidFill>
                            <a:schemeClr val="dk1"/>
                          </a:solidFill>
                          <a:latin typeface="Times New Roman"/>
                        </a:rPr>
                        <a:t>The most proposed clustering algorithms for MANET are unsuitable for VANET.</a:t>
                      </a:r>
                    </a:p>
                    <a:p>
                      <a:pPr lvl="0" algn="just"/>
                      <a:r>
                        <a:rPr kumimoji="0" lang="en-US" sz="1400" b="0" kern="1200">
                          <a:solidFill>
                            <a:schemeClr val="dk1"/>
                          </a:solidFill>
                          <a:latin typeface="Times New Roman"/>
                        </a:rPr>
                        <a:t>Number of created clusters and had not considered the vehicles interests which defined as any related data used to differentiate vehicle from another</a:t>
                      </a:r>
                    </a:p>
                    <a:p>
                      <a:endParaRPr lang="en-IN">
                        <a:latin typeface="Times New Roman"/>
                      </a:endParaRPr>
                    </a:p>
                  </a:txBody>
                  <a:tcPr/>
                </a:tc>
                <a:extLst>
                  <a:ext uri="{0D108BD9-81ED-4DB2-BD59-A6C34878D82A}">
                    <a16:rowId xmlns:a16="http://schemas.microsoft.com/office/drawing/2014/main" val="1840488088"/>
                  </a:ext>
                </a:extLst>
              </a:tr>
              <a:tr h="2344721">
                <a:tc>
                  <a:txBody>
                    <a:bodyPr/>
                    <a:lstStyle/>
                    <a:p>
                      <a:r>
                        <a:rPr lang="en-IN">
                          <a:latin typeface="Times New Roman"/>
                        </a:rPr>
                        <a:t>2</a:t>
                      </a:r>
                    </a:p>
                  </a:txBody>
                  <a:tcPr/>
                </a:tc>
                <a:tc>
                  <a:txBody>
                    <a:bodyPr/>
                    <a:lstStyle/>
                    <a:p>
                      <a:r>
                        <a:rPr lang="en-US">
                          <a:latin typeface="Times New Roman"/>
                        </a:rPr>
                        <a:t>2009</a:t>
                      </a:r>
                      <a:endParaRPr lang="en-IN">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a:solidFill>
                            <a:schemeClr val="dk1"/>
                          </a:solidFill>
                          <a:latin typeface="Times New Roman"/>
                        </a:rPr>
                        <a:t>Muaz Niazi and Amir Hussain</a:t>
                      </a:r>
                    </a:p>
                    <a:p>
                      <a:endParaRPr lang="en-IN" sz="1600">
                        <a:latin typeface="Times New Roman"/>
                      </a:endParaRPr>
                    </a:p>
                    <a:p>
                      <a:r>
                        <a:rPr lang="en-IN" sz="1800" b="0" i="0" u="none" strike="noStrike" kern="1200">
                          <a:solidFill>
                            <a:schemeClr val="dk1"/>
                          </a:solidFill>
                          <a:effectLst/>
                          <a:latin typeface="Times New Roman"/>
                          <a:ea typeface="+mn-ea"/>
                          <a:cs typeface="+mn-cs"/>
                          <a:hlinkClick r:id="rId3"/>
                        </a:rPr>
                        <a:t>IEEE Communications Magazine</a:t>
                      </a:r>
                      <a:r>
                        <a:rPr lang="en-IN" sz="1800" b="0" i="0" kern="1200">
                          <a:solidFill>
                            <a:schemeClr val="dk1"/>
                          </a:solidFill>
                          <a:effectLst/>
                          <a:latin typeface="Times New Roman"/>
                          <a:ea typeface="+mn-ea"/>
                          <a:cs typeface="+mn-cs"/>
                        </a:rPr>
                        <a:t> ( Volume: 47, </a:t>
                      </a:r>
                      <a:r>
                        <a:rPr lang="en-IN" sz="1800" b="0" i="0" u="none" strike="noStrike" kern="1200">
                          <a:solidFill>
                            <a:schemeClr val="dk1"/>
                          </a:solidFill>
                          <a:effectLst/>
                          <a:latin typeface="Times New Roman"/>
                          <a:ea typeface="+mn-ea"/>
                          <a:cs typeface="+mn-cs"/>
                          <a:hlinkClick r:id="rId4"/>
                        </a:rPr>
                        <a:t>Issue: 3</a:t>
                      </a:r>
                      <a:r>
                        <a:rPr lang="en-IN" sz="1800" b="0" i="0" kern="1200">
                          <a:solidFill>
                            <a:schemeClr val="dk1"/>
                          </a:solidFill>
                          <a:effectLst/>
                          <a:latin typeface="Times New Roman"/>
                          <a:ea typeface="+mn-ea"/>
                          <a:cs typeface="+mn-cs"/>
                        </a:rPr>
                        <a:t>, March 2009)</a:t>
                      </a:r>
                      <a:endParaRPr lang="en-IN" sz="160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a:solidFill>
                            <a:schemeClr val="dk1"/>
                          </a:solidFill>
                          <a:latin typeface="Times New Roman"/>
                        </a:rPr>
                        <a:t>Agent-Based Tools for Modeling and Simulation of Self-Organization in Peer-to-Peer, Ad Hoc, and Other Complex Networks</a:t>
                      </a:r>
                    </a:p>
                    <a:p>
                      <a:endParaRPr lang="en-IN" sz="1600">
                        <a:latin typeface="Times New Roman"/>
                      </a:endParaRPr>
                    </a:p>
                  </a:txBody>
                  <a:tcPr/>
                </a:tc>
                <a:tc>
                  <a:txBody>
                    <a:bodyPr/>
                    <a:lstStyle/>
                    <a:p>
                      <a:pPr lvl="0" algn="just"/>
                      <a:r>
                        <a:rPr kumimoji="0" lang="en-US" sz="1400" b="0" kern="1200">
                          <a:solidFill>
                            <a:schemeClr val="dk1"/>
                          </a:solidFill>
                          <a:latin typeface="Times New Roman"/>
                        </a:rPr>
                        <a:t>Agent-based modeling and simulation tools provide a mature platform for development of complex simulations.</a:t>
                      </a:r>
                    </a:p>
                    <a:p>
                      <a:pPr lvl="0" algn="just"/>
                      <a:r>
                        <a:rPr kumimoji="0" lang="en-US" sz="1400" b="0" kern="1200">
                          <a:solidFill>
                            <a:schemeClr val="dk1"/>
                          </a:solidFill>
                          <a:latin typeface="Times New Roman"/>
                        </a:rPr>
                        <a:t>Simulation of complex networks such as pervasive computing, large-scale peer-to-peer systems, and networks involving considerable environ</a:t>
                      </a:r>
                    </a:p>
                    <a:p>
                      <a:endParaRPr lang="en-IN">
                        <a:latin typeface="Times New Roman"/>
                      </a:endParaRPr>
                    </a:p>
                  </a:txBody>
                  <a:tcPr/>
                </a:tc>
                <a:tc>
                  <a:txBody>
                    <a:bodyPr/>
                    <a:lstStyle/>
                    <a:p>
                      <a:pPr lvl="0" algn="just"/>
                      <a:r>
                        <a:rPr kumimoji="0" lang="en-US" sz="1400" b="0" kern="1200">
                          <a:solidFill>
                            <a:schemeClr val="dk1"/>
                          </a:solidFill>
                          <a:latin typeface="Times New Roman"/>
                        </a:rPr>
                        <a:t>They however, have not been applied much in the domain of mainstream modeling and simulation of computer networks.</a:t>
                      </a:r>
                    </a:p>
                    <a:p>
                      <a:pPr lvl="0" algn="just"/>
                      <a:r>
                        <a:rPr kumimoji="0" lang="en-US" sz="1400" b="0" kern="1200">
                          <a:solidFill>
                            <a:schemeClr val="dk1"/>
                          </a:solidFill>
                          <a:latin typeface="Times New Roman"/>
                        </a:rPr>
                        <a:t>To point out problems with the current simulation methodologies for telecommunications networks, such as the use of pseudo-random number generators.</a:t>
                      </a:r>
                    </a:p>
                    <a:p>
                      <a:endParaRPr lang="en-IN">
                        <a:latin typeface="Times New Roman"/>
                      </a:endParaRPr>
                    </a:p>
                  </a:txBody>
                  <a:tcPr/>
                </a:tc>
                <a:extLst>
                  <a:ext uri="{0D108BD9-81ED-4DB2-BD59-A6C34878D82A}">
                    <a16:rowId xmlns:a16="http://schemas.microsoft.com/office/drawing/2014/main" val="1052692708"/>
                  </a:ext>
                </a:extLst>
              </a:tr>
            </a:tbl>
          </a:graphicData>
        </a:graphic>
      </p:graphicFrame>
    </p:spTree>
    <p:extLst>
      <p:ext uri="{BB962C8B-B14F-4D97-AF65-F5344CB8AC3E}">
        <p14:creationId xmlns:p14="http://schemas.microsoft.com/office/powerpoint/2010/main" val="36631061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4520B3-6F6E-469E-8DD3-898DA33594E9}"/>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15950" y="833917"/>
            <a:ext cx="5241925" cy="4452457"/>
          </a:xfrm>
          <a:prstGeom prst="rect">
            <a:avLst/>
          </a:prstGeom>
          <a:noFill/>
          <a:ln>
            <a:noFill/>
          </a:ln>
        </p:spPr>
      </p:pic>
      <p:pic>
        <p:nvPicPr>
          <p:cNvPr id="9" name="Content Placeholder 8">
            <a:extLst>
              <a:ext uri="{FF2B5EF4-FFF2-40B4-BE49-F238E27FC236}">
                <a16:creationId xmlns:a16="http://schemas.microsoft.com/office/drawing/2014/main" id="{28E56077-3FCA-488D-B347-26CEC631CCBD}"/>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624368"/>
            <a:ext cx="5181600" cy="2939002"/>
          </a:xfrm>
          <a:prstGeom prst="rect">
            <a:avLst/>
          </a:prstGeom>
          <a:noFill/>
          <a:ln>
            <a:noFill/>
          </a:ln>
        </p:spPr>
      </p:pic>
      <p:pic>
        <p:nvPicPr>
          <p:cNvPr id="10" name="Picture 9">
            <a:extLst>
              <a:ext uri="{FF2B5EF4-FFF2-40B4-BE49-F238E27FC236}">
                <a16:creationId xmlns:a16="http://schemas.microsoft.com/office/drawing/2014/main" id="{248B0B9F-4580-42FF-9990-D2296C562AF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84905"/>
            <a:ext cx="5114925" cy="2830195"/>
          </a:xfrm>
          <a:prstGeom prst="rect">
            <a:avLst/>
          </a:prstGeom>
          <a:noFill/>
          <a:ln>
            <a:noFill/>
          </a:ln>
        </p:spPr>
      </p:pic>
    </p:spTree>
    <p:extLst>
      <p:ext uri="{BB962C8B-B14F-4D97-AF65-F5344CB8AC3E}">
        <p14:creationId xmlns:p14="http://schemas.microsoft.com/office/powerpoint/2010/main" val="10750038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114642-1F01-437C-A300-BFD26880043C}"/>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70200" y="1706037"/>
            <a:ext cx="3809524" cy="4285714"/>
          </a:xfrm>
          <a:prstGeom prst="rect">
            <a:avLst/>
          </a:prstGeom>
          <a:noFill/>
          <a:ln>
            <a:noFill/>
          </a:ln>
        </p:spPr>
      </p:pic>
      <p:pic>
        <p:nvPicPr>
          <p:cNvPr id="6" name="Content Placeholder 5">
            <a:extLst>
              <a:ext uri="{FF2B5EF4-FFF2-40B4-BE49-F238E27FC236}">
                <a16:creationId xmlns:a16="http://schemas.microsoft.com/office/drawing/2014/main" id="{D24E6398-708F-4FF1-A839-CA7D7360F883}"/>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762625" y="1706037"/>
            <a:ext cx="5181600" cy="2724899"/>
          </a:xfrm>
          <a:prstGeom prst="rect">
            <a:avLst/>
          </a:prstGeom>
          <a:noFill/>
          <a:ln>
            <a:noFill/>
          </a:ln>
        </p:spPr>
      </p:pic>
    </p:spTree>
    <p:extLst>
      <p:ext uri="{BB962C8B-B14F-4D97-AF65-F5344CB8AC3E}">
        <p14:creationId xmlns:p14="http://schemas.microsoft.com/office/powerpoint/2010/main" val="7445613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C9D4-F313-4ABC-9461-9A54C46F0A83}"/>
              </a:ext>
            </a:extLst>
          </p:cNvPr>
          <p:cNvSpPr>
            <a:spLocks noGrp="1"/>
          </p:cNvSpPr>
          <p:nvPr>
            <p:ph type="title"/>
          </p:nvPr>
        </p:nvSpPr>
        <p:spPr>
          <a:xfrm>
            <a:off x="777240" y="365125"/>
            <a:ext cx="10659110" cy="721714"/>
          </a:xfrm>
        </p:spPr>
        <p:txBody>
          <a:bodyPr>
            <a:normAutofit fontScale="90000"/>
          </a:bodyPr>
          <a:lstStyle/>
          <a:p>
            <a:r>
              <a:rPr lang="en-US"/>
              <a:t>                  </a:t>
            </a:r>
            <a:r>
              <a:rPr lang="en-US" sz="4000">
                <a:latin typeface="Times"/>
                <a:cs typeface="Times"/>
              </a:rPr>
              <a:t>CONCLUSION</a:t>
            </a:r>
          </a:p>
        </p:txBody>
      </p:sp>
      <p:sp>
        <p:nvSpPr>
          <p:cNvPr id="3" name="Content Placeholder 2">
            <a:extLst>
              <a:ext uri="{FF2B5EF4-FFF2-40B4-BE49-F238E27FC236}">
                <a16:creationId xmlns:a16="http://schemas.microsoft.com/office/drawing/2014/main" id="{EB383A15-E9B9-4B45-AA8C-6B45E41A9D78}"/>
              </a:ext>
            </a:extLst>
          </p:cNvPr>
          <p:cNvSpPr>
            <a:spLocks noGrp="1"/>
          </p:cNvSpPr>
          <p:nvPr>
            <p:ph idx="1"/>
          </p:nvPr>
        </p:nvSpPr>
        <p:spPr>
          <a:xfrm>
            <a:off x="777240" y="1092380"/>
            <a:ext cx="10659110" cy="5084583"/>
          </a:xfrm>
        </p:spPr>
        <p:txBody>
          <a:bodyPr vert="horz" lIns="91440" tIns="45720" rIns="91440" bIns="45720" rtlCol="0" anchor="t">
            <a:noAutofit/>
          </a:bodyPr>
          <a:lstStyle/>
          <a:p>
            <a:pPr algn="just"/>
            <a:r>
              <a:rPr lang="en-IN">
                <a:latin typeface="Times New Roman"/>
                <a:ea typeface="+mn-lt"/>
                <a:cs typeface="+mn-lt"/>
              </a:rPr>
              <a:t>In this paper, we proposed mechanisms that manage trust using blockchain in </a:t>
            </a:r>
            <a:r>
              <a:rPr lang="en-IN" err="1">
                <a:latin typeface="Times New Roman"/>
                <a:ea typeface="+mn-lt"/>
                <a:cs typeface="+mn-lt"/>
              </a:rPr>
              <a:t>IoV</a:t>
            </a:r>
            <a:r>
              <a:rPr lang="en-IN">
                <a:latin typeface="Times New Roman"/>
                <a:ea typeface="+mn-lt"/>
                <a:cs typeface="+mn-lt"/>
              </a:rPr>
              <a:t>. We have provided a survey of existing works available in this increasingly important area. </a:t>
            </a:r>
            <a:endParaRPr lang="en-US">
              <a:latin typeface="Times New Roman"/>
              <a:ea typeface="+mn-lt"/>
              <a:cs typeface="+mn-lt"/>
            </a:endParaRPr>
          </a:p>
          <a:p>
            <a:pPr algn="just">
              <a:buClr>
                <a:srgbClr val="435D77"/>
              </a:buClr>
            </a:pPr>
            <a:r>
              <a:rPr lang="en-IN">
                <a:latin typeface="Times New Roman"/>
                <a:ea typeface="+mn-lt"/>
                <a:cs typeface="+mn-lt"/>
              </a:rPr>
              <a:t>We proposed a blockchain-based decentralized approach in which CA/TA deployed the smart contract, and all RSUs work in a distributed manner to maintain consistent vehicular trust database and enhance reliability, availability, and consistency. </a:t>
            </a:r>
            <a:endParaRPr lang="en-US">
              <a:latin typeface="Times New Roman"/>
              <a:ea typeface="+mn-lt"/>
              <a:cs typeface="+mn-lt"/>
            </a:endParaRPr>
          </a:p>
          <a:p>
            <a:pPr algn="just">
              <a:buClr>
                <a:srgbClr val="435D77"/>
              </a:buClr>
            </a:pPr>
            <a:r>
              <a:rPr lang="en-IN">
                <a:latin typeface="Times New Roman"/>
                <a:ea typeface="+mn-lt"/>
                <a:cs typeface="+mn-lt"/>
              </a:rPr>
              <a:t>We introduced the idea of maintaining sharded blockchains, that will not only reduce the propagation delay of transactions but will also increase the throughput and efficiency of the entire system. </a:t>
            </a:r>
            <a:endParaRPr lang="en-US">
              <a:latin typeface="Times New Roman"/>
              <a:ea typeface="+mn-lt"/>
              <a:cs typeface="+mn-lt"/>
            </a:endParaRPr>
          </a:p>
          <a:p>
            <a:pPr algn="just">
              <a:buClr>
                <a:srgbClr val="435D77"/>
              </a:buClr>
            </a:pPr>
            <a:r>
              <a:rPr lang="en-IN">
                <a:latin typeface="Times New Roman"/>
                <a:ea typeface="+mn-lt"/>
                <a:cs typeface="+mn-lt"/>
              </a:rPr>
              <a:t>We also introduced incentive strategy for the vehicle participating in event detection, i.e., their contribution in the detection of a true event and its accurate reporting helps them to get rewards, which they can redeem for various services and payments.</a:t>
            </a:r>
            <a:endParaRPr lang="en-US">
              <a:latin typeface="Times New Roman"/>
              <a:ea typeface="+mn-lt"/>
              <a:cs typeface="+mn-lt"/>
            </a:endParaRPr>
          </a:p>
          <a:p>
            <a:pPr algn="just">
              <a:buClr>
                <a:srgbClr val="435D77"/>
              </a:buClr>
            </a:pPr>
            <a:r>
              <a:rPr lang="en-IN">
                <a:latin typeface="Times New Roman"/>
                <a:ea typeface="+mn-lt"/>
                <a:cs typeface="+mn-lt"/>
              </a:rPr>
              <a:t> The proposed incentive mechanism encourages participating peers to perform well and get wallet points.</a:t>
            </a:r>
            <a:endParaRPr lang="en-US">
              <a:latin typeface="Times New Roman"/>
              <a:ea typeface="+mn-lt"/>
              <a:cs typeface="+mn-lt"/>
            </a:endParaRPr>
          </a:p>
          <a:p>
            <a:pPr algn="just">
              <a:buClr>
                <a:srgbClr val="435D77"/>
              </a:buClr>
            </a:pPr>
            <a:r>
              <a:rPr lang="en-IN">
                <a:latin typeface="Times New Roman"/>
                <a:ea typeface="+mn-lt"/>
                <a:cs typeface="+mn-lt"/>
              </a:rPr>
              <a:t>As future work, we will try to integrate the misbehaviour detection process and the privacy part. We will look for the role of AI in the </a:t>
            </a:r>
            <a:r>
              <a:rPr lang="en-IN" err="1">
                <a:latin typeface="Times New Roman"/>
                <a:ea typeface="+mn-lt"/>
                <a:cs typeface="+mn-lt"/>
              </a:rPr>
              <a:t>misbehavior</a:t>
            </a:r>
            <a:r>
              <a:rPr lang="en-IN">
                <a:latin typeface="Times New Roman"/>
                <a:ea typeface="+mn-lt"/>
                <a:cs typeface="+mn-lt"/>
              </a:rPr>
              <a:t> detection and efficient consensus algorithms in the RSU plane of </a:t>
            </a:r>
            <a:r>
              <a:rPr lang="en-IN" err="1">
                <a:latin typeface="Times New Roman"/>
                <a:ea typeface="+mn-lt"/>
                <a:cs typeface="+mn-lt"/>
              </a:rPr>
              <a:t>IoV</a:t>
            </a:r>
            <a:r>
              <a:rPr lang="en-IN">
                <a:latin typeface="Times New Roman"/>
                <a:ea typeface="+mn-lt"/>
                <a:cs typeface="+mn-lt"/>
              </a:rPr>
              <a:t> for decentralized trust management.</a:t>
            </a:r>
            <a:endParaRPr lang="en-US">
              <a:latin typeface="Times New Roman"/>
              <a:ea typeface="+mn-lt"/>
              <a:cs typeface="+mn-lt"/>
            </a:endParaRPr>
          </a:p>
          <a:p>
            <a:pPr>
              <a:buClr>
                <a:srgbClr val="435D77"/>
              </a:buClr>
            </a:pPr>
            <a:endParaRPr lang="en-US">
              <a:cs typeface="Calibri"/>
            </a:endParaRPr>
          </a:p>
        </p:txBody>
      </p:sp>
    </p:spTree>
    <p:extLst>
      <p:ext uri="{BB962C8B-B14F-4D97-AF65-F5344CB8AC3E}">
        <p14:creationId xmlns:p14="http://schemas.microsoft.com/office/powerpoint/2010/main" val="2612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F5C8-E8BB-4681-8CE8-62609F8AFB70}"/>
              </a:ext>
            </a:extLst>
          </p:cNvPr>
          <p:cNvSpPr>
            <a:spLocks noGrp="1"/>
          </p:cNvSpPr>
          <p:nvPr>
            <p:ph type="title"/>
          </p:nvPr>
        </p:nvSpPr>
        <p:spPr>
          <a:xfrm>
            <a:off x="777240" y="365125"/>
            <a:ext cx="10659110" cy="796163"/>
          </a:xfrm>
        </p:spPr>
        <p:txBody>
          <a:bodyPr>
            <a:normAutofit/>
          </a:bodyPr>
          <a:lstStyle/>
          <a:p>
            <a:r>
              <a:rPr lang="en-IN" sz="4000"/>
              <a:t>                        </a:t>
            </a:r>
            <a:r>
              <a:rPr lang="en-IN" sz="4000">
                <a:latin typeface="Times"/>
                <a:cs typeface="Times"/>
              </a:rPr>
              <a:t>REFERENCES</a:t>
            </a:r>
          </a:p>
        </p:txBody>
      </p:sp>
      <p:sp>
        <p:nvSpPr>
          <p:cNvPr id="7" name="Content Placeholder 6">
            <a:extLst>
              <a:ext uri="{FF2B5EF4-FFF2-40B4-BE49-F238E27FC236}">
                <a16:creationId xmlns:a16="http://schemas.microsoft.com/office/drawing/2014/main" id="{E31EE2C5-BE87-4D4B-A009-3BE9273A0983}"/>
              </a:ext>
            </a:extLst>
          </p:cNvPr>
          <p:cNvSpPr>
            <a:spLocks noGrp="1"/>
          </p:cNvSpPr>
          <p:nvPr>
            <p:ph idx="1"/>
          </p:nvPr>
        </p:nvSpPr>
        <p:spPr>
          <a:xfrm>
            <a:off x="777240" y="1161288"/>
            <a:ext cx="10659110" cy="5015675"/>
          </a:xfrm>
        </p:spPr>
        <p:txBody>
          <a:bodyPr vert="horz" lIns="91440" tIns="45720" rIns="91440" bIns="45720" rtlCol="0" anchor="t">
            <a:noAutofit/>
          </a:bodyPr>
          <a:lstStyle/>
          <a:p>
            <a:pPr>
              <a:lnSpc>
                <a:spcPct val="100000"/>
              </a:lnSpc>
            </a:pPr>
            <a:r>
              <a:rPr lang="en-US" sz="1800">
                <a:solidFill>
                  <a:srgbClr val="231F20"/>
                </a:solidFill>
                <a:effectLst/>
                <a:latin typeface="Times New Roman"/>
                <a:ea typeface="Times New Roman" panose="02020603050405020304" pitchFamily="18" charset="0"/>
                <a:cs typeface="Times"/>
              </a:rPr>
              <a:t>J. Kamel, </a:t>
            </a:r>
            <a:r>
              <a:rPr lang="en-US" sz="1800" spc="-30">
                <a:solidFill>
                  <a:srgbClr val="231F20"/>
                </a:solidFill>
                <a:effectLst/>
                <a:latin typeface="Times New Roman"/>
                <a:ea typeface="Times New Roman" panose="02020603050405020304" pitchFamily="18" charset="0"/>
                <a:cs typeface="Times"/>
              </a:rPr>
              <a:t>F. </a:t>
            </a:r>
            <a:r>
              <a:rPr lang="en-US" sz="1800" spc="-15">
                <a:solidFill>
                  <a:srgbClr val="231F20"/>
                </a:solidFill>
                <a:effectLst/>
                <a:latin typeface="Times New Roman"/>
                <a:ea typeface="Times New Roman" panose="02020603050405020304" pitchFamily="18" charset="0"/>
                <a:cs typeface="Times"/>
              </a:rPr>
              <a:t>Haidar, </a:t>
            </a:r>
            <a:r>
              <a:rPr lang="en-US" sz="1800">
                <a:solidFill>
                  <a:srgbClr val="231F20"/>
                </a:solidFill>
                <a:effectLst/>
                <a:latin typeface="Times New Roman"/>
                <a:ea typeface="Times New Roman" panose="02020603050405020304" pitchFamily="18" charset="0"/>
                <a:cs typeface="Times"/>
              </a:rPr>
              <a:t>I. B. </a:t>
            </a:r>
            <a:r>
              <a:rPr lang="en-US" sz="1800" err="1">
                <a:solidFill>
                  <a:srgbClr val="231F20"/>
                </a:solidFill>
                <a:effectLst/>
                <a:latin typeface="Times New Roman"/>
                <a:ea typeface="Times New Roman" panose="02020603050405020304" pitchFamily="18" charset="0"/>
                <a:cs typeface="Times"/>
              </a:rPr>
              <a:t>Jemaa</a:t>
            </a:r>
            <a:r>
              <a:rPr lang="en-US" sz="1800">
                <a:solidFill>
                  <a:srgbClr val="231F20"/>
                </a:solidFill>
                <a:effectLst/>
                <a:latin typeface="Times New Roman"/>
                <a:ea typeface="Times New Roman" panose="02020603050405020304" pitchFamily="18" charset="0"/>
                <a:cs typeface="Times"/>
              </a:rPr>
              <a:t>, A. </a:t>
            </a:r>
            <a:r>
              <a:rPr lang="en-US" sz="1800" spc="-15">
                <a:solidFill>
                  <a:srgbClr val="231F20"/>
                </a:solidFill>
                <a:effectLst/>
                <a:latin typeface="Times New Roman"/>
                <a:ea typeface="Times New Roman" panose="02020603050405020304" pitchFamily="18" charset="0"/>
                <a:cs typeface="Times"/>
              </a:rPr>
              <a:t>Kaiser, </a:t>
            </a:r>
            <a:r>
              <a:rPr lang="en-US" sz="1800">
                <a:solidFill>
                  <a:srgbClr val="231F20"/>
                </a:solidFill>
                <a:effectLst/>
                <a:latin typeface="Times New Roman"/>
                <a:ea typeface="Times New Roman" panose="02020603050405020304" pitchFamily="18" charset="0"/>
                <a:cs typeface="Times"/>
              </a:rPr>
              <a:t>B. </a:t>
            </a:r>
            <a:r>
              <a:rPr lang="en-US" sz="1800" err="1">
                <a:solidFill>
                  <a:srgbClr val="231F20"/>
                </a:solidFill>
                <a:effectLst/>
                <a:latin typeface="Times New Roman"/>
                <a:ea typeface="Times New Roman" panose="02020603050405020304" pitchFamily="18" charset="0"/>
                <a:cs typeface="Times"/>
              </a:rPr>
              <a:t>Lonc</a:t>
            </a:r>
            <a:r>
              <a:rPr lang="en-US" sz="1800">
                <a:solidFill>
                  <a:srgbClr val="231F20"/>
                </a:solidFill>
                <a:effectLst/>
                <a:latin typeface="Times New Roman"/>
                <a:ea typeface="Times New Roman" panose="02020603050405020304" pitchFamily="18" charset="0"/>
                <a:cs typeface="Times"/>
              </a:rPr>
              <a:t>, and </a:t>
            </a:r>
            <a:r>
              <a:rPr lang="en-US" sz="1800" spc="-45">
                <a:solidFill>
                  <a:srgbClr val="231F20"/>
                </a:solidFill>
                <a:effectLst/>
                <a:latin typeface="Times New Roman"/>
                <a:ea typeface="Times New Roman" panose="02020603050405020304" pitchFamily="18" charset="0"/>
                <a:cs typeface="Times"/>
              </a:rPr>
              <a:t>P. </a:t>
            </a:r>
            <a:r>
              <a:rPr lang="en-US" sz="1800">
                <a:solidFill>
                  <a:srgbClr val="231F20"/>
                </a:solidFill>
                <a:effectLst/>
                <a:latin typeface="Times New Roman"/>
                <a:ea typeface="Times New Roman" panose="02020603050405020304" pitchFamily="18" charset="0"/>
                <a:cs typeface="Times"/>
              </a:rPr>
              <a:t>Urien, </a:t>
            </a:r>
            <a:r>
              <a:rPr lang="en-US" sz="1800" spc="-35">
                <a:solidFill>
                  <a:srgbClr val="231F20"/>
                </a:solidFill>
                <a:effectLst/>
                <a:latin typeface="Times New Roman"/>
                <a:ea typeface="Times New Roman" panose="02020603050405020304" pitchFamily="18" charset="0"/>
                <a:cs typeface="Times"/>
              </a:rPr>
              <a:t>“A </a:t>
            </a:r>
            <a:r>
              <a:rPr lang="en-US" sz="1800">
                <a:solidFill>
                  <a:srgbClr val="231F20"/>
                </a:solidFill>
                <a:effectLst/>
                <a:latin typeface="Times New Roman"/>
                <a:ea typeface="Times New Roman" panose="02020603050405020304" pitchFamily="18" charset="0"/>
                <a:cs typeface="Times"/>
              </a:rPr>
              <a:t>misbehavior authority system for Sybil attack detection in C-ITS,” in </a:t>
            </a:r>
            <a:r>
              <a:rPr lang="en-US" sz="1800" i="1">
                <a:solidFill>
                  <a:srgbClr val="231F20"/>
                </a:solidFill>
                <a:effectLst/>
                <a:latin typeface="Times New Roman"/>
                <a:ea typeface="Times New Roman" panose="02020603050405020304" pitchFamily="18" charset="0"/>
                <a:cs typeface="Times"/>
              </a:rPr>
              <a:t>Proc. IEEE 10th Annu. Ubiquitous </a:t>
            </a:r>
            <a:r>
              <a:rPr lang="en-US" sz="1800" i="1" err="1">
                <a:solidFill>
                  <a:srgbClr val="231F20"/>
                </a:solidFill>
                <a:effectLst/>
                <a:latin typeface="Times New Roman"/>
                <a:ea typeface="Times New Roman" panose="02020603050405020304" pitchFamily="18" charset="0"/>
                <a:cs typeface="Times"/>
              </a:rPr>
              <a:t>Comput</a:t>
            </a:r>
            <a:r>
              <a:rPr lang="en-US" sz="1800" i="1">
                <a:solidFill>
                  <a:srgbClr val="231F20"/>
                </a:solidFill>
                <a:effectLst/>
                <a:latin typeface="Times New Roman"/>
                <a:ea typeface="Times New Roman" panose="02020603050405020304" pitchFamily="18" charset="0"/>
                <a:cs typeface="Times"/>
              </a:rPr>
              <a:t>., Electron. Mobile Commun. Conf. (UEMCON)</a:t>
            </a:r>
            <a:r>
              <a:rPr lang="en-US" sz="1800">
                <a:solidFill>
                  <a:srgbClr val="231F20"/>
                </a:solidFill>
                <a:effectLst/>
                <a:latin typeface="Times New Roman"/>
                <a:ea typeface="Times New Roman" panose="02020603050405020304" pitchFamily="18" charset="0"/>
                <a:cs typeface="Times"/>
              </a:rPr>
              <a:t>, New </a:t>
            </a:r>
            <a:r>
              <a:rPr lang="en-US" sz="1800" spc="-20">
                <a:solidFill>
                  <a:srgbClr val="231F20"/>
                </a:solidFill>
                <a:effectLst/>
                <a:latin typeface="Times New Roman"/>
                <a:ea typeface="Times New Roman" panose="02020603050405020304" pitchFamily="18" charset="0"/>
                <a:cs typeface="Times"/>
              </a:rPr>
              <a:t>York, </a:t>
            </a:r>
            <a:r>
              <a:rPr lang="en-US" sz="1800" spc="-40">
                <a:solidFill>
                  <a:srgbClr val="231F20"/>
                </a:solidFill>
                <a:effectLst/>
                <a:latin typeface="Times New Roman"/>
                <a:ea typeface="Times New Roman" panose="02020603050405020304" pitchFamily="18" charset="0"/>
                <a:cs typeface="Times"/>
              </a:rPr>
              <a:t>NY, </a:t>
            </a:r>
            <a:r>
              <a:rPr lang="en-US" sz="1800">
                <a:solidFill>
                  <a:srgbClr val="231F20"/>
                </a:solidFill>
                <a:effectLst/>
                <a:latin typeface="Times New Roman"/>
                <a:ea typeface="Times New Roman" panose="02020603050405020304" pitchFamily="18" charset="0"/>
                <a:cs typeface="Times"/>
              </a:rPr>
              <a:t>USA, 2019.</a:t>
            </a:r>
          </a:p>
          <a:p>
            <a:pPr>
              <a:lnSpc>
                <a:spcPct val="100000"/>
              </a:lnSpc>
            </a:pPr>
            <a:r>
              <a:rPr lang="en-US" sz="1800" spc="-45">
                <a:solidFill>
                  <a:srgbClr val="231F20"/>
                </a:solidFill>
                <a:effectLst/>
                <a:latin typeface="Times New Roman"/>
                <a:ea typeface="Times New Roman" panose="02020603050405020304" pitchFamily="18" charset="0"/>
                <a:cs typeface="Times"/>
              </a:rPr>
              <a:t>P. </a:t>
            </a:r>
            <a:r>
              <a:rPr lang="en-US" sz="1800" spc="-5">
                <a:solidFill>
                  <a:srgbClr val="231F20"/>
                </a:solidFill>
                <a:effectLst/>
                <a:latin typeface="Times New Roman"/>
                <a:ea typeface="Times New Roman" panose="02020603050405020304" pitchFamily="18" charset="0"/>
                <a:cs typeface="Times"/>
              </a:rPr>
              <a:t>K. Singh, S. K. Nandi, and S. Nandi, </a:t>
            </a:r>
            <a:r>
              <a:rPr lang="en-US" sz="1800" spc="-35">
                <a:solidFill>
                  <a:srgbClr val="231F20"/>
                </a:solidFill>
                <a:effectLst/>
                <a:latin typeface="Times New Roman"/>
                <a:ea typeface="Times New Roman" panose="02020603050405020304" pitchFamily="18" charset="0"/>
                <a:cs typeface="Times"/>
              </a:rPr>
              <a:t>“A </a:t>
            </a:r>
            <a:r>
              <a:rPr lang="en-US" sz="1800" spc="-5">
                <a:solidFill>
                  <a:srgbClr val="231F20"/>
                </a:solidFill>
                <a:effectLst/>
                <a:latin typeface="Times New Roman"/>
                <a:ea typeface="Times New Roman" panose="02020603050405020304" pitchFamily="18" charset="0"/>
                <a:cs typeface="Times"/>
              </a:rPr>
              <a:t>tutorial survey on vehicular communication state of the art, and future research directions,” </a:t>
            </a:r>
            <a:r>
              <a:rPr lang="en-US" sz="1800" i="1" spc="-25">
                <a:solidFill>
                  <a:srgbClr val="231F20"/>
                </a:solidFill>
                <a:effectLst/>
                <a:latin typeface="Times New Roman"/>
                <a:ea typeface="Times New Roman" panose="02020603050405020304" pitchFamily="18" charset="0"/>
                <a:cs typeface="Times"/>
              </a:rPr>
              <a:t>Veh. </a:t>
            </a:r>
            <a:r>
              <a:rPr lang="en-US" sz="1800" i="1" spc="-5">
                <a:solidFill>
                  <a:srgbClr val="231F20"/>
                </a:solidFill>
                <a:effectLst/>
                <a:latin typeface="Times New Roman"/>
                <a:ea typeface="Times New Roman" panose="02020603050405020304" pitchFamily="18" charset="0"/>
                <a:cs typeface="Times"/>
              </a:rPr>
              <a:t>Commun.</a:t>
            </a:r>
            <a:r>
              <a:rPr lang="en-US" sz="1800" spc="-5">
                <a:solidFill>
                  <a:srgbClr val="231F20"/>
                </a:solidFill>
                <a:effectLst/>
                <a:latin typeface="Times New Roman"/>
                <a:ea typeface="Times New Roman" panose="02020603050405020304" pitchFamily="18" charset="0"/>
                <a:cs typeface="Times"/>
              </a:rPr>
              <a:t>, vol. 18, Aug. 2019, Art. no.</a:t>
            </a:r>
            <a:r>
              <a:rPr lang="en-US" sz="1800" spc="150">
                <a:solidFill>
                  <a:srgbClr val="231F20"/>
                </a:solidFill>
                <a:effectLst/>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100164.</a:t>
            </a:r>
            <a:endParaRPr lang="en-IN" sz="1800" spc="-5">
              <a:effectLst/>
              <a:latin typeface="Times New Roman"/>
              <a:ea typeface="Times New Roman" panose="02020603050405020304" pitchFamily="18" charset="0"/>
              <a:cs typeface="Times"/>
            </a:endParaRPr>
          </a:p>
          <a:p>
            <a:pPr>
              <a:lnSpc>
                <a:spcPct val="100000"/>
              </a:lnSpc>
            </a:pPr>
            <a:r>
              <a:rPr lang="en-US" sz="1800" spc="-5">
                <a:solidFill>
                  <a:srgbClr val="231F20"/>
                </a:solidFill>
                <a:effectLst/>
                <a:latin typeface="Times New Roman"/>
                <a:ea typeface="Times New Roman" panose="02020603050405020304" pitchFamily="18" charset="0"/>
                <a:cs typeface="Times"/>
              </a:rPr>
              <a:t>H. D. Abdulkarim and H. </a:t>
            </a:r>
            <a:r>
              <a:rPr lang="en-US" sz="1800" spc="-5" err="1">
                <a:solidFill>
                  <a:srgbClr val="231F20"/>
                </a:solidFill>
                <a:effectLst/>
                <a:latin typeface="Times New Roman"/>
                <a:ea typeface="Times New Roman" panose="02020603050405020304" pitchFamily="18" charset="0"/>
                <a:cs typeface="Times"/>
              </a:rPr>
              <a:t>Sarhang</a:t>
            </a:r>
            <a:r>
              <a:rPr lang="en-US" sz="1800" spc="-5">
                <a:solidFill>
                  <a:srgbClr val="231F20"/>
                </a:solidFill>
                <a:effectLst/>
                <a:latin typeface="Times New Roman"/>
                <a:ea typeface="Times New Roman" panose="02020603050405020304" pitchFamily="18" charset="0"/>
                <a:cs typeface="Times"/>
              </a:rPr>
              <a:t>, “Normalizing RSS values of </a:t>
            </a:r>
            <a:r>
              <a:rPr lang="en-US" sz="1800" spc="-15">
                <a:solidFill>
                  <a:srgbClr val="231F20"/>
                </a:solidFill>
                <a:effectLst/>
                <a:latin typeface="Times New Roman"/>
                <a:ea typeface="Times New Roman" panose="02020603050405020304" pitchFamily="18" charset="0"/>
                <a:cs typeface="Times"/>
              </a:rPr>
              <a:t>Wi-Fi </a:t>
            </a:r>
            <a:r>
              <a:rPr lang="en-US" sz="1800" spc="-5">
                <a:solidFill>
                  <a:srgbClr val="231F20"/>
                </a:solidFill>
                <a:effectLst/>
                <a:latin typeface="Times New Roman"/>
                <a:ea typeface="Times New Roman" panose="02020603050405020304" pitchFamily="18" charset="0"/>
                <a:cs typeface="Times"/>
              </a:rPr>
              <a:t>access points to improve an integrated indoors smartphone positioning solutions,”</a:t>
            </a:r>
            <a:r>
              <a:rPr lang="en-US" sz="1800" spc="80">
                <a:solidFill>
                  <a:srgbClr val="231F20"/>
                </a:solidFill>
                <a:effectLst/>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in</a:t>
            </a:r>
            <a:r>
              <a:rPr lang="en-US" sz="1800" spc="45">
                <a:solidFill>
                  <a:srgbClr val="231F20"/>
                </a:solidFill>
                <a:effectLst/>
                <a:latin typeface="Times New Roman"/>
                <a:ea typeface="Times New Roman" panose="02020603050405020304" pitchFamily="18" charset="0"/>
                <a:cs typeface="Times"/>
              </a:rPr>
              <a:t> </a:t>
            </a:r>
            <a:r>
              <a:rPr lang="en-US" sz="1800" i="1" spc="-5">
                <a:solidFill>
                  <a:srgbClr val="231F20"/>
                </a:solidFill>
                <a:effectLst/>
                <a:latin typeface="Times New Roman"/>
                <a:ea typeface="Times New Roman" panose="02020603050405020304" pitchFamily="18" charset="0"/>
                <a:cs typeface="Times"/>
              </a:rPr>
              <a:t>Proc.</a:t>
            </a:r>
            <a:r>
              <a:rPr lang="en-US" sz="1800" i="1" spc="60">
                <a:solidFill>
                  <a:srgbClr val="231F20"/>
                </a:solidFill>
                <a:effectLst/>
                <a:latin typeface="Times New Roman"/>
                <a:ea typeface="Times New Roman" panose="02020603050405020304" pitchFamily="18" charset="0"/>
                <a:cs typeface="Times"/>
              </a:rPr>
              <a:t> </a:t>
            </a:r>
            <a:r>
              <a:rPr lang="en-US" sz="1800" i="1" spc="-5">
                <a:solidFill>
                  <a:srgbClr val="231F20"/>
                </a:solidFill>
                <a:effectLst/>
                <a:latin typeface="Times New Roman"/>
                <a:ea typeface="Times New Roman" panose="02020603050405020304" pitchFamily="18" charset="0"/>
                <a:cs typeface="Times"/>
              </a:rPr>
              <a:t>Int.</a:t>
            </a:r>
            <a:r>
              <a:rPr lang="en-US" sz="1800" i="1" spc="65">
                <a:solidFill>
                  <a:srgbClr val="231F20"/>
                </a:solidFill>
                <a:effectLst/>
                <a:latin typeface="Times New Roman"/>
                <a:ea typeface="Times New Roman" panose="02020603050405020304" pitchFamily="18" charset="0"/>
                <a:cs typeface="Times"/>
              </a:rPr>
              <a:t> </a:t>
            </a:r>
            <a:r>
              <a:rPr lang="en-US" sz="1800" i="1" spc="-5">
                <a:solidFill>
                  <a:srgbClr val="231F20"/>
                </a:solidFill>
                <a:effectLst/>
                <a:latin typeface="Times New Roman"/>
                <a:ea typeface="Times New Roman" panose="02020603050405020304" pitchFamily="18" charset="0"/>
                <a:cs typeface="Times"/>
              </a:rPr>
              <a:t>Eng.</a:t>
            </a:r>
            <a:r>
              <a:rPr lang="en-US" sz="1800" i="1" spc="60">
                <a:solidFill>
                  <a:srgbClr val="231F20"/>
                </a:solidFill>
                <a:effectLst/>
                <a:latin typeface="Times New Roman"/>
                <a:ea typeface="Times New Roman" panose="02020603050405020304" pitchFamily="18" charset="0"/>
                <a:cs typeface="Times"/>
              </a:rPr>
              <a:t> </a:t>
            </a:r>
            <a:r>
              <a:rPr lang="en-US" sz="1800" i="1" spc="-5">
                <a:solidFill>
                  <a:srgbClr val="231F20"/>
                </a:solidFill>
                <a:effectLst/>
                <a:latin typeface="Times New Roman"/>
                <a:ea typeface="Times New Roman" panose="02020603050405020304" pitchFamily="18" charset="0"/>
                <a:cs typeface="Times"/>
              </a:rPr>
              <a:t>Conf.</a:t>
            </a:r>
            <a:r>
              <a:rPr lang="en-US" sz="1800" i="1" spc="70">
                <a:solidFill>
                  <a:srgbClr val="231F20"/>
                </a:solidFill>
                <a:effectLst/>
                <a:latin typeface="Times New Roman"/>
                <a:ea typeface="Times New Roman" panose="02020603050405020304" pitchFamily="18" charset="0"/>
                <a:cs typeface="Times"/>
              </a:rPr>
              <a:t> </a:t>
            </a:r>
            <a:r>
              <a:rPr lang="en-US" sz="1800" i="1" spc="-5">
                <a:solidFill>
                  <a:srgbClr val="231F20"/>
                </a:solidFill>
                <a:effectLst/>
                <a:latin typeface="Times New Roman"/>
                <a:ea typeface="Times New Roman" panose="02020603050405020304" pitchFamily="18" charset="0"/>
                <a:cs typeface="Times"/>
              </a:rPr>
              <a:t>(IEC)</a:t>
            </a:r>
            <a:r>
              <a:rPr lang="en-US" sz="1800" spc="-5">
                <a:solidFill>
                  <a:srgbClr val="231F20"/>
                </a:solidFill>
                <a:effectLst/>
                <a:latin typeface="Times New Roman"/>
                <a:ea typeface="Times New Roman" panose="02020603050405020304" pitchFamily="18" charset="0"/>
                <a:cs typeface="Times"/>
              </a:rPr>
              <a:t>,</a:t>
            </a:r>
            <a:r>
              <a:rPr lang="en-US" sz="1800" spc="55">
                <a:solidFill>
                  <a:srgbClr val="231F20"/>
                </a:solidFill>
                <a:effectLst/>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Jun.</a:t>
            </a:r>
            <a:r>
              <a:rPr lang="en-US" sz="1800" spc="60">
                <a:solidFill>
                  <a:srgbClr val="231F20"/>
                </a:solidFill>
                <a:effectLst/>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2019,</a:t>
            </a:r>
            <a:r>
              <a:rPr lang="en-US" sz="1800" spc="65">
                <a:solidFill>
                  <a:srgbClr val="231F20"/>
                </a:solidFill>
                <a:effectLst/>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pp.</a:t>
            </a:r>
            <a:r>
              <a:rPr lang="en-US" sz="1800" spc="60">
                <a:solidFill>
                  <a:srgbClr val="231F20"/>
                </a:solidFill>
                <a:effectLst/>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171–176.</a:t>
            </a:r>
            <a:endParaRPr lang="en-IN" sz="1800" spc="-5">
              <a:effectLst/>
              <a:latin typeface="Times New Roman"/>
              <a:ea typeface="Times New Roman" panose="02020603050405020304" pitchFamily="18" charset="0"/>
              <a:cs typeface="Times"/>
            </a:endParaRPr>
          </a:p>
          <a:p>
            <a:pPr>
              <a:lnSpc>
                <a:spcPct val="100000"/>
              </a:lnSpc>
            </a:pPr>
            <a:r>
              <a:rPr lang="en-US" sz="1800" spc="-5">
                <a:solidFill>
                  <a:srgbClr val="231F20"/>
                </a:solidFill>
                <a:effectLst/>
                <a:latin typeface="Times New Roman"/>
                <a:ea typeface="Times New Roman" panose="02020603050405020304" pitchFamily="18" charset="0"/>
                <a:cs typeface="Times"/>
              </a:rPr>
              <a:t>K. Z. Ghafoor, M. Guizani, L. Kong, H. S. </a:t>
            </a:r>
            <a:r>
              <a:rPr lang="en-US" sz="1800" spc="-5" err="1">
                <a:solidFill>
                  <a:srgbClr val="231F20"/>
                </a:solidFill>
                <a:effectLst/>
                <a:latin typeface="Times New Roman"/>
                <a:ea typeface="Times New Roman" panose="02020603050405020304" pitchFamily="18" charset="0"/>
                <a:cs typeface="Times"/>
              </a:rPr>
              <a:t>Maghdid</a:t>
            </a:r>
            <a:r>
              <a:rPr lang="en-US" sz="1800" spc="-5">
                <a:solidFill>
                  <a:srgbClr val="231F20"/>
                </a:solidFill>
                <a:effectLst/>
                <a:latin typeface="Times New Roman"/>
                <a:ea typeface="Times New Roman" panose="02020603050405020304" pitchFamily="18" charset="0"/>
                <a:cs typeface="Times"/>
              </a:rPr>
              <a:t>, and K. </a:t>
            </a:r>
            <a:r>
              <a:rPr lang="en-US" sz="1800" spc="-30">
                <a:solidFill>
                  <a:srgbClr val="231F20"/>
                </a:solidFill>
                <a:effectLst/>
                <a:latin typeface="Times New Roman"/>
                <a:ea typeface="Times New Roman" panose="02020603050405020304" pitchFamily="18" charset="0"/>
                <a:cs typeface="Times"/>
              </a:rPr>
              <a:t>F. </a:t>
            </a:r>
            <a:r>
              <a:rPr lang="en-US" sz="1800" spc="-5">
                <a:solidFill>
                  <a:srgbClr val="231F20"/>
                </a:solidFill>
                <a:effectLst/>
                <a:latin typeface="Times New Roman"/>
                <a:ea typeface="Times New Roman" panose="02020603050405020304" pitchFamily="18" charset="0"/>
                <a:cs typeface="Times"/>
              </a:rPr>
              <a:t>Jasim, “Enabling efficient coexistence of DSRC and C-V2X in vehicular </a:t>
            </a:r>
            <a:r>
              <a:rPr lang="en-US" sz="1800" spc="-15">
                <a:solidFill>
                  <a:srgbClr val="231F20"/>
                </a:solidFill>
                <a:effectLst/>
                <a:latin typeface="Times New Roman"/>
                <a:ea typeface="Times New Roman" panose="02020603050405020304" pitchFamily="18" charset="0"/>
                <a:cs typeface="Times"/>
              </a:rPr>
              <a:t>networks,” </a:t>
            </a:r>
            <a:r>
              <a:rPr lang="en-US" sz="1800" i="1" spc="-5">
                <a:solidFill>
                  <a:srgbClr val="231F20"/>
                </a:solidFill>
                <a:effectLst/>
                <a:latin typeface="Times New Roman"/>
                <a:ea typeface="Times New Roman" panose="02020603050405020304" pitchFamily="18" charset="0"/>
                <a:cs typeface="Times"/>
              </a:rPr>
              <a:t>IEEE </a:t>
            </a:r>
            <a:r>
              <a:rPr lang="en-US" sz="1800" i="1" spc="-15">
                <a:solidFill>
                  <a:srgbClr val="231F20"/>
                </a:solidFill>
                <a:effectLst/>
                <a:latin typeface="Times New Roman"/>
                <a:ea typeface="Times New Roman" panose="02020603050405020304" pitchFamily="18" charset="0"/>
                <a:cs typeface="Times"/>
              </a:rPr>
              <a:t>Wireless </a:t>
            </a:r>
            <a:r>
              <a:rPr lang="en-US" sz="1800" i="1" spc="-5">
                <a:solidFill>
                  <a:srgbClr val="231F20"/>
                </a:solidFill>
                <a:effectLst/>
                <a:latin typeface="Times New Roman"/>
                <a:ea typeface="Times New Roman" panose="02020603050405020304" pitchFamily="18" charset="0"/>
                <a:cs typeface="Times"/>
              </a:rPr>
              <a:t>Commun.</a:t>
            </a:r>
            <a:r>
              <a:rPr lang="en-US" sz="1800" spc="-5">
                <a:solidFill>
                  <a:srgbClr val="231F20"/>
                </a:solidFill>
                <a:effectLst/>
                <a:latin typeface="Times New Roman"/>
                <a:ea typeface="Times New Roman" panose="02020603050405020304" pitchFamily="18" charset="0"/>
                <a:cs typeface="Times"/>
              </a:rPr>
              <a:t>,</a:t>
            </a:r>
            <a:r>
              <a:rPr lang="en-US" sz="1800" spc="-5">
                <a:solidFill>
                  <a:srgbClr val="231F20"/>
                </a:solidFill>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 vol.</a:t>
            </a:r>
            <a:r>
              <a:rPr lang="en-US" sz="1800" spc="-5">
                <a:solidFill>
                  <a:srgbClr val="231F20"/>
                </a:solidFill>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 27,</a:t>
            </a:r>
            <a:r>
              <a:rPr lang="en-US" sz="1800" spc="-5">
                <a:solidFill>
                  <a:srgbClr val="231F20"/>
                </a:solidFill>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 no.</a:t>
            </a:r>
            <a:r>
              <a:rPr lang="en-US" sz="1800" spc="-5">
                <a:solidFill>
                  <a:srgbClr val="231F20"/>
                </a:solidFill>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 2,</a:t>
            </a:r>
            <a:r>
              <a:rPr lang="en-US" sz="1800" spc="-5">
                <a:solidFill>
                  <a:srgbClr val="231F20"/>
                </a:solidFill>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 pp. 134–140,</a:t>
            </a:r>
            <a:r>
              <a:rPr lang="en-US" sz="1800" spc="-5">
                <a:solidFill>
                  <a:srgbClr val="231F20"/>
                </a:solidFill>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 </a:t>
            </a:r>
            <a:r>
              <a:rPr lang="en-US" sz="1800" spc="-15">
                <a:solidFill>
                  <a:srgbClr val="231F20"/>
                </a:solidFill>
                <a:effectLst/>
                <a:latin typeface="Times New Roman"/>
                <a:ea typeface="Times New Roman" panose="02020603050405020304" pitchFamily="18" charset="0"/>
                <a:cs typeface="Times"/>
              </a:rPr>
              <a:t>Apr.</a:t>
            </a:r>
            <a:r>
              <a:rPr lang="en-US" sz="1800" spc="75">
                <a:solidFill>
                  <a:srgbClr val="231F20"/>
                </a:solidFill>
                <a:effectLst/>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2020.</a:t>
            </a:r>
            <a:endParaRPr lang="en-IN" sz="1800" spc="-5">
              <a:latin typeface="Times New Roman"/>
              <a:ea typeface="Times New Roman" panose="02020603050405020304" pitchFamily="18" charset="0"/>
              <a:cs typeface="Times"/>
            </a:endParaRPr>
          </a:p>
          <a:p>
            <a:pPr>
              <a:lnSpc>
                <a:spcPct val="100000"/>
              </a:lnSpc>
            </a:pPr>
            <a:r>
              <a:rPr lang="en-US" sz="1800" spc="-5">
                <a:solidFill>
                  <a:srgbClr val="231F20"/>
                </a:solidFill>
                <a:effectLst/>
                <a:latin typeface="Times New Roman"/>
                <a:ea typeface="Times New Roman" panose="02020603050405020304" pitchFamily="18" charset="0"/>
                <a:cs typeface="Times"/>
              </a:rPr>
              <a:t>J. Huang, L. Kong, G. Chen, </a:t>
            </a:r>
            <a:r>
              <a:rPr lang="en-US" sz="1800" spc="-25">
                <a:solidFill>
                  <a:srgbClr val="231F20"/>
                </a:solidFill>
                <a:effectLst/>
                <a:latin typeface="Times New Roman"/>
                <a:ea typeface="Times New Roman" panose="02020603050405020304" pitchFamily="18" charset="0"/>
                <a:cs typeface="Times"/>
              </a:rPr>
              <a:t>M.-Y. </a:t>
            </a:r>
            <a:r>
              <a:rPr lang="en-US" sz="1800" spc="-15">
                <a:solidFill>
                  <a:srgbClr val="231F20"/>
                </a:solidFill>
                <a:effectLst/>
                <a:latin typeface="Times New Roman"/>
                <a:ea typeface="Times New Roman" panose="02020603050405020304" pitchFamily="18" charset="0"/>
                <a:cs typeface="Times"/>
              </a:rPr>
              <a:t>Wu, </a:t>
            </a:r>
            <a:r>
              <a:rPr lang="en-US" sz="1800" spc="-5">
                <a:solidFill>
                  <a:srgbClr val="231F20"/>
                </a:solidFill>
                <a:effectLst/>
                <a:latin typeface="Times New Roman"/>
                <a:ea typeface="Times New Roman" panose="02020603050405020304" pitchFamily="18" charset="0"/>
                <a:cs typeface="Times"/>
              </a:rPr>
              <a:t>X. Liu, and </a:t>
            </a:r>
            <a:r>
              <a:rPr lang="en-US" sz="1800" spc="-45">
                <a:solidFill>
                  <a:srgbClr val="231F20"/>
                </a:solidFill>
                <a:effectLst/>
                <a:latin typeface="Times New Roman"/>
                <a:ea typeface="Times New Roman" panose="02020603050405020304" pitchFamily="18" charset="0"/>
                <a:cs typeface="Times"/>
              </a:rPr>
              <a:t>P. </a:t>
            </a:r>
            <a:r>
              <a:rPr lang="en-US" sz="1800" spc="-5">
                <a:solidFill>
                  <a:srgbClr val="231F20"/>
                </a:solidFill>
                <a:effectLst/>
                <a:latin typeface="Times New Roman"/>
                <a:ea typeface="Times New Roman" panose="02020603050405020304" pitchFamily="18" charset="0"/>
                <a:cs typeface="Times"/>
              </a:rPr>
              <a:t>Zeng, </a:t>
            </a:r>
            <a:r>
              <a:rPr lang="en-US" sz="1800" spc="-20">
                <a:solidFill>
                  <a:srgbClr val="231F20"/>
                </a:solidFill>
                <a:effectLst/>
                <a:latin typeface="Times New Roman"/>
                <a:ea typeface="Times New Roman" panose="02020603050405020304" pitchFamily="18" charset="0"/>
                <a:cs typeface="Times"/>
              </a:rPr>
              <a:t>“Towards </a:t>
            </a:r>
            <a:r>
              <a:rPr lang="en-US" sz="1800" spc="-5">
                <a:solidFill>
                  <a:srgbClr val="231F20"/>
                </a:solidFill>
                <a:effectLst/>
                <a:latin typeface="Times New Roman"/>
                <a:ea typeface="Times New Roman" panose="02020603050405020304" pitchFamily="18" charset="0"/>
                <a:cs typeface="Times"/>
              </a:rPr>
              <a:t>secure industrial </a:t>
            </a:r>
            <a:r>
              <a:rPr lang="en-US" sz="1800" spc="-15">
                <a:solidFill>
                  <a:srgbClr val="231F20"/>
                </a:solidFill>
                <a:effectLst/>
                <a:latin typeface="Times New Roman"/>
                <a:ea typeface="Times New Roman" panose="02020603050405020304" pitchFamily="18" charset="0"/>
                <a:cs typeface="Times"/>
              </a:rPr>
              <a:t>IoT: </a:t>
            </a:r>
            <a:r>
              <a:rPr lang="en-US" sz="1800" spc="-5">
                <a:solidFill>
                  <a:srgbClr val="231F20"/>
                </a:solidFill>
                <a:effectLst/>
                <a:latin typeface="Times New Roman"/>
                <a:ea typeface="Times New Roman" panose="02020603050405020304" pitchFamily="18" charset="0"/>
                <a:cs typeface="Times"/>
              </a:rPr>
              <a:t>Blockchain system with credit-based consensus mechanism,” </a:t>
            </a:r>
            <a:r>
              <a:rPr lang="en-US" sz="1800" i="1" spc="-5">
                <a:solidFill>
                  <a:srgbClr val="231F20"/>
                </a:solidFill>
                <a:effectLst/>
                <a:latin typeface="Times New Roman"/>
                <a:ea typeface="Times New Roman" panose="02020603050405020304" pitchFamily="18" charset="0"/>
                <a:cs typeface="Times"/>
              </a:rPr>
              <a:t>IEEE </a:t>
            </a:r>
            <a:r>
              <a:rPr lang="en-US" sz="1800" i="1" spc="-15">
                <a:solidFill>
                  <a:srgbClr val="231F20"/>
                </a:solidFill>
                <a:effectLst/>
                <a:latin typeface="Times New Roman"/>
                <a:ea typeface="Times New Roman" panose="02020603050405020304" pitchFamily="18" charset="0"/>
                <a:cs typeface="Times"/>
              </a:rPr>
              <a:t>Trans. </a:t>
            </a:r>
            <a:r>
              <a:rPr lang="en-US" sz="1800" i="1" spc="-5">
                <a:solidFill>
                  <a:srgbClr val="231F20"/>
                </a:solidFill>
                <a:effectLst/>
                <a:latin typeface="Times New Roman"/>
                <a:ea typeface="Times New Roman" panose="02020603050405020304" pitchFamily="18" charset="0"/>
                <a:cs typeface="Times"/>
              </a:rPr>
              <a:t>Ind. </a:t>
            </a:r>
            <a:r>
              <a:rPr lang="en-US" sz="1800" i="1" spc="-5" err="1">
                <a:solidFill>
                  <a:srgbClr val="231F20"/>
                </a:solidFill>
                <a:effectLst/>
                <a:latin typeface="Times New Roman"/>
                <a:ea typeface="Times New Roman" panose="02020603050405020304" pitchFamily="18" charset="0"/>
                <a:cs typeface="Times"/>
              </a:rPr>
              <a:t>Informat</a:t>
            </a:r>
            <a:r>
              <a:rPr lang="en-US" sz="1800" i="1" spc="-5">
                <a:solidFill>
                  <a:srgbClr val="231F20"/>
                </a:solidFill>
                <a:effectLst/>
                <a:latin typeface="Times New Roman"/>
                <a:ea typeface="Times New Roman" panose="02020603050405020304" pitchFamily="18" charset="0"/>
                <a:cs typeface="Times"/>
              </a:rPr>
              <a:t>.</a:t>
            </a:r>
            <a:r>
              <a:rPr lang="en-US" sz="1800" spc="-5">
                <a:solidFill>
                  <a:srgbClr val="231F20"/>
                </a:solidFill>
                <a:effectLst/>
                <a:latin typeface="Times New Roman"/>
                <a:ea typeface="Times New Roman" panose="02020603050405020304" pitchFamily="18" charset="0"/>
                <a:cs typeface="Times"/>
              </a:rPr>
              <a:t>, vol. 15, no. 6, pp. 3680–3689, Jun.</a:t>
            </a:r>
            <a:r>
              <a:rPr lang="en-US" sz="1800" spc="75">
                <a:solidFill>
                  <a:srgbClr val="231F20"/>
                </a:solidFill>
                <a:effectLst/>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2019.J. Huang </a:t>
            </a:r>
            <a:r>
              <a:rPr lang="en-US" sz="1800" i="1" spc="-5">
                <a:solidFill>
                  <a:srgbClr val="231F20"/>
                </a:solidFill>
                <a:effectLst/>
                <a:latin typeface="Times New Roman"/>
                <a:ea typeface="Times New Roman" panose="02020603050405020304" pitchFamily="18" charset="0"/>
                <a:cs typeface="Times"/>
              </a:rPr>
              <a:t>et al.</a:t>
            </a:r>
            <a:r>
              <a:rPr lang="en-US" sz="1800" spc="-5">
                <a:solidFill>
                  <a:srgbClr val="231F20"/>
                </a:solidFill>
                <a:effectLst/>
                <a:latin typeface="Times New Roman"/>
                <a:ea typeface="Times New Roman" panose="02020603050405020304" pitchFamily="18" charset="0"/>
                <a:cs typeface="Times"/>
              </a:rPr>
              <a:t>, “Blockchain based mobile crowd sensing in industrial systems,” </a:t>
            </a:r>
            <a:r>
              <a:rPr lang="en-US" sz="1800" i="1" spc="-5">
                <a:solidFill>
                  <a:srgbClr val="231F20"/>
                </a:solidFill>
                <a:effectLst/>
                <a:latin typeface="Times New Roman"/>
                <a:ea typeface="Times New Roman" panose="02020603050405020304" pitchFamily="18" charset="0"/>
                <a:cs typeface="Times"/>
              </a:rPr>
              <a:t>IEEE </a:t>
            </a:r>
            <a:r>
              <a:rPr lang="en-US" sz="1800" i="1" spc="-15">
                <a:solidFill>
                  <a:srgbClr val="231F20"/>
                </a:solidFill>
                <a:effectLst/>
                <a:latin typeface="Times New Roman"/>
                <a:ea typeface="Times New Roman" panose="02020603050405020304" pitchFamily="18" charset="0"/>
                <a:cs typeface="Times"/>
              </a:rPr>
              <a:t>Trans. </a:t>
            </a:r>
            <a:r>
              <a:rPr lang="en-US" sz="1800" i="1" spc="-5">
                <a:solidFill>
                  <a:srgbClr val="231F20"/>
                </a:solidFill>
                <a:effectLst/>
                <a:latin typeface="Times New Roman"/>
                <a:ea typeface="Times New Roman" panose="02020603050405020304" pitchFamily="18" charset="0"/>
                <a:cs typeface="Times"/>
              </a:rPr>
              <a:t>Ind. </a:t>
            </a:r>
            <a:r>
              <a:rPr lang="en-US" sz="1800" i="1" spc="-5" err="1">
                <a:solidFill>
                  <a:srgbClr val="231F20"/>
                </a:solidFill>
                <a:effectLst/>
                <a:latin typeface="Times New Roman"/>
                <a:ea typeface="Times New Roman" panose="02020603050405020304" pitchFamily="18" charset="0"/>
                <a:cs typeface="Times"/>
              </a:rPr>
              <a:t>Informat</a:t>
            </a:r>
            <a:r>
              <a:rPr lang="en-US" sz="1800" i="1" spc="-5">
                <a:solidFill>
                  <a:srgbClr val="231F20"/>
                </a:solidFill>
                <a:effectLst/>
                <a:latin typeface="Times New Roman"/>
                <a:ea typeface="Times New Roman" panose="02020603050405020304" pitchFamily="18" charset="0"/>
                <a:cs typeface="Times"/>
              </a:rPr>
              <a:t>.</a:t>
            </a:r>
            <a:r>
              <a:rPr lang="en-US" sz="1800" spc="-5">
                <a:solidFill>
                  <a:srgbClr val="231F20"/>
                </a:solidFill>
                <a:effectLst/>
                <a:latin typeface="Times New Roman"/>
                <a:ea typeface="Times New Roman" panose="02020603050405020304" pitchFamily="18" charset="0"/>
                <a:cs typeface="Times"/>
              </a:rPr>
              <a:t>,</a:t>
            </a:r>
            <a:r>
              <a:rPr lang="en-US" sz="1800" spc="-5">
                <a:solidFill>
                  <a:srgbClr val="231F20"/>
                </a:solidFill>
                <a:latin typeface="Times New Roman"/>
                <a:ea typeface="Times New Roman" panose="02020603050405020304" pitchFamily="18" charset="0"/>
                <a:cs typeface="Times"/>
              </a:rPr>
              <a:t> </a:t>
            </a:r>
            <a:r>
              <a:rPr lang="en-US" sz="1800" spc="-5">
                <a:solidFill>
                  <a:srgbClr val="231F20"/>
                </a:solidFill>
                <a:effectLst/>
                <a:latin typeface="Times New Roman"/>
                <a:ea typeface="Times New Roman" panose="02020603050405020304" pitchFamily="18" charset="0"/>
                <a:cs typeface="Times"/>
              </a:rPr>
              <a:t> published, Jan. 3, 2020,</a:t>
            </a:r>
            <a:r>
              <a:rPr lang="en-US" sz="1800" spc="-5">
                <a:solidFill>
                  <a:srgbClr val="231F20"/>
                </a:solidFill>
                <a:latin typeface="Times New Roman"/>
                <a:ea typeface="Times New Roman" panose="02020603050405020304" pitchFamily="18" charset="0"/>
                <a:cs typeface="Times"/>
              </a:rPr>
              <a:t> </a:t>
            </a:r>
            <a:endParaRPr lang="en-US" sz="1800" spc="-5">
              <a:solidFill>
                <a:srgbClr val="231F20"/>
              </a:solidFill>
              <a:effectLst/>
              <a:latin typeface="Times New Roman"/>
              <a:ea typeface="Times New Roman" panose="02020603050405020304" pitchFamily="18" charset="0"/>
              <a:cs typeface="Times"/>
            </a:endParaRPr>
          </a:p>
          <a:p>
            <a:pPr algn="just">
              <a:lnSpc>
                <a:spcPct val="100000"/>
              </a:lnSpc>
              <a:spcAft>
                <a:spcPts val="1000"/>
              </a:spcAft>
            </a:pPr>
            <a:r>
              <a:rPr lang="en-US" sz="1800">
                <a:effectLst/>
                <a:latin typeface="Times New Roman"/>
                <a:ea typeface="Times New Roman" panose="02020603050405020304" pitchFamily="18" charset="0"/>
                <a:cs typeface="Times"/>
              </a:rPr>
              <a:t>N. Torabi and B. S. </a:t>
            </a:r>
            <a:r>
              <a:rPr lang="en-US" sz="1800" err="1">
                <a:effectLst/>
                <a:latin typeface="Times New Roman"/>
                <a:ea typeface="Times New Roman" panose="02020603050405020304" pitchFamily="18" charset="0"/>
                <a:cs typeface="Times"/>
              </a:rPr>
              <a:t>Ghahfarokhi</a:t>
            </a:r>
            <a:r>
              <a:rPr lang="en-US" sz="1800">
                <a:effectLst/>
                <a:latin typeface="Times New Roman"/>
                <a:ea typeface="Times New Roman" panose="02020603050405020304" pitchFamily="18" charset="0"/>
                <a:cs typeface="Times"/>
              </a:rPr>
              <a:t>, “Survey of medium access control schemes for inter-vehicle communications,” </a:t>
            </a:r>
            <a:r>
              <a:rPr lang="en-US" sz="1800" i="1" err="1">
                <a:effectLst/>
                <a:latin typeface="Times New Roman"/>
                <a:ea typeface="Times New Roman" panose="02020603050405020304" pitchFamily="18" charset="0"/>
                <a:cs typeface="Times"/>
              </a:rPr>
              <a:t>Comput</a:t>
            </a:r>
            <a:r>
              <a:rPr lang="en-US" sz="1800" i="1">
                <a:effectLst/>
                <a:latin typeface="Times New Roman"/>
                <a:ea typeface="Times New Roman" panose="02020603050405020304" pitchFamily="18" charset="0"/>
                <a:cs typeface="Times"/>
              </a:rPr>
              <a:t>. Elect. Eng.</a:t>
            </a:r>
            <a:r>
              <a:rPr lang="en-US" sz="1800">
                <a:effectLst/>
                <a:latin typeface="Times New Roman"/>
                <a:ea typeface="Times New Roman" panose="02020603050405020304" pitchFamily="18" charset="0"/>
                <a:cs typeface="Times"/>
              </a:rPr>
              <a:t>, vol. 64, pp. 450–472, Nov. 2017.</a:t>
            </a:r>
            <a:endParaRPr lang="en-IN" sz="1800">
              <a:effectLst/>
              <a:latin typeface="Times New Roman"/>
              <a:ea typeface="Times New Roman" panose="02020603050405020304" pitchFamily="18" charset="0"/>
              <a:cs typeface="Times"/>
            </a:endParaRPr>
          </a:p>
          <a:p>
            <a:pPr algn="just">
              <a:lnSpc>
                <a:spcPct val="100000"/>
              </a:lnSpc>
              <a:spcAft>
                <a:spcPts val="1000"/>
              </a:spcAft>
            </a:pPr>
            <a:endParaRPr lang="en-IN" sz="1800">
              <a:effectLst/>
              <a:latin typeface="Baskerville Old Face" panose="02020602080505020303" pitchFamily="18" charset="0"/>
              <a:ea typeface="Times New Roman" panose="02020603050405020304" pitchFamily="18" charset="0"/>
            </a:endParaRPr>
          </a:p>
          <a:p>
            <a:pPr>
              <a:lnSpc>
                <a:spcPct val="100000"/>
              </a:lnSpc>
            </a:pPr>
            <a:endParaRPr lang="en-US" sz="1800" spc="-5">
              <a:solidFill>
                <a:srgbClr val="004392"/>
              </a:solidFill>
              <a:effectLst/>
              <a:latin typeface="Baskerville Old Face" panose="02020602080505020303" pitchFamily="18" charset="0"/>
              <a:ea typeface="Times New Roman" panose="02020603050405020304" pitchFamily="18" charset="0"/>
            </a:endParaRPr>
          </a:p>
          <a:p>
            <a:pPr>
              <a:lnSpc>
                <a:spcPct val="100000"/>
              </a:lnSpc>
            </a:pPr>
            <a:endParaRPr lang="en-IN" sz="1800" spc="-5">
              <a:effectLst/>
              <a:latin typeface="Baskerville Old Face" panose="02020602080505020303" pitchFamily="18" charset="0"/>
              <a:ea typeface="Times New Roman" panose="02020603050405020304" pitchFamily="18" charset="0"/>
            </a:endParaRPr>
          </a:p>
          <a:p>
            <a:pPr>
              <a:lnSpc>
                <a:spcPct val="100000"/>
              </a:lnSpc>
            </a:pPr>
            <a:endParaRPr lang="en-IN" sz="1800">
              <a:latin typeface="Baskerville Old Face" panose="02020602080505020303" pitchFamily="18" charset="0"/>
            </a:endParaRPr>
          </a:p>
        </p:txBody>
      </p:sp>
    </p:spTree>
    <p:extLst>
      <p:ext uri="{BB962C8B-B14F-4D97-AF65-F5344CB8AC3E}">
        <p14:creationId xmlns:p14="http://schemas.microsoft.com/office/powerpoint/2010/main" val="11310350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9334-5621-47FE-B420-A1A8FB06D1C4}"/>
              </a:ext>
            </a:extLst>
          </p:cNvPr>
          <p:cNvSpPr>
            <a:spLocks noGrp="1"/>
          </p:cNvSpPr>
          <p:nvPr>
            <p:ph type="title"/>
          </p:nvPr>
        </p:nvSpPr>
        <p:spPr>
          <a:xfrm>
            <a:off x="777240" y="365126"/>
            <a:ext cx="10659110" cy="718608"/>
          </a:xfrm>
        </p:spPr>
        <p:txBody>
          <a:bodyPr>
            <a:normAutofit/>
          </a:bodyPr>
          <a:lstStyle/>
          <a:p>
            <a:pPr algn="ctr"/>
            <a:r>
              <a:rPr lang="en-US" sz="3600">
                <a:latin typeface="Times New Roman"/>
                <a:cs typeface="Times"/>
              </a:rPr>
              <a:t>REFERENCES</a:t>
            </a:r>
            <a:endParaRPr lang="en-IN" sz="3600">
              <a:latin typeface="Times New Roman"/>
              <a:cs typeface="Times"/>
            </a:endParaRPr>
          </a:p>
        </p:txBody>
      </p:sp>
      <p:sp>
        <p:nvSpPr>
          <p:cNvPr id="3" name="Content Placeholder 2">
            <a:extLst>
              <a:ext uri="{FF2B5EF4-FFF2-40B4-BE49-F238E27FC236}">
                <a16:creationId xmlns:a16="http://schemas.microsoft.com/office/drawing/2014/main" id="{E3E11DD0-30E3-453A-9231-9D5D63C9DD08}"/>
              </a:ext>
            </a:extLst>
          </p:cNvPr>
          <p:cNvSpPr>
            <a:spLocks noGrp="1"/>
          </p:cNvSpPr>
          <p:nvPr>
            <p:ph idx="1"/>
          </p:nvPr>
        </p:nvSpPr>
        <p:spPr>
          <a:xfrm>
            <a:off x="777240" y="1083734"/>
            <a:ext cx="10659110" cy="5093229"/>
          </a:xfrm>
        </p:spPr>
        <p:txBody>
          <a:bodyPr vert="horz" lIns="91440" tIns="45720" rIns="91440" bIns="45720" rtlCol="0" anchor="t">
            <a:normAutofit fontScale="92500" lnSpcReduction="10000"/>
          </a:bodyPr>
          <a:lstStyle/>
          <a:p>
            <a:pPr>
              <a:lnSpc>
                <a:spcPct val="120000"/>
              </a:lnSpc>
            </a:pPr>
            <a:r>
              <a:rPr lang="en-US" sz="2000">
                <a:effectLst/>
                <a:latin typeface="Times New Roman"/>
                <a:ea typeface="Times New Roman" panose="02020603050405020304" pitchFamily="18" charset="0"/>
                <a:cs typeface="Times"/>
              </a:rPr>
              <a:t>R. Bauza and J. </a:t>
            </a:r>
            <a:r>
              <a:rPr lang="en-US" sz="2000" err="1">
                <a:effectLst/>
                <a:latin typeface="Times New Roman"/>
                <a:ea typeface="Times New Roman" panose="02020603050405020304" pitchFamily="18" charset="0"/>
                <a:cs typeface="Times"/>
              </a:rPr>
              <a:t>Gozálvez</a:t>
            </a:r>
            <a:r>
              <a:rPr lang="en-US" sz="2000">
                <a:effectLst/>
                <a:latin typeface="Times New Roman"/>
                <a:ea typeface="Times New Roman" panose="02020603050405020304" pitchFamily="18" charset="0"/>
                <a:cs typeface="Times"/>
              </a:rPr>
              <a:t>, “Traffic congestion detection in large-scale scenarios using vehicle-to-vehicle communications,” </a:t>
            </a:r>
            <a:r>
              <a:rPr lang="en-US" sz="2000" i="1">
                <a:effectLst/>
                <a:latin typeface="Times New Roman"/>
                <a:ea typeface="Times New Roman" panose="02020603050405020304" pitchFamily="18" charset="0"/>
                <a:cs typeface="Times"/>
              </a:rPr>
              <a:t>J. </a:t>
            </a:r>
            <a:r>
              <a:rPr lang="en-US" sz="2000" i="1" err="1">
                <a:effectLst/>
                <a:latin typeface="Times New Roman"/>
                <a:ea typeface="Times New Roman" panose="02020603050405020304" pitchFamily="18" charset="0"/>
                <a:cs typeface="Times"/>
              </a:rPr>
              <a:t>Netw</a:t>
            </a:r>
            <a:r>
              <a:rPr lang="en-US" sz="2000" i="1">
                <a:effectLst/>
                <a:latin typeface="Times New Roman"/>
                <a:ea typeface="Times New Roman" panose="02020603050405020304" pitchFamily="18" charset="0"/>
                <a:cs typeface="Times"/>
              </a:rPr>
              <a:t>. </a:t>
            </a:r>
            <a:r>
              <a:rPr lang="en-US" sz="2000" i="1" err="1">
                <a:effectLst/>
                <a:latin typeface="Times New Roman"/>
                <a:ea typeface="Times New Roman" panose="02020603050405020304" pitchFamily="18" charset="0"/>
                <a:cs typeface="Times"/>
              </a:rPr>
              <a:t>Comput</a:t>
            </a:r>
            <a:r>
              <a:rPr lang="en-US" sz="2000" i="1">
                <a:effectLst/>
                <a:latin typeface="Times New Roman"/>
                <a:ea typeface="Times New Roman" panose="02020603050405020304" pitchFamily="18" charset="0"/>
                <a:cs typeface="Times"/>
              </a:rPr>
              <a:t>.</a:t>
            </a:r>
            <a:r>
              <a:rPr lang="en-US" sz="2000">
                <a:effectLst/>
                <a:latin typeface="Times New Roman"/>
                <a:ea typeface="Times New Roman" panose="02020603050405020304" pitchFamily="18" charset="0"/>
                <a:cs typeface="Times"/>
              </a:rPr>
              <a:t> </a:t>
            </a:r>
            <a:r>
              <a:rPr lang="en-US" sz="2000" i="1">
                <a:effectLst/>
                <a:latin typeface="Times New Roman"/>
                <a:ea typeface="Times New Roman" panose="02020603050405020304" pitchFamily="18" charset="0"/>
                <a:cs typeface="Times"/>
              </a:rPr>
              <a:t>Appl.</a:t>
            </a:r>
            <a:r>
              <a:rPr lang="en-US" sz="2000">
                <a:effectLst/>
                <a:latin typeface="Times New Roman"/>
                <a:ea typeface="Times New Roman" panose="02020603050405020304" pitchFamily="18" charset="0"/>
                <a:cs typeface="Times"/>
              </a:rPr>
              <a:t>, vol. 36, no. 5, pp. 1295–1307, 2013.</a:t>
            </a:r>
            <a:endParaRPr lang="en-IN" sz="2000">
              <a:effectLst/>
              <a:latin typeface="Times New Roman"/>
              <a:ea typeface="Times New Roman" panose="02020603050405020304" pitchFamily="18" charset="0"/>
              <a:cs typeface="Times"/>
            </a:endParaRPr>
          </a:p>
          <a:p>
            <a:pPr algn="just">
              <a:lnSpc>
                <a:spcPct val="120000"/>
              </a:lnSpc>
              <a:spcAft>
                <a:spcPts val="1000"/>
              </a:spcAft>
            </a:pPr>
            <a:r>
              <a:rPr lang="en-US" sz="2000">
                <a:effectLst/>
                <a:latin typeface="Times New Roman"/>
                <a:ea typeface="Times New Roman" panose="02020603050405020304" pitchFamily="18" charset="0"/>
                <a:cs typeface="Times"/>
              </a:rPr>
              <a:t>A. </a:t>
            </a:r>
            <a:r>
              <a:rPr lang="en-US" sz="2000" err="1">
                <a:effectLst/>
                <a:latin typeface="Times New Roman"/>
                <a:ea typeface="Times New Roman" panose="02020603050405020304" pitchFamily="18" charset="0"/>
                <a:cs typeface="Times"/>
              </a:rPr>
              <a:t>Aliedani</a:t>
            </a:r>
            <a:r>
              <a:rPr lang="en-US" sz="2000">
                <a:effectLst/>
                <a:latin typeface="Times New Roman"/>
                <a:ea typeface="Times New Roman" panose="02020603050405020304" pitchFamily="18" charset="0"/>
                <a:cs typeface="Times"/>
              </a:rPr>
              <a:t> and S. W. Loke, “Cooperative car parking using vehicle-to-vehicle communication: An agent-based analysis,” </a:t>
            </a:r>
            <a:r>
              <a:rPr lang="en-US" sz="2000" i="1" err="1">
                <a:effectLst/>
                <a:latin typeface="Times New Roman"/>
                <a:ea typeface="Times New Roman" panose="02020603050405020304" pitchFamily="18" charset="0"/>
                <a:cs typeface="Times"/>
              </a:rPr>
              <a:t>Comput</a:t>
            </a:r>
            <a:r>
              <a:rPr lang="en-US" sz="2000" i="1">
                <a:effectLst/>
                <a:latin typeface="Times New Roman"/>
                <a:ea typeface="Times New Roman" panose="02020603050405020304" pitchFamily="18" charset="0"/>
                <a:cs typeface="Times"/>
              </a:rPr>
              <a:t>. Environ. Urban Syst.</a:t>
            </a:r>
            <a:r>
              <a:rPr lang="en-US" sz="2000">
                <a:effectLst/>
                <a:latin typeface="Times New Roman"/>
                <a:ea typeface="Times New Roman" panose="02020603050405020304" pitchFamily="18" charset="0"/>
                <a:cs typeface="Times"/>
              </a:rPr>
              <a:t>, Jun. 2018. [Online]. Available: </a:t>
            </a:r>
            <a:r>
              <a:rPr lang="en-US" sz="2000">
                <a:effectLst/>
                <a:latin typeface="Times New Roman"/>
                <a:ea typeface="Times New Roman" panose="02020603050405020304" pitchFamily="18" charset="0"/>
                <a:cs typeface="Times"/>
                <a:hlinkClick r:id="rId2"/>
              </a:rPr>
              <a:t>https://doi.org/10.1016/j.compenvurbsys.2018.06.002</a:t>
            </a:r>
            <a:endParaRPr lang="en-IN" sz="2000">
              <a:latin typeface="Times New Roman"/>
              <a:ea typeface="Times New Roman" panose="02020603050405020304" pitchFamily="18" charset="0"/>
              <a:cs typeface="Times"/>
            </a:endParaRPr>
          </a:p>
          <a:p>
            <a:pPr algn="just">
              <a:lnSpc>
                <a:spcPct val="120000"/>
              </a:lnSpc>
              <a:spcAft>
                <a:spcPts val="1000"/>
              </a:spcAft>
            </a:pPr>
            <a:r>
              <a:rPr lang="en-US" sz="2000">
                <a:effectLst/>
                <a:latin typeface="Times New Roman"/>
                <a:ea typeface="Times New Roman" panose="02020603050405020304" pitchFamily="18" charset="0"/>
                <a:cs typeface="Times"/>
              </a:rPr>
              <a:t>A. Fernández-Isabel and R. Fuentes-Fernández, “Analysis of intelligent transportation systems using model-driven simulations,” </a:t>
            </a:r>
            <a:r>
              <a:rPr lang="en-US" sz="2000" i="1">
                <a:effectLst/>
                <a:latin typeface="Times New Roman"/>
                <a:ea typeface="Times New Roman" panose="02020603050405020304" pitchFamily="18" charset="0"/>
                <a:cs typeface="Times"/>
              </a:rPr>
              <a:t>Sensors</a:t>
            </a:r>
            <a:r>
              <a:rPr lang="en-US" sz="2000">
                <a:effectLst/>
                <a:latin typeface="Times New Roman"/>
                <a:ea typeface="Times New Roman" panose="02020603050405020304" pitchFamily="18" charset="0"/>
                <a:cs typeface="Times"/>
              </a:rPr>
              <a:t>, vol. 15, no. 6, pp. 14116–14141, 2015.</a:t>
            </a:r>
            <a:endParaRPr lang="en-IN" sz="2000">
              <a:effectLst/>
              <a:latin typeface="Times New Roman"/>
              <a:ea typeface="Times New Roman" panose="02020603050405020304" pitchFamily="18" charset="0"/>
              <a:cs typeface="Times"/>
            </a:endParaRPr>
          </a:p>
          <a:p>
            <a:pPr algn="just">
              <a:lnSpc>
                <a:spcPct val="120000"/>
              </a:lnSpc>
              <a:spcAft>
                <a:spcPts val="1000"/>
              </a:spcAft>
            </a:pPr>
            <a:r>
              <a:rPr lang="en-US" sz="2000">
                <a:effectLst/>
                <a:latin typeface="Times New Roman"/>
                <a:ea typeface="Times New Roman" panose="02020603050405020304" pitchFamily="18" charset="0"/>
                <a:cs typeface="Times"/>
              </a:rPr>
              <a:t>S. </a:t>
            </a:r>
            <a:r>
              <a:rPr lang="en-US" sz="2000" err="1">
                <a:effectLst/>
                <a:latin typeface="Times New Roman"/>
                <a:ea typeface="Times New Roman" panose="02020603050405020304" pitchFamily="18" charset="0"/>
                <a:cs typeface="Times"/>
              </a:rPr>
              <a:t>Harrabi</a:t>
            </a:r>
            <a:r>
              <a:rPr lang="en-US" sz="2000">
                <a:effectLst/>
                <a:latin typeface="Times New Roman"/>
                <a:ea typeface="Times New Roman" panose="02020603050405020304" pitchFamily="18" charset="0"/>
                <a:cs typeface="Times"/>
              </a:rPr>
              <a:t>, I. B. Jaafar, and K. </a:t>
            </a:r>
            <a:r>
              <a:rPr lang="en-US" sz="2000" err="1">
                <a:effectLst/>
                <a:latin typeface="Times New Roman"/>
                <a:ea typeface="Times New Roman" panose="02020603050405020304" pitchFamily="18" charset="0"/>
                <a:cs typeface="Times"/>
              </a:rPr>
              <a:t>Ghedira</a:t>
            </a:r>
            <a:r>
              <a:rPr lang="en-US" sz="2000">
                <a:effectLst/>
                <a:latin typeface="Times New Roman"/>
                <a:ea typeface="Times New Roman" panose="02020603050405020304" pitchFamily="18" charset="0"/>
                <a:cs typeface="Times"/>
              </a:rPr>
              <a:t>, “A novel clustering algorithm based on agent technology for VANET,” </a:t>
            </a:r>
            <a:r>
              <a:rPr lang="en-US" sz="2000" i="1" err="1">
                <a:effectLst/>
                <a:latin typeface="Times New Roman"/>
                <a:ea typeface="Times New Roman" panose="02020603050405020304" pitchFamily="18" charset="0"/>
                <a:cs typeface="Times"/>
              </a:rPr>
              <a:t>Netw</a:t>
            </a:r>
            <a:r>
              <a:rPr lang="en-US" sz="2000" i="1">
                <a:effectLst/>
                <a:latin typeface="Times New Roman"/>
                <a:ea typeface="Times New Roman" panose="02020603050405020304" pitchFamily="18" charset="0"/>
                <a:cs typeface="Times"/>
              </a:rPr>
              <a:t>. Protocols Algorithms</a:t>
            </a:r>
            <a:r>
              <a:rPr lang="en-US" sz="2000">
                <a:effectLst/>
                <a:latin typeface="Times New Roman"/>
                <a:ea typeface="Times New Roman" panose="02020603050405020304" pitchFamily="18" charset="0"/>
                <a:cs typeface="Times"/>
              </a:rPr>
              <a:t>, vol. 8, no. 2, pp. 1–19, 2016.</a:t>
            </a:r>
            <a:endParaRPr lang="en-IN" sz="2000">
              <a:effectLst/>
              <a:latin typeface="Times New Roman"/>
              <a:ea typeface="Times New Roman" panose="02020603050405020304" pitchFamily="18" charset="0"/>
              <a:cs typeface="Times"/>
            </a:endParaRPr>
          </a:p>
          <a:p>
            <a:pPr algn="just">
              <a:lnSpc>
                <a:spcPct val="120000"/>
              </a:lnSpc>
              <a:spcAft>
                <a:spcPts val="1000"/>
              </a:spcAft>
            </a:pPr>
            <a:r>
              <a:rPr lang="en-US" sz="2000">
                <a:effectLst/>
                <a:latin typeface="Times New Roman"/>
                <a:ea typeface="Times New Roman" panose="02020603050405020304" pitchFamily="18" charset="0"/>
                <a:cs typeface="Times"/>
              </a:rPr>
              <a:t>K. Grover, A. Lim, S. Lee, and Q. Yang, “Privacy-enabled probabilistic verification in broadcast authentication for vehicular networks,” </a:t>
            </a:r>
            <a:r>
              <a:rPr lang="en-US" sz="2000" i="1">
                <a:effectLst/>
                <a:latin typeface="Times New Roman"/>
                <a:ea typeface="Times New Roman" panose="02020603050405020304" pitchFamily="18" charset="0"/>
                <a:cs typeface="Times"/>
              </a:rPr>
              <a:t>Ad Hoc</a:t>
            </a:r>
            <a:r>
              <a:rPr lang="en-US" sz="2000">
                <a:effectLst/>
                <a:latin typeface="Times New Roman"/>
                <a:ea typeface="Times New Roman" panose="02020603050405020304" pitchFamily="18" charset="0"/>
                <a:cs typeface="Times"/>
              </a:rPr>
              <a:t> </a:t>
            </a:r>
            <a:r>
              <a:rPr lang="en-US" sz="2000" i="1">
                <a:effectLst/>
                <a:latin typeface="Times New Roman"/>
                <a:ea typeface="Times New Roman" panose="02020603050405020304" pitchFamily="18" charset="0"/>
                <a:cs typeface="Times"/>
              </a:rPr>
              <a:t>Sensor Wireless </a:t>
            </a:r>
            <a:r>
              <a:rPr lang="en-US" sz="2000" i="1" err="1">
                <a:effectLst/>
                <a:latin typeface="Times New Roman"/>
                <a:ea typeface="Times New Roman" panose="02020603050405020304" pitchFamily="18" charset="0"/>
                <a:cs typeface="Times"/>
              </a:rPr>
              <a:t>Netw</a:t>
            </a:r>
            <a:r>
              <a:rPr lang="en-US" sz="2000" i="1">
                <a:effectLst/>
                <a:latin typeface="Times New Roman"/>
                <a:ea typeface="Times New Roman" panose="02020603050405020304" pitchFamily="18" charset="0"/>
                <a:cs typeface="Times"/>
              </a:rPr>
              <a:t>.</a:t>
            </a:r>
            <a:r>
              <a:rPr lang="en-US" sz="2000">
                <a:effectLst/>
                <a:latin typeface="Times New Roman"/>
                <a:ea typeface="Times New Roman" panose="02020603050405020304" pitchFamily="18" charset="0"/>
                <a:cs typeface="Times"/>
              </a:rPr>
              <a:t>, vol. 32, nos. 3–4, pp. 239–274, 2016</a:t>
            </a:r>
            <a:endParaRPr lang="en-IN" sz="2000">
              <a:effectLst/>
              <a:latin typeface="Times New Roman"/>
              <a:ea typeface="Times New Roman" panose="02020603050405020304" pitchFamily="18" charset="0"/>
              <a:cs typeface="Times"/>
            </a:endParaRPr>
          </a:p>
          <a:p>
            <a:pPr algn="just">
              <a:lnSpc>
                <a:spcPct val="120000"/>
              </a:lnSpc>
              <a:spcAft>
                <a:spcPts val="1000"/>
              </a:spcAft>
            </a:pPr>
            <a:endParaRPr lang="en-IN" sz="2000">
              <a:effectLst/>
              <a:latin typeface="Baskerville Old Face" panose="02020602080505020303" pitchFamily="18" charset="0"/>
              <a:ea typeface="Times New Roman" panose="02020603050405020304" pitchFamily="18" charset="0"/>
            </a:endParaRPr>
          </a:p>
          <a:p>
            <a:pPr>
              <a:lnSpc>
                <a:spcPct val="120000"/>
              </a:lnSpc>
            </a:pPr>
            <a:endParaRPr lang="en-US" sz="2000" spc="-5">
              <a:solidFill>
                <a:srgbClr val="004392"/>
              </a:solidFill>
              <a:effectLst/>
              <a:latin typeface="Baskerville Old Face" panose="02020602080505020303" pitchFamily="18" charset="0"/>
              <a:ea typeface="Times New Roman" panose="02020603050405020304" pitchFamily="18" charset="0"/>
            </a:endParaRPr>
          </a:p>
          <a:p>
            <a:pPr>
              <a:lnSpc>
                <a:spcPct val="120000"/>
              </a:lnSpc>
            </a:pPr>
            <a:endParaRPr lang="en-IN" sz="2000" spc="-5">
              <a:effectLst/>
              <a:latin typeface="Baskerville Old Face" panose="02020602080505020303" pitchFamily="18" charset="0"/>
              <a:ea typeface="Times New Roman" panose="02020603050405020304" pitchFamily="18" charset="0"/>
            </a:endParaRPr>
          </a:p>
          <a:p>
            <a:pPr>
              <a:lnSpc>
                <a:spcPct val="120000"/>
              </a:lnSpc>
            </a:pPr>
            <a:endParaRPr lang="en-IN" sz="2000">
              <a:latin typeface="Baskerville Old Face" panose="02020602080505020303" pitchFamily="18" charset="0"/>
            </a:endParaRPr>
          </a:p>
          <a:p>
            <a:pPr>
              <a:lnSpc>
                <a:spcPct val="120000"/>
              </a:lnSpc>
            </a:pPr>
            <a:endParaRPr lang="en-IN"/>
          </a:p>
        </p:txBody>
      </p:sp>
    </p:spTree>
    <p:extLst>
      <p:ext uri="{BB962C8B-B14F-4D97-AF65-F5344CB8AC3E}">
        <p14:creationId xmlns:p14="http://schemas.microsoft.com/office/powerpoint/2010/main" val="42479247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745BD-748B-461A-9805-2A2223265A1C}"/>
              </a:ext>
            </a:extLst>
          </p:cNvPr>
          <p:cNvSpPr txBox="1"/>
          <p:nvPr/>
        </p:nvSpPr>
        <p:spPr>
          <a:xfrm>
            <a:off x="1176337" y="743634"/>
            <a:ext cx="9839325" cy="3693319"/>
          </a:xfrm>
          <a:prstGeom prst="rect">
            <a:avLst/>
          </a:prstGeom>
          <a:noFill/>
        </p:spPr>
        <p:txBody>
          <a:bodyPr wrap="square" lIns="91440" tIns="45720" rIns="91440" bIns="45720" rtlCol="0" anchor="t">
            <a:spAutoFit/>
          </a:bodyPr>
          <a:lstStyle/>
          <a:p>
            <a:pPr algn="ctr"/>
            <a:r>
              <a:rPr lang="en-US" sz="3600" b="1">
                <a:latin typeface="Times New Roman"/>
                <a:cs typeface="Times"/>
              </a:rPr>
              <a:t>PUBLICATIONS</a:t>
            </a:r>
          </a:p>
          <a:p>
            <a:pPr algn="ctr"/>
            <a:endParaRPr lang="en-US" sz="3600" b="1">
              <a:latin typeface="Times New Roman"/>
              <a:cs typeface="Times New Roman"/>
            </a:endParaRPr>
          </a:p>
          <a:p>
            <a:pPr algn="just"/>
            <a:endParaRPr lang="en-US" sz="3600" b="1">
              <a:solidFill>
                <a:srgbClr val="333333"/>
              </a:solidFill>
              <a:effectLst/>
              <a:latin typeface="Times New Roman"/>
              <a:ea typeface="Times New Roman" panose="02020603050405020304" pitchFamily="18" charset="0"/>
              <a:cs typeface="Times New Roman"/>
            </a:endParaRPr>
          </a:p>
          <a:p>
            <a:pPr algn="just"/>
            <a:r>
              <a:rPr lang="en-US" sz="1800">
                <a:solidFill>
                  <a:srgbClr val="333333"/>
                </a:solidFill>
                <a:effectLst/>
                <a:latin typeface="Times New Roman"/>
                <a:ea typeface="Times New Roman" panose="02020603050405020304" pitchFamily="18" charset="0"/>
                <a:cs typeface="Helvetica"/>
              </a:rPr>
              <a:t>[</a:t>
            </a:r>
            <a:r>
              <a:rPr lang="en-US" sz="1800">
                <a:solidFill>
                  <a:srgbClr val="333333"/>
                </a:solidFill>
                <a:effectLst/>
                <a:latin typeface="Times New Roman"/>
                <a:ea typeface="Times New Roman" panose="02020603050405020304" pitchFamily="18" charset="0"/>
                <a:cs typeface="Times"/>
              </a:rPr>
              <a:t>1]	HARINI S, AROCKIA SNEHA A, KAVIYA B, VIJAYALAKSHMI C, </a:t>
            </a:r>
            <a:r>
              <a:rPr lang="en-US" sz="1800" b="1">
                <a:solidFill>
                  <a:srgbClr val="333333"/>
                </a:solidFill>
                <a:effectLst/>
                <a:latin typeface="Times New Roman"/>
                <a:ea typeface="Times New Roman" panose="02020603050405020304" pitchFamily="18" charset="0"/>
                <a:cs typeface="Times"/>
              </a:rPr>
              <a:t>"BLOCKCHAIN 	BASED ADAPTIVE TRUST MANAGEMENT IN INTERNET OF VEHICLES USING 	SMART CONTRACT"</a:t>
            </a:r>
            <a:r>
              <a:rPr lang="en-US" sz="1800">
                <a:solidFill>
                  <a:srgbClr val="333333"/>
                </a:solidFill>
                <a:effectLst/>
                <a:latin typeface="Times New Roman"/>
                <a:ea typeface="Times New Roman" panose="02020603050405020304" pitchFamily="18" charset="0"/>
                <a:cs typeface="Times"/>
              </a:rPr>
              <a:t>, </a:t>
            </a:r>
            <a:r>
              <a:rPr lang="en-US" sz="1800" i="1">
                <a:solidFill>
                  <a:srgbClr val="333333"/>
                </a:solidFill>
                <a:effectLst/>
                <a:latin typeface="Times New Roman"/>
                <a:ea typeface="Times New Roman" panose="02020603050405020304" pitchFamily="18" charset="0"/>
                <a:cs typeface="Times"/>
              </a:rPr>
              <a:t>International Journal of Creative Research Thoughts (IJCRT), 	ISSN:2320-2882, Volume.9, Issue 6, pp.b529-b532, June 2021</a:t>
            </a:r>
            <a:r>
              <a:rPr lang="en-US" sz="1800">
                <a:solidFill>
                  <a:srgbClr val="333333"/>
                </a:solidFill>
                <a:effectLst/>
                <a:latin typeface="Times New Roman"/>
                <a:ea typeface="Times New Roman" panose="02020603050405020304" pitchFamily="18" charset="0"/>
                <a:cs typeface="Times"/>
              </a:rPr>
              <a:t>, Available at:</a:t>
            </a:r>
            <a:r>
              <a:rPr lang="en-US" sz="1800">
                <a:effectLst/>
                <a:latin typeface="Times New Roman"/>
                <a:ea typeface="Times New Roman" panose="02020603050405020304" pitchFamily="18" charset="0"/>
                <a:cs typeface="Times"/>
              </a:rPr>
              <a:t> 	</a:t>
            </a:r>
            <a:r>
              <a:rPr lang="en-US" sz="1800" u="sng">
                <a:solidFill>
                  <a:srgbClr val="0000FF"/>
                </a:solidFill>
                <a:effectLst/>
                <a:latin typeface="Times New Roman"/>
                <a:ea typeface="Times New Roman" panose="02020603050405020304" pitchFamily="18" charset="0"/>
                <a:cs typeface="Times"/>
              </a:rPr>
              <a:t>http://www.ijcrt.org/papers/IJCRT2106192.pdf</a:t>
            </a:r>
            <a:endParaRPr lang="en-IN" sz="1800">
              <a:effectLst/>
              <a:latin typeface="Times New Roman"/>
              <a:ea typeface="Times New Roman" panose="02020603050405020304" pitchFamily="18" charset="0"/>
              <a:cs typeface="Times"/>
            </a:endParaRPr>
          </a:p>
          <a:p>
            <a:endParaRPr lang="en-IN" sz="3600" b="1">
              <a:latin typeface="Times New Roman"/>
              <a:cs typeface="Times New Roman"/>
            </a:endParaRPr>
          </a:p>
        </p:txBody>
      </p:sp>
    </p:spTree>
    <p:extLst>
      <p:ext uri="{BB962C8B-B14F-4D97-AF65-F5344CB8AC3E}">
        <p14:creationId xmlns:p14="http://schemas.microsoft.com/office/powerpoint/2010/main" val="5749441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27544-3677-42C1-B00F-C10ACDB96030}"/>
              </a:ext>
            </a:extLst>
          </p:cNvPr>
          <p:cNvSpPr>
            <a:spLocks noGrp="1"/>
          </p:cNvSpPr>
          <p:nvPr>
            <p:ph type="title"/>
          </p:nvPr>
        </p:nvSpPr>
        <p:spPr>
          <a:xfrm>
            <a:off x="766445" y="1892808"/>
            <a:ext cx="10659110" cy="2935224"/>
          </a:xfrm>
        </p:spPr>
        <p:txBody>
          <a:bodyPr>
            <a:normAutofit/>
          </a:bodyPr>
          <a:lstStyle/>
          <a:p>
            <a:r>
              <a:rPr lang="en-IN" sz="4800">
                <a:latin typeface="Algerian"/>
              </a:rPr>
              <a:t>        </a:t>
            </a:r>
            <a:r>
              <a:rPr lang="en-IN" sz="4800">
                <a:latin typeface="Times"/>
                <a:cs typeface="Times"/>
              </a:rPr>
              <a:t>   </a:t>
            </a:r>
            <a:r>
              <a:rPr lang="en-IN" sz="9600">
                <a:latin typeface="Times"/>
                <a:cs typeface="Times"/>
              </a:rPr>
              <a:t>Thank you</a:t>
            </a:r>
          </a:p>
        </p:txBody>
      </p:sp>
    </p:spTree>
    <p:extLst>
      <p:ext uri="{BB962C8B-B14F-4D97-AF65-F5344CB8AC3E}">
        <p14:creationId xmlns:p14="http://schemas.microsoft.com/office/powerpoint/2010/main" val="5055233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3C7FE9A-CA54-48A4-B99C-9F90701FBE34}"/>
              </a:ext>
            </a:extLst>
          </p:cNvPr>
          <p:cNvGraphicFramePr>
            <a:graphicFrameLocks noGrp="1"/>
          </p:cNvGraphicFramePr>
          <p:nvPr>
            <p:extLst>
              <p:ext uri="{D42A27DB-BD31-4B8C-83A1-F6EECF244321}">
                <p14:modId xmlns:p14="http://schemas.microsoft.com/office/powerpoint/2010/main" val="1626384630"/>
              </p:ext>
            </p:extLst>
          </p:nvPr>
        </p:nvGraphicFramePr>
        <p:xfrm>
          <a:off x="539496" y="374905"/>
          <a:ext cx="10808207" cy="5771288"/>
        </p:xfrm>
        <a:graphic>
          <a:graphicData uri="http://schemas.openxmlformats.org/drawingml/2006/table">
            <a:tbl>
              <a:tblPr firstRow="1" bandRow="1">
                <a:tableStyleId>{22838BEF-8BB2-4498-84A7-C5851F593DF1}</a:tableStyleId>
              </a:tblPr>
              <a:tblGrid>
                <a:gridCol w="658368">
                  <a:extLst>
                    <a:ext uri="{9D8B030D-6E8A-4147-A177-3AD203B41FA5}">
                      <a16:colId xmlns:a16="http://schemas.microsoft.com/office/drawing/2014/main" val="1092431958"/>
                    </a:ext>
                  </a:extLst>
                </a:gridCol>
                <a:gridCol w="754761">
                  <a:extLst>
                    <a:ext uri="{9D8B030D-6E8A-4147-A177-3AD203B41FA5}">
                      <a16:colId xmlns:a16="http://schemas.microsoft.com/office/drawing/2014/main" val="3600177492"/>
                    </a:ext>
                  </a:extLst>
                </a:gridCol>
                <a:gridCol w="1476375">
                  <a:extLst>
                    <a:ext uri="{9D8B030D-6E8A-4147-A177-3AD203B41FA5}">
                      <a16:colId xmlns:a16="http://schemas.microsoft.com/office/drawing/2014/main" val="272716860"/>
                    </a:ext>
                  </a:extLst>
                </a:gridCol>
                <a:gridCol w="2011680">
                  <a:extLst>
                    <a:ext uri="{9D8B030D-6E8A-4147-A177-3AD203B41FA5}">
                      <a16:colId xmlns:a16="http://schemas.microsoft.com/office/drawing/2014/main" val="3862330834"/>
                    </a:ext>
                  </a:extLst>
                </a:gridCol>
                <a:gridCol w="3026664">
                  <a:extLst>
                    <a:ext uri="{9D8B030D-6E8A-4147-A177-3AD203B41FA5}">
                      <a16:colId xmlns:a16="http://schemas.microsoft.com/office/drawing/2014/main" val="567475195"/>
                    </a:ext>
                  </a:extLst>
                </a:gridCol>
                <a:gridCol w="2880359">
                  <a:extLst>
                    <a:ext uri="{9D8B030D-6E8A-4147-A177-3AD203B41FA5}">
                      <a16:colId xmlns:a16="http://schemas.microsoft.com/office/drawing/2014/main" val="440346760"/>
                    </a:ext>
                  </a:extLst>
                </a:gridCol>
              </a:tblGrid>
              <a:tr h="2458308">
                <a:tc>
                  <a:txBody>
                    <a:bodyPr/>
                    <a:lstStyle/>
                    <a:p>
                      <a:pPr lvl="0" algn="just"/>
                      <a:endParaRPr kumimoji="0" lang="en-US" sz="1800" b="0" kern="1200">
                        <a:solidFill>
                          <a:schemeClr val="dk1"/>
                        </a:solidFill>
                        <a:latin typeface="Times New Roman"/>
                      </a:endParaRPr>
                    </a:p>
                    <a:p>
                      <a:r>
                        <a:rPr lang="en-IN">
                          <a:latin typeface="Times New Roman"/>
                        </a:rPr>
                        <a:t>3</a:t>
                      </a:r>
                    </a:p>
                  </a:txBody>
                  <a:tcPr/>
                </a:tc>
                <a:tc>
                  <a:txBody>
                    <a:bodyPr/>
                    <a:lstStyle/>
                    <a:p>
                      <a:r>
                        <a:rPr lang="en-IN">
                          <a:latin typeface="Times New Roman"/>
                        </a:rPr>
                        <a:t>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a:solidFill>
                            <a:schemeClr val="dk1"/>
                          </a:solidFill>
                          <a:latin typeface="Times New Roman"/>
                        </a:rPr>
                        <a:t>Driss Abada, Abdellah </a:t>
                      </a:r>
                      <a:r>
                        <a:rPr kumimoji="0" lang="en-US" sz="1600" b="0" kern="1200" err="1">
                          <a:solidFill>
                            <a:schemeClr val="dk1"/>
                          </a:solidFill>
                          <a:latin typeface="Times New Roman"/>
                        </a:rPr>
                        <a:t>Massaq</a:t>
                      </a:r>
                      <a:endParaRPr kumimoji="0" lang="en-US" sz="1600" b="0" kern="1200">
                        <a:solidFill>
                          <a:schemeClr val="dk1"/>
                        </a:solidFill>
                        <a:latin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kern="1200">
                        <a:solidFill>
                          <a:schemeClr val="dk1"/>
                        </a:solidFill>
                        <a:latin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Times New Roman"/>
                          <a:ea typeface="+mn-ea"/>
                          <a:cs typeface="+mn-cs"/>
                        </a:rPr>
                        <a:t>International Journal of Computer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kern="1200">
                          <a:solidFill>
                            <a:schemeClr val="dk1"/>
                          </a:solidFill>
                          <a:effectLst/>
                          <a:latin typeface="Times New Roman"/>
                          <a:ea typeface="+mn-ea"/>
                          <a:cs typeface="+mn-cs"/>
                        </a:rPr>
                        <a:t>Volume-132 number-2</a:t>
                      </a:r>
                      <a:endParaRPr kumimoji="0" lang="en-US" sz="1600" b="0" kern="1200">
                        <a:solidFill>
                          <a:schemeClr val="dk1"/>
                        </a:solidFill>
                        <a:latin typeface="Times New Roman"/>
                      </a:endParaRPr>
                    </a:p>
                    <a:p>
                      <a:endParaRPr lang="en-IN">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a:solidFill>
                            <a:schemeClr val="dk1"/>
                          </a:solidFill>
                          <a:latin typeface="Times New Roman"/>
                        </a:rPr>
                        <a:t>Improving Relay Selection Scheme for Connecting VANET to Internet over IEEE 802.11p</a:t>
                      </a:r>
                    </a:p>
                    <a:p>
                      <a:endParaRPr lang="en-IN">
                        <a:latin typeface="Times New Roman"/>
                      </a:endParaRPr>
                    </a:p>
                  </a:txBody>
                  <a:tcPr/>
                </a:tc>
                <a:tc>
                  <a:txBody>
                    <a:bodyPr/>
                    <a:lstStyle/>
                    <a:p>
                      <a:pPr lvl="0" algn="just"/>
                      <a:r>
                        <a:rPr kumimoji="0" lang="en-US" sz="1400" b="0" kern="1200">
                          <a:solidFill>
                            <a:schemeClr val="dk1"/>
                          </a:solidFill>
                          <a:latin typeface="Times New Roman"/>
                        </a:rPr>
                        <a:t>Vehicular ad hoc networks (VANETs) enable vehicles to communicate with each other (V2V) as well as with roadside infrastructure units (V2I).</a:t>
                      </a:r>
                    </a:p>
                    <a:p>
                      <a:pPr lvl="0" algn="just"/>
                      <a:r>
                        <a:rPr kumimoji="0" lang="en-US" sz="1400" b="0" kern="1200">
                          <a:solidFill>
                            <a:schemeClr val="dk1"/>
                          </a:solidFill>
                          <a:latin typeface="Times New Roman"/>
                        </a:rPr>
                        <a:t>Based only on mobility parameters, we can select longest life time routes to routing packet, but these routes may be with low quality of signal.</a:t>
                      </a:r>
                    </a:p>
                    <a:p>
                      <a:endParaRPr lang="en-IN">
                        <a:latin typeface="Times New Roman"/>
                      </a:endParaRPr>
                    </a:p>
                  </a:txBody>
                  <a:tcPr/>
                </a:tc>
                <a:tc>
                  <a:txBody>
                    <a:bodyPr/>
                    <a:lstStyle/>
                    <a:p>
                      <a:pPr lvl="0" algn="just"/>
                      <a:r>
                        <a:rPr kumimoji="0" lang="en-US" sz="1400" b="0" kern="1200">
                          <a:solidFill>
                            <a:schemeClr val="dk1"/>
                          </a:solidFill>
                          <a:latin typeface="Times New Roman"/>
                        </a:rPr>
                        <a:t>A high vehicular speed can cause frequent disconnection between nodes, the large number of vehicles on the road can flood the VANETs network by broadcasting messages which will increase overhead.</a:t>
                      </a:r>
                    </a:p>
                    <a:p>
                      <a:pPr lvl="0" algn="just"/>
                      <a:r>
                        <a:rPr kumimoji="0" lang="en-US" sz="1400" b="0" kern="1200">
                          <a:solidFill>
                            <a:schemeClr val="dk1"/>
                          </a:solidFill>
                          <a:latin typeface="Times New Roman"/>
                        </a:rPr>
                        <a:t>Congested and more realistic environment scenario, when the number of vehicular sources increases, interference, noise and access channel contention increases as well.</a:t>
                      </a:r>
                    </a:p>
                    <a:p>
                      <a:endParaRPr lang="en-IN">
                        <a:latin typeface="Times New Roman"/>
                      </a:endParaRPr>
                    </a:p>
                  </a:txBody>
                  <a:tcPr/>
                </a:tc>
                <a:extLst>
                  <a:ext uri="{0D108BD9-81ED-4DB2-BD59-A6C34878D82A}">
                    <a16:rowId xmlns:a16="http://schemas.microsoft.com/office/drawing/2014/main" val="1198807775"/>
                  </a:ext>
                </a:extLst>
              </a:tr>
              <a:tr h="2845208">
                <a:tc>
                  <a:txBody>
                    <a:bodyPr/>
                    <a:lstStyle/>
                    <a:p>
                      <a:r>
                        <a:rPr lang="en-IN">
                          <a:latin typeface="Times New Roman"/>
                        </a:rPr>
                        <a:t>4</a:t>
                      </a:r>
                    </a:p>
                  </a:txBody>
                  <a:tcPr/>
                </a:tc>
                <a:tc>
                  <a:txBody>
                    <a:bodyPr/>
                    <a:lstStyle/>
                    <a:p>
                      <a:r>
                        <a:rPr lang="en-IN">
                          <a:latin typeface="Times New Roman"/>
                        </a:rPr>
                        <a:t>2012</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kumimoji="0" lang="en-US" sz="1600" b="0" kern="1200">
                          <a:solidFill>
                            <a:schemeClr val="dk1"/>
                          </a:solidFill>
                          <a:latin typeface="Times New Roman"/>
                        </a:rPr>
                        <a:t>Kayhan </a:t>
                      </a:r>
                      <a:r>
                        <a:rPr kumimoji="0" lang="en-US" sz="1600" b="0" kern="1200" err="1">
                          <a:solidFill>
                            <a:schemeClr val="dk1"/>
                          </a:solidFill>
                          <a:latin typeface="Times New Roman"/>
                        </a:rPr>
                        <a:t>Zrar</a:t>
                      </a:r>
                      <a:r>
                        <a:rPr kumimoji="0" lang="en-US" sz="1600" b="0" kern="1200">
                          <a:solidFill>
                            <a:schemeClr val="dk1"/>
                          </a:solidFill>
                          <a:latin typeface="Times New Roman"/>
                        </a:rPr>
                        <a:t> Ghafoor</a:t>
                      </a:r>
                      <a:r>
                        <a:rPr lang="en-US" sz="1600" b="0" kern="1200">
                          <a:solidFill>
                            <a:schemeClr val="dk1"/>
                          </a:solidFill>
                          <a:latin typeface="Times New Roman"/>
                        </a:rPr>
                        <a:t>  </a:t>
                      </a:r>
                      <a:r>
                        <a:rPr kumimoji="0" lang="en-US" sz="1600" b="0" kern="1200">
                          <a:solidFill>
                            <a:schemeClr val="dk1"/>
                          </a:solidFill>
                          <a:latin typeface="Times New Roman"/>
                        </a:rPr>
                        <a:t> </a:t>
                      </a:r>
                      <a:r>
                        <a:rPr kumimoji="0" lang="en-US" sz="1600" b="0" kern="1200" err="1">
                          <a:solidFill>
                            <a:schemeClr val="dk1"/>
                          </a:solidFill>
                          <a:latin typeface="Times New Roman"/>
                        </a:rPr>
                        <a:t>Kamalrulnizam</a:t>
                      </a:r>
                      <a:r>
                        <a:rPr kumimoji="0" lang="en-US" sz="1600" b="0" kern="1200">
                          <a:solidFill>
                            <a:schemeClr val="dk1"/>
                          </a:solidFill>
                          <a:latin typeface="Times New Roman"/>
                        </a:rPr>
                        <a:t> Abu Bakar</a:t>
                      </a:r>
                    </a:p>
                    <a:p>
                      <a:endParaRPr lang="en-IN">
                        <a:latin typeface="Times New Roman"/>
                      </a:endParaRPr>
                    </a:p>
                    <a:p>
                      <a:r>
                        <a:rPr lang="en-IN" sz="1600" b="0">
                          <a:solidFill>
                            <a:schemeClr val="tx1">
                              <a:lumMod val="85000"/>
                              <a:lumOff val="15000"/>
                            </a:schemeClr>
                          </a:solidFill>
                          <a:latin typeface="Times New Roman"/>
                        </a:rPr>
                        <a:t>Springer article. </a:t>
                      </a:r>
                      <a:r>
                        <a:rPr lang="en-US" sz="1600" b="0" i="1" kern="1200">
                          <a:solidFill>
                            <a:schemeClr val="tx1">
                              <a:lumMod val="85000"/>
                              <a:lumOff val="15000"/>
                            </a:schemeClr>
                          </a:solidFill>
                          <a:effectLst/>
                          <a:latin typeface="Times New Roman"/>
                          <a:ea typeface="+mn-ea"/>
                          <a:cs typeface="+mn-cs"/>
                        </a:rPr>
                        <a:t>Wireless </a:t>
                      </a:r>
                      <a:r>
                        <a:rPr lang="en-US" sz="1600" b="0" i="1" kern="1200" err="1">
                          <a:solidFill>
                            <a:schemeClr val="tx1">
                              <a:lumMod val="85000"/>
                              <a:lumOff val="15000"/>
                            </a:schemeClr>
                          </a:solidFill>
                          <a:effectLst/>
                          <a:latin typeface="Times New Roman"/>
                          <a:ea typeface="+mn-ea"/>
                          <a:cs typeface="+mn-cs"/>
                        </a:rPr>
                        <a:t>Netw</a:t>
                      </a:r>
                      <a:r>
                        <a:rPr lang="en-US" sz="1600" b="0" i="0" kern="1200">
                          <a:solidFill>
                            <a:schemeClr val="tx1">
                              <a:lumMod val="85000"/>
                              <a:lumOff val="15000"/>
                            </a:schemeClr>
                          </a:solidFill>
                          <a:effectLst/>
                          <a:latin typeface="Times New Roman"/>
                          <a:ea typeface="+mn-ea"/>
                          <a:cs typeface="+mn-cs"/>
                        </a:rPr>
                        <a:t> 19, 345–362 (2013)</a:t>
                      </a:r>
                      <a:endParaRPr lang="en-IN" sz="1600" b="0">
                        <a:solidFill>
                          <a:schemeClr val="tx1">
                            <a:lumMod val="85000"/>
                            <a:lumOff val="15000"/>
                          </a:schemeClr>
                        </a:solidFill>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a:solidFill>
                            <a:schemeClr val="dk1"/>
                          </a:solidFill>
                          <a:latin typeface="Times New Roman"/>
                        </a:rPr>
                        <a:t>Intelligent beaconless geographical forwarding for urban vehicular environments</a:t>
                      </a:r>
                    </a:p>
                    <a:p>
                      <a:endParaRPr lang="en-IN">
                        <a:latin typeface="Times New Roman"/>
                      </a:endParaRPr>
                    </a:p>
                  </a:txBody>
                  <a:tcPr/>
                </a:tc>
                <a:tc>
                  <a:txBody>
                    <a:bodyPr/>
                    <a:lstStyle/>
                    <a:p>
                      <a:pPr lvl="0" algn="just"/>
                      <a:r>
                        <a:rPr kumimoji="0" lang="en-US" sz="1400" b="0" kern="1200">
                          <a:solidFill>
                            <a:schemeClr val="dk1"/>
                          </a:solidFill>
                          <a:latin typeface="Times New Roman"/>
                        </a:rPr>
                        <a:t>A Vehicular Ad hoc Network is a type of wireless ad hoc network that facilitates ubiquitous connectivity between vehicles in the absence of fixed infrastructure.</a:t>
                      </a:r>
                    </a:p>
                    <a:p>
                      <a:pPr lvl="0" algn="just"/>
                      <a:r>
                        <a:rPr kumimoji="0" lang="en-US" sz="1400" b="0" kern="1200">
                          <a:solidFill>
                            <a:schemeClr val="dk1"/>
                          </a:solidFill>
                          <a:latin typeface="Times New Roman"/>
                        </a:rPr>
                        <a:t>The simulation results show that the proposed protocol can improve average delay and successful packet delivery ratio in realistic wireless channel conditions and urban vehicular scenarios.</a:t>
                      </a:r>
                      <a:endParaRPr kumimoji="0" lang="en-US" sz="1400" b="0" kern="1200">
                        <a:solidFill>
                          <a:schemeClr val="dk1"/>
                        </a:solidFill>
                        <a:latin typeface="Times New Roman"/>
                        <a:ea typeface="+mn-ea"/>
                        <a:cs typeface="Times New Roman"/>
                      </a:endParaRPr>
                    </a:p>
                  </a:txBody>
                  <a:tcPr marT="45722" marB="45722"/>
                </a:tc>
                <a:tc>
                  <a:txBody>
                    <a:bodyPr/>
                    <a:lstStyle/>
                    <a:p>
                      <a:pPr lvl="0" algn="just"/>
                      <a:r>
                        <a:rPr kumimoji="0" lang="en-US" sz="1400" b="0" kern="1200">
                          <a:solidFill>
                            <a:schemeClr val="dk1"/>
                          </a:solidFill>
                          <a:latin typeface="Times New Roman"/>
                        </a:rPr>
                        <a:t>A key challenge to the successful deployment of vehicular communication is the implementation and efficiency of the medium access control (MAC) layer.</a:t>
                      </a:r>
                    </a:p>
                    <a:p>
                      <a:pPr lvl="0" algn="just"/>
                      <a:r>
                        <a:rPr kumimoji="0" lang="en-US" sz="1400" b="0" kern="1200">
                          <a:solidFill>
                            <a:schemeClr val="dk1"/>
                          </a:solidFill>
                          <a:latin typeface="Times New Roman"/>
                        </a:rPr>
                        <a:t>One of the problems associated with many of the proposed vehicular MAC methods is the representativeness of the simulated vehicular scenarios, as evidenced by the works.</a:t>
                      </a:r>
                    </a:p>
                    <a:p>
                      <a:endParaRPr lang="en-IN">
                        <a:latin typeface="Times New Roman"/>
                      </a:endParaRPr>
                    </a:p>
                  </a:txBody>
                  <a:tcPr/>
                </a:tc>
                <a:extLst>
                  <a:ext uri="{0D108BD9-81ED-4DB2-BD59-A6C34878D82A}">
                    <a16:rowId xmlns:a16="http://schemas.microsoft.com/office/drawing/2014/main" val="2809641212"/>
                  </a:ext>
                </a:extLst>
              </a:tr>
            </a:tbl>
          </a:graphicData>
        </a:graphic>
      </p:graphicFrame>
    </p:spTree>
    <p:extLst>
      <p:ext uri="{BB962C8B-B14F-4D97-AF65-F5344CB8AC3E}">
        <p14:creationId xmlns:p14="http://schemas.microsoft.com/office/powerpoint/2010/main" val="40829741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7D2E3D6-ADD1-4335-91F2-E9BC63CC2372}"/>
              </a:ext>
            </a:extLst>
          </p:cNvPr>
          <p:cNvGraphicFramePr>
            <a:graphicFrameLocks noGrp="1"/>
          </p:cNvGraphicFramePr>
          <p:nvPr>
            <p:extLst>
              <p:ext uri="{D42A27DB-BD31-4B8C-83A1-F6EECF244321}">
                <p14:modId xmlns:p14="http://schemas.microsoft.com/office/powerpoint/2010/main" val="511810850"/>
              </p:ext>
            </p:extLst>
          </p:nvPr>
        </p:nvGraphicFramePr>
        <p:xfrm>
          <a:off x="621792" y="719666"/>
          <a:ext cx="11091672" cy="5364484"/>
        </p:xfrm>
        <a:graphic>
          <a:graphicData uri="http://schemas.openxmlformats.org/drawingml/2006/table">
            <a:tbl>
              <a:tblPr firstRow="1" bandRow="1">
                <a:tableStyleId>{22838BEF-8BB2-4498-84A7-C5851F593DF1}</a:tableStyleId>
              </a:tblPr>
              <a:tblGrid>
                <a:gridCol w="685800">
                  <a:extLst>
                    <a:ext uri="{9D8B030D-6E8A-4147-A177-3AD203B41FA5}">
                      <a16:colId xmlns:a16="http://schemas.microsoft.com/office/drawing/2014/main" val="2070185402"/>
                    </a:ext>
                  </a:extLst>
                </a:gridCol>
                <a:gridCol w="886968">
                  <a:extLst>
                    <a:ext uri="{9D8B030D-6E8A-4147-A177-3AD203B41FA5}">
                      <a16:colId xmlns:a16="http://schemas.microsoft.com/office/drawing/2014/main" val="3919929541"/>
                    </a:ext>
                  </a:extLst>
                </a:gridCol>
                <a:gridCol w="1367790">
                  <a:extLst>
                    <a:ext uri="{9D8B030D-6E8A-4147-A177-3AD203B41FA5}">
                      <a16:colId xmlns:a16="http://schemas.microsoft.com/office/drawing/2014/main" val="2229281266"/>
                    </a:ext>
                  </a:extLst>
                </a:gridCol>
                <a:gridCol w="2234946">
                  <a:extLst>
                    <a:ext uri="{9D8B030D-6E8A-4147-A177-3AD203B41FA5}">
                      <a16:colId xmlns:a16="http://schemas.microsoft.com/office/drawing/2014/main" val="882488339"/>
                    </a:ext>
                  </a:extLst>
                </a:gridCol>
                <a:gridCol w="3246120">
                  <a:extLst>
                    <a:ext uri="{9D8B030D-6E8A-4147-A177-3AD203B41FA5}">
                      <a16:colId xmlns:a16="http://schemas.microsoft.com/office/drawing/2014/main" val="2295076582"/>
                    </a:ext>
                  </a:extLst>
                </a:gridCol>
                <a:gridCol w="2670048">
                  <a:extLst>
                    <a:ext uri="{9D8B030D-6E8A-4147-A177-3AD203B41FA5}">
                      <a16:colId xmlns:a16="http://schemas.microsoft.com/office/drawing/2014/main" val="1802061007"/>
                    </a:ext>
                  </a:extLst>
                </a:gridCol>
              </a:tblGrid>
              <a:tr h="2379735">
                <a:tc>
                  <a:txBody>
                    <a:bodyPr/>
                    <a:lstStyle/>
                    <a:p>
                      <a:r>
                        <a:rPr lang="en-IN">
                          <a:latin typeface="Times New Roman"/>
                        </a:rPr>
                        <a:t>5</a:t>
                      </a:r>
                    </a:p>
                  </a:txBody>
                  <a:tcPr/>
                </a:tc>
                <a:tc>
                  <a:txBody>
                    <a:bodyPr/>
                    <a:lstStyle/>
                    <a:p>
                      <a:r>
                        <a:rPr lang="en-IN">
                          <a:latin typeface="Times New Roman"/>
                        </a:rPr>
                        <a:t>2016</a:t>
                      </a:r>
                    </a:p>
                  </a:txBody>
                  <a:tcPr/>
                </a:tc>
                <a:tc>
                  <a:txBody>
                    <a:bodyPr/>
                    <a:lstStyle/>
                    <a:p>
                      <a:pPr marL="0" marR="0" lvl="0" indent="0" algn="just" rtl="0" eaLnBrk="1" fontAlgn="auto" latinLnBrk="0" hangingPunct="1">
                        <a:lnSpc>
                          <a:spcPct val="100000"/>
                        </a:lnSpc>
                        <a:spcBef>
                          <a:spcPts val="0"/>
                        </a:spcBef>
                        <a:spcAft>
                          <a:spcPts val="0"/>
                        </a:spcAft>
                        <a:buClrTx/>
                        <a:buSzTx/>
                        <a:buFontTx/>
                        <a:buNone/>
                      </a:pPr>
                      <a:r>
                        <a:rPr kumimoji="0" lang="en-US" sz="1600" b="0" kern="1200">
                          <a:solidFill>
                            <a:schemeClr val="dk1"/>
                          </a:solidFill>
                          <a:latin typeface="Times New Roman"/>
                        </a:rPr>
                        <a:t>Kanika Grover,</a:t>
                      </a:r>
                      <a:r>
                        <a:rPr lang="en-US" sz="1600" b="0" kern="1200">
                          <a:solidFill>
                            <a:schemeClr val="dk1"/>
                          </a:solidFill>
                          <a:latin typeface="Times New Roman"/>
                        </a:rPr>
                        <a:t> </a:t>
                      </a:r>
                      <a:r>
                        <a:rPr kumimoji="0" lang="en-US" sz="1600" b="0" kern="1200">
                          <a:solidFill>
                            <a:schemeClr val="dk1"/>
                          </a:solidFill>
                          <a:latin typeface="Times New Roman"/>
                        </a:rPr>
                        <a:t> Alvin Lim</a:t>
                      </a:r>
                    </a:p>
                    <a:p>
                      <a:endParaRPr lang="en-IN">
                        <a:latin typeface="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a:latin typeface="Times New Roman"/>
                        </a:rPr>
                        <a:t>Auburn university electronic theses and dissertations</a:t>
                      </a:r>
                    </a:p>
                    <a:p>
                      <a:endParaRPr lang="en-IN">
                        <a:latin typeface="Times New Roman"/>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kern="1200">
                          <a:solidFill>
                            <a:schemeClr val="dk1"/>
                          </a:solidFill>
                          <a:latin typeface="Times New Roman"/>
                        </a:rPr>
                        <a:t>Privacy-Enabled Probabilistic Verification in Broadcast Authentication for Vehicular Networks</a:t>
                      </a:r>
                    </a:p>
                    <a:p>
                      <a:endParaRPr lang="en-IN">
                        <a:latin typeface="Times New Roman"/>
                      </a:endParaRPr>
                    </a:p>
                  </a:txBody>
                  <a:tcPr/>
                </a:tc>
                <a:tc>
                  <a:txBody>
                    <a:bodyPr/>
                    <a:lstStyle/>
                    <a:p>
                      <a:pPr lvl="0" algn="just"/>
                      <a:r>
                        <a:rPr kumimoji="0" lang="en-US" sz="1400" b="0" kern="1200">
                          <a:solidFill>
                            <a:schemeClr val="dk1"/>
                          </a:solidFill>
                          <a:latin typeface="Times New Roman"/>
                        </a:rPr>
                        <a:t>Vehicular Ad hoc Networks (VANETs) authentication schemes need to consider mobility and rapidly changing topologies in addition to an unreliable wireless channel communication.</a:t>
                      </a:r>
                    </a:p>
                    <a:p>
                      <a:pPr lvl="0" algn="just"/>
                      <a:r>
                        <a:rPr kumimoji="0" lang="en-US" sz="1400" b="0" kern="1200">
                          <a:solidFill>
                            <a:schemeClr val="dk1"/>
                          </a:solidFill>
                          <a:latin typeface="Times New Roman"/>
                        </a:rPr>
                        <a:t>We propose a practical and efficient strategy that makes use of secure ECDSA but still decreases the computation time for the most relevant packets.</a:t>
                      </a:r>
                    </a:p>
                    <a:p>
                      <a:endParaRPr lang="en-IN">
                        <a:latin typeface="Times New Roman"/>
                      </a:endParaRPr>
                    </a:p>
                  </a:txBody>
                  <a:tcPr/>
                </a:tc>
                <a:tc>
                  <a:txBody>
                    <a:bodyPr/>
                    <a:lstStyle/>
                    <a:p>
                      <a:pPr lvl="0" algn="just"/>
                      <a:r>
                        <a:rPr kumimoji="0" lang="en-US" sz="1400" b="0" kern="1200">
                          <a:solidFill>
                            <a:schemeClr val="dk1"/>
                          </a:solidFill>
                          <a:latin typeface="Times New Roman"/>
                        </a:rPr>
                        <a:t>It has the drawback of expensive computations for verification.</a:t>
                      </a:r>
                    </a:p>
                    <a:p>
                      <a:pPr lvl="0" algn="just"/>
                      <a:r>
                        <a:rPr kumimoji="0" lang="en-US" sz="1400" b="0" kern="1200">
                          <a:solidFill>
                            <a:schemeClr val="dk1"/>
                          </a:solidFill>
                          <a:latin typeface="Times New Roman"/>
                        </a:rPr>
                        <a:t>We will implement and study IEEE 1609:2 on realistic VANETs and study the problem of long verification delay.</a:t>
                      </a:r>
                    </a:p>
                    <a:p>
                      <a:endParaRPr lang="en-IN">
                        <a:latin typeface="Times New Roman"/>
                      </a:endParaRPr>
                    </a:p>
                  </a:txBody>
                  <a:tcPr/>
                </a:tc>
                <a:extLst>
                  <a:ext uri="{0D108BD9-81ED-4DB2-BD59-A6C34878D82A}">
                    <a16:rowId xmlns:a16="http://schemas.microsoft.com/office/drawing/2014/main" val="3483899400"/>
                  </a:ext>
                </a:extLst>
              </a:tr>
              <a:tr h="2761903">
                <a:tc>
                  <a:txBody>
                    <a:bodyPr/>
                    <a:lstStyle/>
                    <a:p>
                      <a:r>
                        <a:rPr lang="en-IN">
                          <a:latin typeface="Times New Roman"/>
                        </a:rPr>
                        <a:t>6</a:t>
                      </a:r>
                    </a:p>
                  </a:txBody>
                  <a:tcPr/>
                </a:tc>
                <a:tc>
                  <a:txBody>
                    <a:bodyPr/>
                    <a:lstStyle/>
                    <a:p>
                      <a:r>
                        <a:rPr lang="en-IN">
                          <a:latin typeface="Times New Roman"/>
                        </a:rPr>
                        <a:t>2013</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kern="1200">
                          <a:solidFill>
                            <a:schemeClr val="dk1"/>
                          </a:solidFill>
                          <a:latin typeface="Times New Roman"/>
                        </a:rPr>
                        <a:t>Kayhan </a:t>
                      </a:r>
                      <a:r>
                        <a:rPr kumimoji="0" lang="en-US" sz="1600" b="0" kern="1200" err="1">
                          <a:solidFill>
                            <a:schemeClr val="dk1"/>
                          </a:solidFill>
                          <a:latin typeface="Times New Roman"/>
                        </a:rPr>
                        <a:t>Zrar</a:t>
                      </a:r>
                      <a:r>
                        <a:rPr kumimoji="0" lang="en-US" sz="1600" b="0" kern="1200">
                          <a:solidFill>
                            <a:schemeClr val="dk1"/>
                          </a:solidFill>
                          <a:latin typeface="Times New Roman"/>
                        </a:rPr>
                        <a:t> Ghafoor and Marwan Aziz Mohammed</a:t>
                      </a:r>
                    </a:p>
                    <a:p>
                      <a:pPr marL="0" marR="0" indent="0" algn="just" defTabSz="914400" rtl="0" eaLnBrk="1" fontAlgn="auto" latinLnBrk="0" hangingPunct="1">
                        <a:lnSpc>
                          <a:spcPct val="100000"/>
                        </a:lnSpc>
                        <a:spcBef>
                          <a:spcPts val="0"/>
                        </a:spcBef>
                        <a:spcAft>
                          <a:spcPts val="0"/>
                        </a:spcAft>
                        <a:buClrTx/>
                        <a:buSzTx/>
                        <a:buFontTx/>
                        <a:buNone/>
                        <a:tabLst/>
                        <a:defRPr/>
                      </a:pPr>
                      <a:endParaRPr kumimoji="0" lang="en-US" sz="1600" b="0" kern="1200">
                        <a:solidFill>
                          <a:schemeClr val="dk1"/>
                        </a:solidFill>
                        <a:latin typeface="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u="sng" kern="1200">
                          <a:solidFill>
                            <a:schemeClr val="tx1">
                              <a:lumMod val="85000"/>
                              <a:lumOff val="15000"/>
                            </a:schemeClr>
                          </a:solidFill>
                          <a:effectLst/>
                          <a:latin typeface="Times New Roman"/>
                          <a:hlinkClick r:id="rId2">
                            <a:extLst>
                              <a:ext uri="{A12FA001-AC4F-418D-AE19-62706E023703}">
                                <ahyp:hlinkClr xmlns:ahyp="http://schemas.microsoft.com/office/drawing/2018/hyperlinkcolor" val="tx"/>
                              </a:ext>
                            </a:extLst>
                          </a:hlinkClick>
                        </a:rPr>
                        <a:t>Macrothink Institute</a:t>
                      </a:r>
                      <a:r>
                        <a:rPr lang="en-IN" sz="1600" b="0" kern="1200">
                          <a:solidFill>
                            <a:schemeClr val="tx1">
                              <a:lumMod val="85000"/>
                              <a:lumOff val="15000"/>
                            </a:schemeClr>
                          </a:solidFill>
                          <a:effectLst/>
                          <a:latin typeface="Times New Roman"/>
                        </a:rPr>
                        <a:t> ISSN 1943-3581</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a:solidFill>
                            <a:schemeClr val="tx1">
                              <a:lumMod val="85000"/>
                              <a:lumOff val="15000"/>
                            </a:schemeClr>
                          </a:solidFill>
                          <a:effectLst/>
                          <a:latin typeface="Times New Roman"/>
                        </a:rPr>
                        <a:t>Volume 5,number 4</a:t>
                      </a:r>
                      <a:endParaRPr lang="en-US" sz="1600" b="0">
                        <a:solidFill>
                          <a:schemeClr val="tx1">
                            <a:lumMod val="85000"/>
                            <a:lumOff val="15000"/>
                          </a:schemeClr>
                        </a:solidFill>
                        <a:latin typeface="Times New Roman"/>
                      </a:endParaRPr>
                    </a:p>
                    <a:p>
                      <a:pPr marL="0" marR="0" indent="0" algn="just" defTabSz="914400" rtl="0" eaLnBrk="1" fontAlgn="auto" latinLnBrk="0" hangingPunct="1">
                        <a:lnSpc>
                          <a:spcPct val="100000"/>
                        </a:lnSpc>
                        <a:spcBef>
                          <a:spcPts val="0"/>
                        </a:spcBef>
                        <a:spcAft>
                          <a:spcPts val="0"/>
                        </a:spcAft>
                        <a:buClrTx/>
                        <a:buSzTx/>
                        <a:buFontTx/>
                        <a:buNone/>
                        <a:tabLst/>
                        <a:defRPr/>
                      </a:pPr>
                      <a:endParaRPr kumimoji="0" lang="en-US" sz="1600" b="0" kern="1200">
                        <a:solidFill>
                          <a:schemeClr val="dk1"/>
                        </a:solidFill>
                        <a:latin typeface="Times New Roman"/>
                        <a:ea typeface="+mn-ea"/>
                        <a:cs typeface="Times New Roman"/>
                      </a:endParaRPr>
                    </a:p>
                  </a:txBody>
                  <a:tcPr marT="45722" marB="45722"/>
                </a:tc>
                <a:tc>
                  <a:txBody>
                    <a:bodyPr/>
                    <a:lstStyle/>
                    <a:p>
                      <a:pPr algn="just"/>
                      <a:r>
                        <a:rPr kumimoji="0" lang="en-US" sz="1600" b="0" kern="1200">
                          <a:solidFill>
                            <a:schemeClr val="dk1"/>
                          </a:solidFill>
                          <a:latin typeface="Times New Roman"/>
                        </a:rPr>
                        <a:t>Routing Protocols in Vehicular Ad hoc Networks: Survey and Research Challenges</a:t>
                      </a:r>
                    </a:p>
                    <a:p>
                      <a:pPr algn="just"/>
                      <a:endParaRPr kumimoji="0" lang="en-US" sz="1600" b="0" kern="1200">
                        <a:solidFill>
                          <a:schemeClr val="tx1">
                            <a:lumMod val="85000"/>
                            <a:lumOff val="15000"/>
                          </a:schemeClr>
                        </a:solidFill>
                        <a:latin typeface="Times New Roman"/>
                        <a:ea typeface="+mn-ea"/>
                        <a:cs typeface="Times New Roman"/>
                      </a:endParaRPr>
                    </a:p>
                  </a:txBody>
                  <a:tcPr marT="45722" marB="45722"/>
                </a:tc>
                <a:tc>
                  <a:txBody>
                    <a:bodyPr/>
                    <a:lstStyle/>
                    <a:p>
                      <a:pPr lvl="0" algn="just"/>
                      <a:r>
                        <a:rPr kumimoji="0" lang="en-US" sz="1400" b="0" kern="1200">
                          <a:solidFill>
                            <a:schemeClr val="dk1"/>
                          </a:solidFill>
                          <a:latin typeface="Times New Roman"/>
                        </a:rPr>
                        <a:t>A Vehicular Ad hoc Network (VANET) is a type of wireless ad hoc network that facilitates ubiquitous connectivity between vehicles in the absence of fixed infrastructure.</a:t>
                      </a:r>
                    </a:p>
                    <a:p>
                      <a:pPr lvl="0" algn="just"/>
                      <a:r>
                        <a:rPr kumimoji="0" lang="en-US" sz="1400" b="0" kern="1200">
                          <a:solidFill>
                            <a:schemeClr val="dk1"/>
                          </a:solidFill>
                          <a:latin typeface="Times New Roman"/>
                        </a:rPr>
                        <a:t>We analyze the simulation results and discuss the strengths and weaknesses of these routing protocols in regard to their suitability to vehicular networks.</a:t>
                      </a:r>
                      <a:endParaRPr kumimoji="0" lang="en-US" sz="1400" b="0" kern="1200">
                        <a:solidFill>
                          <a:schemeClr val="dk1"/>
                        </a:solidFill>
                        <a:latin typeface="Times New Roman"/>
                        <a:ea typeface="+mn-ea"/>
                        <a:cs typeface="Times New Roman"/>
                      </a:endParaRPr>
                    </a:p>
                  </a:txBody>
                  <a:tcPr marT="45722" marB="45722"/>
                </a:tc>
                <a:tc>
                  <a:txBody>
                    <a:bodyPr/>
                    <a:lstStyle/>
                    <a:p>
                      <a:pPr lvl="0" algn="just"/>
                      <a:r>
                        <a:rPr kumimoji="0" lang="en-US" sz="1400" b="0" kern="1200">
                          <a:solidFill>
                            <a:schemeClr val="dk1"/>
                          </a:solidFill>
                          <a:latin typeface="Times New Roman"/>
                        </a:rPr>
                        <a:t>Multi-hop routing and beaconing approaches are two important research challenges in high mobility vehicular networks.</a:t>
                      </a:r>
                    </a:p>
                    <a:p>
                      <a:pPr lvl="0" algn="just"/>
                      <a:r>
                        <a:rPr kumimoji="0" lang="en-US" sz="1400" b="0" kern="1200">
                          <a:solidFill>
                            <a:schemeClr val="dk1"/>
                          </a:solidFill>
                          <a:latin typeface="Times New Roman"/>
                        </a:rPr>
                        <a:t>We perform a comparative study among the existing routing solutions, which explores the main advantages and drawbacks behind their design.</a:t>
                      </a:r>
                      <a:endParaRPr kumimoji="0" lang="en-US" sz="1400" b="0" kern="1200">
                        <a:solidFill>
                          <a:schemeClr val="dk1"/>
                        </a:solidFill>
                        <a:latin typeface="Times New Roman"/>
                        <a:ea typeface="+mn-ea"/>
                        <a:cs typeface="Times New Roman"/>
                      </a:endParaRPr>
                    </a:p>
                  </a:txBody>
                  <a:tcPr marT="45722" marB="45722"/>
                </a:tc>
                <a:extLst>
                  <a:ext uri="{0D108BD9-81ED-4DB2-BD59-A6C34878D82A}">
                    <a16:rowId xmlns:a16="http://schemas.microsoft.com/office/drawing/2014/main" val="3400868177"/>
                  </a:ext>
                </a:extLst>
              </a:tr>
            </a:tbl>
          </a:graphicData>
        </a:graphic>
      </p:graphicFrame>
    </p:spTree>
    <p:extLst>
      <p:ext uri="{BB962C8B-B14F-4D97-AF65-F5344CB8AC3E}">
        <p14:creationId xmlns:p14="http://schemas.microsoft.com/office/powerpoint/2010/main" val="16731603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89F0C7A-0686-4BC3-89B5-4A25F1296BFA}"/>
              </a:ext>
            </a:extLst>
          </p:cNvPr>
          <p:cNvGraphicFramePr>
            <a:graphicFrameLocks noGrp="1"/>
          </p:cNvGraphicFramePr>
          <p:nvPr>
            <p:extLst>
              <p:ext uri="{D42A27DB-BD31-4B8C-83A1-F6EECF244321}">
                <p14:modId xmlns:p14="http://schemas.microsoft.com/office/powerpoint/2010/main" val="4124173953"/>
              </p:ext>
            </p:extLst>
          </p:nvPr>
        </p:nvGraphicFramePr>
        <p:xfrm>
          <a:off x="731520" y="719666"/>
          <a:ext cx="10488168" cy="5638796"/>
        </p:xfrm>
        <a:graphic>
          <a:graphicData uri="http://schemas.openxmlformats.org/drawingml/2006/table">
            <a:tbl>
              <a:tblPr firstRow="1" bandRow="1">
                <a:tableStyleId>{22838BEF-8BB2-4498-84A7-C5851F593DF1}</a:tableStyleId>
              </a:tblPr>
              <a:tblGrid>
                <a:gridCol w="411480">
                  <a:extLst>
                    <a:ext uri="{9D8B030D-6E8A-4147-A177-3AD203B41FA5}">
                      <a16:colId xmlns:a16="http://schemas.microsoft.com/office/drawing/2014/main" val="2646413288"/>
                    </a:ext>
                  </a:extLst>
                </a:gridCol>
                <a:gridCol w="857250">
                  <a:extLst>
                    <a:ext uri="{9D8B030D-6E8A-4147-A177-3AD203B41FA5}">
                      <a16:colId xmlns:a16="http://schemas.microsoft.com/office/drawing/2014/main" val="4114979808"/>
                    </a:ext>
                  </a:extLst>
                </a:gridCol>
                <a:gridCol w="1410462">
                  <a:extLst>
                    <a:ext uri="{9D8B030D-6E8A-4147-A177-3AD203B41FA5}">
                      <a16:colId xmlns:a16="http://schemas.microsoft.com/office/drawing/2014/main" val="797801746"/>
                    </a:ext>
                  </a:extLst>
                </a:gridCol>
                <a:gridCol w="1819656">
                  <a:extLst>
                    <a:ext uri="{9D8B030D-6E8A-4147-A177-3AD203B41FA5}">
                      <a16:colId xmlns:a16="http://schemas.microsoft.com/office/drawing/2014/main" val="193232541"/>
                    </a:ext>
                  </a:extLst>
                </a:gridCol>
                <a:gridCol w="3118104">
                  <a:extLst>
                    <a:ext uri="{9D8B030D-6E8A-4147-A177-3AD203B41FA5}">
                      <a16:colId xmlns:a16="http://schemas.microsoft.com/office/drawing/2014/main" val="1047687790"/>
                    </a:ext>
                  </a:extLst>
                </a:gridCol>
                <a:gridCol w="2871216">
                  <a:extLst>
                    <a:ext uri="{9D8B030D-6E8A-4147-A177-3AD203B41FA5}">
                      <a16:colId xmlns:a16="http://schemas.microsoft.com/office/drawing/2014/main" val="3325892594"/>
                    </a:ext>
                  </a:extLst>
                </a:gridCol>
              </a:tblGrid>
              <a:tr h="1564979">
                <a:tc>
                  <a:txBody>
                    <a:bodyPr/>
                    <a:lstStyle/>
                    <a:p>
                      <a:r>
                        <a:rPr lang="en-IN">
                          <a:latin typeface="Times New Roman"/>
                        </a:rPr>
                        <a:t>7</a:t>
                      </a:r>
                    </a:p>
                  </a:txBody>
                  <a:tcPr/>
                </a:tc>
                <a:tc>
                  <a:txBody>
                    <a:bodyPr/>
                    <a:lstStyle/>
                    <a:p>
                      <a:r>
                        <a:rPr lang="en-IN">
                          <a:latin typeface="Times New Roman"/>
                        </a:rPr>
                        <a:t>2019</a:t>
                      </a:r>
                    </a:p>
                  </a:txBody>
                  <a:tcPr/>
                </a:tc>
                <a:tc>
                  <a:txBody>
                    <a:bodyPr/>
                    <a:lstStyle/>
                    <a:p>
                      <a:pPr algn="just"/>
                      <a:r>
                        <a:rPr kumimoji="0" lang="en-US" sz="1600" b="0" kern="1200">
                          <a:solidFill>
                            <a:schemeClr val="dk1"/>
                          </a:solidFill>
                          <a:latin typeface="Times New Roman"/>
                        </a:rPr>
                        <a:t>Iván García-</a:t>
                      </a:r>
                      <a:r>
                        <a:rPr kumimoji="0" lang="en-US" sz="1600" b="0" kern="1200" err="1">
                          <a:solidFill>
                            <a:schemeClr val="dk1"/>
                          </a:solidFill>
                          <a:latin typeface="Times New Roman"/>
                        </a:rPr>
                        <a:t>Magariño</a:t>
                      </a:r>
                      <a:r>
                        <a:rPr kumimoji="0" lang="en-US" sz="1600" b="0" kern="1200">
                          <a:solidFill>
                            <a:schemeClr val="dk1"/>
                          </a:solidFill>
                          <a:latin typeface="Times New Roman"/>
                        </a:rPr>
                        <a:t>, Sandra Sendra,</a:t>
                      </a:r>
                    </a:p>
                    <a:p>
                      <a:pPr algn="just"/>
                      <a:endParaRPr kumimoji="0" lang="en-US" sz="1600" b="0" kern="1200">
                        <a:solidFill>
                          <a:schemeClr val="dk1"/>
                        </a:solidFill>
                        <a:latin typeface="Times New Roman"/>
                      </a:endParaRPr>
                    </a:p>
                    <a:p>
                      <a:pPr algn="just"/>
                      <a:r>
                        <a:rPr kumimoji="0" lang="en-US" sz="1600" b="0" kern="1200">
                          <a:solidFill>
                            <a:schemeClr val="tx1">
                              <a:lumMod val="85000"/>
                              <a:lumOff val="15000"/>
                            </a:schemeClr>
                          </a:solidFill>
                          <a:latin typeface="Times New Roman"/>
                        </a:rPr>
                        <a:t>IEEE internet of things journal</a:t>
                      </a:r>
                      <a:r>
                        <a:rPr lang="en-US" sz="1800" b="0" i="0" kern="1200">
                          <a:solidFill>
                            <a:schemeClr val="tx1">
                              <a:lumMod val="85000"/>
                              <a:lumOff val="15000"/>
                            </a:schemeClr>
                          </a:solidFill>
                          <a:effectLst/>
                          <a:latin typeface="Times New Roman"/>
                          <a:ea typeface="+mn-ea"/>
                          <a:cs typeface="+mn-cs"/>
                        </a:rPr>
                        <a:t>( </a:t>
                      </a:r>
                      <a:r>
                        <a:rPr lang="en-US" sz="1600" b="0" i="0" kern="1200">
                          <a:solidFill>
                            <a:schemeClr val="tx1">
                              <a:lumMod val="85000"/>
                              <a:lumOff val="15000"/>
                            </a:schemeClr>
                          </a:solidFill>
                          <a:effectLst/>
                          <a:latin typeface="Times New Roman"/>
                          <a:ea typeface="+mn-ea"/>
                          <a:cs typeface="+mn-cs"/>
                        </a:rPr>
                        <a:t>Volume: 6, </a:t>
                      </a:r>
                      <a:r>
                        <a:rPr lang="en-US" sz="1600" b="0" i="0" u="none" strike="noStrike" kern="1200">
                          <a:solidFill>
                            <a:schemeClr val="tx1">
                              <a:lumMod val="85000"/>
                              <a:lumOff val="15000"/>
                            </a:schemeClr>
                          </a:solidFill>
                          <a:effectLst/>
                          <a:latin typeface="Times New Roman"/>
                          <a:ea typeface="+mn-ea"/>
                          <a:cs typeface="+mn-cs"/>
                          <a:hlinkClick r:id="rId2">
                            <a:extLst>
                              <a:ext uri="{A12FA001-AC4F-418D-AE19-62706E023703}">
                                <ahyp:hlinkClr xmlns:ahyp="http://schemas.microsoft.com/office/drawing/2018/hyperlinkcolor" val="tx"/>
                              </a:ext>
                            </a:extLst>
                          </a:hlinkClick>
                        </a:rPr>
                        <a:t>Issue: 4</a:t>
                      </a:r>
                      <a:r>
                        <a:rPr lang="en-US" sz="1600" b="0" i="0" kern="1200">
                          <a:solidFill>
                            <a:schemeClr val="tx1">
                              <a:lumMod val="85000"/>
                              <a:lumOff val="15000"/>
                            </a:schemeClr>
                          </a:solidFill>
                          <a:effectLst/>
                          <a:latin typeface="Times New Roman"/>
                          <a:ea typeface="+mn-ea"/>
                          <a:cs typeface="+mn-cs"/>
                        </a:rPr>
                        <a:t>, Aug. 2019)</a:t>
                      </a:r>
                      <a:endParaRPr lang="en-US" sz="1600" b="0">
                        <a:solidFill>
                          <a:schemeClr val="tx1">
                            <a:lumMod val="85000"/>
                            <a:lumOff val="15000"/>
                          </a:schemeClr>
                        </a:solidFill>
                        <a:latin typeface="Times New Roman"/>
                        <a:cs typeface="Times New Roman"/>
                      </a:endParaRPr>
                    </a:p>
                  </a:txBody>
                  <a:tcPr marT="45719" marB="45719"/>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kern="1200">
                          <a:solidFill>
                            <a:schemeClr val="dk1"/>
                          </a:solidFill>
                          <a:latin typeface="Times New Roman"/>
                        </a:rPr>
                        <a:t>Security in vehicles with IoT by prioritization rules, vehicle certificates and trust management</a:t>
                      </a:r>
                    </a:p>
                    <a:p>
                      <a:pPr marL="0" marR="0" indent="0" algn="just" defTabSz="914400" rtl="0" eaLnBrk="1" fontAlgn="auto" latinLnBrk="0" hangingPunct="1">
                        <a:lnSpc>
                          <a:spcPct val="100000"/>
                        </a:lnSpc>
                        <a:spcBef>
                          <a:spcPts val="0"/>
                        </a:spcBef>
                        <a:spcAft>
                          <a:spcPts val="0"/>
                        </a:spcAft>
                        <a:buClrTx/>
                        <a:buSzTx/>
                        <a:buFontTx/>
                        <a:buNone/>
                        <a:tabLst/>
                        <a:defRPr/>
                      </a:pPr>
                      <a:endParaRPr kumimoji="0" lang="en-US" sz="1600" b="0" kern="1200">
                        <a:solidFill>
                          <a:schemeClr val="dk1"/>
                        </a:solidFill>
                        <a:latin typeface="Times New Roman"/>
                        <a:ea typeface="+mn-ea"/>
                        <a:cs typeface="Times New Roman"/>
                      </a:endParaRPr>
                    </a:p>
                  </a:txBody>
                  <a:tcPr marT="45719" marB="45719"/>
                </a:tc>
                <a:tc>
                  <a:txBody>
                    <a:bodyPr/>
                    <a:lstStyle/>
                    <a:p>
                      <a:pPr lvl="0" algn="just"/>
                      <a:r>
                        <a:rPr kumimoji="0" lang="en-US" sz="1400" b="0" kern="1200">
                          <a:solidFill>
                            <a:schemeClr val="dk1"/>
                          </a:solidFill>
                          <a:latin typeface="Times New Roman"/>
                        </a:rPr>
                        <a:t>The Internet of vehicles (</a:t>
                      </a:r>
                      <a:r>
                        <a:rPr kumimoji="0" lang="en-US" sz="1400" b="0" kern="1200" err="1">
                          <a:solidFill>
                            <a:schemeClr val="dk1"/>
                          </a:solidFill>
                          <a:latin typeface="Times New Roman"/>
                        </a:rPr>
                        <a:t>IoV</a:t>
                      </a:r>
                      <a:r>
                        <a:rPr kumimoji="0" lang="en-US" sz="1400" b="0" kern="1200">
                          <a:solidFill>
                            <a:schemeClr val="dk1"/>
                          </a:solidFill>
                          <a:latin typeface="Times New Roman"/>
                        </a:rPr>
                        <a:t>) provides new opportunities for the coordination of vehicles for enhancing safety and transportation performance.</a:t>
                      </a:r>
                    </a:p>
                    <a:p>
                      <a:pPr lvl="0" algn="just"/>
                      <a:r>
                        <a:rPr kumimoji="0" lang="en-US" sz="1400" b="0" kern="1200">
                          <a:solidFill>
                            <a:schemeClr val="dk1"/>
                          </a:solidFill>
                          <a:latin typeface="Times New Roman"/>
                        </a:rPr>
                        <a:t>Vehicles can be coordinated for avoiding collisions by communicating their positions when near to each other</a:t>
                      </a:r>
                      <a:endParaRPr kumimoji="0" lang="en-US" sz="1400" b="0" kern="1200">
                        <a:solidFill>
                          <a:schemeClr val="dk1"/>
                        </a:solidFill>
                        <a:latin typeface="Times New Roman"/>
                        <a:ea typeface="+mn-ea"/>
                        <a:cs typeface="Times New Roman"/>
                      </a:endParaRPr>
                    </a:p>
                  </a:txBody>
                  <a:tcPr marT="45719" marB="45719"/>
                </a:tc>
                <a:tc>
                  <a:txBody>
                    <a:bodyPr/>
                    <a:lstStyle/>
                    <a:p>
                      <a:pPr lvl="0" algn="just"/>
                      <a:r>
                        <a:rPr kumimoji="0" lang="en-US" sz="1400" b="0" kern="1200" err="1">
                          <a:solidFill>
                            <a:schemeClr val="dk1"/>
                          </a:solidFill>
                          <a:latin typeface="Times New Roman"/>
                        </a:rPr>
                        <a:t>IoV</a:t>
                      </a:r>
                      <a:r>
                        <a:rPr kumimoji="0" lang="en-US" sz="1400" b="0" kern="1200">
                          <a:solidFill>
                            <a:schemeClr val="dk1"/>
                          </a:solidFill>
                          <a:latin typeface="Times New Roman"/>
                        </a:rPr>
                        <a:t> also brings security challenges, such as keeping safe from virtual hijacking.</a:t>
                      </a:r>
                    </a:p>
                    <a:p>
                      <a:pPr lvl="0" algn="just"/>
                      <a:r>
                        <a:rPr kumimoji="0" lang="en-US" sz="1400" b="0" kern="1200">
                          <a:solidFill>
                            <a:schemeClr val="dk1"/>
                          </a:solidFill>
                          <a:latin typeface="Times New Roman"/>
                        </a:rPr>
                        <a:t>Vehicles with IoT and autonomous decisions on motion imply many challenges for the viewpoint of security and safety, as one can observe in the variety of possible attacks over self-driving vehicles.</a:t>
                      </a:r>
                      <a:endParaRPr kumimoji="0" lang="en-US" sz="1400" b="0" kern="1200">
                        <a:solidFill>
                          <a:schemeClr val="dk1"/>
                        </a:solidFill>
                        <a:latin typeface="Times New Roman"/>
                        <a:ea typeface="+mn-ea"/>
                        <a:cs typeface="Times New Roman"/>
                      </a:endParaRPr>
                    </a:p>
                  </a:txBody>
                  <a:tcPr marT="45719" marB="45719"/>
                </a:tc>
                <a:extLst>
                  <a:ext uri="{0D108BD9-81ED-4DB2-BD59-A6C34878D82A}">
                    <a16:rowId xmlns:a16="http://schemas.microsoft.com/office/drawing/2014/main" val="405290169"/>
                  </a:ext>
                </a:extLst>
              </a:tr>
              <a:tr h="1564979">
                <a:tc>
                  <a:txBody>
                    <a:bodyPr/>
                    <a:lstStyle/>
                    <a:p>
                      <a:r>
                        <a:rPr lang="en-IN">
                          <a:latin typeface="Times New Roman"/>
                        </a:rPr>
                        <a:t>8</a:t>
                      </a:r>
                    </a:p>
                  </a:txBody>
                  <a:tcPr/>
                </a:tc>
                <a:tc>
                  <a:txBody>
                    <a:bodyPr/>
                    <a:lstStyle/>
                    <a:p>
                      <a:r>
                        <a:rPr lang="en-IN">
                          <a:latin typeface="Times New Roman"/>
                        </a:rPr>
                        <a:t>2018</a:t>
                      </a:r>
                    </a:p>
                  </a:txBody>
                  <a:tcPr/>
                </a:tc>
                <a:tc>
                  <a:txBody>
                    <a:bodyPr/>
                    <a:lstStyle/>
                    <a:p>
                      <a:pPr marL="0" marR="0" indent="0" algn="just" rtl="0" eaLnBrk="1" fontAlgn="auto" latinLnBrk="0" hangingPunct="1">
                        <a:lnSpc>
                          <a:spcPct val="100000"/>
                        </a:lnSpc>
                        <a:spcBef>
                          <a:spcPts val="0"/>
                        </a:spcBef>
                        <a:spcAft>
                          <a:spcPts val="0"/>
                        </a:spcAft>
                        <a:buClrTx/>
                        <a:buSzTx/>
                        <a:buFontTx/>
                        <a:buNone/>
                      </a:pPr>
                      <a:r>
                        <a:rPr kumimoji="0" lang="en-US" sz="1600" b="0" kern="1200">
                          <a:solidFill>
                            <a:schemeClr val="dk1"/>
                          </a:solidFill>
                          <a:latin typeface="Times New Roman"/>
                        </a:rPr>
                        <a:t>Talal Ashraf Butt, Razi Iqbal</a:t>
                      </a:r>
                      <a:r>
                        <a:rPr lang="en-US" sz="1600" b="0" i="0" u="none" strike="noStrike" kern="1200">
                          <a:solidFill>
                            <a:srgbClr val="3A96B0"/>
                          </a:solidFill>
                          <a:effectLst/>
                          <a:latin typeface="Times New Roman"/>
                          <a:ea typeface="+mn-ea"/>
                          <a:cs typeface="Times New Roman"/>
                        </a:rPr>
                        <a:t> </a:t>
                      </a:r>
                      <a:endParaRPr kumimoji="0" lang="en-US" sz="1600" b="0" i="0" u="none" strike="noStrike" kern="1200">
                        <a:solidFill>
                          <a:srgbClr val="3A96B0"/>
                        </a:solidFill>
                        <a:effectLst/>
                        <a:latin typeface="Times New Roman"/>
                        <a:ea typeface="+mn-ea"/>
                        <a:cs typeface="Times New Roman"/>
                      </a:endParaRPr>
                    </a:p>
                    <a:p>
                      <a:pPr marL="0" marR="0" indent="0" algn="just"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a:solidFill>
                          <a:srgbClr val="3A96B0"/>
                        </a:solidFill>
                        <a:effectLst/>
                        <a:latin typeface="Times New Roman"/>
                        <a:ea typeface="+mn-ea"/>
                        <a:cs typeface="Times New Roman"/>
                      </a:endParaRPr>
                    </a:p>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err="1">
                          <a:solidFill>
                            <a:schemeClr val="tx1">
                              <a:lumMod val="85000"/>
                              <a:lumOff val="15000"/>
                            </a:schemeClr>
                          </a:solidFill>
                          <a:effectLst/>
                          <a:latin typeface="Times New Roman"/>
                          <a:ea typeface="+mn-ea"/>
                          <a:cs typeface="Times New Roman"/>
                        </a:rPr>
                        <a:t>Publons</a:t>
                      </a:r>
                      <a:r>
                        <a:rPr kumimoji="0" lang="en-US" sz="1600" b="0" i="0" u="none" strike="noStrike" kern="1200">
                          <a:solidFill>
                            <a:schemeClr val="tx1">
                              <a:lumMod val="85000"/>
                              <a:lumOff val="15000"/>
                            </a:schemeClr>
                          </a:solidFill>
                          <a:effectLst/>
                          <a:latin typeface="Times New Roman"/>
                          <a:ea typeface="+mn-ea"/>
                          <a:cs typeface="Times New Roman"/>
                        </a:rPr>
                        <a:t> journal, computer science and engineering in july,2018</a:t>
                      </a:r>
                    </a:p>
                  </a:txBody>
                  <a:tcPr marT="45719" marB="45719"/>
                </a:tc>
                <a:tc>
                  <a:txBody>
                    <a:bodyPr/>
                    <a:lstStyle/>
                    <a:p>
                      <a:pPr algn="just"/>
                      <a:r>
                        <a:rPr kumimoji="0" lang="en-US" sz="1600" b="0" kern="1200">
                          <a:solidFill>
                            <a:schemeClr val="dk1"/>
                          </a:solidFill>
                          <a:latin typeface="Times New Roman"/>
                        </a:rPr>
                        <a:t>Social Internet of Vehicles: Architecture and Enabling Technologies</a:t>
                      </a:r>
                      <a:endParaRPr lang="en-US" sz="1600" b="0">
                        <a:latin typeface="Times New Roman"/>
                        <a:cs typeface="Times New Roman"/>
                      </a:endParaRPr>
                    </a:p>
                  </a:txBody>
                  <a:tcPr marT="45719" marB="45719"/>
                </a:tc>
                <a:tc>
                  <a:txBody>
                    <a:bodyPr/>
                    <a:lstStyle/>
                    <a:p>
                      <a:pPr lvl="0" algn="just"/>
                      <a:r>
                        <a:rPr kumimoji="0" lang="en-US" sz="1400" b="0" kern="1200">
                          <a:solidFill>
                            <a:schemeClr val="dk1"/>
                          </a:solidFill>
                          <a:latin typeface="Times New Roman"/>
                        </a:rPr>
                        <a:t>The key goal of Internet of Things (IoT) has been the provision of value-added services based on the ubiquitously available smart devices that can offer diverse services by interacting with each other.</a:t>
                      </a:r>
                    </a:p>
                    <a:p>
                      <a:pPr lvl="0" algn="just"/>
                      <a:r>
                        <a:rPr kumimoji="0" lang="en-US" sz="1400" b="0" kern="1200">
                          <a:solidFill>
                            <a:schemeClr val="dk1"/>
                          </a:solidFill>
                          <a:latin typeface="Times New Roman"/>
                        </a:rPr>
                        <a:t>This cognizance enables these smart devices to socialize with each other based on shared context and mutual interests.</a:t>
                      </a:r>
                      <a:endParaRPr kumimoji="0" lang="en-US" sz="1400" b="0" kern="1200">
                        <a:solidFill>
                          <a:schemeClr val="dk1"/>
                        </a:solidFill>
                        <a:latin typeface="Times New Roman"/>
                        <a:ea typeface="+mn-ea"/>
                        <a:cs typeface="Times New Roman"/>
                      </a:endParaRPr>
                    </a:p>
                  </a:txBody>
                  <a:tcPr marT="45719" marB="45719"/>
                </a:tc>
                <a:tc>
                  <a:txBody>
                    <a:bodyPr/>
                    <a:lstStyle/>
                    <a:p>
                      <a:pPr lvl="0" algn="just"/>
                      <a:r>
                        <a:rPr kumimoji="0" lang="en-US" sz="1400" b="0" kern="1200" err="1">
                          <a:solidFill>
                            <a:schemeClr val="dk1"/>
                          </a:solidFill>
                          <a:latin typeface="Times New Roman"/>
                        </a:rPr>
                        <a:t>IoV</a:t>
                      </a:r>
                      <a:r>
                        <a:rPr kumimoji="0" lang="en-US" sz="1400" b="0" kern="1200">
                          <a:solidFill>
                            <a:schemeClr val="dk1"/>
                          </a:solidFill>
                          <a:latin typeface="Times New Roman"/>
                        </a:rPr>
                        <a:t> is conceptualized to solve several problems faced in traditional VANETs, such as, lack of coordination between disparate vehicles that are travelling at a distance from each other, scalability, ubiquity and information insufficiency, etc.</a:t>
                      </a:r>
                    </a:p>
                    <a:p>
                      <a:pPr lvl="0" algn="just"/>
                      <a:r>
                        <a:rPr kumimoji="0" lang="en-US" sz="1400" b="0" kern="1200">
                          <a:solidFill>
                            <a:schemeClr val="dk1"/>
                          </a:solidFill>
                          <a:latin typeface="Times New Roman"/>
                        </a:rPr>
                        <a:t>The sharing of information in </a:t>
                      </a:r>
                      <a:r>
                        <a:rPr kumimoji="0" lang="en-US" sz="1400" b="0" kern="1200" err="1">
                          <a:solidFill>
                            <a:schemeClr val="dk1"/>
                          </a:solidFill>
                          <a:latin typeface="Times New Roman"/>
                        </a:rPr>
                        <a:t>SIoV</a:t>
                      </a:r>
                      <a:r>
                        <a:rPr kumimoji="0" lang="en-US" sz="1400" b="0" kern="1200">
                          <a:solidFill>
                            <a:schemeClr val="dk1"/>
                          </a:solidFill>
                          <a:latin typeface="Times New Roman"/>
                        </a:rPr>
                        <a:t> depends on several factors such as context, connection type, network structure, nature of application and environment.</a:t>
                      </a:r>
                    </a:p>
                    <a:p>
                      <a:pPr algn="just"/>
                      <a:endParaRPr kumimoji="0" lang="en-US" sz="1400" b="0" kern="1200">
                        <a:solidFill>
                          <a:schemeClr val="dk1"/>
                        </a:solidFill>
                        <a:latin typeface="Times New Roman"/>
                        <a:ea typeface="+mn-ea"/>
                        <a:cs typeface="Times New Roman"/>
                      </a:endParaRPr>
                    </a:p>
                  </a:txBody>
                  <a:tcPr marT="45719" marB="45719"/>
                </a:tc>
                <a:extLst>
                  <a:ext uri="{0D108BD9-81ED-4DB2-BD59-A6C34878D82A}">
                    <a16:rowId xmlns:a16="http://schemas.microsoft.com/office/drawing/2014/main" val="445210491"/>
                  </a:ext>
                </a:extLst>
              </a:tr>
            </a:tbl>
          </a:graphicData>
        </a:graphic>
      </p:graphicFrame>
    </p:spTree>
    <p:extLst>
      <p:ext uri="{BB962C8B-B14F-4D97-AF65-F5344CB8AC3E}">
        <p14:creationId xmlns:p14="http://schemas.microsoft.com/office/powerpoint/2010/main" val="11451165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1B9F00D-4430-4314-9EAA-AAE6109940A5}"/>
              </a:ext>
            </a:extLst>
          </p:cNvPr>
          <p:cNvGraphicFramePr>
            <a:graphicFrameLocks noGrp="1"/>
          </p:cNvGraphicFramePr>
          <p:nvPr>
            <p:extLst>
              <p:ext uri="{D42A27DB-BD31-4B8C-83A1-F6EECF244321}">
                <p14:modId xmlns:p14="http://schemas.microsoft.com/office/powerpoint/2010/main" val="392537041"/>
              </p:ext>
            </p:extLst>
          </p:nvPr>
        </p:nvGraphicFramePr>
        <p:xfrm>
          <a:off x="576072" y="813816"/>
          <a:ext cx="11009376" cy="5093208"/>
        </p:xfrm>
        <a:graphic>
          <a:graphicData uri="http://schemas.openxmlformats.org/drawingml/2006/table">
            <a:tbl>
              <a:tblPr firstRow="1" bandRow="1">
                <a:tableStyleId>{22838BEF-8BB2-4498-84A7-C5851F593DF1}</a:tableStyleId>
              </a:tblPr>
              <a:tblGrid>
                <a:gridCol w="521208">
                  <a:extLst>
                    <a:ext uri="{9D8B030D-6E8A-4147-A177-3AD203B41FA5}">
                      <a16:colId xmlns:a16="http://schemas.microsoft.com/office/drawing/2014/main" val="4213737740"/>
                    </a:ext>
                  </a:extLst>
                </a:gridCol>
                <a:gridCol w="694944">
                  <a:extLst>
                    <a:ext uri="{9D8B030D-6E8A-4147-A177-3AD203B41FA5}">
                      <a16:colId xmlns:a16="http://schemas.microsoft.com/office/drawing/2014/main" val="2191328249"/>
                    </a:ext>
                  </a:extLst>
                </a:gridCol>
                <a:gridCol w="1865376">
                  <a:extLst>
                    <a:ext uri="{9D8B030D-6E8A-4147-A177-3AD203B41FA5}">
                      <a16:colId xmlns:a16="http://schemas.microsoft.com/office/drawing/2014/main" val="1935725858"/>
                    </a:ext>
                  </a:extLst>
                </a:gridCol>
                <a:gridCol w="1700784">
                  <a:extLst>
                    <a:ext uri="{9D8B030D-6E8A-4147-A177-3AD203B41FA5}">
                      <a16:colId xmlns:a16="http://schemas.microsoft.com/office/drawing/2014/main" val="2104660986"/>
                    </a:ext>
                  </a:extLst>
                </a:gridCol>
                <a:gridCol w="3054096">
                  <a:extLst>
                    <a:ext uri="{9D8B030D-6E8A-4147-A177-3AD203B41FA5}">
                      <a16:colId xmlns:a16="http://schemas.microsoft.com/office/drawing/2014/main" val="883334253"/>
                    </a:ext>
                  </a:extLst>
                </a:gridCol>
                <a:gridCol w="3172968">
                  <a:extLst>
                    <a:ext uri="{9D8B030D-6E8A-4147-A177-3AD203B41FA5}">
                      <a16:colId xmlns:a16="http://schemas.microsoft.com/office/drawing/2014/main" val="3297734907"/>
                    </a:ext>
                  </a:extLst>
                </a:gridCol>
              </a:tblGrid>
              <a:tr h="5093208">
                <a:tc>
                  <a:txBody>
                    <a:bodyPr/>
                    <a:lstStyle/>
                    <a:p>
                      <a:r>
                        <a:rPr lang="en-IN" sz="1600">
                          <a:latin typeface="Times New Roman"/>
                        </a:rPr>
                        <a:t>9</a:t>
                      </a:r>
                    </a:p>
                  </a:txBody>
                  <a:tcPr/>
                </a:tc>
                <a:tc>
                  <a:txBody>
                    <a:bodyPr/>
                    <a:lstStyle/>
                    <a:p>
                      <a:r>
                        <a:rPr lang="en-IN" sz="1600">
                          <a:latin typeface="Times New Roman"/>
                        </a:rPr>
                        <a:t>2017</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kern="1200">
                          <a:solidFill>
                            <a:schemeClr val="dk1"/>
                          </a:solidFill>
                          <a:latin typeface="Times New Roman"/>
                        </a:rPr>
                        <a:t>Kaveh Bakhsh </a:t>
                      </a:r>
                      <a:r>
                        <a:rPr kumimoji="0" lang="en-US" sz="1600" b="0" kern="1200" err="1">
                          <a:solidFill>
                            <a:schemeClr val="dk1"/>
                          </a:solidFill>
                          <a:latin typeface="Times New Roman"/>
                        </a:rPr>
                        <a:t>Kelarestaghi</a:t>
                      </a:r>
                      <a:r>
                        <a:rPr kumimoji="0" lang="en-US" sz="1600" b="0" kern="1200">
                          <a:solidFill>
                            <a:schemeClr val="dk1"/>
                          </a:solidFill>
                          <a:latin typeface="Times New Roman"/>
                        </a:rPr>
                        <a:t>, Mahsa </a:t>
                      </a:r>
                      <a:r>
                        <a:rPr kumimoji="0" lang="en-US" sz="1600" b="0" kern="1200" err="1">
                          <a:solidFill>
                            <a:schemeClr val="dk1"/>
                          </a:solidFill>
                          <a:latin typeface="Times New Roman"/>
                        </a:rPr>
                        <a:t>Foruhandeh</a:t>
                      </a:r>
                      <a:endParaRPr kumimoji="0" lang="en-US" sz="1600" b="0" kern="1200">
                        <a:solidFill>
                          <a:schemeClr val="dk1"/>
                        </a:solidFill>
                        <a:latin typeface="Times New Roman"/>
                      </a:endParaRPr>
                    </a:p>
                    <a:p>
                      <a:pPr marL="0" marR="0" indent="0" algn="just" defTabSz="914400" rtl="0" eaLnBrk="1" fontAlgn="auto" latinLnBrk="0" hangingPunct="1">
                        <a:lnSpc>
                          <a:spcPct val="100000"/>
                        </a:lnSpc>
                        <a:spcBef>
                          <a:spcPts val="0"/>
                        </a:spcBef>
                        <a:spcAft>
                          <a:spcPts val="0"/>
                        </a:spcAft>
                        <a:buClrTx/>
                        <a:buSzTx/>
                        <a:buFontTx/>
                        <a:buNone/>
                        <a:tabLst/>
                        <a:defRPr/>
                      </a:pPr>
                      <a:endParaRPr kumimoji="0" lang="en-US" sz="1600" b="0" kern="1200">
                        <a:solidFill>
                          <a:schemeClr val="dk1"/>
                        </a:solidFill>
                        <a:latin typeface="Times New Roman"/>
                        <a:ea typeface="+mn-ea"/>
                        <a:cs typeface="Times New Roman"/>
                      </a:endParaRPr>
                    </a:p>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kern="1200" err="1">
                          <a:solidFill>
                            <a:schemeClr val="dk1"/>
                          </a:solidFill>
                          <a:latin typeface="Times New Roman"/>
                          <a:ea typeface="+mn-ea"/>
                          <a:cs typeface="Times New Roman"/>
                        </a:rPr>
                        <a:t>Arxiv</a:t>
                      </a:r>
                      <a:r>
                        <a:rPr kumimoji="0" lang="en-US" sz="1600" b="0" kern="1200">
                          <a:solidFill>
                            <a:schemeClr val="dk1"/>
                          </a:solidFill>
                          <a:latin typeface="Times New Roman"/>
                          <a:ea typeface="+mn-ea"/>
                          <a:cs typeface="Times New Roman"/>
                        </a:rPr>
                        <a:t> Journal</a:t>
                      </a:r>
                    </a:p>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kern="1200">
                          <a:solidFill>
                            <a:schemeClr val="dk1"/>
                          </a:solidFill>
                          <a:latin typeface="Times New Roman"/>
                          <a:ea typeface="+mn-ea"/>
                          <a:cs typeface="Times New Roman"/>
                        </a:rPr>
                        <a:t>https://arxiv.org/abs/1903.01541</a:t>
                      </a:r>
                    </a:p>
                  </a:txBody>
                  <a:tcPr marT="45719" marB="45719"/>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kern="1200">
                          <a:solidFill>
                            <a:schemeClr val="dk1"/>
                          </a:solidFill>
                          <a:latin typeface="Times New Roman"/>
                        </a:rPr>
                        <a:t>Survey on Vehicular Ad Hoc Networks and Its Access Technologies Security Vulnerabilities and Countermeasures</a:t>
                      </a:r>
                      <a:endParaRPr kumimoji="0" lang="en-US" sz="1600" b="0" kern="1200">
                        <a:solidFill>
                          <a:schemeClr val="dk1"/>
                        </a:solidFill>
                        <a:latin typeface="Times New Roman"/>
                        <a:ea typeface="+mn-ea"/>
                        <a:cs typeface="Times New Roman"/>
                      </a:endParaRPr>
                    </a:p>
                  </a:txBody>
                  <a:tcPr marT="45719" marB="45719"/>
                </a:tc>
                <a:tc>
                  <a:txBody>
                    <a:bodyPr/>
                    <a:lstStyle/>
                    <a:p>
                      <a:pPr lvl="0" algn="just"/>
                      <a:r>
                        <a:rPr kumimoji="0" lang="en-US" sz="1600" b="0" kern="1200">
                          <a:solidFill>
                            <a:schemeClr val="dk1"/>
                          </a:solidFill>
                          <a:latin typeface="Times New Roman"/>
                        </a:rPr>
                        <a:t>Providing knowledge to the vehicles or other entities involved with modern transportation in such networks, is the key to proper traffic management, efficient use of resources, and to improve the transportation safety.</a:t>
                      </a:r>
                    </a:p>
                    <a:p>
                      <a:pPr lvl="0" algn="just"/>
                      <a:r>
                        <a:rPr kumimoji="0" lang="en-US" sz="1600" b="0" kern="1200">
                          <a:solidFill>
                            <a:schemeClr val="dk1"/>
                          </a:solidFill>
                          <a:latin typeface="Times New Roman"/>
                        </a:rPr>
                        <a:t>Compounding VANETs and modern vehicles will allow adversaries to gain access to the </a:t>
                      </a:r>
                      <a:r>
                        <a:rPr kumimoji="0" lang="en-US" sz="1600" b="0" kern="1200" err="1">
                          <a:solidFill>
                            <a:schemeClr val="dk1"/>
                          </a:solidFill>
                          <a:latin typeface="Times New Roman"/>
                        </a:rPr>
                        <a:t>invehicle</a:t>
                      </a:r>
                      <a:r>
                        <a:rPr kumimoji="0" lang="en-US" sz="1600" b="0" kern="1200">
                          <a:solidFill>
                            <a:schemeClr val="dk1"/>
                          </a:solidFill>
                          <a:latin typeface="Times New Roman"/>
                        </a:rPr>
                        <a:t> networks and take control of vehicles remotely to use them as a target or a foothold.</a:t>
                      </a:r>
                      <a:endParaRPr kumimoji="0" lang="en-US" sz="1600" b="0" kern="1200">
                        <a:solidFill>
                          <a:schemeClr val="dk1"/>
                        </a:solidFill>
                        <a:latin typeface="Times New Roman"/>
                        <a:ea typeface="+mn-ea"/>
                        <a:cs typeface="Times New Roman"/>
                      </a:endParaRPr>
                    </a:p>
                  </a:txBody>
                  <a:tcPr marT="45719" marB="45719"/>
                </a:tc>
                <a:tc>
                  <a:txBody>
                    <a:bodyPr/>
                    <a:lstStyle/>
                    <a:p>
                      <a:pPr lvl="0" algn="just"/>
                      <a:r>
                        <a:rPr kumimoji="0" lang="en-US" sz="1600" b="0" kern="1200">
                          <a:solidFill>
                            <a:schemeClr val="dk1"/>
                          </a:solidFill>
                          <a:latin typeface="Times New Roman"/>
                        </a:rPr>
                        <a:t>We survey security challenges that emerge from application of different VANETs’ access technologies.</a:t>
                      </a:r>
                    </a:p>
                    <a:p>
                      <a:pPr lvl="0" algn="just"/>
                      <a:r>
                        <a:rPr kumimoji="0" lang="en-US" sz="1600" b="0" kern="1200">
                          <a:solidFill>
                            <a:schemeClr val="dk1"/>
                          </a:solidFill>
                          <a:latin typeface="Times New Roman"/>
                        </a:rPr>
                        <a:t>Security challenges and propound heterogeneous technologies to achieve the highest security and best performance in VANETs.</a:t>
                      </a:r>
                      <a:endParaRPr kumimoji="0" lang="en-US" sz="1600" b="0" kern="1200">
                        <a:solidFill>
                          <a:schemeClr val="dk1"/>
                        </a:solidFill>
                        <a:latin typeface="Times New Roman"/>
                        <a:ea typeface="+mn-ea"/>
                        <a:cs typeface="Times New Roman"/>
                      </a:endParaRPr>
                    </a:p>
                  </a:txBody>
                  <a:tcPr marT="45719" marB="45719"/>
                </a:tc>
                <a:extLst>
                  <a:ext uri="{0D108BD9-81ED-4DB2-BD59-A6C34878D82A}">
                    <a16:rowId xmlns:a16="http://schemas.microsoft.com/office/drawing/2014/main" val="1619698020"/>
                  </a:ext>
                </a:extLst>
              </a:tr>
            </a:tbl>
          </a:graphicData>
        </a:graphic>
      </p:graphicFrame>
    </p:spTree>
    <p:extLst>
      <p:ext uri="{BB962C8B-B14F-4D97-AF65-F5344CB8AC3E}">
        <p14:creationId xmlns:p14="http://schemas.microsoft.com/office/powerpoint/2010/main" val="7149938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9B7E-208F-445D-BC06-026D32610A63}"/>
              </a:ext>
            </a:extLst>
          </p:cNvPr>
          <p:cNvSpPr>
            <a:spLocks noGrp="1"/>
          </p:cNvSpPr>
          <p:nvPr>
            <p:ph type="title"/>
          </p:nvPr>
        </p:nvSpPr>
        <p:spPr>
          <a:xfrm>
            <a:off x="777240" y="98425"/>
            <a:ext cx="10659110" cy="1325563"/>
          </a:xfrm>
        </p:spPr>
        <p:txBody>
          <a:bodyPr>
            <a:normAutofit/>
          </a:bodyPr>
          <a:lstStyle/>
          <a:p>
            <a:pPr algn="ctr"/>
            <a:r>
              <a:rPr lang="en-US" sz="4000">
                <a:latin typeface="Times"/>
                <a:cs typeface="Times"/>
              </a:rPr>
              <a:t>PROBLEM</a:t>
            </a:r>
            <a:r>
              <a:rPr lang="en-US" sz="4000"/>
              <a:t> STATEMENT</a:t>
            </a:r>
            <a:endParaRPr lang="en-IN" sz="4000"/>
          </a:p>
        </p:txBody>
      </p:sp>
      <p:sp>
        <p:nvSpPr>
          <p:cNvPr id="3" name="Content Placeholder 2">
            <a:extLst>
              <a:ext uri="{FF2B5EF4-FFF2-40B4-BE49-F238E27FC236}">
                <a16:creationId xmlns:a16="http://schemas.microsoft.com/office/drawing/2014/main" id="{A9E17980-1511-4BFF-8D46-612652833D75}"/>
              </a:ext>
            </a:extLst>
          </p:cNvPr>
          <p:cNvSpPr>
            <a:spLocks noGrp="1"/>
          </p:cNvSpPr>
          <p:nvPr>
            <p:ph idx="1"/>
          </p:nvPr>
        </p:nvSpPr>
        <p:spPr>
          <a:xfrm>
            <a:off x="777240" y="1644650"/>
            <a:ext cx="10659110" cy="4351338"/>
          </a:xfrm>
        </p:spPr>
        <p:txBody>
          <a:bodyPr vert="horz" lIns="91440" tIns="45720" rIns="91440" bIns="45720" rtlCol="0" anchor="t">
            <a:noAutofit/>
          </a:bodyPr>
          <a:lstStyle/>
          <a:p>
            <a:pPr algn="just"/>
            <a:r>
              <a:rPr lang="en-US" sz="2400" b="0" i="0">
                <a:solidFill>
                  <a:srgbClr val="222222"/>
                </a:solidFill>
                <a:effectLst/>
                <a:latin typeface="Times New Roman" panose="02020603050405020304" pitchFamily="18" charset="0"/>
                <a:cs typeface="Times New Roman" panose="02020603050405020304" pitchFamily="18" charset="0"/>
              </a:rPr>
              <a:t>In any city mobility is a key concern; be it going to school, college and office or for any other purpose citizens use transport system to travel within the city.</a:t>
            </a:r>
            <a:endParaRPr lang="en-US"/>
          </a:p>
          <a:p>
            <a:pPr algn="just"/>
            <a:r>
              <a:rPr lang="en-US" sz="2400" b="0" i="0">
                <a:solidFill>
                  <a:srgbClr val="222222"/>
                </a:solidFill>
                <a:effectLst/>
                <a:latin typeface="Times New Roman" panose="02020603050405020304" pitchFamily="18" charset="0"/>
                <a:cs typeface="Times New Roman" panose="02020603050405020304" pitchFamily="18" charset="0"/>
              </a:rPr>
              <a:t>With urbanization expanding with speedy stride, number of vehicles on road is also increasing. Combination of both in return puts enormous pressure on cities to maintain a better traffic system so that the city keeps on moving without any hassle.</a:t>
            </a:r>
            <a:endParaRPr lang="en-US" sz="2400">
              <a:solidFill>
                <a:srgbClr val="222222"/>
              </a:solidFill>
              <a:latin typeface="Times New Roman" panose="02020603050405020304" pitchFamily="18" charset="0"/>
              <a:cs typeface="Times New Roman" panose="02020603050405020304" pitchFamily="18" charset="0"/>
            </a:endParaRPr>
          </a:p>
          <a:p>
            <a:pPr algn="just"/>
            <a:r>
              <a:rPr lang="en-US" sz="2400" b="0" i="0">
                <a:solidFill>
                  <a:srgbClr val="222222"/>
                </a:solidFill>
                <a:effectLst/>
                <a:latin typeface="Times New Roman" panose="02020603050405020304" pitchFamily="18" charset="0"/>
                <a:cs typeface="Times New Roman" panose="02020603050405020304" pitchFamily="18" charset="0"/>
              </a:rPr>
              <a:t>Number of fatal accidents increases with increase in traffic flow. Delivering information about some dangerous conditions like forward collisions, backward collisions, </a:t>
            </a:r>
            <a:r>
              <a:rPr lang="en-US" sz="2400" b="0" i="0" err="1">
                <a:solidFill>
                  <a:srgbClr val="222222"/>
                </a:solidFill>
                <a:effectLst/>
                <a:latin typeface="Times New Roman" panose="02020603050405020304" pitchFamily="18" charset="0"/>
                <a:cs typeface="Times New Roman" panose="02020603050405020304" pitchFamily="18" charset="0"/>
              </a:rPr>
              <a:t>overspeeding</a:t>
            </a:r>
            <a:r>
              <a:rPr lang="en-US" sz="2400" b="0" i="0">
                <a:solidFill>
                  <a:srgbClr val="222222"/>
                </a:solidFill>
                <a:effectLst/>
                <a:latin typeface="Times New Roman" panose="02020603050405020304" pitchFamily="18" charset="0"/>
                <a:cs typeface="Times New Roman" panose="02020603050405020304" pitchFamily="18" charset="0"/>
              </a:rPr>
              <a:t> prior to the driver reduces the number of accidents.</a:t>
            </a:r>
          </a:p>
          <a:p>
            <a:pPr algn="just"/>
            <a:r>
              <a:rPr lang="en-US" sz="2400" b="0" i="0">
                <a:solidFill>
                  <a:srgbClr val="222222"/>
                </a:solidFill>
                <a:effectLst/>
                <a:latin typeface="Times New Roman" panose="02020603050405020304" pitchFamily="18" charset="0"/>
                <a:cs typeface="Times New Roman" panose="02020603050405020304" pitchFamily="18" charset="0"/>
              </a:rPr>
              <a:t>The system delivers information like indicators and partial brakes accidents on roads, change in route, diversions, work zone conditions etc. that contributes a lot to reduce road accidents and </a:t>
            </a:r>
            <a:r>
              <a:rPr lang="en-US" sz="2400" b="0" i="0" err="1">
                <a:solidFill>
                  <a:srgbClr val="222222"/>
                </a:solidFill>
                <a:effectLst/>
                <a:latin typeface="Times New Roman" panose="02020603050405020304" pitchFamily="18" charset="0"/>
                <a:cs typeface="Times New Roman" panose="02020603050405020304" pitchFamily="18" charset="0"/>
              </a:rPr>
              <a:t>therby</a:t>
            </a:r>
            <a:r>
              <a:rPr lang="en-US" sz="2400" b="0" i="0">
                <a:solidFill>
                  <a:srgbClr val="222222"/>
                </a:solidFill>
                <a:effectLst/>
                <a:latin typeface="Times New Roman" panose="02020603050405020304" pitchFamily="18" charset="0"/>
                <a:cs typeface="Times New Roman" panose="02020603050405020304" pitchFamily="18" charset="0"/>
              </a:rPr>
              <a:t> ensuring the safety of road users.</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1737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8CA0581A-CEE4-4E95-A0F7-A2484C451E37}"/>
              </a:ext>
            </a:extLst>
          </p:cNvPr>
          <p:cNvSpPr txBox="1">
            <a:spLocks/>
          </p:cNvSpPr>
          <p:nvPr/>
        </p:nvSpPr>
        <p:spPr>
          <a:xfrm>
            <a:off x="777240" y="365126"/>
            <a:ext cx="10659110" cy="820530"/>
          </a:xfrm>
          <a:prstGeom prst="rect">
            <a:avLst/>
          </a:prstGeom>
        </p:spPr>
        <p:txBody>
          <a:bodyPr>
            <a:normAutofit fontScale="92500" lnSpcReduction="20000"/>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en-IN" sz="2400"/>
              <a:t>                                         </a:t>
            </a:r>
          </a:p>
          <a:p>
            <a:r>
              <a:rPr lang="en-IN" sz="4000"/>
              <a:t>                      SYSTEM ARCHITECTURE</a:t>
            </a:r>
          </a:p>
        </p:txBody>
      </p:sp>
      <p:sp>
        <p:nvSpPr>
          <p:cNvPr id="34" name="Rectangle 17">
            <a:extLst>
              <a:ext uri="{FF2B5EF4-FFF2-40B4-BE49-F238E27FC236}">
                <a16:creationId xmlns:a16="http://schemas.microsoft.com/office/drawing/2014/main" id="{2167A116-921E-4ABA-8DE2-76000920AA97}"/>
              </a:ext>
            </a:extLst>
          </p:cNvPr>
          <p:cNvSpPr>
            <a:spLocks noChangeArrowheads="1"/>
          </p:cNvSpPr>
          <p:nvPr/>
        </p:nvSpPr>
        <p:spPr bwMode="auto">
          <a:xfrm>
            <a:off x="3270504" y="23012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 name="Picture 2" descr="Diagram&#10;&#10;Description automatically generated">
            <a:extLst>
              <a:ext uri="{FF2B5EF4-FFF2-40B4-BE49-F238E27FC236}">
                <a16:creationId xmlns:a16="http://schemas.microsoft.com/office/drawing/2014/main" id="{46C44FAB-45F7-4BD9-AF7C-9439882E54D4}"/>
              </a:ext>
            </a:extLst>
          </p:cNvPr>
          <p:cNvPicPr>
            <a:picLocks noChangeAspect="1"/>
          </p:cNvPicPr>
          <p:nvPr/>
        </p:nvPicPr>
        <p:blipFill>
          <a:blip r:embed="rId2"/>
          <a:stretch>
            <a:fillRect/>
          </a:stretch>
        </p:blipFill>
        <p:spPr>
          <a:xfrm>
            <a:off x="957533" y="1123823"/>
            <a:ext cx="10391953" cy="5027295"/>
          </a:xfrm>
          <a:prstGeom prst="rect">
            <a:avLst/>
          </a:prstGeom>
        </p:spPr>
      </p:pic>
    </p:spTree>
    <p:extLst>
      <p:ext uri="{BB962C8B-B14F-4D97-AF65-F5344CB8AC3E}">
        <p14:creationId xmlns:p14="http://schemas.microsoft.com/office/powerpoint/2010/main" val="3811520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1F3F0"/>
      </a:lt2>
      <a:accent1>
        <a:srgbClr val="A24DC3"/>
      </a:accent1>
      <a:accent2>
        <a:srgbClr val="623FB3"/>
      </a:accent2>
      <a:accent3>
        <a:srgbClr val="4D5AC3"/>
      </a:accent3>
      <a:accent4>
        <a:srgbClr val="3B7AB1"/>
      </a:accent4>
      <a:accent5>
        <a:srgbClr val="4DBDC3"/>
      </a:accent5>
      <a:accent6>
        <a:srgbClr val="3BB186"/>
      </a:accent6>
      <a:hlink>
        <a:srgbClr val="3A96B0"/>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ConfettiVTI</vt:lpstr>
      <vt:lpstr>BLOCKCHAIN BASED ADAPTIVE TRUST MANAGEMENT IN INTERNET OF VEHICLES USING SMART CONTRACT  DOMAIN: BLOCK CHAIN BATCH NO : 7 </vt:lpstr>
      <vt:lpstr>                       INTRODUCTION</vt:lpstr>
      <vt:lpstr>                          LITERATURE SURVEY</vt:lpstr>
      <vt:lpstr>PowerPoint Presentation</vt:lpstr>
      <vt:lpstr>PowerPoint Presentation</vt:lpstr>
      <vt:lpstr>PowerPoint Presentation</vt:lpstr>
      <vt:lpstr>PowerPoint Presentation</vt:lpstr>
      <vt:lpstr>PROBLEM STATEMENT</vt:lpstr>
      <vt:lpstr>PowerPoint Presentation</vt:lpstr>
      <vt:lpstr>                   SYSTEMS DIAGRAM  CLASS DIAGRAM</vt:lpstr>
      <vt:lpstr>                            USE CASE DIAGRAM</vt:lpstr>
      <vt:lpstr>                                 ACTIVITY DIAGRAM</vt:lpstr>
      <vt:lpstr>                  SEQUENCE DIAGRAM</vt:lpstr>
      <vt:lpstr>                    COMMUNICATION DIAGRAM</vt:lpstr>
      <vt:lpstr>TECHNOLOGY STACK</vt:lpstr>
      <vt:lpstr>                                           ALGORITHM                                                                      </vt:lpstr>
      <vt:lpstr>PowerPoint Presentation</vt:lpstr>
      <vt:lpstr>                            MODULES</vt:lpstr>
      <vt:lpstr>                    Module 1 : USER REGISTRATION</vt:lpstr>
      <vt:lpstr>   Module 2 : NODE CREATION AND NEIGHBOUR CLACULATION </vt:lpstr>
      <vt:lpstr>PowerPoint Presentation</vt:lpstr>
      <vt:lpstr>        Module 3 : EMERGENCY EVENT AND TRAFFIC CALCULATION</vt:lpstr>
      <vt:lpstr>                                                                Module 4 : BLOCK CHAIN STORE </vt:lpstr>
      <vt:lpstr>TESTING-Test cases and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                        REFERENCES</vt:lpstr>
      <vt:lpstr>REFERENCES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ADAPTIVE TRUST MANAGEMENT IN INTERNET OF VEHICLES USING SMART CONTRACT  DOMAIN: BLOCK CHAIN</dc:title>
  <dc:creator>��� AROCKIASNEHA A</dc:creator>
  <cp:lastModifiedBy>arockia sneha</cp:lastModifiedBy>
  <cp:revision>1</cp:revision>
  <dcterms:created xsi:type="dcterms:W3CDTF">2021-03-06T14:17:33Z</dcterms:created>
  <dcterms:modified xsi:type="dcterms:W3CDTF">2021-08-01T08:58:13Z</dcterms:modified>
</cp:coreProperties>
</file>