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317" r:id="rId9"/>
    <p:sldId id="264" r:id="rId10"/>
    <p:sldId id="275" r:id="rId11"/>
    <p:sldId id="279" r:id="rId12"/>
    <p:sldId id="276" r:id="rId13"/>
    <p:sldId id="280" r:id="rId14"/>
    <p:sldId id="277" r:id="rId15"/>
    <p:sldId id="318" r:id="rId16"/>
    <p:sldId id="287" r:id="rId17"/>
    <p:sldId id="284" r:id="rId18"/>
    <p:sldId id="295" r:id="rId19"/>
    <p:sldId id="270" r:id="rId20"/>
    <p:sldId id="289" r:id="rId21"/>
    <p:sldId id="271" r:id="rId22"/>
    <p:sldId id="298" r:id="rId23"/>
    <p:sldId id="272" r:id="rId24"/>
    <p:sldId id="307" r:id="rId25"/>
    <p:sldId id="319" r:id="rId26"/>
    <p:sldId id="320" r:id="rId27"/>
    <p:sldId id="311" r:id="rId28"/>
    <p:sldId id="312" r:id="rId29"/>
    <p:sldId id="313" r:id="rId30"/>
    <p:sldId id="314" r:id="rId31"/>
    <p:sldId id="315" r:id="rId32"/>
    <p:sldId id="316" r:id="rId33"/>
    <p:sldId id="282" r:id="rId34"/>
    <p:sldId id="288" r:id="rId35"/>
    <p:sldId id="310" r:id="rId36"/>
    <p:sldId id="28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6/21/2021</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36813009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6/21/2021</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54716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6/21/2021</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25300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6/21/2021</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50196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6/21/2021</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53106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6/21/2021</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28995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6/21/2021</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35219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6/21/2021</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12315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6/21/2021</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73210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6/21/2021</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189979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6/21/2021</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21737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6/21/2021</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039751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5" Type="http://schemas.openxmlformats.org/officeDocument/2006/relationships/image" Target="../media/image55.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xpl/RecentIssue.jsp?punumber=35" TargetMode="External"/><Relationship Id="rId2" Type="http://schemas.openxmlformats.org/officeDocument/2006/relationships/hyperlink" Target="http://www.macrothink.org/" TargetMode="External"/><Relationship Id="rId1" Type="http://schemas.openxmlformats.org/officeDocument/2006/relationships/slideLayout" Target="../slideLayouts/slideLayout2.xml"/><Relationship Id="rId4" Type="http://schemas.openxmlformats.org/officeDocument/2006/relationships/hyperlink" Target="https://ieeexplore.ieee.org/xpl/tocresult.jsp?isnumber=4804371"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i.org/10.1016/j.compenvurbsys.2018.06.002"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www.macrothink.or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xpl/tocresult.jsp?isnumber=8784345"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image" Target="../media/image39.png"/><Relationship Id="rId21" Type="http://schemas.openxmlformats.org/officeDocument/2006/relationships/image" Target="../media/image21.png"/><Relationship Id="rId34" Type="http://schemas.openxmlformats.org/officeDocument/2006/relationships/image" Target="../media/image34.png"/><Relationship Id="rId42" Type="http://schemas.openxmlformats.org/officeDocument/2006/relationships/image" Target="../media/image42.png"/><Relationship Id="rId7" Type="http://schemas.openxmlformats.org/officeDocument/2006/relationships/image" Target="../media/image7.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32" Type="http://schemas.openxmlformats.org/officeDocument/2006/relationships/image" Target="../media/image32.png"/><Relationship Id="rId37" Type="http://schemas.openxmlformats.org/officeDocument/2006/relationships/image" Target="../media/image37.png"/><Relationship Id="rId40" Type="http://schemas.openxmlformats.org/officeDocument/2006/relationships/image" Target="../media/image40.png"/><Relationship Id="rId5" Type="http://schemas.openxmlformats.org/officeDocument/2006/relationships/image" Target="../media/image5.png"/><Relationship Id="rId15" Type="http://schemas.openxmlformats.org/officeDocument/2006/relationships/image" Target="../media/image15.jpe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6.png"/><Relationship Id="rId10" Type="http://schemas.openxmlformats.org/officeDocument/2006/relationships/image" Target="../media/image10.png"/><Relationship Id="rId19" Type="http://schemas.openxmlformats.org/officeDocument/2006/relationships/image" Target="../media/image19.jpeg"/><Relationship Id="rId31" Type="http://schemas.openxmlformats.org/officeDocument/2006/relationships/image" Target="../media/image31.png"/><Relationship Id="rId44" Type="http://schemas.openxmlformats.org/officeDocument/2006/relationships/image" Target="../media/image44.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openxmlformats.org/officeDocument/2006/relationships/image" Target="../media/image35.png"/><Relationship Id="rId43" Type="http://schemas.openxmlformats.org/officeDocument/2006/relationships/image" Target="../media/image43.png"/><Relationship Id="rId8" Type="http://schemas.openxmlformats.org/officeDocument/2006/relationships/image" Target="../media/image8.jpeg"/><Relationship Id="rId3" Type="http://schemas.openxmlformats.org/officeDocument/2006/relationships/image" Target="../media/image3.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Digital business graph and charts">
            <a:extLst>
              <a:ext uri="{FF2B5EF4-FFF2-40B4-BE49-F238E27FC236}">
                <a16:creationId xmlns:a16="http://schemas.microsoft.com/office/drawing/2014/main" id="{3574C77D-F7CF-4F61-A4D1-1F32897195A9}"/>
              </a:ext>
            </a:extLst>
          </p:cNvPr>
          <p:cNvPicPr>
            <a:picLocks noChangeAspect="1"/>
          </p:cNvPicPr>
          <p:nvPr/>
        </p:nvPicPr>
        <p:blipFill rotWithShape="1">
          <a:blip r:embed="rId2">
            <a:alphaModFix amt="40000"/>
          </a:blip>
          <a:srcRect l="13573" r="1560" b="1"/>
          <a:stretch/>
        </p:blipFill>
        <p:spPr>
          <a:xfrm>
            <a:off x="1524"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B2DA3F-8B3C-4E6F-84E1-60373826BAD6}"/>
              </a:ext>
            </a:extLst>
          </p:cNvPr>
          <p:cNvSpPr>
            <a:spLocks noGrp="1"/>
          </p:cNvSpPr>
          <p:nvPr>
            <p:ph type="ctrTitle"/>
          </p:nvPr>
        </p:nvSpPr>
        <p:spPr>
          <a:xfrm>
            <a:off x="540838" y="386134"/>
            <a:ext cx="11032038" cy="3512019"/>
          </a:xfrm>
        </p:spPr>
        <p:txBody>
          <a:bodyPr>
            <a:normAutofit fontScale="90000"/>
          </a:bodyPr>
          <a:lstStyle/>
          <a:p>
            <a:r>
              <a:rPr lang="en-US" sz="3600" dirty="0">
                <a:solidFill>
                  <a:schemeClr val="bg2"/>
                </a:solidFill>
                <a:latin typeface="Imprint MT Shadow" panose="04020605060303030202" pitchFamily="82" charset="0"/>
                <a:cs typeface="Times New Roman" pitchFamily="18" charset="0"/>
              </a:rPr>
              <a:t>BLOCKCHAIN BASED ADAPTIVE TRUST MANAGEMENT IN INTERNET OF VEHICLES USING SMART CONTRACT</a:t>
            </a:r>
            <a:br>
              <a:rPr lang="en-US" sz="3600" dirty="0">
                <a:solidFill>
                  <a:schemeClr val="bg2"/>
                </a:solidFill>
                <a:latin typeface="Imprint MT Shadow" panose="04020605060303030202" pitchFamily="82" charset="0"/>
                <a:cs typeface="Times New Roman" pitchFamily="18" charset="0"/>
              </a:rPr>
            </a:br>
            <a:br>
              <a:rPr lang="en-US" sz="3600" dirty="0">
                <a:solidFill>
                  <a:schemeClr val="bg2"/>
                </a:solidFill>
                <a:latin typeface="Imprint MT Shadow" panose="04020605060303030202" pitchFamily="82" charset="0"/>
                <a:cs typeface="Times New Roman" pitchFamily="18" charset="0"/>
              </a:rPr>
            </a:br>
            <a:r>
              <a:rPr lang="en-US" sz="3600" dirty="0">
                <a:solidFill>
                  <a:schemeClr val="bg2"/>
                </a:solidFill>
                <a:latin typeface="Imprint MT Shadow" panose="04020605060303030202" pitchFamily="82" charset="0"/>
                <a:cs typeface="Times New Roman" pitchFamily="18" charset="0"/>
              </a:rPr>
              <a:t>DOMAIN: BLOCK CHAIN</a:t>
            </a:r>
            <a:br>
              <a:rPr lang="en-US" sz="3600" dirty="0">
                <a:solidFill>
                  <a:schemeClr val="bg2"/>
                </a:solidFill>
                <a:latin typeface="Imprint MT Shadow" panose="04020605060303030202" pitchFamily="82" charset="0"/>
                <a:cs typeface="Times New Roman" pitchFamily="18" charset="0"/>
              </a:rPr>
            </a:br>
            <a:r>
              <a:rPr lang="en-US" sz="3600" dirty="0">
                <a:solidFill>
                  <a:schemeClr val="bg2"/>
                </a:solidFill>
                <a:latin typeface="Imprint MT Shadow" panose="04020605060303030202" pitchFamily="82" charset="0"/>
                <a:cs typeface="Times New Roman" pitchFamily="18" charset="0"/>
              </a:rPr>
              <a:t>BATCH NO : 7</a:t>
            </a:r>
            <a:br>
              <a:rPr lang="en-US" sz="3600" dirty="0">
                <a:solidFill>
                  <a:schemeClr val="bg2"/>
                </a:solidFill>
                <a:latin typeface="Imprint MT Shadow" panose="04020605060303030202" pitchFamily="82" charset="0"/>
                <a:cs typeface="Times New Roman" pitchFamily="18" charset="0"/>
              </a:rPr>
            </a:br>
            <a:br>
              <a:rPr lang="en-US" sz="3600" dirty="0">
                <a:solidFill>
                  <a:schemeClr val="bg2"/>
                </a:solidFill>
                <a:latin typeface="Imprint MT Shadow" panose="04020605060303030202" pitchFamily="82" charset="0"/>
                <a:cs typeface="Times New Roman" pitchFamily="18" charset="0"/>
              </a:rPr>
            </a:br>
            <a:endParaRPr lang="en-IN" sz="3600" dirty="0">
              <a:solidFill>
                <a:schemeClr val="bg2"/>
              </a:solidFill>
              <a:latin typeface="Imprint MT Shadow" panose="04020605060303030202" pitchFamily="82" charset="0"/>
            </a:endParaRPr>
          </a:p>
        </p:txBody>
      </p:sp>
      <p:sp>
        <p:nvSpPr>
          <p:cNvPr id="3" name="Subtitle 2">
            <a:extLst>
              <a:ext uri="{FF2B5EF4-FFF2-40B4-BE49-F238E27FC236}">
                <a16:creationId xmlns:a16="http://schemas.microsoft.com/office/drawing/2014/main" id="{A547BC91-81FF-46CC-91DF-8F7119DA69AE}"/>
              </a:ext>
            </a:extLst>
          </p:cNvPr>
          <p:cNvSpPr>
            <a:spLocks noGrp="1"/>
          </p:cNvSpPr>
          <p:nvPr>
            <p:ph type="subTitle" idx="1"/>
          </p:nvPr>
        </p:nvSpPr>
        <p:spPr>
          <a:xfrm>
            <a:off x="1695156" y="3611563"/>
            <a:ext cx="9124951" cy="2722562"/>
          </a:xfrm>
        </p:spPr>
        <p:txBody>
          <a:bodyPr>
            <a:normAutofit/>
          </a:bodyPr>
          <a:lstStyle/>
          <a:p>
            <a:pPr algn="r"/>
            <a:r>
              <a:rPr lang="en-US" sz="2800" dirty="0">
                <a:solidFill>
                  <a:schemeClr val="bg1">
                    <a:lumMod val="85000"/>
                  </a:schemeClr>
                </a:solidFill>
                <a:latin typeface="Imprint MT Shadow" panose="04020605060303030202" pitchFamily="82" charset="0"/>
                <a:cs typeface="Times New Roman" pitchFamily="18" charset="0"/>
              </a:rPr>
              <a:t>Guide : Mrs. </a:t>
            </a:r>
            <a:r>
              <a:rPr lang="en-US" sz="2800" dirty="0" err="1">
                <a:solidFill>
                  <a:schemeClr val="bg1">
                    <a:lumMod val="85000"/>
                  </a:schemeClr>
                </a:solidFill>
                <a:latin typeface="Imprint MT Shadow" panose="04020605060303030202" pitchFamily="82" charset="0"/>
                <a:cs typeface="Times New Roman" pitchFamily="18" charset="0"/>
              </a:rPr>
              <a:t>Vijayalakshmi.C</a:t>
            </a:r>
            <a:endParaRPr lang="en-US" sz="2800" dirty="0">
              <a:solidFill>
                <a:schemeClr val="bg1">
                  <a:lumMod val="85000"/>
                </a:schemeClr>
              </a:solidFill>
              <a:latin typeface="Imprint MT Shadow" panose="04020605060303030202" pitchFamily="82" charset="0"/>
              <a:cs typeface="Times New Roman" pitchFamily="18" charset="0"/>
            </a:endParaRPr>
          </a:p>
          <a:p>
            <a:pPr algn="r"/>
            <a:r>
              <a:rPr lang="en-US" sz="2800" dirty="0">
                <a:solidFill>
                  <a:schemeClr val="bg1">
                    <a:lumMod val="85000"/>
                  </a:schemeClr>
                </a:solidFill>
                <a:latin typeface="Imprint MT Shadow" panose="04020605060303030202" pitchFamily="82" charset="0"/>
                <a:cs typeface="Times New Roman" pitchFamily="18" charset="0"/>
              </a:rPr>
              <a:t>presented by,</a:t>
            </a:r>
          </a:p>
          <a:p>
            <a:pPr algn="r"/>
            <a:r>
              <a:rPr lang="en-US" sz="2800" dirty="0" err="1">
                <a:solidFill>
                  <a:schemeClr val="bg1">
                    <a:lumMod val="85000"/>
                  </a:schemeClr>
                </a:solidFill>
                <a:latin typeface="Imprint MT Shadow" panose="04020605060303030202" pitchFamily="82" charset="0"/>
                <a:cs typeface="Times New Roman" pitchFamily="18" charset="0"/>
              </a:rPr>
              <a:t>ArockiaSneha</a:t>
            </a:r>
            <a:r>
              <a:rPr lang="en-US" sz="2800" dirty="0">
                <a:solidFill>
                  <a:schemeClr val="bg1">
                    <a:lumMod val="85000"/>
                  </a:schemeClr>
                </a:solidFill>
                <a:latin typeface="Imprint MT Shadow" panose="04020605060303030202" pitchFamily="82" charset="0"/>
                <a:cs typeface="Times New Roman" pitchFamily="18" charset="0"/>
              </a:rPr>
              <a:t> . A</a:t>
            </a:r>
          </a:p>
          <a:p>
            <a:pPr algn="r"/>
            <a:r>
              <a:rPr lang="en-US" sz="2800" dirty="0" err="1">
                <a:solidFill>
                  <a:schemeClr val="bg1">
                    <a:lumMod val="85000"/>
                  </a:schemeClr>
                </a:solidFill>
                <a:latin typeface="Imprint MT Shadow" panose="04020605060303030202" pitchFamily="82" charset="0"/>
                <a:cs typeface="Times New Roman" pitchFamily="18" charset="0"/>
              </a:rPr>
              <a:t>Kaviya</a:t>
            </a:r>
            <a:r>
              <a:rPr lang="en-US" sz="2800" dirty="0">
                <a:solidFill>
                  <a:schemeClr val="bg1">
                    <a:lumMod val="85000"/>
                  </a:schemeClr>
                </a:solidFill>
                <a:latin typeface="Imprint MT Shadow" panose="04020605060303030202" pitchFamily="82" charset="0"/>
                <a:cs typeface="Times New Roman" pitchFamily="18" charset="0"/>
              </a:rPr>
              <a:t>. B</a:t>
            </a:r>
          </a:p>
          <a:p>
            <a:pPr algn="r"/>
            <a:r>
              <a:rPr lang="en-US" sz="2800" dirty="0">
                <a:solidFill>
                  <a:schemeClr val="bg1">
                    <a:lumMod val="85000"/>
                  </a:schemeClr>
                </a:solidFill>
                <a:latin typeface="Imprint MT Shadow" panose="04020605060303030202" pitchFamily="82" charset="0"/>
                <a:cs typeface="Times New Roman" pitchFamily="18" charset="0"/>
              </a:rPr>
              <a:t>Harini . S</a:t>
            </a:r>
            <a:endParaRPr lang="en-IN" sz="2800" dirty="0">
              <a:solidFill>
                <a:schemeClr val="bg1">
                  <a:lumMod val="85000"/>
                </a:schemeClr>
              </a:solidFill>
              <a:latin typeface="Imprint MT Shadow" panose="04020605060303030202" pitchFamily="82" charset="0"/>
            </a:endParaRPr>
          </a:p>
        </p:txBody>
      </p:sp>
    </p:spTree>
    <p:extLst>
      <p:ext uri="{BB962C8B-B14F-4D97-AF65-F5344CB8AC3E}">
        <p14:creationId xmlns:p14="http://schemas.microsoft.com/office/powerpoint/2010/main" val="1263501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4A56-6884-4614-90CF-A6034CDCC085}"/>
              </a:ext>
            </a:extLst>
          </p:cNvPr>
          <p:cNvSpPr>
            <a:spLocks noGrp="1"/>
          </p:cNvSpPr>
          <p:nvPr>
            <p:ph type="title"/>
          </p:nvPr>
        </p:nvSpPr>
        <p:spPr>
          <a:xfrm>
            <a:off x="777240" y="365125"/>
            <a:ext cx="10659110" cy="1436243"/>
          </a:xfrm>
        </p:spPr>
        <p:txBody>
          <a:bodyPr>
            <a:normAutofit fontScale="90000"/>
          </a:bodyPr>
          <a:lstStyle/>
          <a:p>
            <a:r>
              <a:rPr lang="en-IN" sz="4400" dirty="0"/>
              <a:t>                   SYSTEMS DIAGRAM</a:t>
            </a:r>
            <a:br>
              <a:rPr lang="en-IN" sz="2400" dirty="0"/>
            </a:br>
            <a:br>
              <a:rPr lang="en-IN" sz="2400" dirty="0"/>
            </a:br>
            <a:r>
              <a:rPr lang="en-IN" sz="3100" dirty="0"/>
              <a:t>CLASS DIAGRAM</a:t>
            </a:r>
          </a:p>
        </p:txBody>
      </p:sp>
      <p:pic>
        <p:nvPicPr>
          <p:cNvPr id="5" name="Content Placeholder 4">
            <a:extLst>
              <a:ext uri="{FF2B5EF4-FFF2-40B4-BE49-F238E27FC236}">
                <a16:creationId xmlns:a16="http://schemas.microsoft.com/office/drawing/2014/main" id="{2DA96185-0059-4E24-81F7-02D3EC55EC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2057400"/>
            <a:ext cx="10003535" cy="4435475"/>
          </a:xfrm>
        </p:spPr>
      </p:pic>
    </p:spTree>
    <p:extLst>
      <p:ext uri="{BB962C8B-B14F-4D97-AF65-F5344CB8AC3E}">
        <p14:creationId xmlns:p14="http://schemas.microsoft.com/office/powerpoint/2010/main" val="3669114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ADF5C4-DB0D-4748-87E7-8F11703315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968" y="2066131"/>
            <a:ext cx="9683495" cy="3511709"/>
          </a:xfrm>
        </p:spPr>
      </p:pic>
      <p:sp>
        <p:nvSpPr>
          <p:cNvPr id="4" name="Title 3">
            <a:extLst>
              <a:ext uri="{FF2B5EF4-FFF2-40B4-BE49-F238E27FC236}">
                <a16:creationId xmlns:a16="http://schemas.microsoft.com/office/drawing/2014/main" id="{0D6AFB10-C24C-404C-A695-B6A122D91411}"/>
              </a:ext>
            </a:extLst>
          </p:cNvPr>
          <p:cNvSpPr>
            <a:spLocks noGrp="1"/>
          </p:cNvSpPr>
          <p:nvPr>
            <p:ph type="title"/>
          </p:nvPr>
        </p:nvSpPr>
        <p:spPr/>
        <p:txBody>
          <a:bodyPr>
            <a:normAutofit/>
          </a:bodyPr>
          <a:lstStyle/>
          <a:p>
            <a:r>
              <a:rPr lang="en-IN" sz="2400" dirty="0"/>
              <a:t>                            </a:t>
            </a:r>
            <a:r>
              <a:rPr lang="en-IN" sz="4000" dirty="0"/>
              <a:t>USE CASE DIAGRAM</a:t>
            </a:r>
          </a:p>
        </p:txBody>
      </p:sp>
    </p:spTree>
    <p:extLst>
      <p:ext uri="{BB962C8B-B14F-4D97-AF65-F5344CB8AC3E}">
        <p14:creationId xmlns:p14="http://schemas.microsoft.com/office/powerpoint/2010/main" val="3432251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94B9-3B67-4648-AD61-10146FD87487}"/>
              </a:ext>
            </a:extLst>
          </p:cNvPr>
          <p:cNvSpPr>
            <a:spLocks noGrp="1"/>
          </p:cNvSpPr>
          <p:nvPr>
            <p:ph type="title"/>
          </p:nvPr>
        </p:nvSpPr>
        <p:spPr>
          <a:xfrm>
            <a:off x="777240" y="365125"/>
            <a:ext cx="10659110" cy="869315"/>
          </a:xfrm>
        </p:spPr>
        <p:txBody>
          <a:bodyPr>
            <a:normAutofit/>
          </a:bodyPr>
          <a:lstStyle/>
          <a:p>
            <a:r>
              <a:rPr lang="en-IN" sz="2400" dirty="0"/>
              <a:t>                                 </a:t>
            </a:r>
            <a:r>
              <a:rPr lang="en-IN" sz="4000" dirty="0"/>
              <a:t>ACTIVITY DIAGRAM</a:t>
            </a:r>
          </a:p>
        </p:txBody>
      </p:sp>
      <p:pic>
        <p:nvPicPr>
          <p:cNvPr id="5" name="Content Placeholder 4">
            <a:extLst>
              <a:ext uri="{FF2B5EF4-FFF2-40B4-BE49-F238E27FC236}">
                <a16:creationId xmlns:a16="http://schemas.microsoft.com/office/drawing/2014/main" id="{FA0CF17C-2164-45AD-9401-CC5A7F16B8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5104" y="1478153"/>
            <a:ext cx="7187184" cy="4351338"/>
          </a:xfrm>
        </p:spPr>
      </p:pic>
    </p:spTree>
    <p:extLst>
      <p:ext uri="{BB962C8B-B14F-4D97-AF65-F5344CB8AC3E}">
        <p14:creationId xmlns:p14="http://schemas.microsoft.com/office/powerpoint/2010/main" val="2904240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F875-41C9-4CDD-ABEA-C55CA6332EDF}"/>
              </a:ext>
            </a:extLst>
          </p:cNvPr>
          <p:cNvSpPr>
            <a:spLocks noGrp="1"/>
          </p:cNvSpPr>
          <p:nvPr>
            <p:ph type="title"/>
          </p:nvPr>
        </p:nvSpPr>
        <p:spPr>
          <a:xfrm>
            <a:off x="777240" y="365125"/>
            <a:ext cx="10659110" cy="787019"/>
          </a:xfrm>
        </p:spPr>
        <p:txBody>
          <a:bodyPr>
            <a:normAutofit/>
          </a:bodyPr>
          <a:lstStyle/>
          <a:p>
            <a:r>
              <a:rPr lang="en-IN" sz="4000" dirty="0"/>
              <a:t>                  SEQUENCE DIAGRAM</a:t>
            </a:r>
          </a:p>
        </p:txBody>
      </p:sp>
      <p:pic>
        <p:nvPicPr>
          <p:cNvPr id="9" name="Content Placeholder 8">
            <a:extLst>
              <a:ext uri="{FF2B5EF4-FFF2-40B4-BE49-F238E27FC236}">
                <a16:creationId xmlns:a16="http://schemas.microsoft.com/office/drawing/2014/main" id="{5687B373-4A7B-42E3-A6E5-5C9B6B9C6C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424" y="1472184"/>
            <a:ext cx="10259568" cy="4462272"/>
          </a:xfrm>
        </p:spPr>
      </p:pic>
    </p:spTree>
    <p:extLst>
      <p:ext uri="{BB962C8B-B14F-4D97-AF65-F5344CB8AC3E}">
        <p14:creationId xmlns:p14="http://schemas.microsoft.com/office/powerpoint/2010/main" val="10362486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2652-979B-4357-A9B8-DDF037E6BDF1}"/>
              </a:ext>
            </a:extLst>
          </p:cNvPr>
          <p:cNvSpPr>
            <a:spLocks noGrp="1"/>
          </p:cNvSpPr>
          <p:nvPr>
            <p:ph type="title"/>
          </p:nvPr>
        </p:nvSpPr>
        <p:spPr/>
        <p:txBody>
          <a:bodyPr>
            <a:normAutofit/>
          </a:bodyPr>
          <a:lstStyle/>
          <a:p>
            <a:r>
              <a:rPr lang="en-IN" sz="2400" dirty="0"/>
              <a:t>                    </a:t>
            </a:r>
            <a:r>
              <a:rPr lang="en-IN" sz="4000" dirty="0"/>
              <a:t>COMMUNICATION DIAGRAM</a:t>
            </a:r>
          </a:p>
        </p:txBody>
      </p:sp>
      <p:pic>
        <p:nvPicPr>
          <p:cNvPr id="5" name="Content Placeholder 4">
            <a:extLst>
              <a:ext uri="{FF2B5EF4-FFF2-40B4-BE49-F238E27FC236}">
                <a16:creationId xmlns:a16="http://schemas.microsoft.com/office/drawing/2014/main" id="{306331C5-EB9D-4415-A8D2-66CCB9552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232" y="2093976"/>
            <a:ext cx="8037575" cy="4151376"/>
          </a:xfrm>
        </p:spPr>
      </p:pic>
    </p:spTree>
    <p:extLst>
      <p:ext uri="{BB962C8B-B14F-4D97-AF65-F5344CB8AC3E}">
        <p14:creationId xmlns:p14="http://schemas.microsoft.com/office/powerpoint/2010/main" val="2348882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AC73-245D-46F3-8EC9-03A507B451DA}"/>
              </a:ext>
            </a:extLst>
          </p:cNvPr>
          <p:cNvSpPr>
            <a:spLocks noGrp="1"/>
          </p:cNvSpPr>
          <p:nvPr>
            <p:ph type="title"/>
          </p:nvPr>
        </p:nvSpPr>
        <p:spPr>
          <a:xfrm>
            <a:off x="1231582" y="320674"/>
            <a:ext cx="9576435" cy="758825"/>
          </a:xfrm>
        </p:spPr>
        <p:txBody>
          <a:bodyPr>
            <a:normAutofit/>
          </a:bodyPr>
          <a:lstStyle/>
          <a:p>
            <a:pPr algn="ctr"/>
            <a:r>
              <a:rPr lang="en-US" sz="4000" dirty="0"/>
              <a:t>TECHNOLOGY STACK</a:t>
            </a:r>
            <a:endParaRPr lang="en-IN" sz="4000" dirty="0"/>
          </a:p>
        </p:txBody>
      </p:sp>
      <p:sp>
        <p:nvSpPr>
          <p:cNvPr id="3" name="Content Placeholder 2">
            <a:extLst>
              <a:ext uri="{FF2B5EF4-FFF2-40B4-BE49-F238E27FC236}">
                <a16:creationId xmlns:a16="http://schemas.microsoft.com/office/drawing/2014/main" id="{26143771-A07C-448A-A79D-DF4238A32E1F}"/>
              </a:ext>
            </a:extLst>
          </p:cNvPr>
          <p:cNvSpPr>
            <a:spLocks noGrp="1"/>
          </p:cNvSpPr>
          <p:nvPr>
            <p:ph sz="half" idx="1"/>
          </p:nvPr>
        </p:nvSpPr>
        <p:spPr>
          <a:xfrm>
            <a:off x="777239" y="1720056"/>
            <a:ext cx="5242560" cy="4351338"/>
          </a:xfrm>
        </p:spPr>
        <p:txBody>
          <a:bodyPr>
            <a:normAutofit/>
          </a:bodyPr>
          <a:lstStyle/>
          <a:p>
            <a:pPr marL="0" indent="0">
              <a:buNone/>
            </a:pPr>
            <a:r>
              <a:rPr lang="en-US" sz="2800" u="sng" dirty="0"/>
              <a:t>SOFTWARE REQUIREMENTS</a:t>
            </a:r>
          </a:p>
          <a:p>
            <a:pPr marL="0" indent="0">
              <a:buNone/>
            </a:pPr>
            <a:endParaRPr lang="en-US" sz="2800" u="sng" dirty="0"/>
          </a:p>
          <a:p>
            <a:pPr lvl="0" algn="just">
              <a:lnSpc>
                <a:spcPct val="150000"/>
              </a:lnSpc>
            </a:pPr>
            <a:r>
              <a:rPr lang="en-US" sz="2800" dirty="0">
                <a:latin typeface="Times New Roman" pitchFamily="18" charset="0"/>
                <a:cs typeface="Times New Roman" pitchFamily="18" charset="0"/>
              </a:rPr>
              <a:t>JDK 1.8</a:t>
            </a:r>
          </a:p>
          <a:p>
            <a:pPr lvl="0" algn="just">
              <a:lnSpc>
                <a:spcPct val="150000"/>
              </a:lnSpc>
            </a:pPr>
            <a:r>
              <a:rPr lang="en-US" sz="2800" dirty="0">
                <a:latin typeface="Times New Roman" pitchFamily="18" charset="0"/>
                <a:cs typeface="Times New Roman" pitchFamily="18" charset="0"/>
              </a:rPr>
              <a:t>Net beans  8.1</a:t>
            </a:r>
          </a:p>
          <a:p>
            <a:pPr lvl="0" algn="just">
              <a:lnSpc>
                <a:spcPct val="150000"/>
              </a:lnSpc>
            </a:pPr>
            <a:r>
              <a:rPr lang="en-US" sz="2800" dirty="0">
                <a:latin typeface="Times New Roman" pitchFamily="18" charset="0"/>
                <a:cs typeface="Times New Roman" pitchFamily="18" charset="0"/>
              </a:rPr>
              <a:t>Windows 7</a:t>
            </a:r>
          </a:p>
          <a:p>
            <a:endParaRPr lang="en-IN" sz="2800" dirty="0"/>
          </a:p>
          <a:p>
            <a:pPr marL="0" indent="0">
              <a:buNone/>
            </a:pPr>
            <a:endParaRPr lang="en-IN" sz="2800" dirty="0"/>
          </a:p>
        </p:txBody>
      </p:sp>
      <p:sp>
        <p:nvSpPr>
          <p:cNvPr id="4" name="Content Placeholder 3">
            <a:extLst>
              <a:ext uri="{FF2B5EF4-FFF2-40B4-BE49-F238E27FC236}">
                <a16:creationId xmlns:a16="http://schemas.microsoft.com/office/drawing/2014/main" id="{A486688C-FB1F-4CBE-8674-C814D81676FF}"/>
              </a:ext>
            </a:extLst>
          </p:cNvPr>
          <p:cNvSpPr>
            <a:spLocks noGrp="1"/>
          </p:cNvSpPr>
          <p:nvPr>
            <p:ph sz="half" idx="2"/>
          </p:nvPr>
        </p:nvSpPr>
        <p:spPr>
          <a:xfrm>
            <a:off x="6233161" y="1720056"/>
            <a:ext cx="5181600" cy="4351338"/>
          </a:xfrm>
        </p:spPr>
        <p:txBody>
          <a:bodyPr>
            <a:normAutofit/>
          </a:bodyPr>
          <a:lstStyle/>
          <a:p>
            <a:pPr marL="0" indent="0">
              <a:buNone/>
            </a:pPr>
            <a:r>
              <a:rPr lang="en-US" sz="2800" u="sng" dirty="0"/>
              <a:t>HARDWARE REQUIREMENTS</a:t>
            </a:r>
          </a:p>
          <a:p>
            <a:pPr marL="0" indent="0">
              <a:buNone/>
            </a:pPr>
            <a:endParaRPr lang="en-US" sz="2800" u="sng" dirty="0"/>
          </a:p>
          <a:p>
            <a:pPr lvl="0">
              <a:lnSpc>
                <a:spcPct val="150000"/>
              </a:lnSpc>
            </a:pPr>
            <a:r>
              <a:rPr lang="en-US" sz="2400" dirty="0">
                <a:latin typeface="Times New Roman" pitchFamily="18" charset="0"/>
                <a:cs typeface="Times New Roman" pitchFamily="18" charset="0"/>
              </a:rPr>
              <a:t>Hard Disk	:  500GB and Above</a:t>
            </a:r>
          </a:p>
          <a:p>
            <a:pPr lvl="0">
              <a:lnSpc>
                <a:spcPct val="150000"/>
              </a:lnSpc>
            </a:pPr>
            <a:r>
              <a:rPr lang="en-US" sz="2400" dirty="0">
                <a:latin typeface="Times New Roman" pitchFamily="18" charset="0"/>
                <a:cs typeface="Times New Roman" pitchFamily="18" charset="0"/>
              </a:rPr>
              <a:t>RAM	:  4GB and Above</a:t>
            </a:r>
          </a:p>
          <a:p>
            <a:pPr lvl="0">
              <a:lnSpc>
                <a:spcPct val="150000"/>
              </a:lnSpc>
            </a:pPr>
            <a:r>
              <a:rPr lang="en-US" sz="2400" dirty="0">
                <a:latin typeface="Times New Roman" pitchFamily="18" charset="0"/>
                <a:cs typeface="Times New Roman" pitchFamily="18" charset="0"/>
              </a:rPr>
              <a:t>Processor	:  I3 and Above</a:t>
            </a:r>
          </a:p>
          <a:p>
            <a:pPr lvl="0">
              <a:lnSpc>
                <a:spcPct val="150000"/>
              </a:lnSpc>
            </a:pPr>
            <a:r>
              <a:rPr lang="en-US" sz="2400" dirty="0">
                <a:latin typeface="Times New Roman" pitchFamily="18" charset="0"/>
                <a:cs typeface="Times New Roman" pitchFamily="18" charset="0"/>
              </a:rPr>
              <a:t>Kit		:  Arduino with Accelerometer sensor</a:t>
            </a:r>
            <a:endParaRPr lang="en-IN" sz="2400" dirty="0"/>
          </a:p>
        </p:txBody>
      </p:sp>
      <p:cxnSp>
        <p:nvCxnSpPr>
          <p:cNvPr id="6" name="Straight Connector 5">
            <a:extLst>
              <a:ext uri="{FF2B5EF4-FFF2-40B4-BE49-F238E27FC236}">
                <a16:creationId xmlns:a16="http://schemas.microsoft.com/office/drawing/2014/main" id="{B0F3424B-5735-4AC2-B73C-6814C118F57C}"/>
              </a:ext>
            </a:extLst>
          </p:cNvPr>
          <p:cNvCxnSpPr>
            <a:cxnSpLocks/>
          </p:cNvCxnSpPr>
          <p:nvPr/>
        </p:nvCxnSpPr>
        <p:spPr>
          <a:xfrm>
            <a:off x="5648325" y="1571625"/>
            <a:ext cx="0" cy="4686300"/>
          </a:xfrm>
          <a:prstGeom prst="line">
            <a:avLst/>
          </a:prstGeom>
          <a:ln>
            <a:solidFill>
              <a:schemeClr val="accent6">
                <a:lumMod val="50000"/>
              </a:schemeClr>
            </a:solidFill>
          </a:ln>
          <a:effectLst>
            <a:innerShdw blurRad="63500" dist="50800" dir="189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075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1493-B534-4117-AD17-7932A8CAE85B}"/>
              </a:ext>
            </a:extLst>
          </p:cNvPr>
          <p:cNvSpPr>
            <a:spLocks noGrp="1"/>
          </p:cNvSpPr>
          <p:nvPr>
            <p:ph type="title"/>
          </p:nvPr>
        </p:nvSpPr>
        <p:spPr/>
        <p:txBody>
          <a:bodyPr>
            <a:normAutofit/>
          </a:bodyPr>
          <a:lstStyle/>
          <a:p>
            <a:r>
              <a:rPr lang="en-IN" sz="4000" dirty="0"/>
              <a:t>                   TECHNOLOGY USED</a:t>
            </a:r>
          </a:p>
        </p:txBody>
      </p:sp>
      <p:sp>
        <p:nvSpPr>
          <p:cNvPr id="3" name="Content Placeholder 2">
            <a:extLst>
              <a:ext uri="{FF2B5EF4-FFF2-40B4-BE49-F238E27FC236}">
                <a16:creationId xmlns:a16="http://schemas.microsoft.com/office/drawing/2014/main" id="{102B3FBF-558D-420C-B0CF-DED414E4B6B3}"/>
              </a:ext>
            </a:extLst>
          </p:cNvPr>
          <p:cNvSpPr>
            <a:spLocks noGrp="1"/>
          </p:cNvSpPr>
          <p:nvPr>
            <p:ph idx="1"/>
          </p:nvPr>
        </p:nvSpPr>
        <p:spPr/>
        <p:txBody>
          <a:bodyPr/>
          <a:lstStyle/>
          <a:p>
            <a:pPr lvl="0"/>
            <a:r>
              <a:rPr lang="en-US" sz="3200" dirty="0">
                <a:latin typeface="Times New Roman" pitchFamily="18" charset="0"/>
                <a:cs typeface="Times New Roman" pitchFamily="18" charset="0"/>
              </a:rPr>
              <a:t>JAVA</a:t>
            </a:r>
          </a:p>
          <a:p>
            <a:pPr marL="0" lvl="0" indent="0">
              <a:buNone/>
            </a:pPr>
            <a:r>
              <a:rPr lang="en-US" sz="3200" dirty="0">
                <a:latin typeface="Times New Roman" pitchFamily="18" charset="0"/>
                <a:cs typeface="Times New Roman" pitchFamily="18" charset="0"/>
              </a:rPr>
              <a:t>	    	</a:t>
            </a:r>
          </a:p>
          <a:p>
            <a:pPr lvl="0"/>
            <a:r>
              <a:rPr lang="en-US" sz="3200" dirty="0">
                <a:latin typeface="Times New Roman" pitchFamily="18" charset="0"/>
                <a:cs typeface="Times New Roman" pitchFamily="18" charset="0"/>
              </a:rPr>
              <a:t>JAVAFX</a:t>
            </a:r>
          </a:p>
          <a:p>
            <a:pPr marL="0" indent="0">
              <a:buNone/>
            </a:pPr>
            <a:endParaRPr lang="en-IN" dirty="0"/>
          </a:p>
          <a:p>
            <a:endParaRPr lang="en-IN" dirty="0"/>
          </a:p>
        </p:txBody>
      </p:sp>
    </p:spTree>
    <p:extLst>
      <p:ext uri="{BB962C8B-B14F-4D97-AF65-F5344CB8AC3E}">
        <p14:creationId xmlns:p14="http://schemas.microsoft.com/office/powerpoint/2010/main" val="2928367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51B6-0AD3-4925-A1E0-B29B9BD45446}"/>
              </a:ext>
            </a:extLst>
          </p:cNvPr>
          <p:cNvSpPr>
            <a:spLocks noGrp="1"/>
          </p:cNvSpPr>
          <p:nvPr>
            <p:ph type="title"/>
          </p:nvPr>
        </p:nvSpPr>
        <p:spPr>
          <a:xfrm>
            <a:off x="446561" y="221352"/>
            <a:ext cx="10989789" cy="1011592"/>
          </a:xfrm>
        </p:spPr>
        <p:txBody>
          <a:bodyPr vert="horz" lIns="91440" tIns="45720" rIns="91440" bIns="45720" rtlCol="0" anchor="ctr">
            <a:normAutofit fontScale="90000"/>
          </a:bodyPr>
          <a:lstStyle/>
          <a:p>
            <a:pPr algn="ctr"/>
            <a:r>
              <a:rPr lang="en-IN" sz="3600" dirty="0"/>
              <a:t>           </a:t>
            </a:r>
            <a:br>
              <a:rPr lang="en-IN" sz="3600" dirty="0"/>
            </a:br>
            <a:r>
              <a:rPr lang="en-IN" sz="3600" dirty="0"/>
              <a:t>              </a:t>
            </a:r>
            <a:r>
              <a:rPr lang="en-IN" sz="4000" dirty="0"/>
              <a:t>                </a:t>
            </a:r>
            <a:r>
              <a:rPr lang="en-IN" sz="3100" b="1" dirty="0"/>
              <a:t> ALGORITHM </a:t>
            </a:r>
            <a:r>
              <a:rPr lang="en-IN" sz="4000" dirty="0"/>
              <a:t>   </a:t>
            </a:r>
            <a:r>
              <a:rPr lang="en-IN" sz="3600" dirty="0"/>
              <a:t>                                                                  </a:t>
            </a:r>
            <a:endParaRPr lang="en-IN" sz="4400" dirty="0"/>
          </a:p>
        </p:txBody>
      </p:sp>
      <p:sp>
        <p:nvSpPr>
          <p:cNvPr id="3" name="Content Placeholder 2">
            <a:extLst>
              <a:ext uri="{FF2B5EF4-FFF2-40B4-BE49-F238E27FC236}">
                <a16:creationId xmlns:a16="http://schemas.microsoft.com/office/drawing/2014/main" id="{2634FDAC-3174-416E-B7A2-D92714A8AC9F}"/>
              </a:ext>
            </a:extLst>
          </p:cNvPr>
          <p:cNvSpPr>
            <a:spLocks noGrp="1"/>
          </p:cNvSpPr>
          <p:nvPr>
            <p:ph idx="1"/>
          </p:nvPr>
        </p:nvSpPr>
        <p:spPr>
          <a:xfrm>
            <a:off x="766445" y="1348656"/>
            <a:ext cx="10659110" cy="4466357"/>
          </a:xfrm>
        </p:spPr>
        <p:txBody>
          <a:bodyPr vert="horz" lIns="91440" tIns="45720" rIns="91440" bIns="45720" rtlCol="0" anchor="t">
            <a:normAutofit lnSpcReduction="10000"/>
          </a:bodyPr>
          <a:lstStyle/>
          <a:p>
            <a:pPr marL="342900" indent="-342900">
              <a:buFont typeface="Arial"/>
              <a:buChar char="•"/>
            </a:pPr>
            <a:r>
              <a:rPr lang="en-US" sz="2400" b="1" dirty="0">
                <a:latin typeface="Times New Roman"/>
                <a:cs typeface="Times New Roman"/>
              </a:rPr>
              <a:t>MD5 ALGORITHM</a:t>
            </a:r>
            <a:r>
              <a:rPr lang="en-US" sz="2400" dirty="0">
                <a:latin typeface="Times New Roman"/>
                <a:cs typeface="Times New Roman"/>
              </a:rPr>
              <a:t> is used here.</a:t>
            </a:r>
          </a:p>
          <a:p>
            <a:pPr marL="0" indent="0">
              <a:buClr>
                <a:srgbClr val="435D77"/>
              </a:buClr>
              <a:buNone/>
            </a:pPr>
            <a:endParaRPr lang="en-US" sz="2400" dirty="0">
              <a:latin typeface="Times New Roman"/>
              <a:cs typeface="Times New Roman"/>
            </a:endParaRPr>
          </a:p>
          <a:p>
            <a:pPr marL="342900" indent="-342900">
              <a:buClr>
                <a:srgbClr val="435D77"/>
              </a:buClr>
              <a:buFont typeface="Arial"/>
              <a:buChar char="•"/>
            </a:pPr>
            <a:r>
              <a:rPr lang="en-US" sz="2400" dirty="0">
                <a:latin typeface="Times New Roman"/>
                <a:cs typeface="Times New Roman"/>
              </a:rPr>
              <a:t>Message Digest 5 is widely used in hash function producing 128 bit hash value</a:t>
            </a:r>
            <a:endParaRPr lang="en-US" sz="2400" dirty="0">
              <a:latin typeface="Times New Roman" pitchFamily="18" charset="0"/>
              <a:cs typeface="Times New Roman" pitchFamily="18" charset="0"/>
            </a:endParaRPr>
          </a:p>
          <a:p>
            <a:pPr marL="0" indent="0">
              <a:buClr>
                <a:srgbClr val="435D77"/>
              </a:buClr>
              <a:buNone/>
            </a:pPr>
            <a:r>
              <a:rPr lang="en-US" sz="2400" dirty="0">
                <a:latin typeface="Times New Roman"/>
                <a:cs typeface="Times New Roman"/>
              </a:rPr>
              <a:t>    512 bit input is given as input to the MD5.</a:t>
            </a:r>
          </a:p>
          <a:p>
            <a:pPr marL="0" indent="0">
              <a:buNone/>
            </a:pPr>
            <a:endParaRPr lang="en-US" sz="2400" dirty="0">
              <a:latin typeface="Times New Roman"/>
              <a:cs typeface="Times New Roman"/>
            </a:endParaRPr>
          </a:p>
          <a:p>
            <a:pPr marL="342900" indent="-342900"/>
            <a:r>
              <a:rPr lang="en-US" sz="2400" dirty="0">
                <a:latin typeface="Times New Roman"/>
                <a:cs typeface="Times New Roman"/>
              </a:rPr>
              <a:t>64 bits get padded  to the original 448 bits to get 512 bits, after padding it receives multiple of 512 bits.</a:t>
            </a:r>
          </a:p>
          <a:p>
            <a:pPr marL="342900" indent="-342900">
              <a:buClr>
                <a:srgbClr val="435D77"/>
              </a:buClr>
            </a:pPr>
            <a:endParaRPr lang="en-US" sz="2400" dirty="0">
              <a:latin typeface="Times New Roman"/>
              <a:cs typeface="Times New Roman"/>
            </a:endParaRPr>
          </a:p>
          <a:p>
            <a:pPr marL="342900" indent="-342900"/>
            <a:r>
              <a:rPr lang="en-US" sz="2400" dirty="0">
                <a:latin typeface="Times New Roman"/>
                <a:cs typeface="Times New Roman"/>
              </a:rPr>
              <a:t>Create MD buffer of 512 bits to store the result of MD5.</a:t>
            </a:r>
          </a:p>
          <a:p>
            <a:pPr marL="342900" indent="-342900">
              <a:buClr>
                <a:srgbClr val="435D77"/>
              </a:buClr>
            </a:pPr>
            <a:endParaRPr lang="en-US" sz="2400" dirty="0">
              <a:latin typeface="Times New Roman"/>
              <a:cs typeface="Times New Roman"/>
            </a:endParaRPr>
          </a:p>
          <a:p>
            <a:pPr marL="342900" indent="-342900"/>
            <a:r>
              <a:rPr lang="en-US" sz="2400" dirty="0">
                <a:latin typeface="Times New Roman"/>
                <a:cs typeface="Times New Roman"/>
              </a:rPr>
              <a:t>512 bits of message enter into MD5 and the output will be in 128 bits.</a:t>
            </a:r>
          </a:p>
          <a:p>
            <a:pPr marL="0" indent="0">
              <a:buNone/>
            </a:pPr>
            <a:endParaRPr lang="en-US" sz="4000" dirty="0">
              <a:latin typeface="Times New Roman"/>
              <a:cs typeface="Times New Roman"/>
            </a:endParaRPr>
          </a:p>
          <a:p>
            <a:endParaRPr lang="en-IN" dirty="0">
              <a:latin typeface="Calibri"/>
              <a:cs typeface="Calibri"/>
            </a:endParaRPr>
          </a:p>
        </p:txBody>
      </p:sp>
    </p:spTree>
    <p:extLst>
      <p:ext uri="{BB962C8B-B14F-4D97-AF65-F5344CB8AC3E}">
        <p14:creationId xmlns:p14="http://schemas.microsoft.com/office/powerpoint/2010/main" val="36470574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BBAD0C-D91F-4E62-ACEC-BBA0BFB89F6F}"/>
              </a:ext>
            </a:extLst>
          </p:cNvPr>
          <p:cNvSpPr txBox="1"/>
          <p:nvPr/>
        </p:nvSpPr>
        <p:spPr>
          <a:xfrm>
            <a:off x="655428" y="872402"/>
            <a:ext cx="10334445" cy="51131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800" b="1" dirty="0">
                <a:latin typeface="Times New Roman"/>
                <a:cs typeface="Times New Roman"/>
              </a:rPr>
              <a:t>Project concern:</a:t>
            </a:r>
            <a:endParaRPr lang="en-US" sz="2800" dirty="0">
              <a:ea typeface="+mn-lt"/>
              <a:cs typeface="+mn-lt"/>
            </a:endParaRPr>
          </a:p>
          <a:p>
            <a:pPr>
              <a:lnSpc>
                <a:spcPct val="90000"/>
              </a:lnSpc>
              <a:spcBef>
                <a:spcPts val="1000"/>
              </a:spcBef>
            </a:pPr>
            <a:endParaRPr lang="en-US" sz="2800" b="1" dirty="0">
              <a:latin typeface="Times New Roman"/>
              <a:cs typeface="Times New Roman"/>
            </a:endParaRPr>
          </a:p>
          <a:p>
            <a:pPr marL="342900" indent="-342900">
              <a:lnSpc>
                <a:spcPct val="90000"/>
              </a:lnSpc>
              <a:spcBef>
                <a:spcPts val="1000"/>
              </a:spcBef>
              <a:buFont typeface="Arial"/>
              <a:buChar char="•"/>
            </a:pPr>
            <a:r>
              <a:rPr lang="en-US" sz="2400" dirty="0">
                <a:latin typeface="Times New Roman"/>
                <a:cs typeface="Times New Roman"/>
              </a:rPr>
              <a:t>In order to change the normal word to signature , combination of word and number,</a:t>
            </a:r>
            <a:endParaRPr lang="en-US" sz="2400" dirty="0">
              <a:ea typeface="+mn-lt"/>
              <a:cs typeface="+mn-lt"/>
            </a:endParaRPr>
          </a:p>
          <a:p>
            <a:endParaRPr lang="en-US" sz="2400" dirty="0">
              <a:solidFill>
                <a:srgbClr val="1C2732"/>
              </a:solidFill>
              <a:latin typeface="Times New Roman"/>
              <a:cs typeface="Segoe UI"/>
            </a:endParaRPr>
          </a:p>
          <a:p>
            <a:pPr marL="342900" indent="-342900">
              <a:buFont typeface="Arial"/>
              <a:buChar char="•"/>
            </a:pPr>
            <a:r>
              <a:rPr lang="en-US" sz="2400" dirty="0">
                <a:solidFill>
                  <a:srgbClr val="1C2732"/>
                </a:solidFill>
                <a:latin typeface="Times New Roman"/>
                <a:cs typeface="Segoe UI"/>
              </a:rPr>
              <a:t>We give the static value of 12345 to MD5 and the final output will be in 128 bits.</a:t>
            </a:r>
            <a:r>
              <a:rPr lang="en-US" sz="2400" dirty="0">
                <a:latin typeface="Times New Roman"/>
                <a:cs typeface="Segoe UI"/>
              </a:rPr>
              <a:t>​</a:t>
            </a:r>
            <a:endParaRPr lang="en-US" dirty="0">
              <a:cs typeface="Calibri"/>
            </a:endParaRPr>
          </a:p>
          <a:p>
            <a:endParaRPr lang="en-US" sz="2400" dirty="0">
              <a:solidFill>
                <a:srgbClr val="000000"/>
              </a:solidFill>
              <a:latin typeface="Times New Roman"/>
              <a:cs typeface="Segoe UI"/>
            </a:endParaRPr>
          </a:p>
          <a:p>
            <a:pPr marL="342900" indent="-342900">
              <a:buFont typeface="Arial"/>
              <a:buChar char="•"/>
            </a:pPr>
            <a:r>
              <a:rPr lang="en-US" sz="2400" dirty="0">
                <a:solidFill>
                  <a:srgbClr val="1C2732"/>
                </a:solidFill>
                <a:latin typeface="Times New Roman"/>
                <a:cs typeface="Segoe UI"/>
              </a:rPr>
              <a:t>These value get stored in Block chain to reply back to the user.</a:t>
            </a:r>
            <a:r>
              <a:rPr lang="en-US" sz="2400" dirty="0">
                <a:latin typeface="Times New Roman"/>
                <a:cs typeface="Segoe UI"/>
              </a:rPr>
              <a:t>​</a:t>
            </a:r>
          </a:p>
          <a:p>
            <a:endParaRPr lang="en-US" sz="2400" dirty="0">
              <a:solidFill>
                <a:srgbClr val="000000"/>
              </a:solidFill>
              <a:latin typeface="Times New Roman"/>
              <a:cs typeface="Segoe UI"/>
            </a:endParaRPr>
          </a:p>
          <a:p>
            <a:pPr marL="342900" indent="-342900">
              <a:buFont typeface="Arial"/>
              <a:buChar char="•"/>
            </a:pPr>
            <a:r>
              <a:rPr lang="en-US" sz="2400" dirty="0">
                <a:solidFill>
                  <a:srgbClr val="1C2732"/>
                </a:solidFill>
                <a:latin typeface="Times New Roman"/>
                <a:cs typeface="Segoe UI"/>
              </a:rPr>
              <a:t>Even any of the input the input value changes, whole signature get changed.</a:t>
            </a:r>
            <a:r>
              <a:rPr lang="en-US" sz="2400" dirty="0">
                <a:latin typeface="Times New Roman"/>
                <a:cs typeface="Segoe UI"/>
              </a:rPr>
              <a:t>​</a:t>
            </a:r>
          </a:p>
          <a:p>
            <a:endParaRPr lang="en-US" sz="2400" dirty="0">
              <a:solidFill>
                <a:srgbClr val="000000"/>
              </a:solidFill>
              <a:latin typeface="Times New Roman"/>
              <a:cs typeface="Segoe UI"/>
            </a:endParaRPr>
          </a:p>
          <a:p>
            <a:pPr marL="342900" indent="-342900">
              <a:buFont typeface="Arial"/>
              <a:buChar char="•"/>
            </a:pPr>
            <a:r>
              <a:rPr lang="en-US" sz="2400" dirty="0">
                <a:solidFill>
                  <a:srgbClr val="1C2732"/>
                </a:solidFill>
                <a:latin typeface="Times New Roman"/>
                <a:cs typeface="Segoe UI"/>
              </a:rPr>
              <a:t>Hence it is efficient to compare values we use MD5 algorithm.</a:t>
            </a:r>
            <a:r>
              <a:rPr lang="en-US" sz="2400" dirty="0">
                <a:latin typeface="Times New Roman"/>
                <a:cs typeface="Segoe UI"/>
              </a:rPr>
              <a:t>​</a:t>
            </a:r>
          </a:p>
        </p:txBody>
      </p:sp>
    </p:spTree>
    <p:extLst>
      <p:ext uri="{BB962C8B-B14F-4D97-AF65-F5344CB8AC3E}">
        <p14:creationId xmlns:p14="http://schemas.microsoft.com/office/powerpoint/2010/main" val="1896991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8E910-48CC-4AFB-B3AE-B012BC592328}"/>
              </a:ext>
            </a:extLst>
          </p:cNvPr>
          <p:cNvSpPr>
            <a:spLocks noGrp="1"/>
          </p:cNvSpPr>
          <p:nvPr>
            <p:ph type="title"/>
          </p:nvPr>
        </p:nvSpPr>
        <p:spPr>
          <a:xfrm>
            <a:off x="777240" y="365125"/>
            <a:ext cx="10659110" cy="851027"/>
          </a:xfrm>
        </p:spPr>
        <p:txBody>
          <a:bodyPr>
            <a:normAutofit/>
          </a:bodyPr>
          <a:lstStyle/>
          <a:p>
            <a:r>
              <a:rPr lang="en-IN" sz="4000" dirty="0"/>
              <a:t>                            MODULES</a:t>
            </a:r>
          </a:p>
        </p:txBody>
      </p:sp>
      <p:sp>
        <p:nvSpPr>
          <p:cNvPr id="3" name="Content Placeholder 2">
            <a:extLst>
              <a:ext uri="{FF2B5EF4-FFF2-40B4-BE49-F238E27FC236}">
                <a16:creationId xmlns:a16="http://schemas.microsoft.com/office/drawing/2014/main" id="{DC704646-DF23-470E-955B-56EE5DA185C2}"/>
              </a:ext>
            </a:extLst>
          </p:cNvPr>
          <p:cNvSpPr>
            <a:spLocks noGrp="1"/>
          </p:cNvSpPr>
          <p:nvPr>
            <p:ph idx="1"/>
          </p:nvPr>
        </p:nvSpPr>
        <p:spPr>
          <a:xfrm>
            <a:off x="777240" y="1399032"/>
            <a:ext cx="10659110" cy="4777931"/>
          </a:xfrm>
        </p:spPr>
        <p:txBody>
          <a:bodyPr vert="horz" lIns="91440" tIns="45720" rIns="91440" bIns="45720" rtlCol="0" anchor="t">
            <a:normAutofit/>
          </a:bodyPr>
          <a:lstStyle/>
          <a:p>
            <a:pPr marL="514350" indent="-514350" algn="just">
              <a:lnSpc>
                <a:spcPct val="150000"/>
              </a:lnSpc>
              <a:buAutoNum type="arabicPeriod"/>
            </a:pPr>
            <a:r>
              <a:rPr lang="en-US" sz="2800" dirty="0">
                <a:latin typeface="Times New Roman"/>
                <a:cs typeface="Times New Roman"/>
              </a:rPr>
              <a:t>User Registration.</a:t>
            </a:r>
            <a:endParaRPr lang="en-US" dirty="0">
              <a:latin typeface="Calibri"/>
              <a:cs typeface="Calibri"/>
            </a:endParaRPr>
          </a:p>
          <a:p>
            <a:pPr marL="514350" lvl="0" indent="-514350" algn="just">
              <a:lnSpc>
                <a:spcPct val="150000"/>
              </a:lnSpc>
              <a:buAutoNum type="arabicPeriod"/>
            </a:pPr>
            <a:r>
              <a:rPr lang="en-US" sz="2800" dirty="0">
                <a:latin typeface="Times New Roman"/>
                <a:cs typeface="Times New Roman"/>
              </a:rPr>
              <a:t>Node creation and Neighbour Calculation</a:t>
            </a:r>
            <a:endParaRPr lang="en-US" dirty="0">
              <a:latin typeface="Calibri"/>
              <a:cs typeface="Calibri"/>
            </a:endParaRPr>
          </a:p>
          <a:p>
            <a:pPr marL="514350" indent="-514350" algn="just">
              <a:lnSpc>
                <a:spcPct val="150000"/>
              </a:lnSpc>
              <a:buAutoNum type="arabicPeriod"/>
            </a:pPr>
            <a:r>
              <a:rPr lang="en-US" sz="2800" dirty="0">
                <a:latin typeface="Times New Roman"/>
                <a:cs typeface="Times New Roman"/>
              </a:rPr>
              <a:t>Emergency Event and traffic calculation</a:t>
            </a:r>
            <a:endParaRPr lang="en-US" sz="2800" dirty="0">
              <a:latin typeface="Times New Roman" pitchFamily="18" charset="0"/>
              <a:cs typeface="Times New Roman" pitchFamily="18" charset="0"/>
            </a:endParaRPr>
          </a:p>
          <a:p>
            <a:pPr marL="514350" indent="-514350" algn="just">
              <a:lnSpc>
                <a:spcPct val="150000"/>
              </a:lnSpc>
              <a:buAutoNum type="arabicPeriod"/>
            </a:pPr>
            <a:r>
              <a:rPr lang="en-US" sz="2800" dirty="0">
                <a:latin typeface="Times New Roman"/>
                <a:cs typeface="Times New Roman"/>
              </a:rPr>
              <a:t>Blockchain store</a:t>
            </a:r>
          </a:p>
          <a:p>
            <a:endParaRPr lang="en-IN" dirty="0"/>
          </a:p>
        </p:txBody>
      </p:sp>
    </p:spTree>
    <p:extLst>
      <p:ext uri="{BB962C8B-B14F-4D97-AF65-F5344CB8AC3E}">
        <p14:creationId xmlns:p14="http://schemas.microsoft.com/office/powerpoint/2010/main" val="3996979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2532-224A-4F7B-BEA0-3A6C10063925}"/>
              </a:ext>
            </a:extLst>
          </p:cNvPr>
          <p:cNvSpPr>
            <a:spLocks noGrp="1"/>
          </p:cNvSpPr>
          <p:nvPr>
            <p:ph type="title"/>
          </p:nvPr>
        </p:nvSpPr>
        <p:spPr>
          <a:xfrm>
            <a:off x="777240" y="365125"/>
            <a:ext cx="10659110" cy="659003"/>
          </a:xfrm>
        </p:spPr>
        <p:txBody>
          <a:bodyPr>
            <a:normAutofit/>
          </a:bodyPr>
          <a:lstStyle/>
          <a:p>
            <a:r>
              <a:rPr lang="en-IN" sz="4000" dirty="0"/>
              <a:t>                       INTRODUCTION</a:t>
            </a:r>
          </a:p>
        </p:txBody>
      </p:sp>
      <p:sp>
        <p:nvSpPr>
          <p:cNvPr id="3" name="Content Placeholder 2">
            <a:extLst>
              <a:ext uri="{FF2B5EF4-FFF2-40B4-BE49-F238E27FC236}">
                <a16:creationId xmlns:a16="http://schemas.microsoft.com/office/drawing/2014/main" id="{EA08D144-5B6D-4889-AEDE-8DED175BD96C}"/>
              </a:ext>
            </a:extLst>
          </p:cNvPr>
          <p:cNvSpPr>
            <a:spLocks noGrp="1"/>
          </p:cNvSpPr>
          <p:nvPr>
            <p:ph idx="1"/>
          </p:nvPr>
        </p:nvSpPr>
        <p:spPr>
          <a:xfrm>
            <a:off x="777240" y="1170432"/>
            <a:ext cx="10659110" cy="5006531"/>
          </a:xfrm>
        </p:spPr>
        <p:txBody>
          <a:bodyPr/>
          <a:lstStyle/>
          <a:p>
            <a:r>
              <a:rPr lang="en-US" sz="2000" dirty="0">
                <a:latin typeface="Times New Roman" pitchFamily="18" charset="0"/>
                <a:cs typeface="Times New Roman" pitchFamily="18" charset="0"/>
              </a:rPr>
              <a:t>We are proposing a emergency message in VANET environment. </a:t>
            </a:r>
          </a:p>
          <a:p>
            <a:r>
              <a:rPr lang="en-US" sz="2000" dirty="0">
                <a:latin typeface="Times New Roman" pitchFamily="18" charset="0"/>
                <a:cs typeface="Times New Roman" pitchFamily="18" charset="0"/>
              </a:rPr>
              <a:t>In this system messages are broadcasted only in their region of interest so that delivery latency will be decreased. </a:t>
            </a:r>
          </a:p>
          <a:p>
            <a:r>
              <a:rPr lang="en-US" sz="2000" dirty="0">
                <a:latin typeface="Times New Roman" pitchFamily="18" charset="0"/>
                <a:cs typeface="Times New Roman" pitchFamily="18" charset="0"/>
              </a:rPr>
              <a:t>In Proposed system if a vehicle in the environment detects a dangerous event, it immediately generates and broadcasts emergency message to vehicles in region of interest, so that the vehicles can take preventive measures to avoid accident. </a:t>
            </a:r>
          </a:p>
          <a:p>
            <a:r>
              <a:rPr lang="en-US" sz="2000" dirty="0">
                <a:latin typeface="Times New Roman" pitchFamily="18" charset="0"/>
                <a:cs typeface="Times New Roman" pitchFamily="18" charset="0"/>
              </a:rPr>
              <a:t>Emergency Messages will be broadcast to vehicles which are needed to take action to avoid accident. </a:t>
            </a:r>
          </a:p>
          <a:p>
            <a:r>
              <a:rPr lang="en-US" sz="2000" dirty="0">
                <a:latin typeface="Times New Roman" pitchFamily="18" charset="0"/>
                <a:cs typeface="Times New Roman" pitchFamily="18" charset="0"/>
              </a:rPr>
              <a:t> And we proposed the security function for this project while message communication.</a:t>
            </a:r>
          </a:p>
          <a:p>
            <a:r>
              <a:rPr lang="en-US" sz="2000" dirty="0">
                <a:latin typeface="Times New Roman" pitchFamily="18" charset="0"/>
                <a:cs typeface="Times New Roman" pitchFamily="18" charset="0"/>
              </a:rPr>
              <a:t> When the messages send to one user \to another user we should encode the content inside the message and compare the encoded values.</a:t>
            </a:r>
          </a:p>
          <a:p>
            <a:r>
              <a:rPr lang="en-US" sz="2000" dirty="0">
                <a:latin typeface="Times New Roman" pitchFamily="18" charset="0"/>
                <a:cs typeface="Times New Roman" pitchFamily="18" charset="0"/>
              </a:rPr>
              <a:t> If the encoded values are same that user recognized the authorized user and they will get the trust vales, otherwise that user recognized as a unauthorized user they will get a minus trust values.</a:t>
            </a:r>
          </a:p>
          <a:p>
            <a:pPr marL="0" indent="0">
              <a:buNone/>
            </a:pPr>
            <a:endParaRPr lang="en-IN" dirty="0"/>
          </a:p>
        </p:txBody>
      </p:sp>
    </p:spTree>
    <p:extLst>
      <p:ext uri="{BB962C8B-B14F-4D97-AF65-F5344CB8AC3E}">
        <p14:creationId xmlns:p14="http://schemas.microsoft.com/office/powerpoint/2010/main" val="569331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9C78-DFAB-4505-917D-BF70D4F45B5C}"/>
              </a:ext>
            </a:extLst>
          </p:cNvPr>
          <p:cNvSpPr>
            <a:spLocks noGrp="1"/>
          </p:cNvSpPr>
          <p:nvPr>
            <p:ph type="title"/>
          </p:nvPr>
        </p:nvSpPr>
        <p:spPr>
          <a:xfrm>
            <a:off x="777240" y="365125"/>
            <a:ext cx="10659110" cy="937375"/>
          </a:xfrm>
        </p:spPr>
        <p:txBody>
          <a:bodyPr>
            <a:normAutofit/>
          </a:bodyPr>
          <a:lstStyle/>
          <a:p>
            <a:r>
              <a:rPr lang="en-US" sz="2800" dirty="0"/>
              <a:t>                    Module 1 : USER REGISTRATION</a:t>
            </a:r>
            <a:endParaRPr lang="en-US" sz="4000" dirty="0"/>
          </a:p>
        </p:txBody>
      </p:sp>
      <p:sp>
        <p:nvSpPr>
          <p:cNvPr id="3" name="Content Placeholder 2">
            <a:extLst>
              <a:ext uri="{FF2B5EF4-FFF2-40B4-BE49-F238E27FC236}">
                <a16:creationId xmlns:a16="http://schemas.microsoft.com/office/drawing/2014/main" id="{5C65330D-621E-4882-AC71-E6B9848C5295}"/>
              </a:ext>
            </a:extLst>
          </p:cNvPr>
          <p:cNvSpPr>
            <a:spLocks noGrp="1"/>
          </p:cNvSpPr>
          <p:nvPr>
            <p:ph idx="1"/>
          </p:nvPr>
        </p:nvSpPr>
        <p:spPr>
          <a:xfrm>
            <a:off x="777240" y="1308041"/>
            <a:ext cx="10659110" cy="4868922"/>
          </a:xfrm>
        </p:spPr>
        <p:txBody>
          <a:bodyPr vert="horz" lIns="91440" tIns="45720" rIns="91440" bIns="45720" rtlCol="0" anchor="t">
            <a:normAutofit lnSpcReduction="10000"/>
          </a:bodyPr>
          <a:lstStyle/>
          <a:p>
            <a:endParaRPr lang="en-IN" sz="2400" dirty="0">
              <a:cs typeface="Calibri"/>
            </a:endParaRPr>
          </a:p>
          <a:p>
            <a:pPr>
              <a:buClr>
                <a:srgbClr val="435D77"/>
              </a:buClr>
            </a:pPr>
            <a:r>
              <a:rPr lang="en-IN" sz="2400" dirty="0">
                <a:cs typeface="Calibri"/>
              </a:rPr>
              <a:t>Every user has to give their basic details in Registration form ,and get sign up in our platform.</a:t>
            </a:r>
            <a:endParaRPr lang="en-IN" dirty="0"/>
          </a:p>
          <a:p>
            <a:pPr marL="0" indent="0">
              <a:buClr>
                <a:srgbClr val="435D77"/>
              </a:buClr>
              <a:buNone/>
            </a:pPr>
            <a:endParaRPr lang="en-IN" sz="2400" dirty="0">
              <a:cs typeface="Calibri"/>
            </a:endParaRPr>
          </a:p>
          <a:p>
            <a:pPr>
              <a:buClr>
                <a:srgbClr val="435D77"/>
              </a:buClr>
            </a:pPr>
            <a:r>
              <a:rPr lang="en-IN" sz="2400" dirty="0">
                <a:cs typeface="Calibri"/>
              </a:rPr>
              <a:t>So that all the basic details which the user filled are stored in the database, which will be cross checked when we try to sign in .</a:t>
            </a:r>
          </a:p>
          <a:p>
            <a:pPr>
              <a:buClr>
                <a:srgbClr val="435D77"/>
              </a:buClr>
            </a:pPr>
            <a:endParaRPr lang="en-IN" sz="2400" dirty="0">
              <a:cs typeface="Calibri"/>
            </a:endParaRPr>
          </a:p>
          <a:p>
            <a:pPr>
              <a:buClr>
                <a:srgbClr val="435D77"/>
              </a:buClr>
            </a:pPr>
            <a:r>
              <a:rPr lang="en-IN" sz="2400" dirty="0">
                <a:cs typeface="Calibri"/>
              </a:rPr>
              <a:t>In Registration form we ask the basic details of their name, Password, contact number and email, finally they need to submit and finish the registration form , so that their information will be stored in database.</a:t>
            </a:r>
          </a:p>
          <a:p>
            <a:pPr>
              <a:buClr>
                <a:srgbClr val="435D77"/>
              </a:buClr>
            </a:pPr>
            <a:endParaRPr lang="en-IN" sz="2400" dirty="0">
              <a:cs typeface="Calibri"/>
            </a:endParaRPr>
          </a:p>
          <a:p>
            <a:pPr>
              <a:buClr>
                <a:srgbClr val="435D77"/>
              </a:buClr>
            </a:pPr>
            <a:r>
              <a:rPr lang="en-IN" sz="2400" dirty="0">
                <a:cs typeface="Calibri"/>
              </a:rPr>
              <a:t>During sign in , only user name and password is required.</a:t>
            </a:r>
          </a:p>
        </p:txBody>
      </p:sp>
    </p:spTree>
    <p:extLst>
      <p:ext uri="{BB962C8B-B14F-4D97-AF65-F5344CB8AC3E}">
        <p14:creationId xmlns:p14="http://schemas.microsoft.com/office/powerpoint/2010/main" val="2248451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29D5-0396-4CE3-BB63-FC309871D135}"/>
              </a:ext>
            </a:extLst>
          </p:cNvPr>
          <p:cNvSpPr>
            <a:spLocks noGrp="1"/>
          </p:cNvSpPr>
          <p:nvPr>
            <p:ph type="title"/>
          </p:nvPr>
        </p:nvSpPr>
        <p:spPr>
          <a:xfrm>
            <a:off x="777240" y="566928"/>
            <a:ext cx="10659110" cy="775744"/>
          </a:xfrm>
        </p:spPr>
        <p:txBody>
          <a:bodyPr>
            <a:normAutofit fontScale="90000"/>
          </a:bodyPr>
          <a:lstStyle/>
          <a:p>
            <a:r>
              <a:rPr lang="en-US" sz="2400" b="1" dirty="0">
                <a:latin typeface="Times New Roman"/>
                <a:cs typeface="Times New Roman"/>
              </a:rPr>
              <a:t>   </a:t>
            </a:r>
            <a:r>
              <a:rPr lang="en-US" sz="2800" b="1" dirty="0">
                <a:latin typeface="Times New Roman"/>
                <a:cs typeface="Times New Roman"/>
              </a:rPr>
              <a:t>Module 2 : NODE CREATION AND NEIGHBOUR CLACULATION</a:t>
            </a:r>
            <a:br>
              <a:rPr lang="en-US" sz="2800" b="1" dirty="0">
                <a:latin typeface="Times New Roman" pitchFamily="18" charset="0"/>
                <a:cs typeface="Times New Roman" pitchFamily="18" charset="0"/>
              </a:rPr>
            </a:br>
            <a:endParaRPr lang="en-IN" sz="2800" b="1"/>
          </a:p>
        </p:txBody>
      </p:sp>
      <p:sp>
        <p:nvSpPr>
          <p:cNvPr id="3" name="Content Placeholder 2">
            <a:extLst>
              <a:ext uri="{FF2B5EF4-FFF2-40B4-BE49-F238E27FC236}">
                <a16:creationId xmlns:a16="http://schemas.microsoft.com/office/drawing/2014/main" id="{FEAD0992-F1A0-4B57-82CA-99616FF6FD4A}"/>
              </a:ext>
            </a:extLst>
          </p:cNvPr>
          <p:cNvSpPr>
            <a:spLocks noGrp="1"/>
          </p:cNvSpPr>
          <p:nvPr>
            <p:ph idx="1"/>
          </p:nvPr>
        </p:nvSpPr>
        <p:spPr>
          <a:xfrm>
            <a:off x="777240" y="1792224"/>
            <a:ext cx="10659110" cy="4690872"/>
          </a:xfrm>
        </p:spPr>
        <p:txBody>
          <a:bodyPr>
            <a:normAutofit/>
          </a:bodyPr>
          <a:lstStyle/>
          <a:p>
            <a:r>
              <a:rPr lang="en-US" sz="2400" dirty="0">
                <a:latin typeface="Times New Roman" pitchFamily="18" charset="0"/>
                <a:cs typeface="Times New Roman" pitchFamily="18" charset="0"/>
              </a:rPr>
              <a:t>In this module, we create a network consisting of nodes. Each node acts as a vehicle and has its own distance and range. </a:t>
            </a:r>
          </a:p>
          <a:p>
            <a:pPr marL="0"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We create nodes by giving latitude and longitude as input which describes the vehicle location. </a:t>
            </a:r>
          </a:p>
          <a:p>
            <a:pPr marL="0" indent="0">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Each node will be dynamic in position that is changing their position dynamically.</a:t>
            </a:r>
          </a:p>
          <a:p>
            <a:pPr marL="0" indent="0">
              <a:buNone/>
            </a:pP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We create ‘n’ number of nodes based on our requirement to form network environment or network formation.</a:t>
            </a:r>
            <a:endParaRPr lang="en-IN" sz="2400" dirty="0"/>
          </a:p>
        </p:txBody>
      </p:sp>
    </p:spTree>
    <p:extLst>
      <p:ext uri="{BB962C8B-B14F-4D97-AF65-F5344CB8AC3E}">
        <p14:creationId xmlns:p14="http://schemas.microsoft.com/office/powerpoint/2010/main" val="1914172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184DC-D29B-4F1F-BE4D-AE0AAB959C71}"/>
              </a:ext>
            </a:extLst>
          </p:cNvPr>
          <p:cNvSpPr>
            <a:spLocks noGrp="1"/>
          </p:cNvSpPr>
          <p:nvPr>
            <p:ph idx="1"/>
          </p:nvPr>
        </p:nvSpPr>
        <p:spPr>
          <a:xfrm>
            <a:off x="777240" y="272871"/>
            <a:ext cx="10659110" cy="5904092"/>
          </a:xfrm>
        </p:spPr>
        <p:txBody>
          <a:bodyPr vert="horz" lIns="91440" tIns="45720" rIns="91440" bIns="45720" rtlCol="0" anchor="t">
            <a:normAutofit lnSpcReduction="10000"/>
          </a:bodyPr>
          <a:lstStyle/>
          <a:p>
            <a:r>
              <a:rPr lang="en-US" sz="2400" dirty="0">
                <a:cs typeface="Calibri"/>
              </a:rPr>
              <a:t>Here we created two RSU , which is used to send the user about the traffic status.</a:t>
            </a:r>
          </a:p>
          <a:p>
            <a:pPr>
              <a:buClr>
                <a:srgbClr val="435D77"/>
              </a:buClr>
            </a:pPr>
            <a:endParaRPr lang="en-US" sz="2400" dirty="0">
              <a:cs typeface="Calibri"/>
            </a:endParaRPr>
          </a:p>
          <a:p>
            <a:pPr>
              <a:buClr>
                <a:srgbClr val="435D77"/>
              </a:buClr>
            </a:pPr>
            <a:r>
              <a:rPr lang="en-US" sz="2400" dirty="0">
                <a:cs typeface="Calibri"/>
              </a:rPr>
              <a:t>For each vehicle ,we created node, for each vehicle there will be port number, which specifies where the vehicles would be, and we created node by calculating latitude and longitude.</a:t>
            </a:r>
          </a:p>
          <a:p>
            <a:pPr>
              <a:buClr>
                <a:srgbClr val="435D77"/>
              </a:buClr>
            </a:pPr>
            <a:endParaRPr lang="en-US" sz="2400" dirty="0">
              <a:cs typeface="Calibri"/>
            </a:endParaRPr>
          </a:p>
          <a:p>
            <a:pPr>
              <a:buClr>
                <a:srgbClr val="435D77"/>
              </a:buClr>
            </a:pPr>
            <a:r>
              <a:rPr lang="en-US" sz="2400" dirty="0">
                <a:cs typeface="Calibri"/>
              </a:rPr>
              <a:t>Latitude ranges from 80 to 200, which is X co-ordinate and Longitude ranges from 1000-2000, which is y co-ordinate. These co-ordinates are used to calculate the distance of neighbor.</a:t>
            </a:r>
          </a:p>
          <a:p>
            <a:pPr>
              <a:buClr>
                <a:srgbClr val="435D77"/>
              </a:buClr>
            </a:pPr>
            <a:endParaRPr lang="en-US" sz="2400" dirty="0">
              <a:cs typeface="Calibri"/>
            </a:endParaRPr>
          </a:p>
          <a:p>
            <a:pPr>
              <a:buClr>
                <a:srgbClr val="435D77"/>
              </a:buClr>
            </a:pPr>
            <a:r>
              <a:rPr lang="en-US" sz="2400" dirty="0">
                <a:cs typeface="Calibri"/>
              </a:rPr>
              <a:t>We created all these nodes in VANET environment, which automatically creates the signal .</a:t>
            </a:r>
          </a:p>
          <a:p>
            <a:pPr>
              <a:buClr>
                <a:srgbClr val="435D77"/>
              </a:buClr>
            </a:pPr>
            <a:endParaRPr lang="en-US" sz="2400" dirty="0">
              <a:cs typeface="Calibri"/>
            </a:endParaRPr>
          </a:p>
          <a:p>
            <a:pPr>
              <a:buClr>
                <a:srgbClr val="435D77"/>
              </a:buClr>
            </a:pPr>
            <a:r>
              <a:rPr lang="en-US" sz="2400" dirty="0">
                <a:cs typeface="Calibri"/>
              </a:rPr>
              <a:t>For the control of vehicles , we have four arrows. If we click left the vehicle moves left and if we click right , the vehicles moves right, similarly for top and bottom.</a:t>
            </a:r>
          </a:p>
          <a:p>
            <a:pPr>
              <a:buClr>
                <a:srgbClr val="435D77"/>
              </a:buClr>
            </a:pPr>
            <a:endParaRPr lang="en-US" sz="2400" dirty="0">
              <a:cs typeface="Calibri"/>
            </a:endParaRPr>
          </a:p>
          <a:p>
            <a:pPr>
              <a:buClr>
                <a:srgbClr val="435D77"/>
              </a:buClr>
            </a:pPr>
            <a:endParaRPr lang="en-US" sz="2400" dirty="0">
              <a:cs typeface="Calibri"/>
            </a:endParaRPr>
          </a:p>
        </p:txBody>
      </p:sp>
    </p:spTree>
    <p:extLst>
      <p:ext uri="{BB962C8B-B14F-4D97-AF65-F5344CB8AC3E}">
        <p14:creationId xmlns:p14="http://schemas.microsoft.com/office/powerpoint/2010/main" val="981690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E47-1962-4050-9BA1-998099C5DB1F}"/>
              </a:ext>
            </a:extLst>
          </p:cNvPr>
          <p:cNvSpPr>
            <a:spLocks noGrp="1"/>
          </p:cNvSpPr>
          <p:nvPr>
            <p:ph type="title"/>
          </p:nvPr>
        </p:nvSpPr>
        <p:spPr>
          <a:xfrm>
            <a:off x="777240" y="365125"/>
            <a:ext cx="10659110" cy="878459"/>
          </a:xfrm>
        </p:spPr>
        <p:txBody>
          <a:bodyPr>
            <a:normAutofit/>
          </a:bodyPr>
          <a:lstStyle/>
          <a:p>
            <a:r>
              <a:rPr lang="en-IN" sz="2400" dirty="0"/>
              <a:t>        </a:t>
            </a:r>
            <a:r>
              <a:rPr lang="en-IN" sz="2400" b="1" dirty="0"/>
              <a:t>Module 3 : EMERGENCY EVENT AND TRAFFIC CALCULATION</a:t>
            </a:r>
            <a:endParaRPr lang="en-IN" sz="4000" b="1"/>
          </a:p>
        </p:txBody>
      </p:sp>
      <p:sp>
        <p:nvSpPr>
          <p:cNvPr id="3" name="Content Placeholder 2">
            <a:extLst>
              <a:ext uri="{FF2B5EF4-FFF2-40B4-BE49-F238E27FC236}">
                <a16:creationId xmlns:a16="http://schemas.microsoft.com/office/drawing/2014/main" id="{6C1343B3-80DD-4A48-8E9A-262085DBF3B8}"/>
              </a:ext>
            </a:extLst>
          </p:cNvPr>
          <p:cNvSpPr>
            <a:spLocks noGrp="1"/>
          </p:cNvSpPr>
          <p:nvPr>
            <p:ph idx="1"/>
          </p:nvPr>
        </p:nvSpPr>
        <p:spPr>
          <a:xfrm>
            <a:off x="777240" y="1178645"/>
            <a:ext cx="10659110" cy="4998318"/>
          </a:xfrm>
        </p:spPr>
        <p:txBody>
          <a:bodyPr vert="horz" lIns="91440" tIns="45720" rIns="91440" bIns="45720" rtlCol="0" anchor="t">
            <a:normAutofit lnSpcReduction="10000"/>
          </a:bodyPr>
          <a:lstStyle/>
          <a:p>
            <a:r>
              <a:rPr lang="en-US" sz="2400" dirty="0">
                <a:latin typeface="Times New Roman"/>
                <a:cs typeface="Times New Roman"/>
              </a:rPr>
              <a:t>If we want to know about the status of particular place, here we set Guindy and </a:t>
            </a:r>
            <a:r>
              <a:rPr lang="en-US" sz="2400" dirty="0" err="1">
                <a:latin typeface="Times New Roman"/>
                <a:cs typeface="Times New Roman"/>
              </a:rPr>
              <a:t>Koyambedu</a:t>
            </a:r>
            <a:r>
              <a:rPr lang="en-US" sz="2400" dirty="0">
                <a:latin typeface="Times New Roman"/>
                <a:cs typeface="Times New Roman"/>
              </a:rPr>
              <a:t> in dropdown , we kept any of these values in get traffic update.</a:t>
            </a:r>
          </a:p>
          <a:p>
            <a:pPr>
              <a:buClr>
                <a:srgbClr val="435D77"/>
              </a:buClr>
            </a:pPr>
            <a:endParaRPr lang="en-US" sz="2400" dirty="0">
              <a:latin typeface="Times New Roman"/>
              <a:cs typeface="Times New Roman"/>
            </a:endParaRPr>
          </a:p>
          <a:p>
            <a:pPr>
              <a:buClr>
                <a:srgbClr val="435D77"/>
              </a:buClr>
            </a:pPr>
            <a:r>
              <a:rPr lang="en-US" sz="2400" dirty="0">
                <a:latin typeface="Times New Roman"/>
                <a:cs typeface="Times New Roman"/>
              </a:rPr>
              <a:t>First we need to click of request traffic status, then give the place name in traffic update which we want to know.</a:t>
            </a:r>
          </a:p>
          <a:p>
            <a:pPr>
              <a:buClr>
                <a:srgbClr val="435D77"/>
              </a:buClr>
            </a:pPr>
            <a:endParaRPr lang="en-US" sz="2400" dirty="0">
              <a:latin typeface="Times New Roman"/>
              <a:cs typeface="Times New Roman"/>
            </a:endParaRPr>
          </a:p>
          <a:p>
            <a:pPr>
              <a:buClr>
                <a:srgbClr val="435D77"/>
              </a:buClr>
            </a:pPr>
            <a:r>
              <a:rPr lang="en-US" sz="2400" dirty="0">
                <a:latin typeface="Times New Roman"/>
                <a:cs typeface="Times New Roman"/>
              </a:rPr>
              <a:t>After we fill the traffic update , the request will be sent to RSU, which will reply back by checking their traffic in received text.</a:t>
            </a:r>
          </a:p>
          <a:p>
            <a:pPr>
              <a:buClr>
                <a:srgbClr val="435D77"/>
              </a:buClr>
            </a:pPr>
            <a:endParaRPr lang="en-US" sz="2400" dirty="0">
              <a:latin typeface="Times New Roman"/>
              <a:cs typeface="Times New Roman"/>
            </a:endParaRPr>
          </a:p>
          <a:p>
            <a:pPr>
              <a:buClr>
                <a:srgbClr val="435D77"/>
              </a:buClr>
            </a:pPr>
            <a:r>
              <a:rPr lang="en-US" sz="2400" dirty="0">
                <a:latin typeface="Times New Roman"/>
                <a:cs typeface="Times New Roman"/>
              </a:rPr>
              <a:t>Here we also set the environment of creating the messages of nearby events in received text to the neighbor.</a:t>
            </a:r>
          </a:p>
          <a:p>
            <a:pPr>
              <a:buClr>
                <a:srgbClr val="435D77"/>
              </a:buClr>
            </a:pPr>
            <a:endParaRPr lang="en-US" sz="2400" dirty="0">
              <a:latin typeface="Times New Roman"/>
              <a:cs typeface="Times New Roman"/>
            </a:endParaRPr>
          </a:p>
          <a:p>
            <a:pPr>
              <a:buClr>
                <a:srgbClr val="435D77"/>
              </a:buClr>
            </a:pPr>
            <a:r>
              <a:rPr lang="en-US" sz="2400" dirty="0">
                <a:cs typeface="Calibri"/>
              </a:rPr>
              <a:t>In sender and receiver text field there will be port number, latitude and longitude.</a:t>
            </a:r>
          </a:p>
          <a:p>
            <a:pPr>
              <a:buClr>
                <a:srgbClr val="435D77"/>
              </a:buClr>
            </a:pPr>
            <a:endParaRPr lang="en-US" sz="2400" dirty="0">
              <a:latin typeface="Times New Roman" pitchFamily="18" charset="0"/>
              <a:cs typeface="Times New Roman" pitchFamily="18" charset="0"/>
            </a:endParaRPr>
          </a:p>
          <a:p>
            <a:pPr>
              <a:buClr>
                <a:srgbClr val="435D77"/>
              </a:buClr>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0" indent="0">
              <a:buNone/>
            </a:pPr>
            <a:endParaRPr lang="en-US" sz="2400" dirty="0">
              <a:latin typeface="Times New Roman"/>
              <a:cs typeface="Times New Roman"/>
            </a:endParaRPr>
          </a:p>
        </p:txBody>
      </p:sp>
    </p:spTree>
    <p:extLst>
      <p:ext uri="{BB962C8B-B14F-4D97-AF65-F5344CB8AC3E}">
        <p14:creationId xmlns:p14="http://schemas.microsoft.com/office/powerpoint/2010/main" val="2972439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99AC-A838-41B1-B15B-C5479E31A8EE}"/>
              </a:ext>
            </a:extLst>
          </p:cNvPr>
          <p:cNvSpPr>
            <a:spLocks noGrp="1"/>
          </p:cNvSpPr>
          <p:nvPr>
            <p:ph type="title"/>
          </p:nvPr>
        </p:nvSpPr>
        <p:spPr>
          <a:xfrm>
            <a:off x="777240" y="365125"/>
            <a:ext cx="10659110" cy="980507"/>
          </a:xfrm>
        </p:spPr>
        <p:txBody>
          <a:bodyPr>
            <a:normAutofit/>
          </a:bodyPr>
          <a:lstStyle/>
          <a:p>
            <a:r>
              <a:rPr lang="en-IN" sz="2400" b="1" dirty="0">
                <a:ea typeface="+mj-lt"/>
                <a:cs typeface="+mj-lt"/>
              </a:rPr>
              <a:t>                                </a:t>
            </a:r>
            <a:br>
              <a:rPr lang="en-IN" sz="2400" b="1" dirty="0">
                <a:ea typeface="+mj-lt"/>
                <a:cs typeface="+mj-lt"/>
              </a:rPr>
            </a:br>
            <a:r>
              <a:rPr lang="en-IN" sz="2400" b="1">
                <a:ea typeface="+mj-lt"/>
                <a:cs typeface="+mj-lt"/>
              </a:rPr>
              <a:t>                               Module 4 : BLOCK CHAIN STORE</a:t>
            </a:r>
            <a:endParaRPr lang="en-US" sz="2400">
              <a:ea typeface="+mj-lt"/>
              <a:cs typeface="+mj-lt"/>
            </a:endParaRPr>
          </a:p>
          <a:p>
            <a:endParaRPr lang="en-US" sz="2400" dirty="0"/>
          </a:p>
        </p:txBody>
      </p:sp>
      <p:sp>
        <p:nvSpPr>
          <p:cNvPr id="3" name="Content Placeholder 2">
            <a:extLst>
              <a:ext uri="{FF2B5EF4-FFF2-40B4-BE49-F238E27FC236}">
                <a16:creationId xmlns:a16="http://schemas.microsoft.com/office/drawing/2014/main" id="{A69A60EB-1ECA-43BF-BAD5-C861C857359A}"/>
              </a:ext>
            </a:extLst>
          </p:cNvPr>
          <p:cNvSpPr>
            <a:spLocks noGrp="1"/>
          </p:cNvSpPr>
          <p:nvPr>
            <p:ph idx="1"/>
          </p:nvPr>
        </p:nvSpPr>
        <p:spPr>
          <a:xfrm>
            <a:off x="777240" y="1552455"/>
            <a:ext cx="10659110" cy="4624508"/>
          </a:xfrm>
        </p:spPr>
        <p:txBody>
          <a:bodyPr vert="horz" lIns="91440" tIns="45720" rIns="91440" bIns="45720" rtlCol="0" anchor="t">
            <a:normAutofit/>
          </a:bodyPr>
          <a:lstStyle/>
          <a:p>
            <a:endParaRPr lang="en-US" dirty="0">
              <a:cs typeface="Calibri"/>
            </a:endParaRPr>
          </a:p>
          <a:p>
            <a:pPr>
              <a:buClr>
                <a:srgbClr val="435D77"/>
              </a:buClr>
            </a:pPr>
            <a:r>
              <a:rPr lang="en-US">
                <a:cs typeface="Calibri"/>
              </a:rPr>
              <a:t>Traffic status near by emergency event created in vanet environment will be updated in Block chain .</a:t>
            </a:r>
            <a:endParaRPr lang="en-US"/>
          </a:p>
          <a:p>
            <a:pPr>
              <a:buClr>
                <a:srgbClr val="435D77"/>
              </a:buClr>
            </a:pPr>
            <a:r>
              <a:rPr lang="en-US">
                <a:cs typeface="Calibri"/>
              </a:rPr>
              <a:t>The informrd stored in block chain in encrypted format using MD5 algorithm.</a:t>
            </a:r>
          </a:p>
          <a:p>
            <a:pPr>
              <a:buClr>
                <a:srgbClr val="435D77"/>
              </a:buClr>
            </a:pPr>
            <a:endParaRPr lang="en-US" dirty="0">
              <a:cs typeface="Calibri"/>
            </a:endParaRPr>
          </a:p>
          <a:p>
            <a:pPr>
              <a:buClr>
                <a:srgbClr val="435D77"/>
              </a:buClr>
            </a:pPr>
            <a:r>
              <a:rPr lang="en-US">
                <a:cs typeface="Calibri"/>
              </a:rPr>
              <a:t>The information will be decrypted only to the specific user.</a:t>
            </a:r>
            <a:endParaRPr lang="en-US" dirty="0">
              <a:cs typeface="Calibri"/>
            </a:endParaRPr>
          </a:p>
          <a:p>
            <a:pPr>
              <a:buClr>
                <a:srgbClr val="435D77"/>
              </a:buClr>
            </a:pPr>
            <a:endParaRPr lang="en-US" dirty="0">
              <a:cs typeface="Calibri"/>
            </a:endParaRPr>
          </a:p>
          <a:p>
            <a:pPr>
              <a:buClr>
                <a:srgbClr val="435D77"/>
              </a:buClr>
            </a:pPr>
            <a:r>
              <a:rPr lang="en-US">
                <a:cs typeface="Calibri"/>
              </a:rPr>
              <a:t>Here we set attack if we purposely clicked and proceed the process the message reached neighbor</a:t>
            </a:r>
          </a:p>
          <a:p>
            <a:pPr marL="0" indent="0">
              <a:buClr>
                <a:srgbClr val="435D77"/>
              </a:buClr>
              <a:buNone/>
            </a:pPr>
            <a:r>
              <a:rPr lang="en-US" dirty="0">
                <a:cs typeface="Calibri"/>
              </a:rPr>
              <a:t> </a:t>
            </a:r>
            <a:r>
              <a:rPr lang="en-US">
                <a:cs typeface="Calibri"/>
              </a:rPr>
              <a:t>is of of corrupted, natural events like sudden break etc.. Such eventswill be sent to neighbor</a:t>
            </a:r>
            <a:endParaRPr lang="en-US" dirty="0">
              <a:cs typeface="Calibri"/>
            </a:endParaRPr>
          </a:p>
          <a:p>
            <a:pPr marL="0" indent="0">
              <a:buNone/>
            </a:pPr>
            <a:r>
              <a:rPr lang="en-US" dirty="0">
                <a:cs typeface="Calibri"/>
              </a:rPr>
              <a:t> </a:t>
            </a:r>
            <a:r>
              <a:rPr lang="en-US">
                <a:cs typeface="Calibri"/>
              </a:rPr>
              <a:t>that the sudden brake had occurred in the neighbor node in the received text.</a:t>
            </a:r>
            <a:endParaRPr lang="en-US" dirty="0">
              <a:cs typeface="Calibri"/>
            </a:endParaRPr>
          </a:p>
          <a:p>
            <a:pPr marL="0" indent="0">
              <a:buClr>
                <a:srgbClr val="435D77"/>
              </a:buClr>
              <a:buNone/>
            </a:pPr>
            <a:endParaRPr lang="en-US" dirty="0">
              <a:cs typeface="Calibri"/>
            </a:endParaRPr>
          </a:p>
        </p:txBody>
      </p:sp>
    </p:spTree>
    <p:extLst>
      <p:ext uri="{BB962C8B-B14F-4D97-AF65-F5344CB8AC3E}">
        <p14:creationId xmlns:p14="http://schemas.microsoft.com/office/powerpoint/2010/main" val="29044388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7948-D348-4050-BAEB-CA810A8C17A3}"/>
              </a:ext>
            </a:extLst>
          </p:cNvPr>
          <p:cNvSpPr>
            <a:spLocks noGrp="1"/>
          </p:cNvSpPr>
          <p:nvPr>
            <p:ph type="title"/>
          </p:nvPr>
        </p:nvSpPr>
        <p:spPr>
          <a:xfrm>
            <a:off x="777240" y="258127"/>
            <a:ext cx="10659110" cy="758825"/>
          </a:xfrm>
        </p:spPr>
        <p:txBody>
          <a:bodyPr>
            <a:normAutofit/>
          </a:bodyPr>
          <a:lstStyle/>
          <a:p>
            <a:pPr algn="ctr"/>
            <a:r>
              <a:rPr lang="en-US" sz="3600" dirty="0"/>
              <a:t>TESTING-Test cases and results</a:t>
            </a:r>
            <a:endParaRPr lang="en-IN" sz="3600" dirty="0"/>
          </a:p>
        </p:txBody>
      </p:sp>
      <p:graphicFrame>
        <p:nvGraphicFramePr>
          <p:cNvPr id="10" name="Table 10">
            <a:extLst>
              <a:ext uri="{FF2B5EF4-FFF2-40B4-BE49-F238E27FC236}">
                <a16:creationId xmlns:a16="http://schemas.microsoft.com/office/drawing/2014/main" id="{8518EF95-EA46-4E03-B8E7-0A2B90FCF0C3}"/>
              </a:ext>
            </a:extLst>
          </p:cNvPr>
          <p:cNvGraphicFramePr>
            <a:graphicFrameLocks noGrp="1"/>
          </p:cNvGraphicFramePr>
          <p:nvPr>
            <p:ph idx="1"/>
            <p:extLst>
              <p:ext uri="{D42A27DB-BD31-4B8C-83A1-F6EECF244321}">
                <p14:modId xmlns:p14="http://schemas.microsoft.com/office/powerpoint/2010/main" val="358120954"/>
              </p:ext>
            </p:extLst>
          </p:nvPr>
        </p:nvGraphicFramePr>
        <p:xfrm>
          <a:off x="777878" y="952500"/>
          <a:ext cx="10658472" cy="5267960"/>
        </p:xfrm>
        <a:graphic>
          <a:graphicData uri="http://schemas.openxmlformats.org/drawingml/2006/table">
            <a:tbl>
              <a:tblPr firstRow="1" bandRow="1">
                <a:tableStyleId>{7DF18680-E054-41AD-8BC1-D1AEF772440D}</a:tableStyleId>
              </a:tblPr>
              <a:tblGrid>
                <a:gridCol w="717550">
                  <a:extLst>
                    <a:ext uri="{9D8B030D-6E8A-4147-A177-3AD203B41FA5}">
                      <a16:colId xmlns:a16="http://schemas.microsoft.com/office/drawing/2014/main" val="2074534060"/>
                    </a:ext>
                  </a:extLst>
                </a:gridCol>
                <a:gridCol w="2314572">
                  <a:extLst>
                    <a:ext uri="{9D8B030D-6E8A-4147-A177-3AD203B41FA5}">
                      <a16:colId xmlns:a16="http://schemas.microsoft.com/office/drawing/2014/main" val="3587050202"/>
                    </a:ext>
                  </a:extLst>
                </a:gridCol>
                <a:gridCol w="2009775">
                  <a:extLst>
                    <a:ext uri="{9D8B030D-6E8A-4147-A177-3AD203B41FA5}">
                      <a16:colId xmlns:a16="http://schemas.microsoft.com/office/drawing/2014/main" val="130505469"/>
                    </a:ext>
                  </a:extLst>
                </a:gridCol>
                <a:gridCol w="2085978">
                  <a:extLst>
                    <a:ext uri="{9D8B030D-6E8A-4147-A177-3AD203B41FA5}">
                      <a16:colId xmlns:a16="http://schemas.microsoft.com/office/drawing/2014/main" val="4091000515"/>
                    </a:ext>
                  </a:extLst>
                </a:gridCol>
                <a:gridCol w="2143125">
                  <a:extLst>
                    <a:ext uri="{9D8B030D-6E8A-4147-A177-3AD203B41FA5}">
                      <a16:colId xmlns:a16="http://schemas.microsoft.com/office/drawing/2014/main" val="2658100836"/>
                    </a:ext>
                  </a:extLst>
                </a:gridCol>
                <a:gridCol w="1387472">
                  <a:extLst>
                    <a:ext uri="{9D8B030D-6E8A-4147-A177-3AD203B41FA5}">
                      <a16:colId xmlns:a16="http://schemas.microsoft.com/office/drawing/2014/main" val="591596837"/>
                    </a:ext>
                  </a:extLst>
                </a:gridCol>
              </a:tblGrid>
              <a:tr h="742950">
                <a:tc>
                  <a:txBody>
                    <a:bodyPr/>
                    <a:lstStyle/>
                    <a:p>
                      <a:endParaRPr lang="en-US" dirty="0"/>
                    </a:p>
                    <a:p>
                      <a:pPr algn="ctr"/>
                      <a:r>
                        <a:rPr lang="en-US" dirty="0"/>
                        <a:t>S.NO</a:t>
                      </a:r>
                      <a:endParaRPr lang="en-IN" dirty="0"/>
                    </a:p>
                  </a:txBody>
                  <a:tcPr/>
                </a:tc>
                <a:tc>
                  <a:txBody>
                    <a:bodyPr/>
                    <a:lstStyle/>
                    <a:p>
                      <a:endParaRPr lang="en-US" dirty="0"/>
                    </a:p>
                    <a:p>
                      <a:pPr algn="ctr"/>
                      <a:r>
                        <a:rPr lang="en-US" dirty="0"/>
                        <a:t>ACTION</a:t>
                      </a:r>
                      <a:endParaRPr lang="en-IN" dirty="0"/>
                    </a:p>
                  </a:txBody>
                  <a:tcPr/>
                </a:tc>
                <a:tc>
                  <a:txBody>
                    <a:bodyPr/>
                    <a:lstStyle/>
                    <a:p>
                      <a:endParaRPr lang="en-US" dirty="0"/>
                    </a:p>
                    <a:p>
                      <a:pPr algn="ctr"/>
                      <a:r>
                        <a:rPr lang="en-US" dirty="0"/>
                        <a:t>INPUT</a:t>
                      </a:r>
                      <a:endParaRPr lang="en-IN" dirty="0"/>
                    </a:p>
                  </a:txBody>
                  <a:tcPr/>
                </a:tc>
                <a:tc>
                  <a:txBody>
                    <a:bodyPr/>
                    <a:lstStyle/>
                    <a:p>
                      <a:endParaRPr lang="en-US" dirty="0"/>
                    </a:p>
                    <a:p>
                      <a:pPr algn="ctr"/>
                      <a:r>
                        <a:rPr lang="en-US" dirty="0"/>
                        <a:t>EXPECTED OUTPUT</a:t>
                      </a:r>
                      <a:endParaRPr lang="en-IN" dirty="0"/>
                    </a:p>
                  </a:txBody>
                  <a:tcPr/>
                </a:tc>
                <a:tc>
                  <a:txBody>
                    <a:bodyPr/>
                    <a:lstStyle/>
                    <a:p>
                      <a:endParaRPr lang="en-US" dirty="0"/>
                    </a:p>
                    <a:p>
                      <a:pPr algn="ctr"/>
                      <a:r>
                        <a:rPr lang="en-US" dirty="0"/>
                        <a:t>ACTUAL OUTPUT</a:t>
                      </a:r>
                      <a:endParaRPr lang="en-IN" dirty="0"/>
                    </a:p>
                  </a:txBody>
                  <a:tcPr/>
                </a:tc>
                <a:tc>
                  <a:txBody>
                    <a:bodyPr/>
                    <a:lstStyle/>
                    <a:p>
                      <a:endParaRPr lang="en-US" dirty="0"/>
                    </a:p>
                    <a:p>
                      <a:pPr algn="ctr"/>
                      <a:r>
                        <a:rPr lang="en-US" dirty="0"/>
                        <a:t>RESULTS</a:t>
                      </a:r>
                      <a:endParaRPr lang="en-IN" dirty="0"/>
                    </a:p>
                  </a:txBody>
                  <a:tcPr/>
                </a:tc>
                <a:extLst>
                  <a:ext uri="{0D108BD9-81ED-4DB2-BD59-A6C34878D82A}">
                    <a16:rowId xmlns:a16="http://schemas.microsoft.com/office/drawing/2014/main" val="1660968681"/>
                  </a:ext>
                </a:extLst>
              </a:tr>
              <a:tr h="1073785">
                <a:tc>
                  <a:txBody>
                    <a:bodyPr/>
                    <a:lstStyle/>
                    <a:p>
                      <a:pPr algn="ctr"/>
                      <a:r>
                        <a:rPr lang="en-US" dirty="0"/>
                        <a:t>1</a:t>
                      </a:r>
                      <a:endParaRPr lang="en-IN" dirty="0"/>
                    </a:p>
                  </a:txBody>
                  <a:tcPr/>
                </a:tc>
                <a:tc>
                  <a:txBody>
                    <a:bodyPr/>
                    <a:lstStyle/>
                    <a:p>
                      <a:pPr algn="l"/>
                      <a:r>
                        <a:rPr lang="en-US" dirty="0"/>
                        <a:t>Enter username, password and email for registration</a:t>
                      </a:r>
                      <a:endParaRPr lang="en-IN" dirty="0"/>
                    </a:p>
                  </a:txBody>
                  <a:tcPr/>
                </a:tc>
                <a:tc>
                  <a:txBody>
                    <a:bodyPr/>
                    <a:lstStyle/>
                    <a:p>
                      <a:r>
                        <a:rPr lang="en-US" u="none" dirty="0"/>
                        <a:t>Username: Alice</a:t>
                      </a:r>
                    </a:p>
                    <a:p>
                      <a:r>
                        <a:rPr lang="en-US" u="none" dirty="0"/>
                        <a:t>Password:ali123</a:t>
                      </a:r>
                    </a:p>
                    <a:p>
                      <a:r>
                        <a:rPr lang="en-US" u="none" dirty="0"/>
                        <a:t>Email: alice12@gmail.com</a:t>
                      </a:r>
                      <a:endParaRPr lang="en-IN" u="none" dirty="0"/>
                    </a:p>
                  </a:txBody>
                  <a:tcPr/>
                </a:tc>
                <a:tc>
                  <a:txBody>
                    <a:bodyPr/>
                    <a:lstStyle/>
                    <a:p>
                      <a:r>
                        <a:rPr lang="en-US" dirty="0"/>
                        <a:t>User registered successfully.</a:t>
                      </a:r>
                      <a:endParaRPr lang="en-IN" dirty="0"/>
                    </a:p>
                  </a:txBody>
                  <a:tcPr/>
                </a:tc>
                <a:tc>
                  <a:txBody>
                    <a:bodyPr/>
                    <a:lstStyle/>
                    <a:p>
                      <a:r>
                        <a:rPr lang="en-US" dirty="0"/>
                        <a:t>User registered successfully.</a:t>
                      </a:r>
                      <a:endParaRPr lang="en-IN" dirty="0"/>
                    </a:p>
                    <a:p>
                      <a:endParaRPr lang="en-IN" dirty="0"/>
                    </a:p>
                  </a:txBody>
                  <a:tcPr/>
                </a:tc>
                <a:tc>
                  <a:txBody>
                    <a:bodyPr/>
                    <a:lstStyle/>
                    <a:p>
                      <a:pPr algn="ctr"/>
                      <a:endParaRPr lang="en-US" dirty="0"/>
                    </a:p>
                    <a:p>
                      <a:pPr algn="ctr"/>
                      <a:r>
                        <a:rPr lang="en-US" dirty="0">
                          <a:solidFill>
                            <a:srgbClr val="00B050"/>
                          </a:solidFill>
                        </a:rPr>
                        <a:t>Passed</a:t>
                      </a:r>
                      <a:endParaRPr lang="en-IN" dirty="0">
                        <a:solidFill>
                          <a:srgbClr val="00B050"/>
                        </a:solidFill>
                      </a:endParaRPr>
                    </a:p>
                  </a:txBody>
                  <a:tcPr/>
                </a:tc>
                <a:extLst>
                  <a:ext uri="{0D108BD9-81ED-4DB2-BD59-A6C34878D82A}">
                    <a16:rowId xmlns:a16="http://schemas.microsoft.com/office/drawing/2014/main" val="2393727303"/>
                  </a:ext>
                </a:extLst>
              </a:tr>
              <a:tr h="1073785">
                <a:tc>
                  <a:txBody>
                    <a:bodyPr/>
                    <a:lstStyle/>
                    <a:p>
                      <a:pPr algn="ctr"/>
                      <a:r>
                        <a:rPr lang="en-US" dirty="0"/>
                        <a:t>2</a:t>
                      </a:r>
                      <a:endParaRPr lang="en-IN" dirty="0"/>
                    </a:p>
                  </a:txBody>
                  <a:tcPr/>
                </a:tc>
                <a:tc>
                  <a:txBody>
                    <a:bodyPr/>
                    <a:lstStyle/>
                    <a:p>
                      <a:r>
                        <a:rPr lang="en-US" dirty="0"/>
                        <a:t>Compare username and password with registered information</a:t>
                      </a:r>
                      <a:endParaRPr lang="en-IN" dirty="0"/>
                    </a:p>
                  </a:txBody>
                  <a:tcPr/>
                </a:tc>
                <a:tc>
                  <a:txBody>
                    <a:bodyPr/>
                    <a:lstStyle/>
                    <a:p>
                      <a:r>
                        <a:rPr lang="en-US" u="none" dirty="0"/>
                        <a:t>Username: Alice</a:t>
                      </a:r>
                    </a:p>
                    <a:p>
                      <a:r>
                        <a:rPr lang="en-US" u="none" dirty="0"/>
                        <a:t>Password:ali123</a:t>
                      </a:r>
                    </a:p>
                    <a:p>
                      <a:endParaRPr lang="en-IN" u="none" dirty="0"/>
                    </a:p>
                  </a:txBody>
                  <a:tcPr/>
                </a:tc>
                <a:tc>
                  <a:txBody>
                    <a:bodyPr/>
                    <a:lstStyle/>
                    <a:p>
                      <a:r>
                        <a:rPr lang="en-US" dirty="0"/>
                        <a:t>User login success</a:t>
                      </a:r>
                    </a:p>
                    <a:p>
                      <a:r>
                        <a:rPr lang="en-US" dirty="0"/>
                        <a:t>It redirects to dashboard page.</a:t>
                      </a:r>
                      <a:endParaRPr lang="en-IN" dirty="0"/>
                    </a:p>
                  </a:txBody>
                  <a:tcPr/>
                </a:tc>
                <a:tc>
                  <a:txBody>
                    <a:bodyPr/>
                    <a:lstStyle/>
                    <a:p>
                      <a:r>
                        <a:rPr lang="en-US" dirty="0"/>
                        <a:t>User login success</a:t>
                      </a:r>
                    </a:p>
                    <a:p>
                      <a:r>
                        <a:rPr lang="en-US" dirty="0"/>
                        <a:t>It redirects to dashboard page.</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Passed</a:t>
                      </a:r>
                      <a:endParaRPr lang="en-IN" dirty="0">
                        <a:solidFill>
                          <a:srgbClr val="00B050"/>
                        </a:solidFill>
                      </a:endParaRPr>
                    </a:p>
                    <a:p>
                      <a:endParaRPr lang="en-IN" dirty="0"/>
                    </a:p>
                  </a:txBody>
                  <a:tcPr/>
                </a:tc>
                <a:extLst>
                  <a:ext uri="{0D108BD9-81ED-4DB2-BD59-A6C34878D82A}">
                    <a16:rowId xmlns:a16="http://schemas.microsoft.com/office/drawing/2014/main" val="4236094514"/>
                  </a:ext>
                </a:extLst>
              </a:tr>
              <a:tr h="1073785">
                <a:tc>
                  <a:txBody>
                    <a:bodyPr/>
                    <a:lstStyle/>
                    <a:p>
                      <a:pPr algn="ctr"/>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Compare username and password with registered information</a:t>
                      </a:r>
                      <a:endParaRPr lang="en-IN" dirty="0"/>
                    </a:p>
                    <a:p>
                      <a:endParaRPr lang="en-IN" dirty="0"/>
                    </a:p>
                  </a:txBody>
                  <a:tcPr/>
                </a:tc>
                <a:tc>
                  <a:txBody>
                    <a:bodyPr/>
                    <a:lstStyle/>
                    <a:p>
                      <a:r>
                        <a:rPr lang="en-US" u="none" dirty="0"/>
                        <a:t>Username: Alice</a:t>
                      </a:r>
                    </a:p>
                    <a:p>
                      <a:r>
                        <a:rPr lang="en-US" u="none" dirty="0"/>
                        <a:t>Password:al12345</a:t>
                      </a:r>
                    </a:p>
                    <a:p>
                      <a:endParaRPr lang="en-IN" u="none" dirty="0"/>
                    </a:p>
                  </a:txBody>
                  <a:tcPr/>
                </a:tc>
                <a:tc>
                  <a:txBody>
                    <a:bodyPr/>
                    <a:lstStyle/>
                    <a:p>
                      <a:r>
                        <a:rPr lang="en-US" dirty="0"/>
                        <a:t>Invalid Username or password</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Invalid Username or password</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Passed</a:t>
                      </a:r>
                      <a:endParaRPr lang="en-IN" dirty="0">
                        <a:solidFill>
                          <a:srgbClr val="00B050"/>
                        </a:solidFill>
                      </a:endParaRPr>
                    </a:p>
                    <a:p>
                      <a:endParaRPr lang="en-IN" dirty="0"/>
                    </a:p>
                  </a:txBody>
                  <a:tcPr/>
                </a:tc>
                <a:extLst>
                  <a:ext uri="{0D108BD9-81ED-4DB2-BD59-A6C34878D82A}">
                    <a16:rowId xmlns:a16="http://schemas.microsoft.com/office/drawing/2014/main" val="1061775863"/>
                  </a:ext>
                </a:extLst>
              </a:tr>
              <a:tr h="1073785">
                <a:tc>
                  <a:txBody>
                    <a:bodyPr/>
                    <a:lstStyle/>
                    <a:p>
                      <a:pPr algn="ctr"/>
                      <a:r>
                        <a:rPr lang="en-US" dirty="0"/>
                        <a:t>4</a:t>
                      </a:r>
                      <a:endParaRPr lang="en-IN" dirty="0"/>
                    </a:p>
                  </a:txBody>
                  <a:tcPr/>
                </a:tc>
                <a:tc>
                  <a:txBody>
                    <a:bodyPr/>
                    <a:lstStyle/>
                    <a:p>
                      <a:r>
                        <a:rPr lang="en-US" dirty="0"/>
                        <a:t>Locate the vehicle using latitude and longitude coordinates</a:t>
                      </a:r>
                      <a:endParaRPr lang="en-IN" dirty="0"/>
                    </a:p>
                  </a:txBody>
                  <a:tcPr/>
                </a:tc>
                <a:tc>
                  <a:txBody>
                    <a:bodyPr/>
                    <a:lstStyle/>
                    <a:p>
                      <a:r>
                        <a:rPr lang="en-US" dirty="0"/>
                        <a:t>X coordinate: 100</a:t>
                      </a:r>
                    </a:p>
                    <a:p>
                      <a:r>
                        <a:rPr lang="en-US" dirty="0"/>
                        <a:t>Y coordinate: 200</a:t>
                      </a:r>
                      <a:endParaRPr lang="en-IN" dirty="0"/>
                    </a:p>
                  </a:txBody>
                  <a:tcPr/>
                </a:tc>
                <a:tc>
                  <a:txBody>
                    <a:bodyPr/>
                    <a:lstStyle/>
                    <a:p>
                      <a:r>
                        <a:rPr lang="en-US" dirty="0"/>
                        <a:t>Vehicle should be located</a:t>
                      </a:r>
                      <a:endParaRPr lang="en-IN" dirty="0"/>
                    </a:p>
                  </a:txBody>
                  <a:tcPr/>
                </a:tc>
                <a:tc>
                  <a:txBody>
                    <a:bodyPr/>
                    <a:lstStyle/>
                    <a:p>
                      <a:r>
                        <a:rPr lang="en-US" dirty="0"/>
                        <a:t>Vehicle is located successfully </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Passed</a:t>
                      </a:r>
                      <a:endParaRPr lang="en-IN" dirty="0">
                        <a:solidFill>
                          <a:srgbClr val="00B050"/>
                        </a:solidFill>
                      </a:endParaRPr>
                    </a:p>
                    <a:p>
                      <a:pPr algn="ctr"/>
                      <a:endParaRPr lang="en-IN" dirty="0"/>
                    </a:p>
                  </a:txBody>
                  <a:tcPr/>
                </a:tc>
                <a:extLst>
                  <a:ext uri="{0D108BD9-81ED-4DB2-BD59-A6C34878D82A}">
                    <a16:rowId xmlns:a16="http://schemas.microsoft.com/office/drawing/2014/main" val="4158215118"/>
                  </a:ext>
                </a:extLst>
              </a:tr>
            </a:tbl>
          </a:graphicData>
        </a:graphic>
      </p:graphicFrame>
    </p:spTree>
    <p:extLst>
      <p:ext uri="{BB962C8B-B14F-4D97-AF65-F5344CB8AC3E}">
        <p14:creationId xmlns:p14="http://schemas.microsoft.com/office/powerpoint/2010/main" val="3021483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E228D937-48F9-4524-9386-81D0D8B0655A}"/>
              </a:ext>
            </a:extLst>
          </p:cNvPr>
          <p:cNvGraphicFramePr>
            <a:graphicFrameLocks noGrp="1"/>
          </p:cNvGraphicFramePr>
          <p:nvPr>
            <p:ph idx="1"/>
            <p:extLst>
              <p:ext uri="{D42A27DB-BD31-4B8C-83A1-F6EECF244321}">
                <p14:modId xmlns:p14="http://schemas.microsoft.com/office/powerpoint/2010/main" val="2381652586"/>
              </p:ext>
            </p:extLst>
          </p:nvPr>
        </p:nvGraphicFramePr>
        <p:xfrm>
          <a:off x="777875" y="857250"/>
          <a:ext cx="10658472" cy="5676900"/>
        </p:xfrm>
        <a:graphic>
          <a:graphicData uri="http://schemas.openxmlformats.org/drawingml/2006/table">
            <a:tbl>
              <a:tblPr firstRow="1" bandRow="1">
                <a:tableStyleId>{7DF18680-E054-41AD-8BC1-D1AEF772440D}</a:tableStyleId>
              </a:tblPr>
              <a:tblGrid>
                <a:gridCol w="660400">
                  <a:extLst>
                    <a:ext uri="{9D8B030D-6E8A-4147-A177-3AD203B41FA5}">
                      <a16:colId xmlns:a16="http://schemas.microsoft.com/office/drawing/2014/main" val="428106014"/>
                    </a:ext>
                  </a:extLst>
                </a:gridCol>
                <a:gridCol w="2628900">
                  <a:extLst>
                    <a:ext uri="{9D8B030D-6E8A-4147-A177-3AD203B41FA5}">
                      <a16:colId xmlns:a16="http://schemas.microsoft.com/office/drawing/2014/main" val="2108756205"/>
                    </a:ext>
                  </a:extLst>
                </a:gridCol>
                <a:gridCol w="1781175">
                  <a:extLst>
                    <a:ext uri="{9D8B030D-6E8A-4147-A177-3AD203B41FA5}">
                      <a16:colId xmlns:a16="http://schemas.microsoft.com/office/drawing/2014/main" val="4104892747"/>
                    </a:ext>
                  </a:extLst>
                </a:gridCol>
                <a:gridCol w="2035173">
                  <a:extLst>
                    <a:ext uri="{9D8B030D-6E8A-4147-A177-3AD203B41FA5}">
                      <a16:colId xmlns:a16="http://schemas.microsoft.com/office/drawing/2014/main" val="943894340"/>
                    </a:ext>
                  </a:extLst>
                </a:gridCol>
                <a:gridCol w="2051052">
                  <a:extLst>
                    <a:ext uri="{9D8B030D-6E8A-4147-A177-3AD203B41FA5}">
                      <a16:colId xmlns:a16="http://schemas.microsoft.com/office/drawing/2014/main" val="632233289"/>
                    </a:ext>
                  </a:extLst>
                </a:gridCol>
                <a:gridCol w="1501772">
                  <a:extLst>
                    <a:ext uri="{9D8B030D-6E8A-4147-A177-3AD203B41FA5}">
                      <a16:colId xmlns:a16="http://schemas.microsoft.com/office/drawing/2014/main" val="101715006"/>
                    </a:ext>
                  </a:extLst>
                </a:gridCol>
              </a:tblGrid>
              <a:tr h="647700">
                <a:tc>
                  <a:txBody>
                    <a:bodyPr/>
                    <a:lstStyle/>
                    <a:p>
                      <a:pPr algn="ctr"/>
                      <a:endParaRPr lang="en-US" dirty="0"/>
                    </a:p>
                    <a:p>
                      <a:pPr algn="ctr"/>
                      <a:r>
                        <a:rPr lang="en-US" dirty="0"/>
                        <a:t>S.NO</a:t>
                      </a:r>
                      <a:endParaRPr lang="en-IN" dirty="0"/>
                    </a:p>
                  </a:txBody>
                  <a:tcPr/>
                </a:tc>
                <a:tc>
                  <a:txBody>
                    <a:bodyPr/>
                    <a:lstStyle/>
                    <a:p>
                      <a:pPr algn="ctr"/>
                      <a:endParaRPr lang="en-US" dirty="0"/>
                    </a:p>
                    <a:p>
                      <a:pPr algn="ctr"/>
                      <a:r>
                        <a:rPr lang="en-US" dirty="0"/>
                        <a:t>ACTION</a:t>
                      </a:r>
                      <a:endParaRPr lang="en-IN" dirty="0"/>
                    </a:p>
                  </a:txBody>
                  <a:tcPr/>
                </a:tc>
                <a:tc>
                  <a:txBody>
                    <a:bodyPr/>
                    <a:lstStyle/>
                    <a:p>
                      <a:pPr algn="ctr"/>
                      <a:endParaRPr lang="en-US" dirty="0"/>
                    </a:p>
                    <a:p>
                      <a:pPr algn="ctr"/>
                      <a:r>
                        <a:rPr lang="en-US" dirty="0"/>
                        <a:t>INPUT</a:t>
                      </a:r>
                      <a:endParaRPr lang="en-IN" dirty="0"/>
                    </a:p>
                  </a:txBody>
                  <a:tcPr/>
                </a:tc>
                <a:tc>
                  <a:txBody>
                    <a:bodyPr/>
                    <a:lstStyle/>
                    <a:p>
                      <a:pPr algn="ctr"/>
                      <a:endParaRPr lang="en-US" dirty="0"/>
                    </a:p>
                    <a:p>
                      <a:pPr algn="ctr"/>
                      <a:r>
                        <a:rPr lang="en-US" dirty="0"/>
                        <a:t>EXPECTED OUTPUT</a:t>
                      </a:r>
                      <a:endParaRPr lang="en-IN" dirty="0"/>
                    </a:p>
                  </a:txBody>
                  <a:tcPr/>
                </a:tc>
                <a:tc>
                  <a:txBody>
                    <a:bodyPr/>
                    <a:lstStyle/>
                    <a:p>
                      <a:pPr algn="ctr"/>
                      <a:endParaRPr lang="en-US" dirty="0"/>
                    </a:p>
                    <a:p>
                      <a:pPr algn="ctr"/>
                      <a:r>
                        <a:rPr lang="en-US" dirty="0"/>
                        <a:t>ACTUAL OUTPUT</a:t>
                      </a:r>
                      <a:endParaRPr lang="en-IN" dirty="0"/>
                    </a:p>
                  </a:txBody>
                  <a:tcPr/>
                </a:tc>
                <a:tc>
                  <a:txBody>
                    <a:bodyPr/>
                    <a:lstStyle/>
                    <a:p>
                      <a:pPr algn="ctr"/>
                      <a:endParaRPr lang="en-US" dirty="0"/>
                    </a:p>
                    <a:p>
                      <a:pPr algn="ctr"/>
                      <a:r>
                        <a:rPr lang="en-US" dirty="0"/>
                        <a:t>RESULT</a:t>
                      </a:r>
                      <a:endParaRPr lang="en-IN" dirty="0"/>
                    </a:p>
                  </a:txBody>
                  <a:tcPr/>
                </a:tc>
                <a:extLst>
                  <a:ext uri="{0D108BD9-81ED-4DB2-BD59-A6C34878D82A}">
                    <a16:rowId xmlns:a16="http://schemas.microsoft.com/office/drawing/2014/main" val="719438604"/>
                  </a:ext>
                </a:extLst>
              </a:tr>
              <a:tr h="1032510">
                <a:tc>
                  <a:txBody>
                    <a:bodyPr/>
                    <a:lstStyle/>
                    <a:p>
                      <a:pPr algn="ctr"/>
                      <a:r>
                        <a:rPr lang="en-US" dirty="0"/>
                        <a:t>5</a:t>
                      </a:r>
                      <a:endParaRPr lang="en-IN" dirty="0"/>
                    </a:p>
                  </a:txBody>
                  <a:tcPr/>
                </a:tc>
                <a:tc>
                  <a:txBody>
                    <a:bodyPr/>
                    <a:lstStyle/>
                    <a:p>
                      <a:r>
                        <a:rPr lang="en-US" dirty="0"/>
                        <a:t>Locate another vehicle near the first vehicle and check neighbor </a:t>
                      </a:r>
                      <a:r>
                        <a:rPr lang="en-US" dirty="0" err="1"/>
                        <a:t>updation</a:t>
                      </a:r>
                      <a:endParaRPr lang="en-IN" dirty="0"/>
                    </a:p>
                  </a:txBody>
                  <a:tcPr/>
                </a:tc>
                <a:tc>
                  <a:txBody>
                    <a:bodyPr/>
                    <a:lstStyle/>
                    <a:p>
                      <a:r>
                        <a:rPr lang="en-US" dirty="0"/>
                        <a:t>X coordinate:130</a:t>
                      </a:r>
                    </a:p>
                    <a:p>
                      <a:r>
                        <a:rPr lang="en-US" dirty="0"/>
                        <a:t>Y coordinate:200</a:t>
                      </a:r>
                      <a:endParaRPr lang="en-IN" dirty="0"/>
                    </a:p>
                  </a:txBody>
                  <a:tcPr/>
                </a:tc>
                <a:tc>
                  <a:txBody>
                    <a:bodyPr/>
                    <a:lstStyle/>
                    <a:p>
                      <a:r>
                        <a:rPr lang="en-US" dirty="0"/>
                        <a:t>Vehicle should be located and neighbor should be identified</a:t>
                      </a:r>
                      <a:endParaRPr lang="en-IN" dirty="0"/>
                    </a:p>
                  </a:txBody>
                  <a:tcPr/>
                </a:tc>
                <a:tc>
                  <a:txBody>
                    <a:bodyPr/>
                    <a:lstStyle/>
                    <a:p>
                      <a:r>
                        <a:rPr lang="en-US" dirty="0"/>
                        <a:t>Vehicle is located and neighbor is identified successfully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Passed</a:t>
                      </a:r>
                      <a:endParaRPr lang="en-IN" dirty="0">
                        <a:solidFill>
                          <a:srgbClr val="00B050"/>
                        </a:solidFill>
                      </a:endParaRPr>
                    </a:p>
                    <a:p>
                      <a:endParaRPr lang="en-IN" dirty="0"/>
                    </a:p>
                  </a:txBody>
                  <a:tcPr/>
                </a:tc>
                <a:extLst>
                  <a:ext uri="{0D108BD9-81ED-4DB2-BD59-A6C34878D82A}">
                    <a16:rowId xmlns:a16="http://schemas.microsoft.com/office/drawing/2014/main" val="1294056141"/>
                  </a:ext>
                </a:extLst>
              </a:tr>
              <a:tr h="1032510">
                <a:tc>
                  <a:txBody>
                    <a:bodyPr/>
                    <a:lstStyle/>
                    <a:p>
                      <a:pPr algn="ctr"/>
                      <a:r>
                        <a:rPr lang="en-US" dirty="0"/>
                        <a:t>6</a:t>
                      </a:r>
                      <a:endParaRPr lang="en-IN" dirty="0"/>
                    </a:p>
                  </a:txBody>
                  <a:tcPr/>
                </a:tc>
                <a:tc>
                  <a:txBody>
                    <a:bodyPr/>
                    <a:lstStyle/>
                    <a:p>
                      <a:r>
                        <a:rPr lang="en-US" dirty="0"/>
                        <a:t>update traffic status at particular location</a:t>
                      </a:r>
                      <a:endParaRPr lang="en-IN" dirty="0"/>
                    </a:p>
                  </a:txBody>
                  <a:tcPr/>
                </a:tc>
                <a:tc>
                  <a:txBody>
                    <a:bodyPr/>
                    <a:lstStyle/>
                    <a:p>
                      <a:r>
                        <a:rPr lang="en-US" dirty="0"/>
                        <a:t>Click  update traffic status button</a:t>
                      </a:r>
                      <a:endParaRPr lang="en-IN" dirty="0"/>
                    </a:p>
                  </a:txBody>
                  <a:tcPr/>
                </a:tc>
                <a:tc>
                  <a:txBody>
                    <a:bodyPr/>
                    <a:lstStyle/>
                    <a:p>
                      <a:r>
                        <a:rPr lang="en-US" dirty="0"/>
                        <a:t>Response should be updated and broadcasting the message </a:t>
                      </a:r>
                      <a:endParaRPr lang="en-IN" dirty="0"/>
                    </a:p>
                  </a:txBody>
                  <a:tcPr/>
                </a:tc>
                <a:tc>
                  <a:txBody>
                    <a:bodyPr/>
                    <a:lstStyle/>
                    <a:p>
                      <a:r>
                        <a:rPr lang="en-US" dirty="0"/>
                        <a:t>Response is received and the message is broadcasted to neighbor vehicles.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Passed</a:t>
                      </a:r>
                      <a:endParaRPr lang="en-IN" dirty="0">
                        <a:solidFill>
                          <a:srgbClr val="00B050"/>
                        </a:solidFill>
                      </a:endParaRPr>
                    </a:p>
                    <a:p>
                      <a:endParaRPr lang="en-IN" dirty="0"/>
                    </a:p>
                  </a:txBody>
                  <a:tcPr/>
                </a:tc>
                <a:extLst>
                  <a:ext uri="{0D108BD9-81ED-4DB2-BD59-A6C34878D82A}">
                    <a16:rowId xmlns:a16="http://schemas.microsoft.com/office/drawing/2014/main" val="1973352914"/>
                  </a:ext>
                </a:extLst>
              </a:tr>
              <a:tr h="1032510">
                <a:tc>
                  <a:txBody>
                    <a:bodyPr/>
                    <a:lstStyle/>
                    <a:p>
                      <a:pPr algn="ctr"/>
                      <a:r>
                        <a:rPr lang="en-US" dirty="0"/>
                        <a:t>7</a:t>
                      </a:r>
                      <a:endParaRPr lang="en-IN" dirty="0"/>
                    </a:p>
                  </a:txBody>
                  <a:tcPr/>
                </a:tc>
                <a:tc>
                  <a:txBody>
                    <a:bodyPr/>
                    <a:lstStyle/>
                    <a:p>
                      <a:r>
                        <a:rPr lang="en-US" dirty="0"/>
                        <a:t>Request traffic status by a vehicle</a:t>
                      </a:r>
                      <a:endParaRPr lang="en-IN" dirty="0"/>
                    </a:p>
                  </a:txBody>
                  <a:tcPr/>
                </a:tc>
                <a:tc>
                  <a:txBody>
                    <a:bodyPr/>
                    <a:lstStyle/>
                    <a:p>
                      <a:r>
                        <a:rPr lang="en-US" dirty="0"/>
                        <a:t>Click request traffic status button</a:t>
                      </a:r>
                      <a:endParaRPr lang="en-IN" dirty="0"/>
                    </a:p>
                  </a:txBody>
                  <a:tcPr/>
                </a:tc>
                <a:tc>
                  <a:txBody>
                    <a:bodyPr/>
                    <a:lstStyle/>
                    <a:p>
                      <a:r>
                        <a:rPr lang="en-US" dirty="0"/>
                        <a:t>Request is sent to RSU and response is received by vehicle</a:t>
                      </a:r>
                      <a:endParaRPr lang="en-IN" dirty="0"/>
                    </a:p>
                  </a:txBody>
                  <a:tcPr/>
                </a:tc>
                <a:tc>
                  <a:txBody>
                    <a:bodyPr/>
                    <a:lstStyle/>
                    <a:p>
                      <a:r>
                        <a:rPr lang="en-US" dirty="0"/>
                        <a:t>Request is sent and response is received by the vehicle successfully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Passed</a:t>
                      </a:r>
                      <a:endParaRPr lang="en-IN" dirty="0">
                        <a:solidFill>
                          <a:srgbClr val="00B050"/>
                        </a:solidFill>
                      </a:endParaRPr>
                    </a:p>
                    <a:p>
                      <a:endParaRPr lang="en-IN" dirty="0"/>
                    </a:p>
                  </a:txBody>
                  <a:tcPr/>
                </a:tc>
                <a:extLst>
                  <a:ext uri="{0D108BD9-81ED-4DB2-BD59-A6C34878D82A}">
                    <a16:rowId xmlns:a16="http://schemas.microsoft.com/office/drawing/2014/main" val="2393218042"/>
                  </a:ext>
                </a:extLst>
              </a:tr>
              <a:tr h="1032510">
                <a:tc>
                  <a:txBody>
                    <a:bodyPr/>
                    <a:lstStyle/>
                    <a:p>
                      <a:pPr algn="ctr"/>
                      <a:r>
                        <a:rPr lang="en-US" dirty="0"/>
                        <a:t>8</a:t>
                      </a:r>
                      <a:endParaRPr lang="en-IN" dirty="0"/>
                    </a:p>
                  </a:txBody>
                  <a:tcPr/>
                </a:tc>
                <a:tc>
                  <a:txBody>
                    <a:bodyPr/>
                    <a:lstStyle/>
                    <a:p>
                      <a:r>
                        <a:rPr lang="en-US" dirty="0"/>
                        <a:t>Attack a neighbor vehicle with some fake messages</a:t>
                      </a:r>
                      <a:endParaRPr lang="en-IN" dirty="0"/>
                    </a:p>
                  </a:txBody>
                  <a:tcPr/>
                </a:tc>
                <a:tc>
                  <a:txBody>
                    <a:bodyPr/>
                    <a:lstStyle/>
                    <a:p>
                      <a:r>
                        <a:rPr lang="en-US" dirty="0"/>
                        <a:t>Click Attack button</a:t>
                      </a:r>
                      <a:endParaRPr lang="en-IN" dirty="0"/>
                    </a:p>
                  </a:txBody>
                  <a:tcPr/>
                </a:tc>
                <a:tc>
                  <a:txBody>
                    <a:bodyPr/>
                    <a:lstStyle/>
                    <a:p>
                      <a:r>
                        <a:rPr lang="en-US" dirty="0"/>
                        <a:t>Pop up window showing Malicious message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Pop up window showing Malicious message</a:t>
                      </a:r>
                      <a:endParaRPr lang="en-IN" dirty="0"/>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00B05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Passed</a:t>
                      </a:r>
                      <a:endParaRPr lang="en-IN" dirty="0">
                        <a:solidFill>
                          <a:srgbClr val="00B050"/>
                        </a:solidFill>
                      </a:endParaRPr>
                    </a:p>
                    <a:p>
                      <a:pPr algn="ctr"/>
                      <a:endParaRPr lang="en-IN" dirty="0"/>
                    </a:p>
                  </a:txBody>
                  <a:tcPr/>
                </a:tc>
                <a:extLst>
                  <a:ext uri="{0D108BD9-81ED-4DB2-BD59-A6C34878D82A}">
                    <a16:rowId xmlns:a16="http://schemas.microsoft.com/office/drawing/2014/main" val="3103021957"/>
                  </a:ext>
                </a:extLst>
              </a:tr>
            </a:tbl>
          </a:graphicData>
        </a:graphic>
      </p:graphicFrame>
    </p:spTree>
    <p:extLst>
      <p:ext uri="{BB962C8B-B14F-4D97-AF65-F5344CB8AC3E}">
        <p14:creationId xmlns:p14="http://schemas.microsoft.com/office/powerpoint/2010/main" val="897465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73D26E-05E1-4BFA-955A-1A4156B9697C}"/>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97710" y="1715067"/>
            <a:ext cx="5231589" cy="4199957"/>
          </a:xfrm>
          <a:prstGeom prst="rect">
            <a:avLst/>
          </a:prstGeom>
          <a:noFill/>
          <a:ln>
            <a:noFill/>
          </a:ln>
        </p:spPr>
      </p:pic>
      <p:pic>
        <p:nvPicPr>
          <p:cNvPr id="6" name="Content Placeholder 5">
            <a:extLst>
              <a:ext uri="{FF2B5EF4-FFF2-40B4-BE49-F238E27FC236}">
                <a16:creationId xmlns:a16="http://schemas.microsoft.com/office/drawing/2014/main" id="{C0FDFF83-9ECF-4976-8DE5-40CED4FB3749}"/>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r="2709" b="2041"/>
          <a:stretch/>
        </p:blipFill>
        <p:spPr bwMode="auto">
          <a:xfrm>
            <a:off x="7003812" y="1715067"/>
            <a:ext cx="3949937" cy="4651375"/>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0B9E286-2620-48FC-8756-732D1E20B12F}"/>
              </a:ext>
            </a:extLst>
          </p:cNvPr>
          <p:cNvSpPr txBox="1"/>
          <p:nvPr/>
        </p:nvSpPr>
        <p:spPr>
          <a:xfrm>
            <a:off x="2495550" y="561975"/>
            <a:ext cx="6048375" cy="646331"/>
          </a:xfrm>
          <a:prstGeom prst="rect">
            <a:avLst/>
          </a:prstGeom>
          <a:noFill/>
        </p:spPr>
        <p:txBody>
          <a:bodyPr wrap="square" rtlCol="0">
            <a:spAutoFit/>
          </a:bodyPr>
          <a:lstStyle/>
          <a:p>
            <a:pPr algn="ctr"/>
            <a:r>
              <a:rPr lang="en-US" sz="3600" dirty="0">
                <a:latin typeface="Algerian" panose="04020705040A02060702" pitchFamily="82" charset="0"/>
              </a:rPr>
              <a:t>Screenshots</a:t>
            </a:r>
            <a:endParaRPr lang="en-IN" sz="3600" dirty="0">
              <a:latin typeface="Algerian" panose="04020705040A02060702" pitchFamily="82" charset="0"/>
            </a:endParaRPr>
          </a:p>
        </p:txBody>
      </p:sp>
    </p:spTree>
    <p:extLst>
      <p:ext uri="{BB962C8B-B14F-4D97-AF65-F5344CB8AC3E}">
        <p14:creationId xmlns:p14="http://schemas.microsoft.com/office/powerpoint/2010/main" val="39966664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D1B70E-6371-4D72-A324-3916EC5C5FE1}"/>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336165" y="1524000"/>
            <a:ext cx="2790476" cy="1171429"/>
          </a:xfrm>
          <a:prstGeom prst="rect">
            <a:avLst/>
          </a:prstGeom>
          <a:noFill/>
          <a:ln>
            <a:noFill/>
          </a:ln>
        </p:spPr>
      </p:pic>
      <p:pic>
        <p:nvPicPr>
          <p:cNvPr id="6" name="Picture 5">
            <a:extLst>
              <a:ext uri="{FF2B5EF4-FFF2-40B4-BE49-F238E27FC236}">
                <a16:creationId xmlns:a16="http://schemas.microsoft.com/office/drawing/2014/main" id="{791712F2-9EFD-40F5-8539-6F75E94857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298065" y="3576858"/>
            <a:ext cx="2790476" cy="1171429"/>
          </a:xfrm>
          <a:prstGeom prst="rect">
            <a:avLst/>
          </a:prstGeom>
          <a:noFill/>
          <a:ln>
            <a:noFill/>
          </a:ln>
        </p:spPr>
      </p:pic>
      <p:pic>
        <p:nvPicPr>
          <p:cNvPr id="7" name="Content Placeholder 6">
            <a:extLst>
              <a:ext uri="{FF2B5EF4-FFF2-40B4-BE49-F238E27FC236}">
                <a16:creationId xmlns:a16="http://schemas.microsoft.com/office/drawing/2014/main" id="{79DC4BB1-FA13-40BB-B526-2D957AF6638E}"/>
              </a:ext>
            </a:extLst>
          </p:cNvPr>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8051628" y="1142403"/>
            <a:ext cx="3772426" cy="4277322"/>
          </a:xfrm>
          <a:prstGeom prst="rect">
            <a:avLst/>
          </a:prstGeom>
          <a:noFill/>
          <a:ln>
            <a:noFill/>
          </a:ln>
        </p:spPr>
      </p:pic>
      <p:pic>
        <p:nvPicPr>
          <p:cNvPr id="8" name="Picture 7">
            <a:extLst>
              <a:ext uri="{FF2B5EF4-FFF2-40B4-BE49-F238E27FC236}">
                <a16:creationId xmlns:a16="http://schemas.microsoft.com/office/drawing/2014/main" id="{74951096-6428-435F-A913-F3CBB3E7065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3716" y="1524000"/>
            <a:ext cx="3392805" cy="3352800"/>
          </a:xfrm>
          <a:prstGeom prst="rect">
            <a:avLst/>
          </a:prstGeom>
          <a:noFill/>
          <a:ln>
            <a:noFill/>
          </a:ln>
        </p:spPr>
      </p:pic>
    </p:spTree>
    <p:extLst>
      <p:ext uri="{BB962C8B-B14F-4D97-AF65-F5344CB8AC3E}">
        <p14:creationId xmlns:p14="http://schemas.microsoft.com/office/powerpoint/2010/main" val="435987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4B4FC3-67ED-4141-9ED0-F8E2CBB4BE59}"/>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0700" y="1435100"/>
            <a:ext cx="5241925" cy="3685539"/>
          </a:xfrm>
          <a:prstGeom prst="rect">
            <a:avLst/>
          </a:prstGeom>
          <a:noFill/>
          <a:ln>
            <a:noFill/>
          </a:ln>
        </p:spPr>
      </p:pic>
      <p:pic>
        <p:nvPicPr>
          <p:cNvPr id="6" name="Content Placeholder 5">
            <a:extLst>
              <a:ext uri="{FF2B5EF4-FFF2-40B4-BE49-F238E27FC236}">
                <a16:creationId xmlns:a16="http://schemas.microsoft.com/office/drawing/2014/main" id="{051C04D4-DC9B-4EB1-B3BF-D197B269EC7A}"/>
              </a:ext>
            </a:extLst>
          </p:cNvPr>
          <p:cNvPicPr>
            <a:picLocks noGrp="1"/>
          </p:cNvPicPr>
          <p:nvPr>
            <p:ph sz="half" idx="2"/>
          </p:nvPr>
        </p:nvPicPr>
        <p:blipFill rotWithShape="1">
          <a:blip r:embed="rId3">
            <a:extLst>
              <a:ext uri="{28A0092B-C50C-407E-A947-70E740481C1C}">
                <a14:useLocalDpi xmlns:a14="http://schemas.microsoft.com/office/drawing/2010/main" val="0"/>
              </a:ext>
            </a:extLst>
          </a:blip>
          <a:srcRect t="3020" r="2111"/>
          <a:stretch/>
        </p:blipFill>
        <p:spPr bwMode="auto">
          <a:xfrm>
            <a:off x="6096000" y="1435100"/>
            <a:ext cx="5181600" cy="407828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8682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488A7-2701-4A04-B68F-706E38DEF7C5}"/>
              </a:ext>
            </a:extLst>
          </p:cNvPr>
          <p:cNvSpPr>
            <a:spLocks noGrp="1"/>
          </p:cNvSpPr>
          <p:nvPr>
            <p:ph type="title"/>
          </p:nvPr>
        </p:nvSpPr>
        <p:spPr>
          <a:xfrm>
            <a:off x="777240" y="365125"/>
            <a:ext cx="10659110" cy="787019"/>
          </a:xfrm>
        </p:spPr>
        <p:txBody>
          <a:bodyPr>
            <a:normAutofit/>
          </a:bodyPr>
          <a:lstStyle/>
          <a:p>
            <a:r>
              <a:rPr lang="en-IN" sz="2800" dirty="0"/>
              <a:t>                          </a:t>
            </a:r>
            <a:r>
              <a:rPr lang="en-IN" sz="4000" dirty="0"/>
              <a:t>LITERATURE SURVEY</a:t>
            </a:r>
          </a:p>
        </p:txBody>
      </p:sp>
      <p:graphicFrame>
        <p:nvGraphicFramePr>
          <p:cNvPr id="4" name="Table 4">
            <a:extLst>
              <a:ext uri="{FF2B5EF4-FFF2-40B4-BE49-F238E27FC236}">
                <a16:creationId xmlns:a16="http://schemas.microsoft.com/office/drawing/2014/main" id="{CA957ED1-EAFF-4911-B0CF-0341D30913AD}"/>
              </a:ext>
            </a:extLst>
          </p:cNvPr>
          <p:cNvGraphicFramePr>
            <a:graphicFrameLocks noGrp="1"/>
          </p:cNvGraphicFramePr>
          <p:nvPr>
            <p:ph idx="1"/>
            <p:extLst>
              <p:ext uri="{D42A27DB-BD31-4B8C-83A1-F6EECF244321}">
                <p14:modId xmlns:p14="http://schemas.microsoft.com/office/powerpoint/2010/main" val="3212985580"/>
              </p:ext>
            </p:extLst>
          </p:nvPr>
        </p:nvGraphicFramePr>
        <p:xfrm>
          <a:off x="539496" y="1152145"/>
          <a:ext cx="11070586" cy="5638800"/>
        </p:xfrm>
        <a:graphic>
          <a:graphicData uri="http://schemas.openxmlformats.org/drawingml/2006/table">
            <a:tbl>
              <a:tblPr firstRow="1" bandRow="1">
                <a:tableStyleId>{7DF18680-E054-41AD-8BC1-D1AEF772440D}</a:tableStyleId>
              </a:tblPr>
              <a:tblGrid>
                <a:gridCol w="768643">
                  <a:extLst>
                    <a:ext uri="{9D8B030D-6E8A-4147-A177-3AD203B41FA5}">
                      <a16:colId xmlns:a16="http://schemas.microsoft.com/office/drawing/2014/main" val="3649244097"/>
                    </a:ext>
                  </a:extLst>
                </a:gridCol>
                <a:gridCol w="826287">
                  <a:extLst>
                    <a:ext uri="{9D8B030D-6E8A-4147-A177-3AD203B41FA5}">
                      <a16:colId xmlns:a16="http://schemas.microsoft.com/office/drawing/2014/main" val="2219726506"/>
                    </a:ext>
                  </a:extLst>
                </a:gridCol>
                <a:gridCol w="1984989">
                  <a:extLst>
                    <a:ext uri="{9D8B030D-6E8A-4147-A177-3AD203B41FA5}">
                      <a16:colId xmlns:a16="http://schemas.microsoft.com/office/drawing/2014/main" val="2358967492"/>
                    </a:ext>
                  </a:extLst>
                </a:gridCol>
                <a:gridCol w="2070467">
                  <a:extLst>
                    <a:ext uri="{9D8B030D-6E8A-4147-A177-3AD203B41FA5}">
                      <a16:colId xmlns:a16="http://schemas.microsoft.com/office/drawing/2014/main" val="3592542025"/>
                    </a:ext>
                  </a:extLst>
                </a:gridCol>
                <a:gridCol w="2554843">
                  <a:extLst>
                    <a:ext uri="{9D8B030D-6E8A-4147-A177-3AD203B41FA5}">
                      <a16:colId xmlns:a16="http://schemas.microsoft.com/office/drawing/2014/main" val="3091699555"/>
                    </a:ext>
                  </a:extLst>
                </a:gridCol>
                <a:gridCol w="2865357">
                  <a:extLst>
                    <a:ext uri="{9D8B030D-6E8A-4147-A177-3AD203B41FA5}">
                      <a16:colId xmlns:a16="http://schemas.microsoft.com/office/drawing/2014/main" val="483725013"/>
                    </a:ext>
                  </a:extLst>
                </a:gridCol>
              </a:tblGrid>
              <a:tr h="513494">
                <a:tc>
                  <a:txBody>
                    <a:bodyPr/>
                    <a:lstStyle/>
                    <a:p>
                      <a:r>
                        <a:rPr lang="en-IN" dirty="0" err="1"/>
                        <a:t>S.No</a:t>
                      </a:r>
                      <a:endParaRPr lang="en-IN" dirty="0"/>
                    </a:p>
                  </a:txBody>
                  <a:tcPr/>
                </a:tc>
                <a:tc>
                  <a:txBody>
                    <a:bodyPr/>
                    <a:lstStyle/>
                    <a:p>
                      <a:r>
                        <a:rPr lang="en-US" dirty="0"/>
                        <a:t>year</a:t>
                      </a:r>
                      <a:endParaRPr lang="en-IN" dirty="0"/>
                    </a:p>
                  </a:txBody>
                  <a:tcPr/>
                </a:tc>
                <a:tc>
                  <a:txBody>
                    <a:bodyPr/>
                    <a:lstStyle/>
                    <a:p>
                      <a:r>
                        <a:rPr lang="en-IN" dirty="0"/>
                        <a:t>Author name </a:t>
                      </a:r>
                    </a:p>
                    <a:p>
                      <a:r>
                        <a:rPr lang="en-IN" dirty="0"/>
                        <a:t>Journal</a:t>
                      </a:r>
                    </a:p>
                  </a:txBody>
                  <a:tcPr/>
                </a:tc>
                <a:tc>
                  <a:txBody>
                    <a:bodyPr/>
                    <a:lstStyle/>
                    <a:p>
                      <a:r>
                        <a:rPr lang="en-IN" dirty="0"/>
                        <a:t>Project title</a:t>
                      </a:r>
                    </a:p>
                  </a:txBody>
                  <a:tcPr/>
                </a:tc>
                <a:tc>
                  <a:txBody>
                    <a:bodyPr/>
                    <a:lstStyle/>
                    <a:p>
                      <a:r>
                        <a:rPr lang="en-IN" dirty="0"/>
                        <a:t>Merits</a:t>
                      </a:r>
                    </a:p>
                  </a:txBody>
                  <a:tcPr/>
                </a:tc>
                <a:tc>
                  <a:txBody>
                    <a:bodyPr/>
                    <a:lstStyle/>
                    <a:p>
                      <a:r>
                        <a:rPr lang="en-IN" dirty="0"/>
                        <a:t>Demerits</a:t>
                      </a:r>
                    </a:p>
                  </a:txBody>
                  <a:tcPr/>
                </a:tc>
                <a:extLst>
                  <a:ext uri="{0D108BD9-81ED-4DB2-BD59-A6C34878D82A}">
                    <a16:rowId xmlns:a16="http://schemas.microsoft.com/office/drawing/2014/main" val="1467482353"/>
                  </a:ext>
                </a:extLst>
              </a:tr>
              <a:tr h="2499360">
                <a:tc>
                  <a:txBody>
                    <a:bodyPr/>
                    <a:lstStyle/>
                    <a:p>
                      <a:r>
                        <a:rPr lang="en-IN" dirty="0"/>
                        <a:t>1</a:t>
                      </a:r>
                    </a:p>
                  </a:txBody>
                  <a:tcPr/>
                </a:tc>
                <a:tc>
                  <a:txBody>
                    <a:bodyPr/>
                    <a:lstStyle/>
                    <a:p>
                      <a:r>
                        <a:rPr lang="en-US" dirty="0"/>
                        <a:t>2015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rPr>
                        <a:t>Samira </a:t>
                      </a:r>
                      <a:r>
                        <a:rPr kumimoji="0" lang="en-US" sz="1600" b="0" kern="1200" dirty="0" err="1">
                          <a:solidFill>
                            <a:schemeClr val="dk1"/>
                          </a:solidFill>
                        </a:rPr>
                        <a:t>Harrabi</a:t>
                      </a:r>
                      <a:r>
                        <a:rPr kumimoji="0" lang="en-US" sz="1600" b="0" kern="1200" dirty="0">
                          <a:solidFill>
                            <a:schemeClr val="dk1"/>
                          </a:solidFill>
                        </a:rPr>
                        <a:t> , Ines Ben Jaafar, Khaled </a:t>
                      </a:r>
                      <a:r>
                        <a:rPr kumimoji="0" lang="en-US" sz="1600" b="0" kern="1200" dirty="0" err="1">
                          <a:solidFill>
                            <a:schemeClr val="dk1"/>
                          </a:solidFill>
                        </a:rPr>
                        <a:t>Ghedira</a:t>
                      </a:r>
                      <a:endParaRPr kumimoji="0" lang="en-US" sz="1600" b="0" kern="1200" dirty="0">
                        <a:solidFill>
                          <a:schemeClr val="dk1"/>
                        </a:solidFill>
                      </a:endParaRPr>
                    </a:p>
                    <a:p>
                      <a:endParaRPr lang="en-IN" dirty="0"/>
                    </a:p>
                    <a:p>
                      <a:r>
                        <a:rPr lang="en-IN" sz="1800" b="0" i="0" u="none" kern="1200" dirty="0" err="1">
                          <a:solidFill>
                            <a:srgbClr val="3A96B0"/>
                          </a:solidFill>
                          <a:effectLst/>
                          <a:latin typeface="+mn-lt"/>
                          <a:ea typeface="+mn-ea"/>
                          <a:cs typeface="+mn-cs"/>
                          <a:hlinkClick r:id="rId2">
                            <a:extLst>
                              <a:ext uri="{A12FA001-AC4F-418D-AE19-62706E023703}">
                                <ahyp:hlinkClr xmlns:ahyp="http://schemas.microsoft.com/office/drawing/2018/hyperlinkcolor" val="tx"/>
                              </a:ext>
                            </a:extLst>
                          </a:hlinkClick>
                        </a:rPr>
                        <a:t>Macrothink</a:t>
                      </a:r>
                      <a:r>
                        <a:rPr lang="en-IN" sz="1800" b="0" i="0" u="non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 Institute</a:t>
                      </a:r>
                      <a:r>
                        <a:rPr lang="en-IN" sz="1800" b="0" i="0" u="none" kern="1200" dirty="0">
                          <a:solidFill>
                            <a:schemeClr val="tx1"/>
                          </a:solidFill>
                          <a:effectLst/>
                          <a:latin typeface="+mn-lt"/>
                          <a:ea typeface="+mn-ea"/>
                          <a:cs typeface="+mn-cs"/>
                        </a:rPr>
                        <a:t> ISSN 1943-3581</a:t>
                      </a:r>
                      <a:endParaRPr lang="en-IN" sz="1400" u="none"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rPr>
                        <a:t>A Novel Clustering Algorithm Based on Agent Technology for VANET</a:t>
                      </a:r>
                    </a:p>
                    <a:p>
                      <a:endParaRPr lang="en-IN" dirty="0"/>
                    </a:p>
                  </a:txBody>
                  <a:tcPr/>
                </a:tc>
                <a:tc>
                  <a:txBody>
                    <a:bodyPr/>
                    <a:lstStyle/>
                    <a:p>
                      <a:pPr lvl="0" algn="just"/>
                      <a:r>
                        <a:rPr kumimoji="0" lang="en-US" sz="1400" b="0" kern="1200" dirty="0">
                          <a:solidFill>
                            <a:schemeClr val="dk1"/>
                          </a:solidFill>
                        </a:rPr>
                        <a:t>Goal of VANET is to provide communications between nearby nodes or between nodes and fixed infrastructure.</a:t>
                      </a:r>
                    </a:p>
                    <a:p>
                      <a:pPr lvl="0" algn="just"/>
                      <a:r>
                        <a:rPr kumimoji="0" lang="en-US" sz="1400" b="0" kern="1200" dirty="0">
                          <a:solidFill>
                            <a:schemeClr val="dk1"/>
                          </a:solidFill>
                        </a:rPr>
                        <a:t>Various searches have been recently published deal with clustering for VANETs. But most of them are focused on minimizing network overhead value</a:t>
                      </a:r>
                    </a:p>
                    <a:p>
                      <a:endParaRPr lang="en-IN" dirty="0"/>
                    </a:p>
                  </a:txBody>
                  <a:tcPr/>
                </a:tc>
                <a:tc>
                  <a:txBody>
                    <a:bodyPr/>
                    <a:lstStyle/>
                    <a:p>
                      <a:pPr lvl="0" algn="just"/>
                      <a:r>
                        <a:rPr kumimoji="0" lang="en-US" sz="1400" b="0" kern="1200" dirty="0">
                          <a:solidFill>
                            <a:schemeClr val="dk1"/>
                          </a:solidFill>
                        </a:rPr>
                        <a:t>The most proposed clustering algorithms for MANET are unsuitable for VANET.</a:t>
                      </a:r>
                    </a:p>
                    <a:p>
                      <a:pPr lvl="0" algn="just"/>
                      <a:r>
                        <a:rPr kumimoji="0" lang="en-US" sz="1400" b="0" kern="1200" dirty="0">
                          <a:solidFill>
                            <a:schemeClr val="dk1"/>
                          </a:solidFill>
                        </a:rPr>
                        <a:t>Number of created clusters and had not considered the vehicles interests which defined as any related data used to differentiate vehicle from another</a:t>
                      </a:r>
                    </a:p>
                    <a:p>
                      <a:endParaRPr lang="en-IN" dirty="0"/>
                    </a:p>
                  </a:txBody>
                  <a:tcPr/>
                </a:tc>
                <a:extLst>
                  <a:ext uri="{0D108BD9-81ED-4DB2-BD59-A6C34878D82A}">
                    <a16:rowId xmlns:a16="http://schemas.microsoft.com/office/drawing/2014/main" val="1840488088"/>
                  </a:ext>
                </a:extLst>
              </a:tr>
              <a:tr h="2344721">
                <a:tc>
                  <a:txBody>
                    <a:bodyPr/>
                    <a:lstStyle/>
                    <a:p>
                      <a:r>
                        <a:rPr lang="en-IN" dirty="0"/>
                        <a:t>2</a:t>
                      </a:r>
                    </a:p>
                  </a:txBody>
                  <a:tcPr/>
                </a:tc>
                <a:tc>
                  <a:txBody>
                    <a:bodyPr/>
                    <a:lstStyle/>
                    <a:p>
                      <a:r>
                        <a:rPr lang="en-US" dirty="0"/>
                        <a:t>2009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rPr>
                        <a:t>Muaz </a:t>
                      </a:r>
                      <a:r>
                        <a:rPr kumimoji="0" lang="en-US" sz="1600" b="0" kern="1200" dirty="0" err="1">
                          <a:solidFill>
                            <a:schemeClr val="dk1"/>
                          </a:solidFill>
                        </a:rPr>
                        <a:t>Niazi</a:t>
                      </a:r>
                      <a:r>
                        <a:rPr kumimoji="0" lang="en-US" sz="1600" b="0" kern="1200" dirty="0">
                          <a:solidFill>
                            <a:schemeClr val="dk1"/>
                          </a:solidFill>
                        </a:rPr>
                        <a:t> and Amir Hussain</a:t>
                      </a:r>
                    </a:p>
                    <a:p>
                      <a:endParaRPr lang="en-IN" sz="1600" dirty="0"/>
                    </a:p>
                    <a:p>
                      <a:r>
                        <a:rPr lang="en-IN" sz="1800" b="0" i="0" u="none" strike="noStrike" kern="1200" dirty="0">
                          <a:solidFill>
                            <a:schemeClr val="dk1"/>
                          </a:solidFill>
                          <a:effectLst/>
                          <a:latin typeface="+mn-lt"/>
                          <a:ea typeface="+mn-ea"/>
                          <a:cs typeface="+mn-cs"/>
                          <a:hlinkClick r:id="rId3"/>
                        </a:rPr>
                        <a:t>IEEE Communications Magazine</a:t>
                      </a:r>
                      <a:r>
                        <a:rPr lang="en-IN" sz="1800" b="0" i="0" kern="1200" dirty="0">
                          <a:solidFill>
                            <a:schemeClr val="dk1"/>
                          </a:solidFill>
                          <a:effectLst/>
                          <a:latin typeface="+mn-lt"/>
                          <a:ea typeface="+mn-ea"/>
                          <a:cs typeface="+mn-cs"/>
                        </a:rPr>
                        <a:t> ( Volume: 47, </a:t>
                      </a:r>
                      <a:r>
                        <a:rPr lang="en-IN" sz="1800" b="0" i="0" u="none" strike="noStrike" kern="1200" dirty="0">
                          <a:solidFill>
                            <a:schemeClr val="dk1"/>
                          </a:solidFill>
                          <a:effectLst/>
                          <a:latin typeface="+mn-lt"/>
                          <a:ea typeface="+mn-ea"/>
                          <a:cs typeface="+mn-cs"/>
                          <a:hlinkClick r:id="rId4"/>
                        </a:rPr>
                        <a:t>Issue: 3</a:t>
                      </a:r>
                      <a:r>
                        <a:rPr lang="en-IN" sz="1800" b="0" i="0" kern="1200" dirty="0">
                          <a:solidFill>
                            <a:schemeClr val="dk1"/>
                          </a:solidFill>
                          <a:effectLst/>
                          <a:latin typeface="+mn-lt"/>
                          <a:ea typeface="+mn-ea"/>
                          <a:cs typeface="+mn-cs"/>
                        </a:rPr>
                        <a:t>, March 2009)</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rPr>
                        <a:t>Agent-Based Tools for Modeling and Simulation of Self-Organization in Peer-to-Peer, Ad Hoc, and Other Complex Networks</a:t>
                      </a:r>
                    </a:p>
                    <a:p>
                      <a:endParaRPr lang="en-IN" sz="1600" dirty="0"/>
                    </a:p>
                  </a:txBody>
                  <a:tcPr/>
                </a:tc>
                <a:tc>
                  <a:txBody>
                    <a:bodyPr/>
                    <a:lstStyle/>
                    <a:p>
                      <a:pPr lvl="0" algn="just"/>
                      <a:r>
                        <a:rPr kumimoji="0" lang="en-US" sz="1400" b="0" kern="1200" dirty="0">
                          <a:solidFill>
                            <a:schemeClr val="dk1"/>
                          </a:solidFill>
                        </a:rPr>
                        <a:t>Agent-based modeling and simulation tools provide a mature platform for development of complex simulations.</a:t>
                      </a:r>
                    </a:p>
                    <a:p>
                      <a:pPr lvl="0" algn="just"/>
                      <a:r>
                        <a:rPr kumimoji="0" lang="en-US" sz="1400" b="0" kern="1200" dirty="0">
                          <a:solidFill>
                            <a:schemeClr val="dk1"/>
                          </a:solidFill>
                        </a:rPr>
                        <a:t>Simulation of complex networks such as pervasive computing, large-scale peer-to-peer systems, and networks involving considerable environ</a:t>
                      </a:r>
                    </a:p>
                    <a:p>
                      <a:endParaRPr lang="en-IN" dirty="0"/>
                    </a:p>
                  </a:txBody>
                  <a:tcPr/>
                </a:tc>
                <a:tc>
                  <a:txBody>
                    <a:bodyPr/>
                    <a:lstStyle/>
                    <a:p>
                      <a:pPr lvl="0" algn="just"/>
                      <a:r>
                        <a:rPr kumimoji="0" lang="en-US" sz="1400" b="0" kern="1200" dirty="0">
                          <a:solidFill>
                            <a:schemeClr val="dk1"/>
                          </a:solidFill>
                        </a:rPr>
                        <a:t>They however, have not been applied much in the domain of mainstream modeling and simulation of computer networks.</a:t>
                      </a:r>
                    </a:p>
                    <a:p>
                      <a:pPr lvl="0" algn="just"/>
                      <a:r>
                        <a:rPr kumimoji="0" lang="en-US" sz="1400" b="0" kern="1200" dirty="0">
                          <a:solidFill>
                            <a:schemeClr val="dk1"/>
                          </a:solidFill>
                        </a:rPr>
                        <a:t>To point out problems with the current simulation methodologies for telecommunications networks, such as the use of pseudo-random number generators.</a:t>
                      </a:r>
                    </a:p>
                    <a:p>
                      <a:endParaRPr lang="en-IN" dirty="0"/>
                    </a:p>
                  </a:txBody>
                  <a:tcPr/>
                </a:tc>
                <a:extLst>
                  <a:ext uri="{0D108BD9-81ED-4DB2-BD59-A6C34878D82A}">
                    <a16:rowId xmlns:a16="http://schemas.microsoft.com/office/drawing/2014/main" val="1052692708"/>
                  </a:ext>
                </a:extLst>
              </a:tr>
            </a:tbl>
          </a:graphicData>
        </a:graphic>
      </p:graphicFrame>
    </p:spTree>
    <p:extLst>
      <p:ext uri="{BB962C8B-B14F-4D97-AF65-F5344CB8AC3E}">
        <p14:creationId xmlns:p14="http://schemas.microsoft.com/office/powerpoint/2010/main" val="3663106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559F67-3FCA-452F-93E7-31A2CA000426}"/>
              </a:ext>
            </a:extLst>
          </p:cNvPr>
          <p:cNvPicPr>
            <a:picLocks noGrp="1"/>
          </p:cNvPicPr>
          <p:nvPr>
            <p:ph sz="half" idx="1"/>
          </p:nvPr>
        </p:nvPicPr>
        <p:blipFill rotWithShape="1">
          <a:blip r:embed="rId2">
            <a:extLst>
              <a:ext uri="{28A0092B-C50C-407E-A947-70E740481C1C}">
                <a14:useLocalDpi xmlns:a14="http://schemas.microsoft.com/office/drawing/2010/main" val="0"/>
              </a:ext>
            </a:extLst>
          </a:blip>
          <a:srcRect l="2342" t="2454" r="2710"/>
          <a:stretch/>
        </p:blipFill>
        <p:spPr bwMode="auto">
          <a:xfrm>
            <a:off x="444500" y="813011"/>
            <a:ext cx="5241925" cy="4242965"/>
          </a:xfrm>
          <a:prstGeom prst="rect">
            <a:avLst/>
          </a:prstGeom>
          <a:noFill/>
          <a:ln>
            <a:noFill/>
          </a:ln>
          <a:extLst>
            <a:ext uri="{53640926-AAD7-44D8-BBD7-CCE9431645EC}">
              <a14:shadowObscured xmlns:a14="http://schemas.microsoft.com/office/drawing/2010/main"/>
            </a:ext>
          </a:extLst>
        </p:spPr>
      </p:pic>
      <p:pic>
        <p:nvPicPr>
          <p:cNvPr id="6" name="Content Placeholder 5">
            <a:extLst>
              <a:ext uri="{FF2B5EF4-FFF2-40B4-BE49-F238E27FC236}">
                <a16:creationId xmlns:a16="http://schemas.microsoft.com/office/drawing/2014/main" id="{9E61CA10-3FCB-4C86-B150-BEA2A954E404}"/>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813011"/>
            <a:ext cx="5181600" cy="4242965"/>
          </a:xfrm>
          <a:prstGeom prst="rect">
            <a:avLst/>
          </a:prstGeom>
          <a:noFill/>
          <a:ln>
            <a:noFill/>
          </a:ln>
        </p:spPr>
      </p:pic>
    </p:spTree>
    <p:extLst>
      <p:ext uri="{BB962C8B-B14F-4D97-AF65-F5344CB8AC3E}">
        <p14:creationId xmlns:p14="http://schemas.microsoft.com/office/powerpoint/2010/main" val="23806430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4520B3-6F6E-469E-8DD3-898DA33594E9}"/>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15950" y="833917"/>
            <a:ext cx="5241925" cy="4452457"/>
          </a:xfrm>
          <a:prstGeom prst="rect">
            <a:avLst/>
          </a:prstGeom>
          <a:noFill/>
          <a:ln>
            <a:noFill/>
          </a:ln>
        </p:spPr>
      </p:pic>
      <p:pic>
        <p:nvPicPr>
          <p:cNvPr id="9" name="Content Placeholder 8">
            <a:extLst>
              <a:ext uri="{FF2B5EF4-FFF2-40B4-BE49-F238E27FC236}">
                <a16:creationId xmlns:a16="http://schemas.microsoft.com/office/drawing/2014/main" id="{28E56077-3FCA-488D-B347-26CEC631CCBD}"/>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96000" y="624368"/>
            <a:ext cx="5181600" cy="2939002"/>
          </a:xfrm>
          <a:prstGeom prst="rect">
            <a:avLst/>
          </a:prstGeom>
          <a:noFill/>
          <a:ln>
            <a:noFill/>
          </a:ln>
        </p:spPr>
      </p:pic>
      <p:pic>
        <p:nvPicPr>
          <p:cNvPr id="10" name="Picture 9">
            <a:extLst>
              <a:ext uri="{FF2B5EF4-FFF2-40B4-BE49-F238E27FC236}">
                <a16:creationId xmlns:a16="http://schemas.microsoft.com/office/drawing/2014/main" id="{248B0B9F-4580-42FF-9990-D2296C562AF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684905"/>
            <a:ext cx="5114925" cy="2830195"/>
          </a:xfrm>
          <a:prstGeom prst="rect">
            <a:avLst/>
          </a:prstGeom>
          <a:noFill/>
          <a:ln>
            <a:noFill/>
          </a:ln>
        </p:spPr>
      </p:pic>
    </p:spTree>
    <p:extLst>
      <p:ext uri="{BB962C8B-B14F-4D97-AF65-F5344CB8AC3E}">
        <p14:creationId xmlns:p14="http://schemas.microsoft.com/office/powerpoint/2010/main" val="1075003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114642-1F01-437C-A300-BFD26880043C}"/>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70200" y="1706037"/>
            <a:ext cx="3809524" cy="4285714"/>
          </a:xfrm>
          <a:prstGeom prst="rect">
            <a:avLst/>
          </a:prstGeom>
          <a:noFill/>
          <a:ln>
            <a:noFill/>
          </a:ln>
        </p:spPr>
      </p:pic>
      <p:pic>
        <p:nvPicPr>
          <p:cNvPr id="6" name="Content Placeholder 5">
            <a:extLst>
              <a:ext uri="{FF2B5EF4-FFF2-40B4-BE49-F238E27FC236}">
                <a16:creationId xmlns:a16="http://schemas.microsoft.com/office/drawing/2014/main" id="{D24E6398-708F-4FF1-A839-CA7D7360F883}"/>
              </a:ext>
            </a:extLst>
          </p:cNvPr>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62625" y="1706037"/>
            <a:ext cx="5181600" cy="2724899"/>
          </a:xfrm>
          <a:prstGeom prst="rect">
            <a:avLst/>
          </a:prstGeom>
          <a:noFill/>
          <a:ln>
            <a:noFill/>
          </a:ln>
        </p:spPr>
      </p:pic>
    </p:spTree>
    <p:extLst>
      <p:ext uri="{BB962C8B-B14F-4D97-AF65-F5344CB8AC3E}">
        <p14:creationId xmlns:p14="http://schemas.microsoft.com/office/powerpoint/2010/main" val="744561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F5C8-E8BB-4681-8CE8-62609F8AFB70}"/>
              </a:ext>
            </a:extLst>
          </p:cNvPr>
          <p:cNvSpPr>
            <a:spLocks noGrp="1"/>
          </p:cNvSpPr>
          <p:nvPr>
            <p:ph type="title"/>
          </p:nvPr>
        </p:nvSpPr>
        <p:spPr>
          <a:xfrm>
            <a:off x="777240" y="365125"/>
            <a:ext cx="10659110" cy="796163"/>
          </a:xfrm>
        </p:spPr>
        <p:txBody>
          <a:bodyPr>
            <a:normAutofit/>
          </a:bodyPr>
          <a:lstStyle/>
          <a:p>
            <a:r>
              <a:rPr lang="en-IN" sz="4000" dirty="0"/>
              <a:t>                        REFERENCES</a:t>
            </a:r>
          </a:p>
        </p:txBody>
      </p:sp>
      <p:sp>
        <p:nvSpPr>
          <p:cNvPr id="7" name="Content Placeholder 6">
            <a:extLst>
              <a:ext uri="{FF2B5EF4-FFF2-40B4-BE49-F238E27FC236}">
                <a16:creationId xmlns:a16="http://schemas.microsoft.com/office/drawing/2014/main" id="{E31EE2C5-BE87-4D4B-A009-3BE9273A0983}"/>
              </a:ext>
            </a:extLst>
          </p:cNvPr>
          <p:cNvSpPr>
            <a:spLocks noGrp="1"/>
          </p:cNvSpPr>
          <p:nvPr>
            <p:ph idx="1"/>
          </p:nvPr>
        </p:nvSpPr>
        <p:spPr>
          <a:xfrm>
            <a:off x="777240" y="1161288"/>
            <a:ext cx="10659110" cy="5015675"/>
          </a:xfrm>
        </p:spPr>
        <p:txBody>
          <a:bodyPr>
            <a:noAutofit/>
          </a:bodyPr>
          <a:lstStyle/>
          <a:p>
            <a:pPr>
              <a:lnSpc>
                <a:spcPct val="100000"/>
              </a:lnSpc>
            </a:pPr>
            <a:r>
              <a:rPr lang="en-US" sz="1800" dirty="0">
                <a:solidFill>
                  <a:srgbClr val="231F20"/>
                </a:solidFill>
                <a:effectLst/>
                <a:latin typeface="Baskerville Old Face" panose="02020602080505020303" pitchFamily="18" charset="0"/>
                <a:ea typeface="Times New Roman" panose="02020603050405020304" pitchFamily="18" charset="0"/>
              </a:rPr>
              <a:t>J. Kamel, </a:t>
            </a:r>
            <a:r>
              <a:rPr lang="en-US" sz="1800" spc="-30" dirty="0">
                <a:solidFill>
                  <a:srgbClr val="231F20"/>
                </a:solidFill>
                <a:effectLst/>
                <a:latin typeface="Baskerville Old Face" panose="02020602080505020303" pitchFamily="18" charset="0"/>
                <a:ea typeface="Times New Roman" panose="02020603050405020304" pitchFamily="18" charset="0"/>
              </a:rPr>
              <a:t>F. </a:t>
            </a:r>
            <a:r>
              <a:rPr lang="en-US" sz="1800" spc="-15" dirty="0">
                <a:solidFill>
                  <a:srgbClr val="231F20"/>
                </a:solidFill>
                <a:effectLst/>
                <a:latin typeface="Baskerville Old Face" panose="02020602080505020303" pitchFamily="18" charset="0"/>
                <a:ea typeface="Times New Roman" panose="02020603050405020304" pitchFamily="18" charset="0"/>
              </a:rPr>
              <a:t>Haidar, </a:t>
            </a:r>
            <a:r>
              <a:rPr lang="en-US" sz="1800" dirty="0">
                <a:solidFill>
                  <a:srgbClr val="231F20"/>
                </a:solidFill>
                <a:effectLst/>
                <a:latin typeface="Baskerville Old Face" panose="02020602080505020303" pitchFamily="18" charset="0"/>
                <a:ea typeface="Times New Roman" panose="02020603050405020304" pitchFamily="18" charset="0"/>
              </a:rPr>
              <a:t>I. B. </a:t>
            </a:r>
            <a:r>
              <a:rPr lang="en-US" sz="1800" dirty="0" err="1">
                <a:solidFill>
                  <a:srgbClr val="231F20"/>
                </a:solidFill>
                <a:effectLst/>
                <a:latin typeface="Baskerville Old Face" panose="02020602080505020303" pitchFamily="18" charset="0"/>
                <a:ea typeface="Times New Roman" panose="02020603050405020304" pitchFamily="18" charset="0"/>
              </a:rPr>
              <a:t>Jemaa</a:t>
            </a:r>
            <a:r>
              <a:rPr lang="en-US" sz="1800" dirty="0">
                <a:solidFill>
                  <a:srgbClr val="231F20"/>
                </a:solidFill>
                <a:effectLst/>
                <a:latin typeface="Baskerville Old Face" panose="02020602080505020303" pitchFamily="18" charset="0"/>
                <a:ea typeface="Times New Roman" panose="02020603050405020304" pitchFamily="18" charset="0"/>
              </a:rPr>
              <a:t>, A. </a:t>
            </a:r>
            <a:r>
              <a:rPr lang="en-US" sz="1800" spc="-15" dirty="0">
                <a:solidFill>
                  <a:srgbClr val="231F20"/>
                </a:solidFill>
                <a:effectLst/>
                <a:latin typeface="Baskerville Old Face" panose="02020602080505020303" pitchFamily="18" charset="0"/>
                <a:ea typeface="Times New Roman" panose="02020603050405020304" pitchFamily="18" charset="0"/>
              </a:rPr>
              <a:t>Kaiser, </a:t>
            </a:r>
            <a:r>
              <a:rPr lang="en-US" sz="1800" dirty="0">
                <a:solidFill>
                  <a:srgbClr val="231F20"/>
                </a:solidFill>
                <a:effectLst/>
                <a:latin typeface="Baskerville Old Face" panose="02020602080505020303" pitchFamily="18" charset="0"/>
                <a:ea typeface="Times New Roman" panose="02020603050405020304" pitchFamily="18" charset="0"/>
              </a:rPr>
              <a:t>B. </a:t>
            </a:r>
            <a:r>
              <a:rPr lang="en-US" sz="1800" dirty="0" err="1">
                <a:solidFill>
                  <a:srgbClr val="231F20"/>
                </a:solidFill>
                <a:effectLst/>
                <a:latin typeface="Baskerville Old Face" panose="02020602080505020303" pitchFamily="18" charset="0"/>
                <a:ea typeface="Times New Roman" panose="02020603050405020304" pitchFamily="18" charset="0"/>
              </a:rPr>
              <a:t>Lonc</a:t>
            </a:r>
            <a:r>
              <a:rPr lang="en-US" sz="1800" dirty="0">
                <a:solidFill>
                  <a:srgbClr val="231F20"/>
                </a:solidFill>
                <a:effectLst/>
                <a:latin typeface="Baskerville Old Face" panose="02020602080505020303" pitchFamily="18" charset="0"/>
                <a:ea typeface="Times New Roman" panose="02020603050405020304" pitchFamily="18" charset="0"/>
              </a:rPr>
              <a:t>, and </a:t>
            </a:r>
            <a:r>
              <a:rPr lang="en-US" sz="1800" spc="-45" dirty="0">
                <a:solidFill>
                  <a:srgbClr val="231F20"/>
                </a:solidFill>
                <a:effectLst/>
                <a:latin typeface="Baskerville Old Face" panose="02020602080505020303" pitchFamily="18" charset="0"/>
                <a:ea typeface="Times New Roman" panose="02020603050405020304" pitchFamily="18" charset="0"/>
              </a:rPr>
              <a:t>P. </a:t>
            </a:r>
            <a:r>
              <a:rPr lang="en-US" sz="1800" dirty="0" err="1">
                <a:solidFill>
                  <a:srgbClr val="231F20"/>
                </a:solidFill>
                <a:effectLst/>
                <a:latin typeface="Baskerville Old Face" panose="02020602080505020303" pitchFamily="18" charset="0"/>
                <a:ea typeface="Times New Roman" panose="02020603050405020304" pitchFamily="18" charset="0"/>
              </a:rPr>
              <a:t>Urien</a:t>
            </a:r>
            <a:r>
              <a:rPr lang="en-US" sz="1800" dirty="0">
                <a:solidFill>
                  <a:srgbClr val="231F20"/>
                </a:solidFill>
                <a:effectLst/>
                <a:latin typeface="Baskerville Old Face" panose="02020602080505020303" pitchFamily="18" charset="0"/>
                <a:ea typeface="Times New Roman" panose="02020603050405020304" pitchFamily="18" charset="0"/>
              </a:rPr>
              <a:t>, </a:t>
            </a:r>
            <a:r>
              <a:rPr lang="en-US" sz="1800" spc="-35" dirty="0">
                <a:solidFill>
                  <a:srgbClr val="231F20"/>
                </a:solidFill>
                <a:effectLst/>
                <a:latin typeface="Baskerville Old Face" panose="02020602080505020303" pitchFamily="18" charset="0"/>
                <a:ea typeface="Times New Roman" panose="02020603050405020304" pitchFamily="18" charset="0"/>
              </a:rPr>
              <a:t>“A </a:t>
            </a:r>
            <a:r>
              <a:rPr lang="en-US" sz="1800" dirty="0">
                <a:solidFill>
                  <a:srgbClr val="231F20"/>
                </a:solidFill>
                <a:effectLst/>
                <a:latin typeface="Baskerville Old Face" panose="02020602080505020303" pitchFamily="18" charset="0"/>
                <a:ea typeface="Times New Roman" panose="02020603050405020304" pitchFamily="18" charset="0"/>
              </a:rPr>
              <a:t>misbehavior authority system for Sybil attack detection in C-ITS,” in </a:t>
            </a:r>
            <a:r>
              <a:rPr lang="en-US" sz="1800" i="1" dirty="0">
                <a:solidFill>
                  <a:srgbClr val="231F20"/>
                </a:solidFill>
                <a:effectLst/>
                <a:latin typeface="Baskerville Old Face" panose="02020602080505020303" pitchFamily="18" charset="0"/>
                <a:ea typeface="Times New Roman" panose="02020603050405020304" pitchFamily="18" charset="0"/>
              </a:rPr>
              <a:t>Proc. IEEE 10th </a:t>
            </a:r>
            <a:r>
              <a:rPr lang="en-US" sz="1800" i="1" dirty="0" err="1">
                <a:solidFill>
                  <a:srgbClr val="231F20"/>
                </a:solidFill>
                <a:effectLst/>
                <a:latin typeface="Baskerville Old Face" panose="02020602080505020303" pitchFamily="18" charset="0"/>
                <a:ea typeface="Times New Roman" panose="02020603050405020304" pitchFamily="18" charset="0"/>
              </a:rPr>
              <a:t>Annu</a:t>
            </a:r>
            <a:r>
              <a:rPr lang="en-US" sz="1800" i="1" dirty="0">
                <a:solidFill>
                  <a:srgbClr val="231F20"/>
                </a:solidFill>
                <a:effectLst/>
                <a:latin typeface="Baskerville Old Face" panose="02020602080505020303" pitchFamily="18" charset="0"/>
                <a:ea typeface="Times New Roman" panose="02020603050405020304" pitchFamily="18" charset="0"/>
              </a:rPr>
              <a:t>. Ubiquitous </a:t>
            </a:r>
            <a:r>
              <a:rPr lang="en-US" sz="1800" i="1" dirty="0" err="1">
                <a:solidFill>
                  <a:srgbClr val="231F20"/>
                </a:solidFill>
                <a:effectLst/>
                <a:latin typeface="Baskerville Old Face" panose="02020602080505020303" pitchFamily="18" charset="0"/>
                <a:ea typeface="Times New Roman" panose="02020603050405020304" pitchFamily="18" charset="0"/>
              </a:rPr>
              <a:t>Comput</a:t>
            </a:r>
            <a:r>
              <a:rPr lang="en-US" sz="1800" i="1" dirty="0">
                <a:solidFill>
                  <a:srgbClr val="231F20"/>
                </a:solidFill>
                <a:effectLst/>
                <a:latin typeface="Baskerville Old Face" panose="02020602080505020303" pitchFamily="18" charset="0"/>
                <a:ea typeface="Times New Roman" panose="02020603050405020304" pitchFamily="18" charset="0"/>
              </a:rPr>
              <a:t>., Electron. Mobile </a:t>
            </a:r>
            <a:r>
              <a:rPr lang="en-US" sz="1800" i="1" dirty="0" err="1">
                <a:solidFill>
                  <a:srgbClr val="231F20"/>
                </a:solidFill>
                <a:effectLst/>
                <a:latin typeface="Baskerville Old Face" panose="02020602080505020303" pitchFamily="18" charset="0"/>
                <a:ea typeface="Times New Roman" panose="02020603050405020304" pitchFamily="18" charset="0"/>
              </a:rPr>
              <a:t>Commun</a:t>
            </a:r>
            <a:r>
              <a:rPr lang="en-US" sz="1800" i="1" dirty="0">
                <a:solidFill>
                  <a:srgbClr val="231F20"/>
                </a:solidFill>
                <a:effectLst/>
                <a:latin typeface="Baskerville Old Face" panose="02020602080505020303" pitchFamily="18" charset="0"/>
                <a:ea typeface="Times New Roman" panose="02020603050405020304" pitchFamily="18" charset="0"/>
              </a:rPr>
              <a:t>. Conf. (UEMCON)</a:t>
            </a:r>
            <a:r>
              <a:rPr lang="en-US" sz="1800" dirty="0">
                <a:solidFill>
                  <a:srgbClr val="231F20"/>
                </a:solidFill>
                <a:effectLst/>
                <a:latin typeface="Baskerville Old Face" panose="02020602080505020303" pitchFamily="18" charset="0"/>
                <a:ea typeface="Times New Roman" panose="02020603050405020304" pitchFamily="18" charset="0"/>
              </a:rPr>
              <a:t>, New </a:t>
            </a:r>
            <a:r>
              <a:rPr lang="en-US" sz="1800" spc="-20" dirty="0">
                <a:solidFill>
                  <a:srgbClr val="231F20"/>
                </a:solidFill>
                <a:effectLst/>
                <a:latin typeface="Baskerville Old Face" panose="02020602080505020303" pitchFamily="18" charset="0"/>
                <a:ea typeface="Times New Roman" panose="02020603050405020304" pitchFamily="18" charset="0"/>
              </a:rPr>
              <a:t>York, </a:t>
            </a:r>
            <a:r>
              <a:rPr lang="en-US" sz="1800" spc="-40" dirty="0">
                <a:solidFill>
                  <a:srgbClr val="231F20"/>
                </a:solidFill>
                <a:effectLst/>
                <a:latin typeface="Baskerville Old Face" panose="02020602080505020303" pitchFamily="18" charset="0"/>
                <a:ea typeface="Times New Roman" panose="02020603050405020304" pitchFamily="18" charset="0"/>
              </a:rPr>
              <a:t>NY, </a:t>
            </a:r>
            <a:r>
              <a:rPr lang="en-US" sz="1800" dirty="0">
                <a:solidFill>
                  <a:srgbClr val="231F20"/>
                </a:solidFill>
                <a:effectLst/>
                <a:latin typeface="Baskerville Old Face" panose="02020602080505020303" pitchFamily="18" charset="0"/>
                <a:ea typeface="Times New Roman" panose="02020603050405020304" pitchFamily="18" charset="0"/>
              </a:rPr>
              <a:t>USA, 2019.</a:t>
            </a:r>
          </a:p>
          <a:p>
            <a:pPr>
              <a:lnSpc>
                <a:spcPct val="100000"/>
              </a:lnSpc>
            </a:pPr>
            <a:r>
              <a:rPr lang="en-US" sz="1800" spc="-45" dirty="0">
                <a:solidFill>
                  <a:srgbClr val="231F20"/>
                </a:solidFill>
                <a:effectLst/>
                <a:latin typeface="Baskerville Old Face" panose="02020602080505020303" pitchFamily="18" charset="0"/>
                <a:ea typeface="Times New Roman" panose="02020603050405020304" pitchFamily="18" charset="0"/>
              </a:rPr>
              <a:t>P. </a:t>
            </a:r>
            <a:r>
              <a:rPr lang="en-US" sz="1800" spc="-5" dirty="0">
                <a:solidFill>
                  <a:srgbClr val="231F20"/>
                </a:solidFill>
                <a:effectLst/>
                <a:latin typeface="Baskerville Old Face" panose="02020602080505020303" pitchFamily="18" charset="0"/>
                <a:ea typeface="Times New Roman" panose="02020603050405020304" pitchFamily="18" charset="0"/>
              </a:rPr>
              <a:t>K. Singh, S. K. Nandi, and S. Nandi, </a:t>
            </a:r>
            <a:r>
              <a:rPr lang="en-US" sz="1800" spc="-35" dirty="0">
                <a:solidFill>
                  <a:srgbClr val="231F20"/>
                </a:solidFill>
                <a:effectLst/>
                <a:latin typeface="Baskerville Old Face" panose="02020602080505020303" pitchFamily="18" charset="0"/>
                <a:ea typeface="Times New Roman" panose="02020603050405020304" pitchFamily="18" charset="0"/>
              </a:rPr>
              <a:t>“A </a:t>
            </a:r>
            <a:r>
              <a:rPr lang="en-US" sz="1800" spc="-5" dirty="0">
                <a:solidFill>
                  <a:srgbClr val="231F20"/>
                </a:solidFill>
                <a:effectLst/>
                <a:latin typeface="Baskerville Old Face" panose="02020602080505020303" pitchFamily="18" charset="0"/>
                <a:ea typeface="Times New Roman" panose="02020603050405020304" pitchFamily="18" charset="0"/>
              </a:rPr>
              <a:t>tutorial survey on vehicular communication state of the art, and future research directions,” </a:t>
            </a:r>
            <a:r>
              <a:rPr lang="en-US" sz="1800" i="1" spc="-25" dirty="0" err="1">
                <a:solidFill>
                  <a:srgbClr val="231F20"/>
                </a:solidFill>
                <a:effectLst/>
                <a:latin typeface="Baskerville Old Face" panose="02020602080505020303" pitchFamily="18" charset="0"/>
                <a:ea typeface="Times New Roman" panose="02020603050405020304" pitchFamily="18" charset="0"/>
              </a:rPr>
              <a:t>Veh</a:t>
            </a:r>
            <a:r>
              <a:rPr lang="en-US" sz="1800" i="1" spc="-25" dirty="0">
                <a:solidFill>
                  <a:srgbClr val="231F20"/>
                </a:solidFill>
                <a:effectLst/>
                <a:latin typeface="Baskerville Old Face" panose="02020602080505020303" pitchFamily="18" charset="0"/>
                <a:ea typeface="Times New Roman" panose="02020603050405020304" pitchFamily="18" charset="0"/>
              </a:rPr>
              <a:t>. </a:t>
            </a:r>
            <a:r>
              <a:rPr lang="en-US" sz="1800" i="1" spc="-5" dirty="0" err="1">
                <a:solidFill>
                  <a:srgbClr val="231F20"/>
                </a:solidFill>
                <a:effectLst/>
                <a:latin typeface="Baskerville Old Face" panose="02020602080505020303" pitchFamily="18" charset="0"/>
                <a:ea typeface="Times New Roman" panose="02020603050405020304" pitchFamily="18" charset="0"/>
              </a:rPr>
              <a:t>Commun</a:t>
            </a:r>
            <a:r>
              <a:rPr lang="en-US" sz="1800" i="1" spc="-5" dirty="0">
                <a:solidFill>
                  <a:srgbClr val="231F20"/>
                </a:solidFill>
                <a:effectLst/>
                <a:latin typeface="Baskerville Old Face" panose="02020602080505020303" pitchFamily="18" charset="0"/>
                <a:ea typeface="Times New Roman" panose="02020603050405020304" pitchFamily="18" charset="0"/>
              </a:rPr>
              <a:t>.</a:t>
            </a:r>
            <a:r>
              <a:rPr lang="en-US" sz="1800" spc="-5" dirty="0">
                <a:solidFill>
                  <a:srgbClr val="231F20"/>
                </a:solidFill>
                <a:effectLst/>
                <a:latin typeface="Baskerville Old Face" panose="02020602080505020303" pitchFamily="18" charset="0"/>
                <a:ea typeface="Times New Roman" panose="02020603050405020304" pitchFamily="18" charset="0"/>
              </a:rPr>
              <a:t>, vol. 18, Aug. 2019, Art. no.</a:t>
            </a:r>
            <a:r>
              <a:rPr lang="en-US" sz="1800" spc="150" dirty="0">
                <a:solidFill>
                  <a:srgbClr val="231F20"/>
                </a:solidFill>
                <a:effectLst/>
                <a:latin typeface="Baskerville Old Face" panose="02020602080505020303" pitchFamily="18" charset="0"/>
                <a:ea typeface="Times New Roman" panose="02020603050405020304" pitchFamily="18" charset="0"/>
              </a:rPr>
              <a:t> </a:t>
            </a:r>
            <a:r>
              <a:rPr lang="en-US" sz="1800" spc="-5" dirty="0">
                <a:solidFill>
                  <a:srgbClr val="231F20"/>
                </a:solidFill>
                <a:effectLst/>
                <a:latin typeface="Baskerville Old Face" panose="02020602080505020303" pitchFamily="18" charset="0"/>
                <a:ea typeface="Times New Roman" panose="02020603050405020304" pitchFamily="18" charset="0"/>
              </a:rPr>
              <a:t>100164.</a:t>
            </a:r>
            <a:endParaRPr lang="en-IN" sz="1800" spc="-5" dirty="0">
              <a:effectLst/>
              <a:latin typeface="Baskerville Old Face" panose="02020602080505020303" pitchFamily="18" charset="0"/>
              <a:ea typeface="Times New Roman" panose="02020603050405020304" pitchFamily="18" charset="0"/>
            </a:endParaRPr>
          </a:p>
          <a:p>
            <a:pPr>
              <a:lnSpc>
                <a:spcPct val="100000"/>
              </a:lnSpc>
            </a:pPr>
            <a:r>
              <a:rPr lang="en-US" sz="1800" spc="-5" dirty="0">
                <a:solidFill>
                  <a:srgbClr val="231F20"/>
                </a:solidFill>
                <a:effectLst/>
                <a:latin typeface="Baskerville Old Face" panose="02020602080505020303" pitchFamily="18" charset="0"/>
                <a:ea typeface="Times New Roman" panose="02020603050405020304" pitchFamily="18" charset="0"/>
              </a:rPr>
              <a:t>H. D. </a:t>
            </a:r>
            <a:r>
              <a:rPr lang="en-US" sz="1800" spc="-5" dirty="0" err="1">
                <a:solidFill>
                  <a:srgbClr val="231F20"/>
                </a:solidFill>
                <a:effectLst/>
                <a:latin typeface="Baskerville Old Face" panose="02020602080505020303" pitchFamily="18" charset="0"/>
                <a:ea typeface="Times New Roman" panose="02020603050405020304" pitchFamily="18" charset="0"/>
              </a:rPr>
              <a:t>Abdulkarim</a:t>
            </a:r>
            <a:r>
              <a:rPr lang="en-US" sz="1800" spc="-5" dirty="0">
                <a:solidFill>
                  <a:srgbClr val="231F20"/>
                </a:solidFill>
                <a:effectLst/>
                <a:latin typeface="Baskerville Old Face" panose="02020602080505020303" pitchFamily="18" charset="0"/>
                <a:ea typeface="Times New Roman" panose="02020603050405020304" pitchFamily="18" charset="0"/>
              </a:rPr>
              <a:t> and H. </a:t>
            </a:r>
            <a:r>
              <a:rPr lang="en-US" sz="1800" spc="-5" dirty="0" err="1">
                <a:solidFill>
                  <a:srgbClr val="231F20"/>
                </a:solidFill>
                <a:effectLst/>
                <a:latin typeface="Baskerville Old Face" panose="02020602080505020303" pitchFamily="18" charset="0"/>
                <a:ea typeface="Times New Roman" panose="02020603050405020304" pitchFamily="18" charset="0"/>
              </a:rPr>
              <a:t>Sarhang</a:t>
            </a:r>
            <a:r>
              <a:rPr lang="en-US" sz="1800" spc="-5" dirty="0">
                <a:solidFill>
                  <a:srgbClr val="231F20"/>
                </a:solidFill>
                <a:effectLst/>
                <a:latin typeface="Baskerville Old Face" panose="02020602080505020303" pitchFamily="18" charset="0"/>
                <a:ea typeface="Times New Roman" panose="02020603050405020304" pitchFamily="18" charset="0"/>
              </a:rPr>
              <a:t>, “Normalizing RSS values of </a:t>
            </a:r>
            <a:r>
              <a:rPr lang="en-US" sz="1800" spc="-15" dirty="0">
                <a:solidFill>
                  <a:srgbClr val="231F20"/>
                </a:solidFill>
                <a:effectLst/>
                <a:latin typeface="Baskerville Old Face" panose="02020602080505020303" pitchFamily="18" charset="0"/>
                <a:ea typeface="Times New Roman" panose="02020603050405020304" pitchFamily="18" charset="0"/>
              </a:rPr>
              <a:t>Wi-Fi </a:t>
            </a:r>
            <a:r>
              <a:rPr lang="en-US" sz="1800" spc="-5" dirty="0">
                <a:solidFill>
                  <a:srgbClr val="231F20"/>
                </a:solidFill>
                <a:effectLst/>
                <a:latin typeface="Baskerville Old Face" panose="02020602080505020303" pitchFamily="18" charset="0"/>
                <a:ea typeface="Times New Roman" panose="02020603050405020304" pitchFamily="18" charset="0"/>
              </a:rPr>
              <a:t>access points to improve an integrated indoors smartphone positioning solutions,”</a:t>
            </a:r>
            <a:r>
              <a:rPr lang="en-US" sz="1800" spc="80" dirty="0">
                <a:solidFill>
                  <a:srgbClr val="231F20"/>
                </a:solidFill>
                <a:effectLst/>
                <a:latin typeface="Baskerville Old Face" panose="02020602080505020303" pitchFamily="18" charset="0"/>
                <a:ea typeface="Times New Roman" panose="02020603050405020304" pitchFamily="18" charset="0"/>
              </a:rPr>
              <a:t> </a:t>
            </a:r>
            <a:r>
              <a:rPr lang="en-US" sz="1800" spc="-5" dirty="0">
                <a:solidFill>
                  <a:srgbClr val="231F20"/>
                </a:solidFill>
                <a:effectLst/>
                <a:latin typeface="Baskerville Old Face" panose="02020602080505020303" pitchFamily="18" charset="0"/>
                <a:ea typeface="Times New Roman" panose="02020603050405020304" pitchFamily="18" charset="0"/>
              </a:rPr>
              <a:t>in</a:t>
            </a:r>
            <a:r>
              <a:rPr lang="en-US" sz="1800" spc="45" dirty="0">
                <a:solidFill>
                  <a:srgbClr val="231F20"/>
                </a:solidFill>
                <a:effectLst/>
                <a:latin typeface="Baskerville Old Face" panose="02020602080505020303" pitchFamily="18" charset="0"/>
                <a:ea typeface="Times New Roman" panose="02020603050405020304" pitchFamily="18" charset="0"/>
              </a:rPr>
              <a:t> </a:t>
            </a:r>
            <a:r>
              <a:rPr lang="en-US" sz="1800" i="1" spc="-5" dirty="0">
                <a:solidFill>
                  <a:srgbClr val="231F20"/>
                </a:solidFill>
                <a:effectLst/>
                <a:latin typeface="Baskerville Old Face" panose="02020602080505020303" pitchFamily="18" charset="0"/>
                <a:ea typeface="Times New Roman" panose="02020603050405020304" pitchFamily="18" charset="0"/>
              </a:rPr>
              <a:t>Proc.</a:t>
            </a:r>
            <a:r>
              <a:rPr lang="en-US" sz="1800" i="1" spc="60" dirty="0">
                <a:solidFill>
                  <a:srgbClr val="231F20"/>
                </a:solidFill>
                <a:effectLst/>
                <a:latin typeface="Baskerville Old Face" panose="02020602080505020303" pitchFamily="18" charset="0"/>
                <a:ea typeface="Times New Roman" panose="02020603050405020304" pitchFamily="18" charset="0"/>
              </a:rPr>
              <a:t> </a:t>
            </a:r>
            <a:r>
              <a:rPr lang="en-US" sz="1800" i="1" spc="-5" dirty="0">
                <a:solidFill>
                  <a:srgbClr val="231F20"/>
                </a:solidFill>
                <a:effectLst/>
                <a:latin typeface="Baskerville Old Face" panose="02020602080505020303" pitchFamily="18" charset="0"/>
                <a:ea typeface="Times New Roman" panose="02020603050405020304" pitchFamily="18" charset="0"/>
              </a:rPr>
              <a:t>Int.</a:t>
            </a:r>
            <a:r>
              <a:rPr lang="en-US" sz="1800" i="1" spc="65" dirty="0">
                <a:solidFill>
                  <a:srgbClr val="231F20"/>
                </a:solidFill>
                <a:effectLst/>
                <a:latin typeface="Baskerville Old Face" panose="02020602080505020303" pitchFamily="18" charset="0"/>
                <a:ea typeface="Times New Roman" panose="02020603050405020304" pitchFamily="18" charset="0"/>
              </a:rPr>
              <a:t> </a:t>
            </a:r>
            <a:r>
              <a:rPr lang="en-US" sz="1800" i="1" spc="-5" dirty="0">
                <a:solidFill>
                  <a:srgbClr val="231F20"/>
                </a:solidFill>
                <a:effectLst/>
                <a:latin typeface="Baskerville Old Face" panose="02020602080505020303" pitchFamily="18" charset="0"/>
                <a:ea typeface="Times New Roman" panose="02020603050405020304" pitchFamily="18" charset="0"/>
              </a:rPr>
              <a:t>Eng.</a:t>
            </a:r>
            <a:r>
              <a:rPr lang="en-US" sz="1800" i="1" spc="60" dirty="0">
                <a:solidFill>
                  <a:srgbClr val="231F20"/>
                </a:solidFill>
                <a:effectLst/>
                <a:latin typeface="Baskerville Old Face" panose="02020602080505020303" pitchFamily="18" charset="0"/>
                <a:ea typeface="Times New Roman" panose="02020603050405020304" pitchFamily="18" charset="0"/>
              </a:rPr>
              <a:t> </a:t>
            </a:r>
            <a:r>
              <a:rPr lang="en-US" sz="1800" i="1" spc="-5" dirty="0">
                <a:solidFill>
                  <a:srgbClr val="231F20"/>
                </a:solidFill>
                <a:effectLst/>
                <a:latin typeface="Baskerville Old Face" panose="02020602080505020303" pitchFamily="18" charset="0"/>
                <a:ea typeface="Times New Roman" panose="02020603050405020304" pitchFamily="18" charset="0"/>
              </a:rPr>
              <a:t>Conf.</a:t>
            </a:r>
            <a:r>
              <a:rPr lang="en-US" sz="1800" i="1" spc="70" dirty="0">
                <a:solidFill>
                  <a:srgbClr val="231F20"/>
                </a:solidFill>
                <a:effectLst/>
                <a:latin typeface="Baskerville Old Face" panose="02020602080505020303" pitchFamily="18" charset="0"/>
                <a:ea typeface="Times New Roman" panose="02020603050405020304" pitchFamily="18" charset="0"/>
              </a:rPr>
              <a:t> </a:t>
            </a:r>
            <a:r>
              <a:rPr lang="en-US" sz="1800" i="1" spc="-5" dirty="0">
                <a:solidFill>
                  <a:srgbClr val="231F20"/>
                </a:solidFill>
                <a:effectLst/>
                <a:latin typeface="Baskerville Old Face" panose="02020602080505020303" pitchFamily="18" charset="0"/>
                <a:ea typeface="Times New Roman" panose="02020603050405020304" pitchFamily="18" charset="0"/>
              </a:rPr>
              <a:t>(IEC)</a:t>
            </a:r>
            <a:r>
              <a:rPr lang="en-US" sz="1800" spc="-5" dirty="0">
                <a:solidFill>
                  <a:srgbClr val="231F20"/>
                </a:solidFill>
                <a:effectLst/>
                <a:latin typeface="Baskerville Old Face" panose="02020602080505020303" pitchFamily="18" charset="0"/>
                <a:ea typeface="Times New Roman" panose="02020603050405020304" pitchFamily="18" charset="0"/>
              </a:rPr>
              <a:t>,</a:t>
            </a:r>
            <a:r>
              <a:rPr lang="en-US" sz="1800" spc="55" dirty="0">
                <a:solidFill>
                  <a:srgbClr val="231F20"/>
                </a:solidFill>
                <a:effectLst/>
                <a:latin typeface="Baskerville Old Face" panose="02020602080505020303" pitchFamily="18" charset="0"/>
                <a:ea typeface="Times New Roman" panose="02020603050405020304" pitchFamily="18" charset="0"/>
              </a:rPr>
              <a:t> </a:t>
            </a:r>
            <a:r>
              <a:rPr lang="en-US" sz="1800" spc="-5" dirty="0">
                <a:solidFill>
                  <a:srgbClr val="231F20"/>
                </a:solidFill>
                <a:effectLst/>
                <a:latin typeface="Baskerville Old Face" panose="02020602080505020303" pitchFamily="18" charset="0"/>
                <a:ea typeface="Times New Roman" panose="02020603050405020304" pitchFamily="18" charset="0"/>
              </a:rPr>
              <a:t>Jun.</a:t>
            </a:r>
            <a:r>
              <a:rPr lang="en-US" sz="1800" spc="60" dirty="0">
                <a:solidFill>
                  <a:srgbClr val="231F20"/>
                </a:solidFill>
                <a:effectLst/>
                <a:latin typeface="Baskerville Old Face" panose="02020602080505020303" pitchFamily="18" charset="0"/>
                <a:ea typeface="Times New Roman" panose="02020603050405020304" pitchFamily="18" charset="0"/>
              </a:rPr>
              <a:t> </a:t>
            </a:r>
            <a:r>
              <a:rPr lang="en-US" sz="1800" spc="-5" dirty="0">
                <a:solidFill>
                  <a:srgbClr val="231F20"/>
                </a:solidFill>
                <a:effectLst/>
                <a:latin typeface="Baskerville Old Face" panose="02020602080505020303" pitchFamily="18" charset="0"/>
                <a:ea typeface="Times New Roman" panose="02020603050405020304" pitchFamily="18" charset="0"/>
              </a:rPr>
              <a:t>2019,</a:t>
            </a:r>
            <a:r>
              <a:rPr lang="en-US" sz="1800" spc="65" dirty="0">
                <a:solidFill>
                  <a:srgbClr val="231F20"/>
                </a:solidFill>
                <a:effectLst/>
                <a:latin typeface="Baskerville Old Face" panose="02020602080505020303" pitchFamily="18" charset="0"/>
                <a:ea typeface="Times New Roman" panose="02020603050405020304" pitchFamily="18" charset="0"/>
              </a:rPr>
              <a:t> </a:t>
            </a:r>
            <a:r>
              <a:rPr lang="en-US" sz="1800" spc="-5" dirty="0">
                <a:solidFill>
                  <a:srgbClr val="231F20"/>
                </a:solidFill>
                <a:effectLst/>
                <a:latin typeface="Baskerville Old Face" panose="02020602080505020303" pitchFamily="18" charset="0"/>
                <a:ea typeface="Times New Roman" panose="02020603050405020304" pitchFamily="18" charset="0"/>
              </a:rPr>
              <a:t>pp.</a:t>
            </a:r>
            <a:r>
              <a:rPr lang="en-US" sz="1800" spc="60" dirty="0">
                <a:solidFill>
                  <a:srgbClr val="231F20"/>
                </a:solidFill>
                <a:effectLst/>
                <a:latin typeface="Baskerville Old Face" panose="02020602080505020303" pitchFamily="18" charset="0"/>
                <a:ea typeface="Times New Roman" panose="02020603050405020304" pitchFamily="18" charset="0"/>
              </a:rPr>
              <a:t> </a:t>
            </a:r>
            <a:r>
              <a:rPr lang="en-US" sz="1800" spc="-5" dirty="0">
                <a:solidFill>
                  <a:srgbClr val="231F20"/>
                </a:solidFill>
                <a:effectLst/>
                <a:latin typeface="Baskerville Old Face" panose="02020602080505020303" pitchFamily="18" charset="0"/>
                <a:ea typeface="Times New Roman" panose="02020603050405020304" pitchFamily="18" charset="0"/>
              </a:rPr>
              <a:t>171–176.</a:t>
            </a:r>
            <a:endParaRPr lang="en-IN" sz="1800" spc="-5" dirty="0">
              <a:effectLst/>
              <a:latin typeface="Baskerville Old Face" panose="02020602080505020303" pitchFamily="18" charset="0"/>
              <a:ea typeface="Times New Roman" panose="02020603050405020304" pitchFamily="18" charset="0"/>
            </a:endParaRPr>
          </a:p>
          <a:p>
            <a:pPr>
              <a:lnSpc>
                <a:spcPct val="100000"/>
              </a:lnSpc>
            </a:pPr>
            <a:r>
              <a:rPr lang="en-US" sz="1800" spc="-5" dirty="0">
                <a:solidFill>
                  <a:srgbClr val="231F20"/>
                </a:solidFill>
                <a:effectLst/>
                <a:latin typeface="Baskerville Old Face" panose="02020602080505020303" pitchFamily="18" charset="0"/>
                <a:ea typeface="Times New Roman" panose="02020603050405020304" pitchFamily="18" charset="0"/>
              </a:rPr>
              <a:t>K. Z. Ghafoor, M. </a:t>
            </a:r>
            <a:r>
              <a:rPr lang="en-US" sz="1800" spc="-5" dirty="0" err="1">
                <a:solidFill>
                  <a:srgbClr val="231F20"/>
                </a:solidFill>
                <a:effectLst/>
                <a:latin typeface="Baskerville Old Face" panose="02020602080505020303" pitchFamily="18" charset="0"/>
                <a:ea typeface="Times New Roman" panose="02020603050405020304" pitchFamily="18" charset="0"/>
              </a:rPr>
              <a:t>Guizani</a:t>
            </a:r>
            <a:r>
              <a:rPr lang="en-US" sz="1800" spc="-5" dirty="0">
                <a:solidFill>
                  <a:srgbClr val="231F20"/>
                </a:solidFill>
                <a:effectLst/>
                <a:latin typeface="Baskerville Old Face" panose="02020602080505020303" pitchFamily="18" charset="0"/>
                <a:ea typeface="Times New Roman" panose="02020603050405020304" pitchFamily="18" charset="0"/>
              </a:rPr>
              <a:t>, L. Kong, H. S. </a:t>
            </a:r>
            <a:r>
              <a:rPr lang="en-US" sz="1800" spc="-5" dirty="0" err="1">
                <a:solidFill>
                  <a:srgbClr val="231F20"/>
                </a:solidFill>
                <a:effectLst/>
                <a:latin typeface="Baskerville Old Face" panose="02020602080505020303" pitchFamily="18" charset="0"/>
                <a:ea typeface="Times New Roman" panose="02020603050405020304" pitchFamily="18" charset="0"/>
              </a:rPr>
              <a:t>Maghdid</a:t>
            </a:r>
            <a:r>
              <a:rPr lang="en-US" sz="1800" spc="-5" dirty="0">
                <a:solidFill>
                  <a:srgbClr val="231F20"/>
                </a:solidFill>
                <a:effectLst/>
                <a:latin typeface="Baskerville Old Face" panose="02020602080505020303" pitchFamily="18" charset="0"/>
                <a:ea typeface="Times New Roman" panose="02020603050405020304" pitchFamily="18" charset="0"/>
              </a:rPr>
              <a:t>, and K. </a:t>
            </a:r>
            <a:r>
              <a:rPr lang="en-US" sz="1800" spc="-30" dirty="0">
                <a:solidFill>
                  <a:srgbClr val="231F20"/>
                </a:solidFill>
                <a:effectLst/>
                <a:latin typeface="Baskerville Old Face" panose="02020602080505020303" pitchFamily="18" charset="0"/>
                <a:ea typeface="Times New Roman" panose="02020603050405020304" pitchFamily="18" charset="0"/>
              </a:rPr>
              <a:t>F. </a:t>
            </a:r>
            <a:r>
              <a:rPr lang="en-US" sz="1800" spc="-5" dirty="0">
                <a:solidFill>
                  <a:srgbClr val="231F20"/>
                </a:solidFill>
                <a:effectLst/>
                <a:latin typeface="Baskerville Old Face" panose="02020602080505020303" pitchFamily="18" charset="0"/>
                <a:ea typeface="Times New Roman" panose="02020603050405020304" pitchFamily="18" charset="0"/>
              </a:rPr>
              <a:t>Jasim, “Enabling efficient coexistence of DSRC and C-V2X in vehicular </a:t>
            </a:r>
            <a:r>
              <a:rPr lang="en-US" sz="1800" spc="-15" dirty="0">
                <a:solidFill>
                  <a:srgbClr val="231F20"/>
                </a:solidFill>
                <a:effectLst/>
                <a:latin typeface="Baskerville Old Face" panose="02020602080505020303" pitchFamily="18" charset="0"/>
                <a:ea typeface="Times New Roman" panose="02020603050405020304" pitchFamily="18" charset="0"/>
              </a:rPr>
              <a:t>networks,” </a:t>
            </a:r>
            <a:r>
              <a:rPr lang="en-US" sz="1800" i="1" spc="-5" dirty="0">
                <a:solidFill>
                  <a:srgbClr val="231F20"/>
                </a:solidFill>
                <a:effectLst/>
                <a:latin typeface="Baskerville Old Face" panose="02020602080505020303" pitchFamily="18" charset="0"/>
                <a:ea typeface="Times New Roman" panose="02020603050405020304" pitchFamily="18" charset="0"/>
              </a:rPr>
              <a:t>IEEE </a:t>
            </a:r>
            <a:r>
              <a:rPr lang="en-US" sz="1800" i="1" spc="-15" dirty="0">
                <a:solidFill>
                  <a:srgbClr val="231F20"/>
                </a:solidFill>
                <a:effectLst/>
                <a:latin typeface="Baskerville Old Face" panose="02020602080505020303" pitchFamily="18" charset="0"/>
                <a:ea typeface="Times New Roman" panose="02020603050405020304" pitchFamily="18" charset="0"/>
              </a:rPr>
              <a:t>Wireless </a:t>
            </a:r>
            <a:r>
              <a:rPr lang="en-US" sz="1800" i="1" spc="-5" dirty="0" err="1">
                <a:solidFill>
                  <a:srgbClr val="231F20"/>
                </a:solidFill>
                <a:effectLst/>
                <a:latin typeface="Baskerville Old Face" panose="02020602080505020303" pitchFamily="18" charset="0"/>
                <a:ea typeface="Times New Roman" panose="02020603050405020304" pitchFamily="18" charset="0"/>
              </a:rPr>
              <a:t>Commun</a:t>
            </a:r>
            <a:r>
              <a:rPr lang="en-US" sz="1800" i="1" spc="-5" dirty="0">
                <a:solidFill>
                  <a:srgbClr val="231F20"/>
                </a:solidFill>
                <a:effectLst/>
                <a:latin typeface="Baskerville Old Face" panose="02020602080505020303" pitchFamily="18" charset="0"/>
                <a:ea typeface="Times New Roman" panose="02020603050405020304" pitchFamily="18" charset="0"/>
              </a:rPr>
              <a:t>.</a:t>
            </a:r>
            <a:r>
              <a:rPr lang="en-US" sz="1800" spc="-5" dirty="0">
                <a:solidFill>
                  <a:srgbClr val="231F20"/>
                </a:solidFill>
                <a:effectLst/>
                <a:latin typeface="Baskerville Old Face" panose="02020602080505020303" pitchFamily="18" charset="0"/>
                <a:ea typeface="Times New Roman" panose="02020603050405020304" pitchFamily="18" charset="0"/>
              </a:rPr>
              <a:t>,  vol.  27,  no.  2,  pp. 134–140,  </a:t>
            </a:r>
            <a:r>
              <a:rPr lang="en-US" sz="1800" spc="-15" dirty="0">
                <a:solidFill>
                  <a:srgbClr val="231F20"/>
                </a:solidFill>
                <a:effectLst/>
                <a:latin typeface="Baskerville Old Face" panose="02020602080505020303" pitchFamily="18" charset="0"/>
                <a:ea typeface="Times New Roman" panose="02020603050405020304" pitchFamily="18" charset="0"/>
              </a:rPr>
              <a:t>Apr.</a:t>
            </a:r>
            <a:r>
              <a:rPr lang="en-US" sz="1800" spc="75" dirty="0">
                <a:solidFill>
                  <a:srgbClr val="231F20"/>
                </a:solidFill>
                <a:effectLst/>
                <a:latin typeface="Baskerville Old Face" panose="02020602080505020303" pitchFamily="18" charset="0"/>
                <a:ea typeface="Times New Roman" panose="02020603050405020304" pitchFamily="18" charset="0"/>
              </a:rPr>
              <a:t> </a:t>
            </a:r>
            <a:r>
              <a:rPr lang="en-US" sz="1800" spc="-5" dirty="0">
                <a:solidFill>
                  <a:srgbClr val="231F20"/>
                </a:solidFill>
                <a:effectLst/>
                <a:latin typeface="Baskerville Old Face" panose="02020602080505020303" pitchFamily="18" charset="0"/>
                <a:ea typeface="Times New Roman" panose="02020603050405020304" pitchFamily="18" charset="0"/>
              </a:rPr>
              <a:t>2020.</a:t>
            </a:r>
            <a:endParaRPr lang="en-IN" sz="1800" spc="-5" dirty="0">
              <a:latin typeface="Baskerville Old Face" panose="02020602080505020303" pitchFamily="18" charset="0"/>
              <a:ea typeface="Times New Roman" panose="02020603050405020304" pitchFamily="18" charset="0"/>
            </a:endParaRPr>
          </a:p>
          <a:p>
            <a:pPr>
              <a:lnSpc>
                <a:spcPct val="100000"/>
              </a:lnSpc>
            </a:pPr>
            <a:r>
              <a:rPr lang="en-US" sz="1800" spc="-5" dirty="0">
                <a:solidFill>
                  <a:srgbClr val="231F20"/>
                </a:solidFill>
                <a:effectLst/>
                <a:latin typeface="Baskerville Old Face" panose="02020602080505020303" pitchFamily="18" charset="0"/>
                <a:ea typeface="Times New Roman" panose="02020603050405020304" pitchFamily="18" charset="0"/>
              </a:rPr>
              <a:t>J. Huang, L. Kong, G. Chen, </a:t>
            </a:r>
            <a:r>
              <a:rPr lang="en-US" sz="1800" spc="-25" dirty="0">
                <a:solidFill>
                  <a:srgbClr val="231F20"/>
                </a:solidFill>
                <a:effectLst/>
                <a:latin typeface="Baskerville Old Face" panose="02020602080505020303" pitchFamily="18" charset="0"/>
                <a:ea typeface="Times New Roman" panose="02020603050405020304" pitchFamily="18" charset="0"/>
              </a:rPr>
              <a:t>M.-Y. </a:t>
            </a:r>
            <a:r>
              <a:rPr lang="en-US" sz="1800" spc="-15" dirty="0">
                <a:solidFill>
                  <a:srgbClr val="231F20"/>
                </a:solidFill>
                <a:effectLst/>
                <a:latin typeface="Baskerville Old Face" panose="02020602080505020303" pitchFamily="18" charset="0"/>
                <a:ea typeface="Times New Roman" panose="02020603050405020304" pitchFamily="18" charset="0"/>
              </a:rPr>
              <a:t>Wu, </a:t>
            </a:r>
            <a:r>
              <a:rPr lang="en-US" sz="1800" spc="-5" dirty="0">
                <a:solidFill>
                  <a:srgbClr val="231F20"/>
                </a:solidFill>
                <a:effectLst/>
                <a:latin typeface="Baskerville Old Face" panose="02020602080505020303" pitchFamily="18" charset="0"/>
                <a:ea typeface="Times New Roman" panose="02020603050405020304" pitchFamily="18" charset="0"/>
              </a:rPr>
              <a:t>X. Liu, and </a:t>
            </a:r>
            <a:r>
              <a:rPr lang="en-US" sz="1800" spc="-45" dirty="0">
                <a:solidFill>
                  <a:srgbClr val="231F20"/>
                </a:solidFill>
                <a:effectLst/>
                <a:latin typeface="Baskerville Old Face" panose="02020602080505020303" pitchFamily="18" charset="0"/>
                <a:ea typeface="Times New Roman" panose="02020603050405020304" pitchFamily="18" charset="0"/>
              </a:rPr>
              <a:t>P. </a:t>
            </a:r>
            <a:r>
              <a:rPr lang="en-US" sz="1800" spc="-5" dirty="0">
                <a:solidFill>
                  <a:srgbClr val="231F20"/>
                </a:solidFill>
                <a:effectLst/>
                <a:latin typeface="Baskerville Old Face" panose="02020602080505020303" pitchFamily="18" charset="0"/>
                <a:ea typeface="Times New Roman" panose="02020603050405020304" pitchFamily="18" charset="0"/>
              </a:rPr>
              <a:t>Zeng, </a:t>
            </a:r>
            <a:r>
              <a:rPr lang="en-US" sz="1800" spc="-20" dirty="0">
                <a:solidFill>
                  <a:srgbClr val="231F20"/>
                </a:solidFill>
                <a:effectLst/>
                <a:latin typeface="Baskerville Old Face" panose="02020602080505020303" pitchFamily="18" charset="0"/>
                <a:ea typeface="Times New Roman" panose="02020603050405020304" pitchFamily="18" charset="0"/>
              </a:rPr>
              <a:t>“Towards </a:t>
            </a:r>
            <a:r>
              <a:rPr lang="en-US" sz="1800" spc="-5" dirty="0">
                <a:solidFill>
                  <a:srgbClr val="231F20"/>
                </a:solidFill>
                <a:effectLst/>
                <a:latin typeface="Baskerville Old Face" panose="02020602080505020303" pitchFamily="18" charset="0"/>
                <a:ea typeface="Times New Roman" panose="02020603050405020304" pitchFamily="18" charset="0"/>
              </a:rPr>
              <a:t>secure industrial </a:t>
            </a:r>
            <a:r>
              <a:rPr lang="en-US" sz="1800" spc="-15" dirty="0">
                <a:solidFill>
                  <a:srgbClr val="231F20"/>
                </a:solidFill>
                <a:effectLst/>
                <a:latin typeface="Baskerville Old Face" panose="02020602080505020303" pitchFamily="18" charset="0"/>
                <a:ea typeface="Times New Roman" panose="02020603050405020304" pitchFamily="18" charset="0"/>
              </a:rPr>
              <a:t>IoT: </a:t>
            </a:r>
            <a:r>
              <a:rPr lang="en-US" sz="1800" spc="-5" dirty="0">
                <a:solidFill>
                  <a:srgbClr val="231F20"/>
                </a:solidFill>
                <a:effectLst/>
                <a:latin typeface="Baskerville Old Face" panose="02020602080505020303" pitchFamily="18" charset="0"/>
                <a:ea typeface="Times New Roman" panose="02020603050405020304" pitchFamily="18" charset="0"/>
              </a:rPr>
              <a:t>Blockchain system with credit-based consensus mechanism,” </a:t>
            </a:r>
            <a:r>
              <a:rPr lang="en-US" sz="1800" i="1" spc="-5" dirty="0">
                <a:solidFill>
                  <a:srgbClr val="231F20"/>
                </a:solidFill>
                <a:effectLst/>
                <a:latin typeface="Baskerville Old Face" panose="02020602080505020303" pitchFamily="18" charset="0"/>
                <a:ea typeface="Times New Roman" panose="02020603050405020304" pitchFamily="18" charset="0"/>
              </a:rPr>
              <a:t>IEEE </a:t>
            </a:r>
            <a:r>
              <a:rPr lang="en-US" sz="1800" i="1" spc="-15" dirty="0">
                <a:solidFill>
                  <a:srgbClr val="231F20"/>
                </a:solidFill>
                <a:effectLst/>
                <a:latin typeface="Baskerville Old Face" panose="02020602080505020303" pitchFamily="18" charset="0"/>
                <a:ea typeface="Times New Roman" panose="02020603050405020304" pitchFamily="18" charset="0"/>
              </a:rPr>
              <a:t>Trans. </a:t>
            </a:r>
            <a:r>
              <a:rPr lang="en-US" sz="1800" i="1" spc="-5" dirty="0">
                <a:solidFill>
                  <a:srgbClr val="231F20"/>
                </a:solidFill>
                <a:effectLst/>
                <a:latin typeface="Baskerville Old Face" panose="02020602080505020303" pitchFamily="18" charset="0"/>
                <a:ea typeface="Times New Roman" panose="02020603050405020304" pitchFamily="18" charset="0"/>
              </a:rPr>
              <a:t>Ind. </a:t>
            </a:r>
            <a:r>
              <a:rPr lang="en-US" sz="1800" i="1" spc="-5" dirty="0" err="1">
                <a:solidFill>
                  <a:srgbClr val="231F20"/>
                </a:solidFill>
                <a:effectLst/>
                <a:latin typeface="Baskerville Old Face" panose="02020602080505020303" pitchFamily="18" charset="0"/>
                <a:ea typeface="Times New Roman" panose="02020603050405020304" pitchFamily="18" charset="0"/>
              </a:rPr>
              <a:t>Informat</a:t>
            </a:r>
            <a:r>
              <a:rPr lang="en-US" sz="1800" i="1" spc="-5" dirty="0">
                <a:solidFill>
                  <a:srgbClr val="231F20"/>
                </a:solidFill>
                <a:effectLst/>
                <a:latin typeface="Baskerville Old Face" panose="02020602080505020303" pitchFamily="18" charset="0"/>
                <a:ea typeface="Times New Roman" panose="02020603050405020304" pitchFamily="18" charset="0"/>
              </a:rPr>
              <a:t>.</a:t>
            </a:r>
            <a:r>
              <a:rPr lang="en-US" sz="1800" spc="-5" dirty="0">
                <a:solidFill>
                  <a:srgbClr val="231F20"/>
                </a:solidFill>
                <a:effectLst/>
                <a:latin typeface="Baskerville Old Face" panose="02020602080505020303" pitchFamily="18" charset="0"/>
                <a:ea typeface="Times New Roman" panose="02020603050405020304" pitchFamily="18" charset="0"/>
              </a:rPr>
              <a:t>, vol. 15, no. 6, pp. 3680–3689, Jun.</a:t>
            </a:r>
            <a:r>
              <a:rPr lang="en-US" sz="1800" spc="75" dirty="0">
                <a:solidFill>
                  <a:srgbClr val="231F20"/>
                </a:solidFill>
                <a:effectLst/>
                <a:latin typeface="Baskerville Old Face" panose="02020602080505020303" pitchFamily="18" charset="0"/>
                <a:ea typeface="Times New Roman" panose="02020603050405020304" pitchFamily="18" charset="0"/>
              </a:rPr>
              <a:t> </a:t>
            </a:r>
            <a:r>
              <a:rPr lang="en-US" sz="1800" spc="-5" dirty="0">
                <a:solidFill>
                  <a:srgbClr val="231F20"/>
                </a:solidFill>
                <a:effectLst/>
                <a:latin typeface="Baskerville Old Face" panose="02020602080505020303" pitchFamily="18" charset="0"/>
                <a:ea typeface="Times New Roman" panose="02020603050405020304" pitchFamily="18" charset="0"/>
              </a:rPr>
              <a:t>2019.J. Huang </a:t>
            </a:r>
            <a:r>
              <a:rPr lang="en-US" sz="1800" i="1" spc="-5" dirty="0">
                <a:solidFill>
                  <a:srgbClr val="231F20"/>
                </a:solidFill>
                <a:effectLst/>
                <a:latin typeface="Baskerville Old Face" panose="02020602080505020303" pitchFamily="18" charset="0"/>
                <a:ea typeface="Times New Roman" panose="02020603050405020304" pitchFamily="18" charset="0"/>
              </a:rPr>
              <a:t>et al.</a:t>
            </a:r>
            <a:r>
              <a:rPr lang="en-US" sz="1800" spc="-5" dirty="0">
                <a:solidFill>
                  <a:srgbClr val="231F20"/>
                </a:solidFill>
                <a:effectLst/>
                <a:latin typeface="Baskerville Old Face" panose="02020602080505020303" pitchFamily="18" charset="0"/>
                <a:ea typeface="Times New Roman" panose="02020603050405020304" pitchFamily="18" charset="0"/>
              </a:rPr>
              <a:t>, “Blockchain based mobile crowd sensing in industrial systems,” </a:t>
            </a:r>
            <a:r>
              <a:rPr lang="en-US" sz="1800" i="1" spc="-5" dirty="0">
                <a:solidFill>
                  <a:srgbClr val="231F20"/>
                </a:solidFill>
                <a:effectLst/>
                <a:latin typeface="Baskerville Old Face" panose="02020602080505020303" pitchFamily="18" charset="0"/>
                <a:ea typeface="Times New Roman" panose="02020603050405020304" pitchFamily="18" charset="0"/>
              </a:rPr>
              <a:t>IEEE </a:t>
            </a:r>
            <a:r>
              <a:rPr lang="en-US" sz="1800" i="1" spc="-15" dirty="0">
                <a:solidFill>
                  <a:srgbClr val="231F20"/>
                </a:solidFill>
                <a:effectLst/>
                <a:latin typeface="Baskerville Old Face" panose="02020602080505020303" pitchFamily="18" charset="0"/>
                <a:ea typeface="Times New Roman" panose="02020603050405020304" pitchFamily="18" charset="0"/>
              </a:rPr>
              <a:t>Trans. </a:t>
            </a:r>
            <a:r>
              <a:rPr lang="en-US" sz="1800" i="1" spc="-5" dirty="0">
                <a:solidFill>
                  <a:srgbClr val="231F20"/>
                </a:solidFill>
                <a:effectLst/>
                <a:latin typeface="Baskerville Old Face" panose="02020602080505020303" pitchFamily="18" charset="0"/>
                <a:ea typeface="Times New Roman" panose="02020603050405020304" pitchFamily="18" charset="0"/>
              </a:rPr>
              <a:t>Ind. </a:t>
            </a:r>
            <a:r>
              <a:rPr lang="en-US" sz="1800" i="1" spc="-5" dirty="0" err="1">
                <a:solidFill>
                  <a:srgbClr val="231F20"/>
                </a:solidFill>
                <a:effectLst/>
                <a:latin typeface="Baskerville Old Face" panose="02020602080505020303" pitchFamily="18" charset="0"/>
                <a:ea typeface="Times New Roman" panose="02020603050405020304" pitchFamily="18" charset="0"/>
              </a:rPr>
              <a:t>Informat</a:t>
            </a:r>
            <a:r>
              <a:rPr lang="en-US" sz="1800" i="1" spc="-5" dirty="0">
                <a:solidFill>
                  <a:srgbClr val="231F20"/>
                </a:solidFill>
                <a:effectLst/>
                <a:latin typeface="Baskerville Old Face" panose="02020602080505020303" pitchFamily="18" charset="0"/>
                <a:ea typeface="Times New Roman" panose="02020603050405020304" pitchFamily="18" charset="0"/>
              </a:rPr>
              <a:t>.</a:t>
            </a:r>
            <a:r>
              <a:rPr lang="en-US" sz="1800" spc="-5" dirty="0">
                <a:solidFill>
                  <a:srgbClr val="231F20"/>
                </a:solidFill>
                <a:effectLst/>
                <a:latin typeface="Baskerville Old Face" panose="02020602080505020303" pitchFamily="18" charset="0"/>
                <a:ea typeface="Times New Roman" panose="02020603050405020304" pitchFamily="18" charset="0"/>
              </a:rPr>
              <a:t>,  published, Jan. 3, 2020, </a:t>
            </a:r>
          </a:p>
          <a:p>
            <a:pPr algn="just">
              <a:lnSpc>
                <a:spcPct val="100000"/>
              </a:lnSpc>
              <a:spcAft>
                <a:spcPts val="1000"/>
              </a:spcAft>
            </a:pPr>
            <a:r>
              <a:rPr lang="en-US" sz="1800" dirty="0">
                <a:effectLst/>
                <a:latin typeface="Baskerville Old Face" panose="02020602080505020303" pitchFamily="18" charset="0"/>
                <a:ea typeface="Times New Roman" panose="02020603050405020304" pitchFamily="18" charset="0"/>
              </a:rPr>
              <a:t>N. </a:t>
            </a:r>
            <a:r>
              <a:rPr lang="en-US" sz="1800" dirty="0" err="1">
                <a:effectLst/>
                <a:latin typeface="Baskerville Old Face" panose="02020602080505020303" pitchFamily="18" charset="0"/>
                <a:ea typeface="Times New Roman" panose="02020603050405020304" pitchFamily="18" charset="0"/>
              </a:rPr>
              <a:t>Torabi</a:t>
            </a:r>
            <a:r>
              <a:rPr lang="en-US" sz="1800" dirty="0">
                <a:effectLst/>
                <a:latin typeface="Baskerville Old Face" panose="02020602080505020303" pitchFamily="18" charset="0"/>
                <a:ea typeface="Times New Roman" panose="02020603050405020304" pitchFamily="18" charset="0"/>
              </a:rPr>
              <a:t> and B. S. </a:t>
            </a:r>
            <a:r>
              <a:rPr lang="en-US" sz="1800" dirty="0" err="1">
                <a:effectLst/>
                <a:latin typeface="Baskerville Old Face" panose="02020602080505020303" pitchFamily="18" charset="0"/>
                <a:ea typeface="Times New Roman" panose="02020603050405020304" pitchFamily="18" charset="0"/>
              </a:rPr>
              <a:t>Ghahfarokhi</a:t>
            </a:r>
            <a:r>
              <a:rPr lang="en-US" sz="1800" dirty="0">
                <a:effectLst/>
                <a:latin typeface="Baskerville Old Face" panose="02020602080505020303" pitchFamily="18" charset="0"/>
                <a:ea typeface="Times New Roman" panose="02020603050405020304" pitchFamily="18" charset="0"/>
              </a:rPr>
              <a:t>, “Survey of medium access control schemes for inter-vehicle communications,” </a:t>
            </a:r>
            <a:r>
              <a:rPr lang="en-US" sz="1800" i="1" dirty="0" err="1">
                <a:effectLst/>
                <a:latin typeface="Baskerville Old Face" panose="02020602080505020303" pitchFamily="18" charset="0"/>
                <a:ea typeface="Times New Roman" panose="02020603050405020304" pitchFamily="18" charset="0"/>
              </a:rPr>
              <a:t>Comput</a:t>
            </a:r>
            <a:r>
              <a:rPr lang="en-US" sz="1800" i="1" dirty="0">
                <a:effectLst/>
                <a:latin typeface="Baskerville Old Face" panose="02020602080505020303" pitchFamily="18" charset="0"/>
                <a:ea typeface="Times New Roman" panose="02020603050405020304" pitchFamily="18" charset="0"/>
              </a:rPr>
              <a:t>. Elect. Eng.</a:t>
            </a:r>
            <a:r>
              <a:rPr lang="en-US" sz="1800" dirty="0">
                <a:effectLst/>
                <a:latin typeface="Baskerville Old Face" panose="02020602080505020303" pitchFamily="18" charset="0"/>
                <a:ea typeface="Times New Roman" panose="02020603050405020304" pitchFamily="18" charset="0"/>
              </a:rPr>
              <a:t>, vol. 64, pp. 450–472, Nov. 2017.</a:t>
            </a:r>
            <a:endParaRPr lang="en-IN" sz="1800" dirty="0">
              <a:effectLst/>
              <a:latin typeface="Baskerville Old Face" panose="02020602080505020303" pitchFamily="18" charset="0"/>
              <a:ea typeface="Times New Roman" panose="02020603050405020304" pitchFamily="18" charset="0"/>
            </a:endParaRPr>
          </a:p>
          <a:p>
            <a:pPr algn="just">
              <a:lnSpc>
                <a:spcPct val="100000"/>
              </a:lnSpc>
              <a:spcAft>
                <a:spcPts val="1000"/>
              </a:spcAft>
            </a:pPr>
            <a:endParaRPr lang="en-IN" sz="1800" dirty="0">
              <a:effectLst/>
              <a:latin typeface="Baskerville Old Face" panose="02020602080505020303" pitchFamily="18" charset="0"/>
              <a:ea typeface="Times New Roman" panose="02020603050405020304" pitchFamily="18" charset="0"/>
            </a:endParaRPr>
          </a:p>
          <a:p>
            <a:pPr>
              <a:lnSpc>
                <a:spcPct val="100000"/>
              </a:lnSpc>
            </a:pPr>
            <a:endParaRPr lang="en-US" sz="1800" spc="-5" dirty="0">
              <a:solidFill>
                <a:srgbClr val="004392"/>
              </a:solidFill>
              <a:effectLst/>
              <a:latin typeface="Baskerville Old Face" panose="02020602080505020303" pitchFamily="18" charset="0"/>
              <a:ea typeface="Times New Roman" panose="02020603050405020304" pitchFamily="18" charset="0"/>
            </a:endParaRPr>
          </a:p>
          <a:p>
            <a:pPr>
              <a:lnSpc>
                <a:spcPct val="100000"/>
              </a:lnSpc>
            </a:pPr>
            <a:endParaRPr lang="en-IN" sz="1800" spc="-5" dirty="0">
              <a:effectLst/>
              <a:latin typeface="Baskerville Old Face" panose="02020602080505020303" pitchFamily="18" charset="0"/>
              <a:ea typeface="Times New Roman" panose="02020603050405020304" pitchFamily="18" charset="0"/>
            </a:endParaRPr>
          </a:p>
          <a:p>
            <a:pPr>
              <a:lnSpc>
                <a:spcPct val="100000"/>
              </a:lnSpc>
            </a:pPr>
            <a:endParaRPr lang="en-IN" sz="1800" dirty="0">
              <a:latin typeface="Baskerville Old Face" panose="02020602080505020303" pitchFamily="18" charset="0"/>
            </a:endParaRPr>
          </a:p>
        </p:txBody>
      </p:sp>
    </p:spTree>
    <p:extLst>
      <p:ext uri="{BB962C8B-B14F-4D97-AF65-F5344CB8AC3E}">
        <p14:creationId xmlns:p14="http://schemas.microsoft.com/office/powerpoint/2010/main" val="1131035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E9334-5621-47FE-B420-A1A8FB06D1C4}"/>
              </a:ext>
            </a:extLst>
          </p:cNvPr>
          <p:cNvSpPr>
            <a:spLocks noGrp="1"/>
          </p:cNvSpPr>
          <p:nvPr>
            <p:ph type="title"/>
          </p:nvPr>
        </p:nvSpPr>
        <p:spPr>
          <a:xfrm>
            <a:off x="777240" y="365126"/>
            <a:ext cx="10659110" cy="718608"/>
          </a:xfrm>
        </p:spPr>
        <p:txBody>
          <a:bodyPr>
            <a:normAutofit/>
          </a:bodyPr>
          <a:lstStyle/>
          <a:p>
            <a:pPr algn="ctr"/>
            <a:r>
              <a:rPr lang="en-US" sz="3600" dirty="0"/>
              <a:t>REFERENCES</a:t>
            </a:r>
            <a:endParaRPr lang="en-IN" sz="3600" dirty="0"/>
          </a:p>
        </p:txBody>
      </p:sp>
      <p:sp>
        <p:nvSpPr>
          <p:cNvPr id="3" name="Content Placeholder 2">
            <a:extLst>
              <a:ext uri="{FF2B5EF4-FFF2-40B4-BE49-F238E27FC236}">
                <a16:creationId xmlns:a16="http://schemas.microsoft.com/office/drawing/2014/main" id="{E3E11DD0-30E3-453A-9231-9D5D63C9DD08}"/>
              </a:ext>
            </a:extLst>
          </p:cNvPr>
          <p:cNvSpPr>
            <a:spLocks noGrp="1"/>
          </p:cNvSpPr>
          <p:nvPr>
            <p:ph idx="1"/>
          </p:nvPr>
        </p:nvSpPr>
        <p:spPr>
          <a:xfrm>
            <a:off x="777240" y="1083734"/>
            <a:ext cx="10659110" cy="5093229"/>
          </a:xfrm>
        </p:spPr>
        <p:txBody>
          <a:bodyPr>
            <a:normAutofit fontScale="92500" lnSpcReduction="10000"/>
          </a:bodyPr>
          <a:lstStyle/>
          <a:p>
            <a:pPr>
              <a:lnSpc>
                <a:spcPct val="120000"/>
              </a:lnSpc>
            </a:pPr>
            <a:r>
              <a:rPr lang="en-US" sz="2000" dirty="0">
                <a:effectLst/>
                <a:latin typeface="Baskerville Old Face" panose="02020602080505020303" pitchFamily="18" charset="0"/>
                <a:ea typeface="Times New Roman" panose="02020603050405020304" pitchFamily="18" charset="0"/>
              </a:rPr>
              <a:t>R. </a:t>
            </a:r>
            <a:r>
              <a:rPr lang="en-US" sz="2000" dirty="0" err="1">
                <a:effectLst/>
                <a:latin typeface="Baskerville Old Face" panose="02020602080505020303" pitchFamily="18" charset="0"/>
                <a:ea typeface="Times New Roman" panose="02020603050405020304" pitchFamily="18" charset="0"/>
              </a:rPr>
              <a:t>Bauza</a:t>
            </a:r>
            <a:r>
              <a:rPr lang="en-US" sz="2000" dirty="0">
                <a:effectLst/>
                <a:latin typeface="Baskerville Old Face" panose="02020602080505020303" pitchFamily="18" charset="0"/>
                <a:ea typeface="Times New Roman" panose="02020603050405020304" pitchFamily="18" charset="0"/>
              </a:rPr>
              <a:t> and J. </a:t>
            </a:r>
            <a:r>
              <a:rPr lang="en-US" sz="2000" dirty="0" err="1">
                <a:effectLst/>
                <a:latin typeface="Baskerville Old Face" panose="02020602080505020303" pitchFamily="18" charset="0"/>
                <a:ea typeface="Times New Roman" panose="02020603050405020304" pitchFamily="18" charset="0"/>
              </a:rPr>
              <a:t>Gozálvez</a:t>
            </a:r>
            <a:r>
              <a:rPr lang="en-US" sz="2000" dirty="0">
                <a:effectLst/>
                <a:latin typeface="Baskerville Old Face" panose="02020602080505020303" pitchFamily="18" charset="0"/>
                <a:ea typeface="Times New Roman" panose="02020603050405020304" pitchFamily="18" charset="0"/>
              </a:rPr>
              <a:t>, “Traffic congestion detection in large-scale scenarios using vehicle-to-vehicle communications,” </a:t>
            </a:r>
            <a:r>
              <a:rPr lang="en-US" sz="2000" i="1" dirty="0">
                <a:effectLst/>
                <a:latin typeface="Baskerville Old Face" panose="02020602080505020303" pitchFamily="18" charset="0"/>
                <a:ea typeface="Times New Roman" panose="02020603050405020304" pitchFamily="18" charset="0"/>
              </a:rPr>
              <a:t>J. </a:t>
            </a:r>
            <a:r>
              <a:rPr lang="en-US" sz="2000" i="1" dirty="0" err="1">
                <a:effectLst/>
                <a:latin typeface="Baskerville Old Face" panose="02020602080505020303" pitchFamily="18" charset="0"/>
                <a:ea typeface="Times New Roman" panose="02020603050405020304" pitchFamily="18" charset="0"/>
              </a:rPr>
              <a:t>Netw</a:t>
            </a:r>
            <a:r>
              <a:rPr lang="en-US" sz="2000" i="1" dirty="0">
                <a:effectLst/>
                <a:latin typeface="Baskerville Old Face" panose="02020602080505020303" pitchFamily="18" charset="0"/>
                <a:ea typeface="Times New Roman" panose="02020603050405020304" pitchFamily="18" charset="0"/>
              </a:rPr>
              <a:t>. </a:t>
            </a:r>
            <a:r>
              <a:rPr lang="en-US" sz="2000" i="1" dirty="0" err="1">
                <a:effectLst/>
                <a:latin typeface="Baskerville Old Face" panose="02020602080505020303" pitchFamily="18" charset="0"/>
                <a:ea typeface="Times New Roman" panose="02020603050405020304" pitchFamily="18" charset="0"/>
              </a:rPr>
              <a:t>Comput</a:t>
            </a:r>
            <a:r>
              <a:rPr lang="en-US" sz="2000" i="1" dirty="0">
                <a:effectLst/>
                <a:latin typeface="Baskerville Old Face" panose="02020602080505020303" pitchFamily="18" charset="0"/>
                <a:ea typeface="Times New Roman" panose="02020603050405020304" pitchFamily="18" charset="0"/>
              </a:rPr>
              <a:t>.</a:t>
            </a:r>
            <a:r>
              <a:rPr lang="en-US" sz="2000" dirty="0">
                <a:effectLst/>
                <a:latin typeface="Baskerville Old Face" panose="02020602080505020303" pitchFamily="18" charset="0"/>
                <a:ea typeface="Times New Roman" panose="02020603050405020304" pitchFamily="18" charset="0"/>
              </a:rPr>
              <a:t> </a:t>
            </a:r>
            <a:r>
              <a:rPr lang="en-US" sz="2000" i="1" dirty="0">
                <a:effectLst/>
                <a:latin typeface="Baskerville Old Face" panose="02020602080505020303" pitchFamily="18" charset="0"/>
                <a:ea typeface="Times New Roman" panose="02020603050405020304" pitchFamily="18" charset="0"/>
              </a:rPr>
              <a:t>Appl.</a:t>
            </a:r>
            <a:r>
              <a:rPr lang="en-US" sz="2000" dirty="0">
                <a:effectLst/>
                <a:latin typeface="Baskerville Old Face" panose="02020602080505020303" pitchFamily="18" charset="0"/>
                <a:ea typeface="Times New Roman" panose="02020603050405020304" pitchFamily="18" charset="0"/>
              </a:rPr>
              <a:t>, vol. 36, no. 5, pp. 1295–1307, 2013.</a:t>
            </a:r>
            <a:endParaRPr lang="en-IN" sz="2000" dirty="0">
              <a:effectLst/>
              <a:latin typeface="Baskerville Old Face" panose="02020602080505020303" pitchFamily="18" charset="0"/>
              <a:ea typeface="Times New Roman" panose="02020603050405020304" pitchFamily="18" charset="0"/>
            </a:endParaRPr>
          </a:p>
          <a:p>
            <a:pPr algn="just">
              <a:lnSpc>
                <a:spcPct val="120000"/>
              </a:lnSpc>
              <a:spcAft>
                <a:spcPts val="1000"/>
              </a:spcAft>
            </a:pPr>
            <a:r>
              <a:rPr lang="en-US" sz="2000" dirty="0">
                <a:effectLst/>
                <a:latin typeface="Baskerville Old Face" panose="02020602080505020303" pitchFamily="18" charset="0"/>
                <a:ea typeface="Times New Roman" panose="02020603050405020304" pitchFamily="18" charset="0"/>
              </a:rPr>
              <a:t>A. </a:t>
            </a:r>
            <a:r>
              <a:rPr lang="en-US" sz="2000" dirty="0" err="1">
                <a:effectLst/>
                <a:latin typeface="Baskerville Old Face" panose="02020602080505020303" pitchFamily="18" charset="0"/>
                <a:ea typeface="Times New Roman" panose="02020603050405020304" pitchFamily="18" charset="0"/>
              </a:rPr>
              <a:t>Aliedani</a:t>
            </a:r>
            <a:r>
              <a:rPr lang="en-US" sz="2000" dirty="0">
                <a:effectLst/>
                <a:latin typeface="Baskerville Old Face" panose="02020602080505020303" pitchFamily="18" charset="0"/>
                <a:ea typeface="Times New Roman" panose="02020603050405020304" pitchFamily="18" charset="0"/>
              </a:rPr>
              <a:t> and S. W. Loke, “Cooperative car parking using vehicle-to-vehicle communication: An agent-based analysis,” </a:t>
            </a:r>
            <a:r>
              <a:rPr lang="en-US" sz="2000" i="1" dirty="0" err="1">
                <a:effectLst/>
                <a:latin typeface="Baskerville Old Face" panose="02020602080505020303" pitchFamily="18" charset="0"/>
                <a:ea typeface="Times New Roman" panose="02020603050405020304" pitchFamily="18" charset="0"/>
              </a:rPr>
              <a:t>Comput</a:t>
            </a:r>
            <a:r>
              <a:rPr lang="en-US" sz="2000" i="1" dirty="0">
                <a:effectLst/>
                <a:latin typeface="Baskerville Old Face" panose="02020602080505020303" pitchFamily="18" charset="0"/>
                <a:ea typeface="Times New Roman" panose="02020603050405020304" pitchFamily="18" charset="0"/>
              </a:rPr>
              <a:t>. Environ. Urban Syst.</a:t>
            </a:r>
            <a:r>
              <a:rPr lang="en-US" sz="2000" dirty="0">
                <a:effectLst/>
                <a:latin typeface="Baskerville Old Face" panose="02020602080505020303" pitchFamily="18" charset="0"/>
                <a:ea typeface="Times New Roman" panose="02020603050405020304" pitchFamily="18" charset="0"/>
              </a:rPr>
              <a:t>, Jun. 2018. [Online]. Available: </a:t>
            </a:r>
            <a:r>
              <a:rPr lang="en-US" sz="2000" dirty="0">
                <a:effectLst/>
                <a:latin typeface="Baskerville Old Face" panose="02020602080505020303" pitchFamily="18" charset="0"/>
                <a:ea typeface="Times New Roman" panose="02020603050405020304" pitchFamily="18" charset="0"/>
                <a:hlinkClick r:id="rId2"/>
              </a:rPr>
              <a:t>https://doi.org/10.1016/j.compenvurbsys.2018.06.002</a:t>
            </a:r>
            <a:endParaRPr lang="en-IN" sz="2000" dirty="0">
              <a:latin typeface="Baskerville Old Face" panose="02020602080505020303" pitchFamily="18" charset="0"/>
              <a:ea typeface="Times New Roman" panose="02020603050405020304" pitchFamily="18" charset="0"/>
            </a:endParaRPr>
          </a:p>
          <a:p>
            <a:pPr algn="just">
              <a:lnSpc>
                <a:spcPct val="120000"/>
              </a:lnSpc>
              <a:spcAft>
                <a:spcPts val="1000"/>
              </a:spcAft>
            </a:pPr>
            <a:r>
              <a:rPr lang="en-US" sz="2000" dirty="0">
                <a:effectLst/>
                <a:latin typeface="Baskerville Old Face" panose="02020602080505020303" pitchFamily="18" charset="0"/>
                <a:ea typeface="Times New Roman" panose="02020603050405020304" pitchFamily="18" charset="0"/>
              </a:rPr>
              <a:t>A. Fernández-Isabel and R. Fuentes-Fernández, “Analysis of intelligent transportation systems using model-driven simulations,” </a:t>
            </a:r>
            <a:r>
              <a:rPr lang="en-US" sz="2000" i="1" dirty="0">
                <a:effectLst/>
                <a:latin typeface="Baskerville Old Face" panose="02020602080505020303" pitchFamily="18" charset="0"/>
                <a:ea typeface="Times New Roman" panose="02020603050405020304" pitchFamily="18" charset="0"/>
              </a:rPr>
              <a:t>Sensors</a:t>
            </a:r>
            <a:r>
              <a:rPr lang="en-US" sz="2000" dirty="0">
                <a:effectLst/>
                <a:latin typeface="Baskerville Old Face" panose="02020602080505020303" pitchFamily="18" charset="0"/>
                <a:ea typeface="Times New Roman" panose="02020603050405020304" pitchFamily="18" charset="0"/>
              </a:rPr>
              <a:t>, vol. 15, no. 6, pp. 14116–14141, 2015.</a:t>
            </a:r>
            <a:endParaRPr lang="en-IN" sz="2000" dirty="0">
              <a:effectLst/>
              <a:latin typeface="Baskerville Old Face" panose="02020602080505020303" pitchFamily="18" charset="0"/>
              <a:ea typeface="Times New Roman" panose="02020603050405020304" pitchFamily="18" charset="0"/>
            </a:endParaRPr>
          </a:p>
          <a:p>
            <a:pPr algn="just">
              <a:lnSpc>
                <a:spcPct val="120000"/>
              </a:lnSpc>
              <a:spcAft>
                <a:spcPts val="1000"/>
              </a:spcAft>
            </a:pPr>
            <a:r>
              <a:rPr lang="en-US" sz="2000" dirty="0">
                <a:effectLst/>
                <a:latin typeface="Baskerville Old Face" panose="02020602080505020303" pitchFamily="18" charset="0"/>
                <a:ea typeface="Times New Roman" panose="02020603050405020304" pitchFamily="18" charset="0"/>
              </a:rPr>
              <a:t>S. </a:t>
            </a:r>
            <a:r>
              <a:rPr lang="en-US" sz="2000" dirty="0" err="1">
                <a:effectLst/>
                <a:latin typeface="Baskerville Old Face" panose="02020602080505020303" pitchFamily="18" charset="0"/>
                <a:ea typeface="Times New Roman" panose="02020603050405020304" pitchFamily="18" charset="0"/>
              </a:rPr>
              <a:t>Harrabi</a:t>
            </a:r>
            <a:r>
              <a:rPr lang="en-US" sz="2000" dirty="0">
                <a:effectLst/>
                <a:latin typeface="Baskerville Old Face" panose="02020602080505020303" pitchFamily="18" charset="0"/>
                <a:ea typeface="Times New Roman" panose="02020603050405020304" pitchFamily="18" charset="0"/>
              </a:rPr>
              <a:t>, I. B. Jaafar, and K. </a:t>
            </a:r>
            <a:r>
              <a:rPr lang="en-US" sz="2000" dirty="0" err="1">
                <a:effectLst/>
                <a:latin typeface="Baskerville Old Face" panose="02020602080505020303" pitchFamily="18" charset="0"/>
                <a:ea typeface="Times New Roman" panose="02020603050405020304" pitchFamily="18" charset="0"/>
              </a:rPr>
              <a:t>Ghedira</a:t>
            </a:r>
            <a:r>
              <a:rPr lang="en-US" sz="2000" dirty="0">
                <a:effectLst/>
                <a:latin typeface="Baskerville Old Face" panose="02020602080505020303" pitchFamily="18" charset="0"/>
                <a:ea typeface="Times New Roman" panose="02020603050405020304" pitchFamily="18" charset="0"/>
              </a:rPr>
              <a:t>, “A novel clustering algorithm based on agent technology for VANET,” </a:t>
            </a:r>
            <a:r>
              <a:rPr lang="en-US" sz="2000" i="1" dirty="0" err="1">
                <a:effectLst/>
                <a:latin typeface="Baskerville Old Face" panose="02020602080505020303" pitchFamily="18" charset="0"/>
                <a:ea typeface="Times New Roman" panose="02020603050405020304" pitchFamily="18" charset="0"/>
              </a:rPr>
              <a:t>Netw</a:t>
            </a:r>
            <a:r>
              <a:rPr lang="en-US" sz="2000" i="1" dirty="0">
                <a:effectLst/>
                <a:latin typeface="Baskerville Old Face" panose="02020602080505020303" pitchFamily="18" charset="0"/>
                <a:ea typeface="Times New Roman" panose="02020603050405020304" pitchFamily="18" charset="0"/>
              </a:rPr>
              <a:t>. Protocols Algorithms</a:t>
            </a:r>
            <a:r>
              <a:rPr lang="en-US" sz="2000" dirty="0">
                <a:effectLst/>
                <a:latin typeface="Baskerville Old Face" panose="02020602080505020303" pitchFamily="18" charset="0"/>
                <a:ea typeface="Times New Roman" panose="02020603050405020304" pitchFamily="18" charset="0"/>
              </a:rPr>
              <a:t>, vol. 8, no. 2, pp. 1–19, 2016.</a:t>
            </a:r>
            <a:endParaRPr lang="en-IN" sz="2000" dirty="0">
              <a:effectLst/>
              <a:latin typeface="Baskerville Old Face" panose="02020602080505020303" pitchFamily="18" charset="0"/>
              <a:ea typeface="Times New Roman" panose="02020603050405020304" pitchFamily="18" charset="0"/>
            </a:endParaRPr>
          </a:p>
          <a:p>
            <a:pPr algn="just">
              <a:lnSpc>
                <a:spcPct val="120000"/>
              </a:lnSpc>
              <a:spcAft>
                <a:spcPts val="1000"/>
              </a:spcAft>
            </a:pPr>
            <a:r>
              <a:rPr lang="en-US" sz="2000" dirty="0">
                <a:effectLst/>
                <a:latin typeface="Baskerville Old Face" panose="02020602080505020303" pitchFamily="18" charset="0"/>
                <a:ea typeface="Times New Roman" panose="02020603050405020304" pitchFamily="18" charset="0"/>
              </a:rPr>
              <a:t>K. Grover, A. Lim, S. Lee, and Q. Yang, “Privacy-enabled probabilistic verification in broadcast authentication for vehicular networks,” </a:t>
            </a:r>
            <a:r>
              <a:rPr lang="en-US" sz="2000" i="1" dirty="0">
                <a:effectLst/>
                <a:latin typeface="Baskerville Old Face" panose="02020602080505020303" pitchFamily="18" charset="0"/>
                <a:ea typeface="Times New Roman" panose="02020603050405020304" pitchFamily="18" charset="0"/>
              </a:rPr>
              <a:t>Ad Hoc</a:t>
            </a:r>
            <a:r>
              <a:rPr lang="en-US" sz="2000" dirty="0">
                <a:effectLst/>
                <a:latin typeface="Baskerville Old Face" panose="02020602080505020303" pitchFamily="18" charset="0"/>
                <a:ea typeface="Times New Roman" panose="02020603050405020304" pitchFamily="18" charset="0"/>
              </a:rPr>
              <a:t> </a:t>
            </a:r>
            <a:r>
              <a:rPr lang="en-US" sz="2000" i="1" dirty="0">
                <a:effectLst/>
                <a:latin typeface="Baskerville Old Face" panose="02020602080505020303" pitchFamily="18" charset="0"/>
                <a:ea typeface="Times New Roman" panose="02020603050405020304" pitchFamily="18" charset="0"/>
              </a:rPr>
              <a:t>Sensor Wireless </a:t>
            </a:r>
            <a:r>
              <a:rPr lang="en-US" sz="2000" i="1" dirty="0" err="1">
                <a:effectLst/>
                <a:latin typeface="Baskerville Old Face" panose="02020602080505020303" pitchFamily="18" charset="0"/>
                <a:ea typeface="Times New Roman" panose="02020603050405020304" pitchFamily="18" charset="0"/>
              </a:rPr>
              <a:t>Netw</a:t>
            </a:r>
            <a:r>
              <a:rPr lang="en-US" sz="2000" i="1" dirty="0">
                <a:effectLst/>
                <a:latin typeface="Baskerville Old Face" panose="02020602080505020303" pitchFamily="18" charset="0"/>
                <a:ea typeface="Times New Roman" panose="02020603050405020304" pitchFamily="18" charset="0"/>
              </a:rPr>
              <a:t>.</a:t>
            </a:r>
            <a:r>
              <a:rPr lang="en-US" sz="2000" dirty="0">
                <a:effectLst/>
                <a:latin typeface="Baskerville Old Face" panose="02020602080505020303" pitchFamily="18" charset="0"/>
                <a:ea typeface="Times New Roman" panose="02020603050405020304" pitchFamily="18" charset="0"/>
              </a:rPr>
              <a:t>, vol. 32, nos. 3–4, pp. 239–274, 2016</a:t>
            </a:r>
            <a:endParaRPr lang="en-IN" sz="2000" dirty="0">
              <a:effectLst/>
              <a:latin typeface="Baskerville Old Face" panose="02020602080505020303" pitchFamily="18" charset="0"/>
              <a:ea typeface="Times New Roman" panose="02020603050405020304" pitchFamily="18" charset="0"/>
            </a:endParaRPr>
          </a:p>
          <a:p>
            <a:pPr algn="just">
              <a:lnSpc>
                <a:spcPct val="120000"/>
              </a:lnSpc>
              <a:spcAft>
                <a:spcPts val="1000"/>
              </a:spcAft>
            </a:pPr>
            <a:endParaRPr lang="en-IN" sz="2000" dirty="0">
              <a:effectLst/>
              <a:latin typeface="Baskerville Old Face" panose="02020602080505020303" pitchFamily="18" charset="0"/>
              <a:ea typeface="Times New Roman" panose="02020603050405020304" pitchFamily="18" charset="0"/>
            </a:endParaRPr>
          </a:p>
          <a:p>
            <a:pPr>
              <a:lnSpc>
                <a:spcPct val="120000"/>
              </a:lnSpc>
            </a:pPr>
            <a:endParaRPr lang="en-US" sz="2000" spc="-5" dirty="0">
              <a:solidFill>
                <a:srgbClr val="004392"/>
              </a:solidFill>
              <a:effectLst/>
              <a:latin typeface="Baskerville Old Face" panose="02020602080505020303" pitchFamily="18" charset="0"/>
              <a:ea typeface="Times New Roman" panose="02020603050405020304" pitchFamily="18" charset="0"/>
            </a:endParaRPr>
          </a:p>
          <a:p>
            <a:pPr>
              <a:lnSpc>
                <a:spcPct val="120000"/>
              </a:lnSpc>
            </a:pPr>
            <a:endParaRPr lang="en-IN" sz="2000" spc="-5" dirty="0">
              <a:effectLst/>
              <a:latin typeface="Baskerville Old Face" panose="02020602080505020303" pitchFamily="18" charset="0"/>
              <a:ea typeface="Times New Roman" panose="02020603050405020304" pitchFamily="18" charset="0"/>
            </a:endParaRPr>
          </a:p>
          <a:p>
            <a:pPr>
              <a:lnSpc>
                <a:spcPct val="120000"/>
              </a:lnSpc>
            </a:pPr>
            <a:endParaRPr lang="en-IN" sz="2000" dirty="0">
              <a:latin typeface="Baskerville Old Face" panose="02020602080505020303" pitchFamily="18" charset="0"/>
            </a:endParaRPr>
          </a:p>
          <a:p>
            <a:pPr>
              <a:lnSpc>
                <a:spcPct val="120000"/>
              </a:lnSpc>
            </a:pPr>
            <a:endParaRPr lang="en-IN" dirty="0"/>
          </a:p>
        </p:txBody>
      </p:sp>
    </p:spTree>
    <p:extLst>
      <p:ext uri="{BB962C8B-B14F-4D97-AF65-F5344CB8AC3E}">
        <p14:creationId xmlns:p14="http://schemas.microsoft.com/office/powerpoint/2010/main" val="4247924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745BD-748B-461A-9805-2A2223265A1C}"/>
              </a:ext>
            </a:extLst>
          </p:cNvPr>
          <p:cNvSpPr txBox="1"/>
          <p:nvPr/>
        </p:nvSpPr>
        <p:spPr>
          <a:xfrm>
            <a:off x="1176337" y="743634"/>
            <a:ext cx="9839325" cy="3693319"/>
          </a:xfrm>
          <a:prstGeom prst="rect">
            <a:avLst/>
          </a:prstGeom>
          <a:noFill/>
        </p:spPr>
        <p:txBody>
          <a:bodyPr wrap="square" rtlCol="0">
            <a:spAutoFit/>
          </a:bodyPr>
          <a:lstStyle/>
          <a:p>
            <a:pPr algn="ctr"/>
            <a:r>
              <a:rPr lang="en-US" sz="3600" b="1" dirty="0">
                <a:latin typeface="Algerian" panose="04020705040A02060702" pitchFamily="82" charset="0"/>
              </a:rPr>
              <a:t>PUBLICATIONS</a:t>
            </a:r>
          </a:p>
          <a:p>
            <a:pPr algn="ctr"/>
            <a:endParaRPr lang="en-US" sz="3600" b="1" dirty="0">
              <a:latin typeface="Algerian" panose="04020705040A02060702" pitchFamily="82" charset="0"/>
            </a:endParaRPr>
          </a:p>
          <a:p>
            <a:pPr algn="just"/>
            <a:endParaRPr lang="en-US" sz="3600" b="1" dirty="0">
              <a:solidFill>
                <a:srgbClr val="333333"/>
              </a:solidFill>
              <a:effectLst/>
              <a:latin typeface="Algerian" panose="04020705040A02060702" pitchFamily="82" charset="0"/>
              <a:ea typeface="Times New Roman" panose="02020603050405020304" pitchFamily="18" charset="0"/>
            </a:endParaRPr>
          </a:p>
          <a:p>
            <a:pPr algn="just"/>
            <a:r>
              <a:rPr lang="en-US" sz="1800" dirty="0">
                <a:solidFill>
                  <a:srgbClr val="333333"/>
                </a:solidFill>
                <a:effectLst/>
                <a:latin typeface="Helvetica" panose="020B0604020202020204" pitchFamily="34" charset="0"/>
                <a:ea typeface="Times New Roman" panose="02020603050405020304" pitchFamily="18" charset="0"/>
              </a:rPr>
              <a:t>[1]	HARINI S, AROCKIA SNEHA A, KAVIYA B, VIJAYALAKSHMI C, </a:t>
            </a:r>
            <a:r>
              <a:rPr lang="en-US" sz="1800" b="1" dirty="0">
                <a:solidFill>
                  <a:srgbClr val="333333"/>
                </a:solidFill>
                <a:effectLst/>
                <a:latin typeface="Helvetica" panose="020B0604020202020204" pitchFamily="34" charset="0"/>
                <a:ea typeface="Times New Roman" panose="02020603050405020304" pitchFamily="18" charset="0"/>
              </a:rPr>
              <a:t>"BLOCKCHAIN 	BASED ADAPTIVE TRUST MANAGEMENT IN INTERNET OF VEHICLES USING 	SMART CONTRACT"</a:t>
            </a:r>
            <a:r>
              <a:rPr lang="en-US" sz="1800" dirty="0">
                <a:solidFill>
                  <a:srgbClr val="333333"/>
                </a:solidFill>
                <a:effectLst/>
                <a:latin typeface="Helvetica" panose="020B0604020202020204" pitchFamily="34" charset="0"/>
                <a:ea typeface="Times New Roman" panose="02020603050405020304" pitchFamily="18" charset="0"/>
              </a:rPr>
              <a:t>, </a:t>
            </a:r>
            <a:r>
              <a:rPr lang="en-US" sz="1800" i="1" dirty="0">
                <a:solidFill>
                  <a:srgbClr val="333333"/>
                </a:solidFill>
                <a:effectLst/>
                <a:latin typeface="Helvetica" panose="020B0604020202020204" pitchFamily="34" charset="0"/>
                <a:ea typeface="Times New Roman" panose="02020603050405020304" pitchFamily="18" charset="0"/>
              </a:rPr>
              <a:t>International Journal of Creative Research Thoughts (IJCRT), 	ISSN:2320-2882, Volume.9, Issue 6, pp.b529-b532, June 2021</a:t>
            </a:r>
            <a:r>
              <a:rPr lang="en-US" sz="1800" dirty="0">
                <a:solidFill>
                  <a:srgbClr val="333333"/>
                </a:solidFill>
                <a:effectLst/>
                <a:latin typeface="Helvetica" panose="020B0604020202020204" pitchFamily="34" charset="0"/>
                <a:ea typeface="Times New Roman" panose="02020603050405020304" pitchFamily="18" charset="0"/>
              </a:rPr>
              <a:t>, Available at:</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rPr>
              <a:t>http://www.ijcrt.org/papers/IJCRT2106192.pdf</a:t>
            </a:r>
            <a:endParaRPr lang="en-IN" sz="1800" dirty="0">
              <a:effectLst/>
              <a:latin typeface="Times New Roman" panose="02020603050405020304" pitchFamily="18" charset="0"/>
              <a:ea typeface="Times New Roman" panose="02020603050405020304" pitchFamily="18" charset="0"/>
            </a:endParaRPr>
          </a:p>
          <a:p>
            <a:endParaRPr lang="en-IN" sz="3600" b="1" dirty="0">
              <a:latin typeface="Algerian" panose="04020705040A02060702" pitchFamily="82" charset="0"/>
            </a:endParaRPr>
          </a:p>
        </p:txBody>
      </p:sp>
    </p:spTree>
    <p:extLst>
      <p:ext uri="{BB962C8B-B14F-4D97-AF65-F5344CB8AC3E}">
        <p14:creationId xmlns:p14="http://schemas.microsoft.com/office/powerpoint/2010/main" val="574944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27544-3677-42C1-B00F-C10ACDB96030}"/>
              </a:ext>
            </a:extLst>
          </p:cNvPr>
          <p:cNvSpPr>
            <a:spLocks noGrp="1"/>
          </p:cNvSpPr>
          <p:nvPr>
            <p:ph type="title"/>
          </p:nvPr>
        </p:nvSpPr>
        <p:spPr>
          <a:xfrm>
            <a:off x="766445" y="1892808"/>
            <a:ext cx="10659110" cy="2935224"/>
          </a:xfrm>
        </p:spPr>
        <p:txBody>
          <a:bodyPr>
            <a:normAutofit/>
          </a:bodyPr>
          <a:lstStyle/>
          <a:p>
            <a:r>
              <a:rPr lang="en-IN" sz="4800" dirty="0">
                <a:latin typeface="Algerian" panose="04020705040A02060702" pitchFamily="82" charset="0"/>
              </a:rPr>
              <a:t>           </a:t>
            </a:r>
            <a:r>
              <a:rPr lang="en-IN" sz="9600" dirty="0">
                <a:latin typeface="Algerian" panose="04020705040A02060702" pitchFamily="82" charset="0"/>
              </a:rPr>
              <a:t>Thank you</a:t>
            </a:r>
          </a:p>
        </p:txBody>
      </p:sp>
    </p:spTree>
    <p:extLst>
      <p:ext uri="{BB962C8B-B14F-4D97-AF65-F5344CB8AC3E}">
        <p14:creationId xmlns:p14="http://schemas.microsoft.com/office/powerpoint/2010/main" val="505523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3C7FE9A-CA54-48A4-B99C-9F90701FBE34}"/>
              </a:ext>
            </a:extLst>
          </p:cNvPr>
          <p:cNvGraphicFramePr>
            <a:graphicFrameLocks noGrp="1"/>
          </p:cNvGraphicFramePr>
          <p:nvPr>
            <p:extLst>
              <p:ext uri="{D42A27DB-BD31-4B8C-83A1-F6EECF244321}">
                <p14:modId xmlns:p14="http://schemas.microsoft.com/office/powerpoint/2010/main" val="1238861881"/>
              </p:ext>
            </p:extLst>
          </p:nvPr>
        </p:nvGraphicFramePr>
        <p:xfrm>
          <a:off x="539496" y="374905"/>
          <a:ext cx="10808207" cy="5771288"/>
        </p:xfrm>
        <a:graphic>
          <a:graphicData uri="http://schemas.openxmlformats.org/drawingml/2006/table">
            <a:tbl>
              <a:tblPr firstRow="1" bandRow="1">
                <a:tableStyleId>{22838BEF-8BB2-4498-84A7-C5851F593DF1}</a:tableStyleId>
              </a:tblPr>
              <a:tblGrid>
                <a:gridCol w="658368">
                  <a:extLst>
                    <a:ext uri="{9D8B030D-6E8A-4147-A177-3AD203B41FA5}">
                      <a16:colId xmlns:a16="http://schemas.microsoft.com/office/drawing/2014/main" val="1092431958"/>
                    </a:ext>
                  </a:extLst>
                </a:gridCol>
                <a:gridCol w="754761">
                  <a:extLst>
                    <a:ext uri="{9D8B030D-6E8A-4147-A177-3AD203B41FA5}">
                      <a16:colId xmlns:a16="http://schemas.microsoft.com/office/drawing/2014/main" val="3600177492"/>
                    </a:ext>
                  </a:extLst>
                </a:gridCol>
                <a:gridCol w="1476375">
                  <a:extLst>
                    <a:ext uri="{9D8B030D-6E8A-4147-A177-3AD203B41FA5}">
                      <a16:colId xmlns:a16="http://schemas.microsoft.com/office/drawing/2014/main" val="272716860"/>
                    </a:ext>
                  </a:extLst>
                </a:gridCol>
                <a:gridCol w="2011680">
                  <a:extLst>
                    <a:ext uri="{9D8B030D-6E8A-4147-A177-3AD203B41FA5}">
                      <a16:colId xmlns:a16="http://schemas.microsoft.com/office/drawing/2014/main" val="3862330834"/>
                    </a:ext>
                  </a:extLst>
                </a:gridCol>
                <a:gridCol w="3026664">
                  <a:extLst>
                    <a:ext uri="{9D8B030D-6E8A-4147-A177-3AD203B41FA5}">
                      <a16:colId xmlns:a16="http://schemas.microsoft.com/office/drawing/2014/main" val="567475195"/>
                    </a:ext>
                  </a:extLst>
                </a:gridCol>
                <a:gridCol w="2880359">
                  <a:extLst>
                    <a:ext uri="{9D8B030D-6E8A-4147-A177-3AD203B41FA5}">
                      <a16:colId xmlns:a16="http://schemas.microsoft.com/office/drawing/2014/main" val="440346760"/>
                    </a:ext>
                  </a:extLst>
                </a:gridCol>
              </a:tblGrid>
              <a:tr h="2458308">
                <a:tc>
                  <a:txBody>
                    <a:bodyPr/>
                    <a:lstStyle/>
                    <a:p>
                      <a:pPr lvl="0" algn="just"/>
                      <a:endParaRPr kumimoji="0" lang="en-US" sz="1800" b="0" kern="1200" dirty="0">
                        <a:solidFill>
                          <a:schemeClr val="dk1"/>
                        </a:solidFill>
                      </a:endParaRPr>
                    </a:p>
                    <a:p>
                      <a:r>
                        <a:rPr lang="en-IN" dirty="0"/>
                        <a:t>3</a:t>
                      </a:r>
                    </a:p>
                  </a:txBody>
                  <a:tcPr/>
                </a:tc>
                <a:tc>
                  <a:txBody>
                    <a:bodyPr/>
                    <a:lstStyle/>
                    <a:p>
                      <a:r>
                        <a:rPr lang="en-IN" dirty="0"/>
                        <a:t>2015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err="1">
                          <a:solidFill>
                            <a:schemeClr val="dk1"/>
                          </a:solidFill>
                        </a:rPr>
                        <a:t>Driss</a:t>
                      </a:r>
                      <a:r>
                        <a:rPr kumimoji="0" lang="en-US" sz="1600" b="0" kern="1200" dirty="0">
                          <a:solidFill>
                            <a:schemeClr val="dk1"/>
                          </a:solidFill>
                        </a:rPr>
                        <a:t> </a:t>
                      </a:r>
                      <a:r>
                        <a:rPr kumimoji="0" lang="en-US" sz="1600" b="0" kern="1200" dirty="0" err="1">
                          <a:solidFill>
                            <a:schemeClr val="dk1"/>
                          </a:solidFill>
                        </a:rPr>
                        <a:t>Abada</a:t>
                      </a:r>
                      <a:r>
                        <a:rPr kumimoji="0" lang="en-US" sz="1600" b="0" kern="1200" dirty="0">
                          <a:solidFill>
                            <a:schemeClr val="dk1"/>
                          </a:solidFill>
                        </a:rPr>
                        <a:t>, </a:t>
                      </a:r>
                      <a:r>
                        <a:rPr kumimoji="0" lang="en-US" sz="1600" b="0" kern="1200" dirty="0" err="1">
                          <a:solidFill>
                            <a:schemeClr val="dk1"/>
                          </a:solidFill>
                        </a:rPr>
                        <a:t>Abdellah</a:t>
                      </a:r>
                      <a:r>
                        <a:rPr kumimoji="0" lang="en-US" sz="1600" b="0" kern="1200" dirty="0">
                          <a:solidFill>
                            <a:schemeClr val="dk1"/>
                          </a:solidFill>
                        </a:rPr>
                        <a:t> </a:t>
                      </a:r>
                      <a:r>
                        <a:rPr kumimoji="0" lang="en-US" sz="1600" b="0" kern="1200" dirty="0" err="1">
                          <a:solidFill>
                            <a:schemeClr val="dk1"/>
                          </a:solidFill>
                        </a:rPr>
                        <a:t>Massaq</a:t>
                      </a:r>
                      <a:endParaRPr kumimoji="0" lang="en-US" sz="1600" b="0" kern="1200" dirty="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mn-lt"/>
                          <a:ea typeface="+mn-ea"/>
                          <a:cs typeface="+mn-cs"/>
                        </a:rPr>
                        <a:t>International Journal of Computer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dk1"/>
                          </a:solidFill>
                          <a:effectLst/>
                          <a:latin typeface="+mn-lt"/>
                          <a:ea typeface="+mn-ea"/>
                          <a:cs typeface="+mn-cs"/>
                        </a:rPr>
                        <a:t>Volume-132 number-2</a:t>
                      </a:r>
                      <a:endParaRPr kumimoji="0" lang="en-US" sz="1600" b="0" kern="1200" dirty="0">
                        <a:solidFill>
                          <a:schemeClr val="dk1"/>
                        </a:solidFill>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rPr>
                        <a:t>Improving Relay Selection Scheme for Connecting VANET to Internet over IEEE 802.11p</a:t>
                      </a:r>
                    </a:p>
                    <a:p>
                      <a:endParaRPr lang="en-IN" dirty="0"/>
                    </a:p>
                  </a:txBody>
                  <a:tcPr/>
                </a:tc>
                <a:tc>
                  <a:txBody>
                    <a:bodyPr/>
                    <a:lstStyle/>
                    <a:p>
                      <a:pPr lvl="0" algn="just"/>
                      <a:r>
                        <a:rPr kumimoji="0" lang="en-US" sz="1400" b="0" kern="1200" dirty="0">
                          <a:solidFill>
                            <a:schemeClr val="dk1"/>
                          </a:solidFill>
                        </a:rPr>
                        <a:t>Vehicular ad hoc networks (VANETs) enable vehicles to communicate with each other (V2V) as well as with roadside infrastructure units (V2I).</a:t>
                      </a:r>
                    </a:p>
                    <a:p>
                      <a:pPr lvl="0" algn="just"/>
                      <a:r>
                        <a:rPr kumimoji="0" lang="en-US" sz="1400" b="0" kern="1200" dirty="0">
                          <a:solidFill>
                            <a:schemeClr val="dk1"/>
                          </a:solidFill>
                        </a:rPr>
                        <a:t>Based only on mobility parameters, we can select longest life time routes to routing packet, but these routes may be with low quality of signal.</a:t>
                      </a:r>
                    </a:p>
                    <a:p>
                      <a:endParaRPr lang="en-IN" dirty="0"/>
                    </a:p>
                  </a:txBody>
                  <a:tcPr/>
                </a:tc>
                <a:tc>
                  <a:txBody>
                    <a:bodyPr/>
                    <a:lstStyle/>
                    <a:p>
                      <a:pPr lvl="0" algn="just"/>
                      <a:r>
                        <a:rPr kumimoji="0" lang="en-US" sz="1400" b="0" kern="1200" dirty="0">
                          <a:solidFill>
                            <a:schemeClr val="dk1"/>
                          </a:solidFill>
                        </a:rPr>
                        <a:t>A high vehicular speed can cause frequent disconnection between nodes, the large number of vehicles on the road can flood the VANETs network by broadcasting messages which will increase overhead.</a:t>
                      </a:r>
                    </a:p>
                    <a:p>
                      <a:pPr lvl="0" algn="just"/>
                      <a:r>
                        <a:rPr kumimoji="0" lang="en-US" sz="1400" b="0" kern="1200" dirty="0">
                          <a:solidFill>
                            <a:schemeClr val="dk1"/>
                          </a:solidFill>
                        </a:rPr>
                        <a:t>Congested and more realistic environment scenario, when the number of vehicular sources increases, interference, noise and access channel contention increases as well.</a:t>
                      </a:r>
                    </a:p>
                    <a:p>
                      <a:endParaRPr lang="en-IN" dirty="0"/>
                    </a:p>
                  </a:txBody>
                  <a:tcPr/>
                </a:tc>
                <a:extLst>
                  <a:ext uri="{0D108BD9-81ED-4DB2-BD59-A6C34878D82A}">
                    <a16:rowId xmlns:a16="http://schemas.microsoft.com/office/drawing/2014/main" val="1198807775"/>
                  </a:ext>
                </a:extLst>
              </a:tr>
              <a:tr h="2845208">
                <a:tc>
                  <a:txBody>
                    <a:bodyPr/>
                    <a:lstStyle/>
                    <a:p>
                      <a:r>
                        <a:rPr lang="en-IN" dirty="0"/>
                        <a:t>4</a:t>
                      </a:r>
                    </a:p>
                  </a:txBody>
                  <a:tcPr/>
                </a:tc>
                <a:tc>
                  <a:txBody>
                    <a:bodyPr/>
                    <a:lstStyle/>
                    <a:p>
                      <a:r>
                        <a:rPr lang="en-IN" dirty="0"/>
                        <a:t>2012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err="1">
                          <a:solidFill>
                            <a:schemeClr val="dk1"/>
                          </a:solidFill>
                        </a:rPr>
                        <a:t>Kayhan</a:t>
                      </a:r>
                      <a:r>
                        <a:rPr kumimoji="0" lang="en-US" sz="1600" b="0" kern="1200" dirty="0">
                          <a:solidFill>
                            <a:schemeClr val="dk1"/>
                          </a:solidFill>
                        </a:rPr>
                        <a:t> </a:t>
                      </a:r>
                      <a:r>
                        <a:rPr kumimoji="0" lang="en-US" sz="1600" b="0" kern="1200" dirty="0" err="1">
                          <a:solidFill>
                            <a:schemeClr val="dk1"/>
                          </a:solidFill>
                        </a:rPr>
                        <a:t>Zrar</a:t>
                      </a:r>
                      <a:r>
                        <a:rPr kumimoji="0" lang="en-US" sz="1600" b="0" kern="1200" dirty="0">
                          <a:solidFill>
                            <a:schemeClr val="dk1"/>
                          </a:solidFill>
                        </a:rPr>
                        <a:t> Ghafoor   </a:t>
                      </a:r>
                      <a:r>
                        <a:rPr kumimoji="0" lang="en-US" sz="1600" b="0" kern="1200" dirty="0" err="1">
                          <a:solidFill>
                            <a:schemeClr val="dk1"/>
                          </a:solidFill>
                        </a:rPr>
                        <a:t>Kamalrulnizam</a:t>
                      </a:r>
                      <a:r>
                        <a:rPr kumimoji="0" lang="en-US" sz="1600" b="0" kern="1200" dirty="0">
                          <a:solidFill>
                            <a:schemeClr val="dk1"/>
                          </a:solidFill>
                        </a:rPr>
                        <a:t> Abu Bakar</a:t>
                      </a:r>
                    </a:p>
                    <a:p>
                      <a:endParaRPr lang="en-IN" dirty="0"/>
                    </a:p>
                    <a:p>
                      <a:r>
                        <a:rPr lang="en-IN" sz="1600" b="0" dirty="0">
                          <a:solidFill>
                            <a:schemeClr val="tx1">
                              <a:lumMod val="85000"/>
                              <a:lumOff val="15000"/>
                            </a:schemeClr>
                          </a:solidFill>
                          <a:latin typeface="+mn-lt"/>
                        </a:rPr>
                        <a:t>Springer article. </a:t>
                      </a:r>
                      <a:r>
                        <a:rPr lang="en-US" sz="1600" b="0" i="1" kern="1200" dirty="0">
                          <a:solidFill>
                            <a:schemeClr val="tx1">
                              <a:lumMod val="85000"/>
                              <a:lumOff val="15000"/>
                            </a:schemeClr>
                          </a:solidFill>
                          <a:effectLst/>
                          <a:latin typeface="+mn-lt"/>
                          <a:ea typeface="+mn-ea"/>
                          <a:cs typeface="+mn-cs"/>
                        </a:rPr>
                        <a:t>Wireless </a:t>
                      </a:r>
                      <a:r>
                        <a:rPr lang="en-US" sz="1600" b="0" i="1" kern="1200" dirty="0" err="1">
                          <a:solidFill>
                            <a:schemeClr val="tx1">
                              <a:lumMod val="85000"/>
                              <a:lumOff val="15000"/>
                            </a:schemeClr>
                          </a:solidFill>
                          <a:effectLst/>
                          <a:latin typeface="+mn-lt"/>
                          <a:ea typeface="+mn-ea"/>
                          <a:cs typeface="+mn-cs"/>
                        </a:rPr>
                        <a:t>Netw</a:t>
                      </a:r>
                      <a:r>
                        <a:rPr lang="en-US" sz="1600" b="0" i="0" kern="1200" dirty="0">
                          <a:solidFill>
                            <a:schemeClr val="tx1">
                              <a:lumMod val="85000"/>
                              <a:lumOff val="15000"/>
                            </a:schemeClr>
                          </a:solidFill>
                          <a:effectLst/>
                          <a:latin typeface="+mn-lt"/>
                          <a:ea typeface="+mn-ea"/>
                          <a:cs typeface="+mn-cs"/>
                        </a:rPr>
                        <a:t> 19, 345–362 (2013)</a:t>
                      </a:r>
                      <a:endParaRPr lang="en-IN" sz="1600" b="0" dirty="0">
                        <a:solidFill>
                          <a:schemeClr val="tx1">
                            <a:lumMod val="85000"/>
                            <a:lumOff val="15000"/>
                          </a:schemeClr>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rPr>
                        <a:t>Intelligent beaconless geographical forwarding for urban vehicular environments</a:t>
                      </a:r>
                    </a:p>
                    <a:p>
                      <a:endParaRPr lang="en-IN" dirty="0"/>
                    </a:p>
                  </a:txBody>
                  <a:tcPr/>
                </a:tc>
                <a:tc>
                  <a:txBody>
                    <a:bodyPr/>
                    <a:lstStyle/>
                    <a:p>
                      <a:pPr lvl="0" algn="just"/>
                      <a:r>
                        <a:rPr kumimoji="0" lang="en-US" sz="1400" b="0" kern="1200" dirty="0">
                          <a:solidFill>
                            <a:schemeClr val="dk1"/>
                          </a:solidFill>
                        </a:rPr>
                        <a:t>A Vehicular Ad hoc Network is a type of wireless ad hoc network that facilitates ubiquitous connectivity between vehicles in the absence of fixed infrastructure.</a:t>
                      </a:r>
                    </a:p>
                    <a:p>
                      <a:pPr lvl="0" algn="just"/>
                      <a:r>
                        <a:rPr kumimoji="0" lang="en-US" sz="1400" b="0" kern="1200" dirty="0">
                          <a:solidFill>
                            <a:schemeClr val="dk1"/>
                          </a:solidFill>
                        </a:rPr>
                        <a:t>The simulation results show that the proposed protocol can improve average delay and successful packet delivery ratio in realistic wireless channel conditions and urban vehicular scenarios.</a:t>
                      </a:r>
                      <a:endParaRPr kumimoji="0" lang="en-US" sz="1400" b="0" kern="1200" dirty="0">
                        <a:solidFill>
                          <a:schemeClr val="dk1"/>
                        </a:solidFill>
                        <a:latin typeface="Times New Roman" pitchFamily="18" charset="0"/>
                        <a:ea typeface="+mn-ea"/>
                        <a:cs typeface="Times New Roman" pitchFamily="18" charset="0"/>
                      </a:endParaRPr>
                    </a:p>
                  </a:txBody>
                  <a:tcPr marT="45722" marB="45722"/>
                </a:tc>
                <a:tc>
                  <a:txBody>
                    <a:bodyPr/>
                    <a:lstStyle/>
                    <a:p>
                      <a:pPr lvl="0" algn="just"/>
                      <a:r>
                        <a:rPr kumimoji="0" lang="en-US" sz="1400" b="0" kern="1200" dirty="0">
                          <a:solidFill>
                            <a:schemeClr val="dk1"/>
                          </a:solidFill>
                        </a:rPr>
                        <a:t>A key challenge to the successful deployment of vehicular communication is the implementation and efficiency of the medium access control (MAC) layer.</a:t>
                      </a:r>
                    </a:p>
                    <a:p>
                      <a:pPr lvl="0" algn="just"/>
                      <a:r>
                        <a:rPr kumimoji="0" lang="en-US" sz="1400" b="0" kern="1200" dirty="0">
                          <a:solidFill>
                            <a:schemeClr val="dk1"/>
                          </a:solidFill>
                        </a:rPr>
                        <a:t>One of the problems associated with many of the proposed vehicular MAC methods is the representativeness of the simulated vehicular scenarios, as evidenced by the works.</a:t>
                      </a:r>
                    </a:p>
                    <a:p>
                      <a:endParaRPr lang="en-IN" dirty="0"/>
                    </a:p>
                  </a:txBody>
                  <a:tcPr/>
                </a:tc>
                <a:extLst>
                  <a:ext uri="{0D108BD9-81ED-4DB2-BD59-A6C34878D82A}">
                    <a16:rowId xmlns:a16="http://schemas.microsoft.com/office/drawing/2014/main" val="2809641212"/>
                  </a:ext>
                </a:extLst>
              </a:tr>
            </a:tbl>
          </a:graphicData>
        </a:graphic>
      </p:graphicFrame>
    </p:spTree>
    <p:extLst>
      <p:ext uri="{BB962C8B-B14F-4D97-AF65-F5344CB8AC3E}">
        <p14:creationId xmlns:p14="http://schemas.microsoft.com/office/powerpoint/2010/main" val="4082974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67D2E3D6-ADD1-4335-91F2-E9BC63CC2372}"/>
              </a:ext>
            </a:extLst>
          </p:cNvPr>
          <p:cNvGraphicFramePr>
            <a:graphicFrameLocks noGrp="1"/>
          </p:cNvGraphicFramePr>
          <p:nvPr>
            <p:extLst>
              <p:ext uri="{D42A27DB-BD31-4B8C-83A1-F6EECF244321}">
                <p14:modId xmlns:p14="http://schemas.microsoft.com/office/powerpoint/2010/main" val="3751981392"/>
              </p:ext>
            </p:extLst>
          </p:nvPr>
        </p:nvGraphicFramePr>
        <p:xfrm>
          <a:off x="621792" y="719666"/>
          <a:ext cx="11091672" cy="5153419"/>
        </p:xfrm>
        <a:graphic>
          <a:graphicData uri="http://schemas.openxmlformats.org/drawingml/2006/table">
            <a:tbl>
              <a:tblPr firstRow="1" bandRow="1">
                <a:tableStyleId>{22838BEF-8BB2-4498-84A7-C5851F593DF1}</a:tableStyleId>
              </a:tblPr>
              <a:tblGrid>
                <a:gridCol w="685800">
                  <a:extLst>
                    <a:ext uri="{9D8B030D-6E8A-4147-A177-3AD203B41FA5}">
                      <a16:colId xmlns:a16="http://schemas.microsoft.com/office/drawing/2014/main" val="2070185402"/>
                    </a:ext>
                  </a:extLst>
                </a:gridCol>
                <a:gridCol w="886968">
                  <a:extLst>
                    <a:ext uri="{9D8B030D-6E8A-4147-A177-3AD203B41FA5}">
                      <a16:colId xmlns:a16="http://schemas.microsoft.com/office/drawing/2014/main" val="3919929541"/>
                    </a:ext>
                  </a:extLst>
                </a:gridCol>
                <a:gridCol w="1367790">
                  <a:extLst>
                    <a:ext uri="{9D8B030D-6E8A-4147-A177-3AD203B41FA5}">
                      <a16:colId xmlns:a16="http://schemas.microsoft.com/office/drawing/2014/main" val="2229281266"/>
                    </a:ext>
                  </a:extLst>
                </a:gridCol>
                <a:gridCol w="2234946">
                  <a:extLst>
                    <a:ext uri="{9D8B030D-6E8A-4147-A177-3AD203B41FA5}">
                      <a16:colId xmlns:a16="http://schemas.microsoft.com/office/drawing/2014/main" val="882488339"/>
                    </a:ext>
                  </a:extLst>
                </a:gridCol>
                <a:gridCol w="3246120">
                  <a:extLst>
                    <a:ext uri="{9D8B030D-6E8A-4147-A177-3AD203B41FA5}">
                      <a16:colId xmlns:a16="http://schemas.microsoft.com/office/drawing/2014/main" val="2295076582"/>
                    </a:ext>
                  </a:extLst>
                </a:gridCol>
                <a:gridCol w="2670048">
                  <a:extLst>
                    <a:ext uri="{9D8B030D-6E8A-4147-A177-3AD203B41FA5}">
                      <a16:colId xmlns:a16="http://schemas.microsoft.com/office/drawing/2014/main" val="1802061007"/>
                    </a:ext>
                  </a:extLst>
                </a:gridCol>
              </a:tblGrid>
              <a:tr h="2379735">
                <a:tc>
                  <a:txBody>
                    <a:bodyPr/>
                    <a:lstStyle/>
                    <a:p>
                      <a:r>
                        <a:rPr lang="en-IN" dirty="0"/>
                        <a:t>5</a:t>
                      </a:r>
                    </a:p>
                  </a:txBody>
                  <a:tcPr/>
                </a:tc>
                <a:tc>
                  <a:txBody>
                    <a:bodyPr/>
                    <a:lstStyle/>
                    <a:p>
                      <a:r>
                        <a:rPr lang="en-IN" dirty="0"/>
                        <a:t>2016</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rPr>
                        <a:t>Kanika Grover,  Alvin Lim</a:t>
                      </a:r>
                    </a:p>
                    <a:p>
                      <a:endParaRPr lang="en-IN"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dirty="0"/>
                        <a:t>Auburn university electronic theses and dissertations</a:t>
                      </a:r>
                    </a:p>
                    <a:p>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rPr>
                        <a:t>Privacy-Enabled Probabilistic Verification in Broadcast Authentication for Vehicular Networks</a:t>
                      </a:r>
                    </a:p>
                    <a:p>
                      <a:endParaRPr lang="en-IN" dirty="0"/>
                    </a:p>
                  </a:txBody>
                  <a:tcPr/>
                </a:tc>
                <a:tc>
                  <a:txBody>
                    <a:bodyPr/>
                    <a:lstStyle/>
                    <a:p>
                      <a:pPr lvl="0" algn="just"/>
                      <a:r>
                        <a:rPr kumimoji="0" lang="en-US" sz="1400" b="0" kern="1200" dirty="0">
                          <a:solidFill>
                            <a:schemeClr val="dk1"/>
                          </a:solidFill>
                        </a:rPr>
                        <a:t>Vehicular Ad hoc Networks (VANETs) authentication schemes need to consider mobility and rapidly changing topologies in addition to an unreliable wireless channel communication.</a:t>
                      </a:r>
                    </a:p>
                    <a:p>
                      <a:pPr lvl="0" algn="just"/>
                      <a:r>
                        <a:rPr kumimoji="0" lang="en-US" sz="1400" b="0" kern="1200" dirty="0">
                          <a:solidFill>
                            <a:schemeClr val="dk1"/>
                          </a:solidFill>
                        </a:rPr>
                        <a:t>We propose a practical and efficient strategy that makes use of secure ECDSA but still decreases the computation time for the most relevant packets.</a:t>
                      </a:r>
                    </a:p>
                    <a:p>
                      <a:endParaRPr lang="en-IN" dirty="0"/>
                    </a:p>
                  </a:txBody>
                  <a:tcPr/>
                </a:tc>
                <a:tc>
                  <a:txBody>
                    <a:bodyPr/>
                    <a:lstStyle/>
                    <a:p>
                      <a:pPr lvl="0" algn="just"/>
                      <a:r>
                        <a:rPr kumimoji="0" lang="en-US" sz="1400" b="0" kern="1200" dirty="0">
                          <a:solidFill>
                            <a:schemeClr val="dk1"/>
                          </a:solidFill>
                        </a:rPr>
                        <a:t>It has the drawback of expensive computations for verification.</a:t>
                      </a:r>
                    </a:p>
                    <a:p>
                      <a:pPr lvl="0" algn="just"/>
                      <a:r>
                        <a:rPr kumimoji="0" lang="en-US" sz="1400" b="0" kern="1200" dirty="0">
                          <a:solidFill>
                            <a:schemeClr val="dk1"/>
                          </a:solidFill>
                        </a:rPr>
                        <a:t>We will implement and study IEEE 1609:2 on realistic VANETs and study the problem of long verification delay.</a:t>
                      </a:r>
                    </a:p>
                    <a:p>
                      <a:endParaRPr lang="en-IN" dirty="0"/>
                    </a:p>
                  </a:txBody>
                  <a:tcPr/>
                </a:tc>
                <a:extLst>
                  <a:ext uri="{0D108BD9-81ED-4DB2-BD59-A6C34878D82A}">
                    <a16:rowId xmlns:a16="http://schemas.microsoft.com/office/drawing/2014/main" val="3483899400"/>
                  </a:ext>
                </a:extLst>
              </a:tr>
              <a:tr h="2761903">
                <a:tc>
                  <a:txBody>
                    <a:bodyPr/>
                    <a:lstStyle/>
                    <a:p>
                      <a:r>
                        <a:rPr lang="en-IN" dirty="0"/>
                        <a:t>6</a:t>
                      </a:r>
                    </a:p>
                  </a:txBody>
                  <a:tcPr/>
                </a:tc>
                <a:tc>
                  <a:txBody>
                    <a:bodyPr/>
                    <a:lstStyle/>
                    <a:p>
                      <a:r>
                        <a:rPr lang="en-IN" dirty="0"/>
                        <a:t>2013</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dirty="0" err="1">
                          <a:solidFill>
                            <a:schemeClr val="dk1"/>
                          </a:solidFill>
                        </a:rPr>
                        <a:t>Kayhan</a:t>
                      </a:r>
                      <a:r>
                        <a:rPr kumimoji="0" lang="en-US" sz="1600" b="0" kern="1200" dirty="0">
                          <a:solidFill>
                            <a:schemeClr val="dk1"/>
                          </a:solidFill>
                        </a:rPr>
                        <a:t> </a:t>
                      </a:r>
                      <a:r>
                        <a:rPr kumimoji="0" lang="en-US" sz="1600" b="0" kern="1200" dirty="0" err="1">
                          <a:solidFill>
                            <a:schemeClr val="dk1"/>
                          </a:solidFill>
                        </a:rPr>
                        <a:t>Zrar</a:t>
                      </a:r>
                      <a:r>
                        <a:rPr kumimoji="0" lang="en-US" sz="1600" b="0" kern="1200" dirty="0">
                          <a:solidFill>
                            <a:schemeClr val="dk1"/>
                          </a:solidFill>
                        </a:rPr>
                        <a:t> Ghafoor and Marwan Aziz Mohammed</a:t>
                      </a:r>
                    </a:p>
                    <a:p>
                      <a:pPr marL="0" marR="0" indent="0" algn="just"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600" b="0" u="sng" kern="1200" dirty="0" err="1">
                          <a:solidFill>
                            <a:schemeClr val="tx1">
                              <a:lumMod val="85000"/>
                              <a:lumOff val="15000"/>
                            </a:schemeClr>
                          </a:solidFill>
                          <a:effectLst/>
                          <a:hlinkClick r:id="rId2">
                            <a:extLst>
                              <a:ext uri="{A12FA001-AC4F-418D-AE19-62706E023703}">
                                <ahyp:hlinkClr xmlns:ahyp="http://schemas.microsoft.com/office/drawing/2018/hyperlinkcolor" val="tx"/>
                              </a:ext>
                            </a:extLst>
                          </a:hlinkClick>
                        </a:rPr>
                        <a:t>Macrothink</a:t>
                      </a:r>
                      <a:r>
                        <a:rPr lang="en-IN" sz="1600" b="0" u="sng" kern="1200" dirty="0">
                          <a:solidFill>
                            <a:schemeClr val="tx1">
                              <a:lumMod val="85000"/>
                              <a:lumOff val="15000"/>
                            </a:schemeClr>
                          </a:solidFill>
                          <a:effectLst/>
                          <a:hlinkClick r:id="rId2">
                            <a:extLst>
                              <a:ext uri="{A12FA001-AC4F-418D-AE19-62706E023703}">
                                <ahyp:hlinkClr xmlns:ahyp="http://schemas.microsoft.com/office/drawing/2018/hyperlinkcolor" val="tx"/>
                              </a:ext>
                            </a:extLst>
                          </a:hlinkClick>
                        </a:rPr>
                        <a:t> Institute</a:t>
                      </a:r>
                      <a:r>
                        <a:rPr lang="en-IN" sz="1600" b="0" kern="1200" dirty="0">
                          <a:solidFill>
                            <a:schemeClr val="tx1">
                              <a:lumMod val="85000"/>
                              <a:lumOff val="15000"/>
                            </a:schemeClr>
                          </a:solidFill>
                          <a:effectLst/>
                        </a:rPr>
                        <a:t> ISSN 1943-3581</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kern="1200" dirty="0">
                          <a:solidFill>
                            <a:schemeClr val="tx1">
                              <a:lumMod val="85000"/>
                              <a:lumOff val="15000"/>
                            </a:schemeClr>
                          </a:solidFill>
                          <a:effectLst/>
                        </a:rPr>
                        <a:t>Volume 5,number 4</a:t>
                      </a:r>
                      <a:endParaRPr lang="en-US" sz="1600" b="0" dirty="0">
                        <a:solidFill>
                          <a:schemeClr val="tx1">
                            <a:lumMod val="85000"/>
                            <a:lumOff val="15000"/>
                          </a:schemeClr>
                        </a:solidFill>
                      </a:endParaRPr>
                    </a:p>
                    <a:p>
                      <a:pPr marL="0" marR="0" indent="0" algn="just"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latin typeface="Times New Roman" pitchFamily="18" charset="0"/>
                        <a:ea typeface="+mn-ea"/>
                        <a:cs typeface="Times New Roman" pitchFamily="18" charset="0"/>
                      </a:endParaRPr>
                    </a:p>
                  </a:txBody>
                  <a:tcPr marT="45722" marB="45722"/>
                </a:tc>
                <a:tc>
                  <a:txBody>
                    <a:bodyPr/>
                    <a:lstStyle/>
                    <a:p>
                      <a:pPr algn="just"/>
                      <a:r>
                        <a:rPr kumimoji="0" lang="en-US" sz="1600" b="0" kern="1200" dirty="0">
                          <a:solidFill>
                            <a:schemeClr val="dk1"/>
                          </a:solidFill>
                        </a:rPr>
                        <a:t>Routing Protocols in Vehicular Ad hoc Networks: Survey and Research Challenges</a:t>
                      </a:r>
                    </a:p>
                    <a:p>
                      <a:pPr algn="just"/>
                      <a:endParaRPr kumimoji="0" lang="en-US" sz="1600" b="0" kern="1200" dirty="0">
                        <a:solidFill>
                          <a:schemeClr val="tx1">
                            <a:lumMod val="85000"/>
                            <a:lumOff val="15000"/>
                          </a:schemeClr>
                        </a:solidFill>
                        <a:latin typeface="Times New Roman" pitchFamily="18" charset="0"/>
                        <a:ea typeface="+mn-ea"/>
                        <a:cs typeface="Times New Roman" pitchFamily="18" charset="0"/>
                      </a:endParaRPr>
                    </a:p>
                  </a:txBody>
                  <a:tcPr marT="45722" marB="45722"/>
                </a:tc>
                <a:tc>
                  <a:txBody>
                    <a:bodyPr/>
                    <a:lstStyle/>
                    <a:p>
                      <a:pPr lvl="0" algn="just"/>
                      <a:r>
                        <a:rPr kumimoji="0" lang="en-US" sz="1400" b="0" kern="1200" dirty="0">
                          <a:solidFill>
                            <a:schemeClr val="dk1"/>
                          </a:solidFill>
                        </a:rPr>
                        <a:t>A Vehicular Ad hoc Network (VANET) is a type of wireless ad hoc network that facilitates ubiquitous connectivity between vehicles in the absence of fixed infrastructure.</a:t>
                      </a:r>
                    </a:p>
                    <a:p>
                      <a:pPr lvl="0" algn="just"/>
                      <a:r>
                        <a:rPr kumimoji="0" lang="en-US" sz="1400" b="0" kern="1200" dirty="0">
                          <a:solidFill>
                            <a:schemeClr val="dk1"/>
                          </a:solidFill>
                        </a:rPr>
                        <a:t>We analyze the simulation results and discuss the strengths and weaknesses of these routing protocols in regard to their suitability to vehicular networks.</a:t>
                      </a:r>
                      <a:endParaRPr kumimoji="0" lang="en-US" sz="1400" b="0" kern="1200" dirty="0">
                        <a:solidFill>
                          <a:schemeClr val="dk1"/>
                        </a:solidFill>
                        <a:latin typeface="Times New Roman" pitchFamily="18" charset="0"/>
                        <a:ea typeface="+mn-ea"/>
                        <a:cs typeface="Times New Roman" pitchFamily="18" charset="0"/>
                      </a:endParaRPr>
                    </a:p>
                  </a:txBody>
                  <a:tcPr marT="45722" marB="45722"/>
                </a:tc>
                <a:tc>
                  <a:txBody>
                    <a:bodyPr/>
                    <a:lstStyle/>
                    <a:p>
                      <a:pPr lvl="0" algn="just"/>
                      <a:r>
                        <a:rPr kumimoji="0" lang="en-US" sz="1400" b="0" kern="1200" dirty="0">
                          <a:solidFill>
                            <a:schemeClr val="dk1"/>
                          </a:solidFill>
                        </a:rPr>
                        <a:t>Multi-hop routing and beaconing approaches are two important research challenges in high mobility vehicular networks.</a:t>
                      </a:r>
                    </a:p>
                    <a:p>
                      <a:pPr lvl="0" algn="just"/>
                      <a:r>
                        <a:rPr kumimoji="0" lang="en-US" sz="1400" b="0" kern="1200" dirty="0">
                          <a:solidFill>
                            <a:schemeClr val="dk1"/>
                          </a:solidFill>
                        </a:rPr>
                        <a:t>We perform a comparative study among the existing routing solutions, which explores the main advantages and drawbacks behind their design.</a:t>
                      </a:r>
                      <a:endParaRPr kumimoji="0" lang="en-US" sz="1400" b="0" kern="1200" dirty="0">
                        <a:solidFill>
                          <a:schemeClr val="dk1"/>
                        </a:solidFill>
                        <a:latin typeface="Times New Roman" pitchFamily="18" charset="0"/>
                        <a:ea typeface="+mn-ea"/>
                        <a:cs typeface="Times New Roman" pitchFamily="18" charset="0"/>
                      </a:endParaRPr>
                    </a:p>
                  </a:txBody>
                  <a:tcPr marT="45722" marB="45722"/>
                </a:tc>
                <a:extLst>
                  <a:ext uri="{0D108BD9-81ED-4DB2-BD59-A6C34878D82A}">
                    <a16:rowId xmlns:a16="http://schemas.microsoft.com/office/drawing/2014/main" val="3400868177"/>
                  </a:ext>
                </a:extLst>
              </a:tr>
            </a:tbl>
          </a:graphicData>
        </a:graphic>
      </p:graphicFrame>
    </p:spTree>
    <p:extLst>
      <p:ext uri="{BB962C8B-B14F-4D97-AF65-F5344CB8AC3E}">
        <p14:creationId xmlns:p14="http://schemas.microsoft.com/office/powerpoint/2010/main" val="1673160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89F0C7A-0686-4BC3-89B5-4A25F1296BFA}"/>
              </a:ext>
            </a:extLst>
          </p:cNvPr>
          <p:cNvGraphicFramePr>
            <a:graphicFrameLocks noGrp="1"/>
          </p:cNvGraphicFramePr>
          <p:nvPr>
            <p:extLst>
              <p:ext uri="{D42A27DB-BD31-4B8C-83A1-F6EECF244321}">
                <p14:modId xmlns:p14="http://schemas.microsoft.com/office/powerpoint/2010/main" val="4104536155"/>
              </p:ext>
            </p:extLst>
          </p:nvPr>
        </p:nvGraphicFramePr>
        <p:xfrm>
          <a:off x="731520" y="719666"/>
          <a:ext cx="10488168" cy="5425436"/>
        </p:xfrm>
        <a:graphic>
          <a:graphicData uri="http://schemas.openxmlformats.org/drawingml/2006/table">
            <a:tbl>
              <a:tblPr firstRow="1" bandRow="1">
                <a:tableStyleId>{22838BEF-8BB2-4498-84A7-C5851F593DF1}</a:tableStyleId>
              </a:tblPr>
              <a:tblGrid>
                <a:gridCol w="411480">
                  <a:extLst>
                    <a:ext uri="{9D8B030D-6E8A-4147-A177-3AD203B41FA5}">
                      <a16:colId xmlns:a16="http://schemas.microsoft.com/office/drawing/2014/main" val="2646413288"/>
                    </a:ext>
                  </a:extLst>
                </a:gridCol>
                <a:gridCol w="857250">
                  <a:extLst>
                    <a:ext uri="{9D8B030D-6E8A-4147-A177-3AD203B41FA5}">
                      <a16:colId xmlns:a16="http://schemas.microsoft.com/office/drawing/2014/main" val="4114979808"/>
                    </a:ext>
                  </a:extLst>
                </a:gridCol>
                <a:gridCol w="1410462">
                  <a:extLst>
                    <a:ext uri="{9D8B030D-6E8A-4147-A177-3AD203B41FA5}">
                      <a16:colId xmlns:a16="http://schemas.microsoft.com/office/drawing/2014/main" val="797801746"/>
                    </a:ext>
                  </a:extLst>
                </a:gridCol>
                <a:gridCol w="1819656">
                  <a:extLst>
                    <a:ext uri="{9D8B030D-6E8A-4147-A177-3AD203B41FA5}">
                      <a16:colId xmlns:a16="http://schemas.microsoft.com/office/drawing/2014/main" val="193232541"/>
                    </a:ext>
                  </a:extLst>
                </a:gridCol>
                <a:gridCol w="3118104">
                  <a:extLst>
                    <a:ext uri="{9D8B030D-6E8A-4147-A177-3AD203B41FA5}">
                      <a16:colId xmlns:a16="http://schemas.microsoft.com/office/drawing/2014/main" val="1047687790"/>
                    </a:ext>
                  </a:extLst>
                </a:gridCol>
                <a:gridCol w="2871216">
                  <a:extLst>
                    <a:ext uri="{9D8B030D-6E8A-4147-A177-3AD203B41FA5}">
                      <a16:colId xmlns:a16="http://schemas.microsoft.com/office/drawing/2014/main" val="3325892594"/>
                    </a:ext>
                  </a:extLst>
                </a:gridCol>
              </a:tblGrid>
              <a:tr h="1564979">
                <a:tc>
                  <a:txBody>
                    <a:bodyPr/>
                    <a:lstStyle/>
                    <a:p>
                      <a:r>
                        <a:rPr lang="en-IN" dirty="0"/>
                        <a:t>7</a:t>
                      </a:r>
                    </a:p>
                  </a:txBody>
                  <a:tcPr/>
                </a:tc>
                <a:tc>
                  <a:txBody>
                    <a:bodyPr/>
                    <a:lstStyle/>
                    <a:p>
                      <a:r>
                        <a:rPr lang="en-IN" dirty="0"/>
                        <a:t>2019</a:t>
                      </a:r>
                    </a:p>
                  </a:txBody>
                  <a:tcPr/>
                </a:tc>
                <a:tc>
                  <a:txBody>
                    <a:bodyPr/>
                    <a:lstStyle/>
                    <a:p>
                      <a:pPr algn="just"/>
                      <a:r>
                        <a:rPr kumimoji="0" lang="en-US" sz="1600" b="0" kern="1200" dirty="0">
                          <a:solidFill>
                            <a:schemeClr val="dk1"/>
                          </a:solidFill>
                        </a:rPr>
                        <a:t>Iván García-</a:t>
                      </a:r>
                      <a:r>
                        <a:rPr kumimoji="0" lang="en-US" sz="1600" b="0" kern="1200" dirty="0" err="1">
                          <a:solidFill>
                            <a:schemeClr val="dk1"/>
                          </a:solidFill>
                        </a:rPr>
                        <a:t>Magariño</a:t>
                      </a:r>
                      <a:r>
                        <a:rPr kumimoji="0" lang="en-US" sz="1600" b="0" kern="1200" dirty="0">
                          <a:solidFill>
                            <a:schemeClr val="dk1"/>
                          </a:solidFill>
                        </a:rPr>
                        <a:t>, Sandra </a:t>
                      </a:r>
                      <a:r>
                        <a:rPr kumimoji="0" lang="en-US" sz="1600" b="0" kern="1200" dirty="0" err="1">
                          <a:solidFill>
                            <a:schemeClr val="dk1"/>
                          </a:solidFill>
                        </a:rPr>
                        <a:t>Sendra</a:t>
                      </a:r>
                      <a:r>
                        <a:rPr kumimoji="0" lang="en-US" sz="1600" b="0" kern="1200" dirty="0">
                          <a:solidFill>
                            <a:schemeClr val="dk1"/>
                          </a:solidFill>
                        </a:rPr>
                        <a:t>,</a:t>
                      </a:r>
                    </a:p>
                    <a:p>
                      <a:pPr algn="just"/>
                      <a:endParaRPr kumimoji="0" lang="en-US" sz="1600" b="0" kern="1200" dirty="0">
                        <a:solidFill>
                          <a:schemeClr val="dk1"/>
                        </a:solidFill>
                      </a:endParaRPr>
                    </a:p>
                    <a:p>
                      <a:pPr algn="just"/>
                      <a:r>
                        <a:rPr kumimoji="0" lang="en-US" sz="1600" b="0" kern="1200" dirty="0">
                          <a:solidFill>
                            <a:schemeClr val="tx1">
                              <a:lumMod val="85000"/>
                              <a:lumOff val="15000"/>
                            </a:schemeClr>
                          </a:solidFill>
                        </a:rPr>
                        <a:t>IEEE internet of things journal</a:t>
                      </a:r>
                      <a:r>
                        <a:rPr lang="en-US" sz="1800" b="0" i="0" kern="1200" dirty="0">
                          <a:solidFill>
                            <a:schemeClr val="tx1">
                              <a:lumMod val="85000"/>
                              <a:lumOff val="15000"/>
                            </a:schemeClr>
                          </a:solidFill>
                          <a:effectLst/>
                          <a:latin typeface="+mn-lt"/>
                          <a:ea typeface="+mn-ea"/>
                          <a:cs typeface="+mn-cs"/>
                        </a:rPr>
                        <a:t>( </a:t>
                      </a:r>
                      <a:r>
                        <a:rPr lang="en-US" sz="1600" b="0" i="0" kern="1200" dirty="0">
                          <a:solidFill>
                            <a:schemeClr val="tx1">
                              <a:lumMod val="85000"/>
                              <a:lumOff val="15000"/>
                            </a:schemeClr>
                          </a:solidFill>
                          <a:effectLst/>
                          <a:latin typeface="+mn-lt"/>
                          <a:ea typeface="+mn-ea"/>
                          <a:cs typeface="+mn-cs"/>
                        </a:rPr>
                        <a:t>Volume: 6, </a:t>
                      </a:r>
                      <a:r>
                        <a:rPr lang="en-US" sz="1600" b="0" i="0" u="none" strike="noStrike" kern="1200" dirty="0">
                          <a:solidFill>
                            <a:schemeClr val="tx1">
                              <a:lumMod val="85000"/>
                              <a:lumOff val="15000"/>
                            </a:schemeClr>
                          </a:solidFill>
                          <a:effectLst/>
                          <a:latin typeface="+mn-lt"/>
                          <a:ea typeface="+mn-ea"/>
                          <a:cs typeface="+mn-cs"/>
                          <a:hlinkClick r:id="rId2">
                            <a:extLst>
                              <a:ext uri="{A12FA001-AC4F-418D-AE19-62706E023703}">
                                <ahyp:hlinkClr xmlns:ahyp="http://schemas.microsoft.com/office/drawing/2018/hyperlinkcolor" val="tx"/>
                              </a:ext>
                            </a:extLst>
                          </a:hlinkClick>
                        </a:rPr>
                        <a:t>Issue: 4</a:t>
                      </a:r>
                      <a:r>
                        <a:rPr lang="en-US" sz="1600" b="0" i="0" kern="1200" dirty="0">
                          <a:solidFill>
                            <a:schemeClr val="tx1">
                              <a:lumMod val="85000"/>
                              <a:lumOff val="15000"/>
                            </a:schemeClr>
                          </a:solidFill>
                          <a:effectLst/>
                          <a:latin typeface="+mn-lt"/>
                          <a:ea typeface="+mn-ea"/>
                          <a:cs typeface="+mn-cs"/>
                        </a:rPr>
                        <a:t>, Aug. 2019)</a:t>
                      </a:r>
                      <a:endParaRPr lang="en-US" sz="1600" b="0" dirty="0">
                        <a:solidFill>
                          <a:schemeClr val="tx1">
                            <a:lumMod val="85000"/>
                            <a:lumOff val="15000"/>
                          </a:schemeClr>
                        </a:solidFill>
                        <a:latin typeface="+mn-lt"/>
                        <a:cs typeface="Times New Roman" pitchFamily="18" charset="0"/>
                      </a:endParaRPr>
                    </a:p>
                  </a:txBody>
                  <a:tcPr marT="45719" marB="45719"/>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rPr>
                        <a:t>Security in vehicles with IoT by prioritization rules, vehicle certificates and trust management</a:t>
                      </a:r>
                    </a:p>
                    <a:p>
                      <a:pPr marL="0" marR="0" indent="0" algn="just"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latin typeface="+mn-lt"/>
                        <a:ea typeface="+mn-ea"/>
                        <a:cs typeface="Times New Roman" pitchFamily="18" charset="0"/>
                      </a:endParaRPr>
                    </a:p>
                  </a:txBody>
                  <a:tcPr marT="45719" marB="45719"/>
                </a:tc>
                <a:tc>
                  <a:txBody>
                    <a:bodyPr/>
                    <a:lstStyle/>
                    <a:p>
                      <a:pPr lvl="0" algn="just"/>
                      <a:r>
                        <a:rPr kumimoji="0" lang="en-US" sz="1400" b="0" kern="1200" dirty="0">
                          <a:solidFill>
                            <a:schemeClr val="dk1"/>
                          </a:solidFill>
                        </a:rPr>
                        <a:t>The Internet of vehicles (</a:t>
                      </a:r>
                      <a:r>
                        <a:rPr kumimoji="0" lang="en-US" sz="1400" b="0" kern="1200" dirty="0" err="1">
                          <a:solidFill>
                            <a:schemeClr val="dk1"/>
                          </a:solidFill>
                        </a:rPr>
                        <a:t>IoV</a:t>
                      </a:r>
                      <a:r>
                        <a:rPr kumimoji="0" lang="en-US" sz="1400" b="0" kern="1200" dirty="0">
                          <a:solidFill>
                            <a:schemeClr val="dk1"/>
                          </a:solidFill>
                        </a:rPr>
                        <a:t>) provides new opportunities for the coordination of vehicles for enhancing safety and transportation performance.</a:t>
                      </a:r>
                    </a:p>
                    <a:p>
                      <a:pPr lvl="0" algn="just"/>
                      <a:r>
                        <a:rPr kumimoji="0" lang="en-US" sz="1400" b="0" kern="1200" dirty="0">
                          <a:solidFill>
                            <a:schemeClr val="dk1"/>
                          </a:solidFill>
                        </a:rPr>
                        <a:t>Vehicles can be coordinated for avoiding collisions by communicating their positions when near to each other</a:t>
                      </a:r>
                      <a:endParaRPr kumimoji="0" lang="en-US" sz="1400" b="0" kern="1200" dirty="0">
                        <a:solidFill>
                          <a:schemeClr val="dk1"/>
                        </a:solidFill>
                        <a:latin typeface="+mn-lt"/>
                        <a:ea typeface="+mn-ea"/>
                        <a:cs typeface="Times New Roman" pitchFamily="18" charset="0"/>
                      </a:endParaRPr>
                    </a:p>
                  </a:txBody>
                  <a:tcPr marT="45719" marB="45719"/>
                </a:tc>
                <a:tc>
                  <a:txBody>
                    <a:bodyPr/>
                    <a:lstStyle/>
                    <a:p>
                      <a:pPr lvl="0" algn="just"/>
                      <a:r>
                        <a:rPr kumimoji="0" lang="en-US" sz="1400" b="0" kern="1200" dirty="0" err="1">
                          <a:solidFill>
                            <a:schemeClr val="dk1"/>
                          </a:solidFill>
                        </a:rPr>
                        <a:t>IoV</a:t>
                      </a:r>
                      <a:r>
                        <a:rPr kumimoji="0" lang="en-US" sz="1400" b="0" kern="1200" dirty="0">
                          <a:solidFill>
                            <a:schemeClr val="dk1"/>
                          </a:solidFill>
                        </a:rPr>
                        <a:t> also brings security challenges, such as keeping safe from virtual hijacking.</a:t>
                      </a:r>
                    </a:p>
                    <a:p>
                      <a:pPr lvl="0" algn="just"/>
                      <a:r>
                        <a:rPr kumimoji="0" lang="en-US" sz="1400" b="0" kern="1200" dirty="0">
                          <a:solidFill>
                            <a:schemeClr val="dk1"/>
                          </a:solidFill>
                        </a:rPr>
                        <a:t>Vehicles with </a:t>
                      </a:r>
                      <a:r>
                        <a:rPr kumimoji="0" lang="en-US" sz="1400" b="0" kern="1200" dirty="0" err="1">
                          <a:solidFill>
                            <a:schemeClr val="dk1"/>
                          </a:solidFill>
                        </a:rPr>
                        <a:t>IoT</a:t>
                      </a:r>
                      <a:r>
                        <a:rPr kumimoji="0" lang="en-US" sz="1400" b="0" kern="1200" dirty="0">
                          <a:solidFill>
                            <a:schemeClr val="dk1"/>
                          </a:solidFill>
                        </a:rPr>
                        <a:t> and autonomous decisions on motion imply many challenges for the viewpoint of security and safety, as one can observe in the variety of possible attacks over self-driving vehicles.</a:t>
                      </a:r>
                      <a:endParaRPr kumimoji="0" lang="en-US" sz="1400" b="0" kern="1200" dirty="0">
                        <a:solidFill>
                          <a:schemeClr val="dk1"/>
                        </a:solidFill>
                        <a:latin typeface="+mn-lt"/>
                        <a:ea typeface="+mn-ea"/>
                        <a:cs typeface="Times New Roman" pitchFamily="18" charset="0"/>
                      </a:endParaRPr>
                    </a:p>
                  </a:txBody>
                  <a:tcPr marT="45719" marB="45719"/>
                </a:tc>
                <a:extLst>
                  <a:ext uri="{0D108BD9-81ED-4DB2-BD59-A6C34878D82A}">
                    <a16:rowId xmlns:a16="http://schemas.microsoft.com/office/drawing/2014/main" val="405290169"/>
                  </a:ext>
                </a:extLst>
              </a:tr>
              <a:tr h="1564979">
                <a:tc>
                  <a:txBody>
                    <a:bodyPr/>
                    <a:lstStyle/>
                    <a:p>
                      <a:r>
                        <a:rPr lang="en-IN" dirty="0"/>
                        <a:t>8</a:t>
                      </a:r>
                    </a:p>
                  </a:txBody>
                  <a:tcPr/>
                </a:tc>
                <a:tc>
                  <a:txBody>
                    <a:bodyPr/>
                    <a:lstStyle/>
                    <a:p>
                      <a:r>
                        <a:rPr lang="en-IN" dirty="0"/>
                        <a:t>2018</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rPr>
                        <a:t>Talal Ashraf Butt, Razi Iqbal</a:t>
                      </a:r>
                      <a:r>
                        <a:rPr kumimoji="0" lang="en-US" sz="1600" b="0" i="0" u="none" strike="noStrike" kern="1200" dirty="0">
                          <a:solidFill>
                            <a:srgbClr val="3A96B0"/>
                          </a:solidFill>
                          <a:effectLst/>
                          <a:latin typeface="+mn-lt"/>
                          <a:ea typeface="+mn-ea"/>
                          <a:cs typeface="Times New Roman" pitchFamily="18" charset="0"/>
                        </a:rPr>
                        <a:t> </a:t>
                      </a:r>
                    </a:p>
                    <a:p>
                      <a:pPr marL="0" marR="0" indent="0" algn="just"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dirty="0">
                        <a:solidFill>
                          <a:srgbClr val="3A96B0"/>
                        </a:solidFill>
                        <a:effectLst/>
                        <a:latin typeface="+mn-lt"/>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dirty="0" err="1">
                          <a:solidFill>
                            <a:schemeClr val="tx1">
                              <a:lumMod val="85000"/>
                              <a:lumOff val="15000"/>
                            </a:schemeClr>
                          </a:solidFill>
                          <a:effectLst/>
                          <a:latin typeface="+mn-lt"/>
                          <a:ea typeface="+mn-ea"/>
                          <a:cs typeface="Times New Roman" pitchFamily="18" charset="0"/>
                        </a:rPr>
                        <a:t>Publons</a:t>
                      </a:r>
                      <a:r>
                        <a:rPr kumimoji="0" lang="en-US" sz="1600" b="0" i="0" u="none" strike="noStrike" kern="1200" dirty="0">
                          <a:solidFill>
                            <a:schemeClr val="tx1">
                              <a:lumMod val="85000"/>
                              <a:lumOff val="15000"/>
                            </a:schemeClr>
                          </a:solidFill>
                          <a:effectLst/>
                          <a:latin typeface="+mn-lt"/>
                          <a:ea typeface="+mn-ea"/>
                          <a:cs typeface="Times New Roman" pitchFamily="18" charset="0"/>
                        </a:rPr>
                        <a:t> journal, computer science and engineering in july,2018</a:t>
                      </a:r>
                    </a:p>
                  </a:txBody>
                  <a:tcPr marT="45719" marB="45719"/>
                </a:tc>
                <a:tc>
                  <a:txBody>
                    <a:bodyPr/>
                    <a:lstStyle/>
                    <a:p>
                      <a:pPr algn="just"/>
                      <a:r>
                        <a:rPr kumimoji="0" lang="en-US" sz="1600" b="0" kern="1200" dirty="0">
                          <a:solidFill>
                            <a:schemeClr val="dk1"/>
                          </a:solidFill>
                        </a:rPr>
                        <a:t>Social Internet of Vehicles: Architecture and Enabling Technologies</a:t>
                      </a:r>
                      <a:endParaRPr lang="en-US" sz="1600" b="0" dirty="0">
                        <a:latin typeface="+mn-lt"/>
                        <a:cs typeface="Times New Roman" pitchFamily="18" charset="0"/>
                      </a:endParaRPr>
                    </a:p>
                  </a:txBody>
                  <a:tcPr marT="45719" marB="45719"/>
                </a:tc>
                <a:tc>
                  <a:txBody>
                    <a:bodyPr/>
                    <a:lstStyle/>
                    <a:p>
                      <a:pPr lvl="0" algn="just"/>
                      <a:r>
                        <a:rPr kumimoji="0" lang="en-US" sz="1400" b="0" kern="1200" dirty="0">
                          <a:solidFill>
                            <a:schemeClr val="dk1"/>
                          </a:solidFill>
                        </a:rPr>
                        <a:t>The key goal of Internet of Things (</a:t>
                      </a:r>
                      <a:r>
                        <a:rPr kumimoji="0" lang="en-US" sz="1400" b="0" kern="1200" dirty="0" err="1">
                          <a:solidFill>
                            <a:schemeClr val="dk1"/>
                          </a:solidFill>
                        </a:rPr>
                        <a:t>IoT</a:t>
                      </a:r>
                      <a:r>
                        <a:rPr kumimoji="0" lang="en-US" sz="1400" b="0" kern="1200" dirty="0">
                          <a:solidFill>
                            <a:schemeClr val="dk1"/>
                          </a:solidFill>
                        </a:rPr>
                        <a:t>) has been the provision of value-added services based on the ubiquitously available smart devices that can offer diverse services by interacting with each other.</a:t>
                      </a:r>
                    </a:p>
                    <a:p>
                      <a:pPr lvl="0" algn="just"/>
                      <a:r>
                        <a:rPr kumimoji="0" lang="en-US" sz="1400" b="0" kern="1200" dirty="0">
                          <a:solidFill>
                            <a:schemeClr val="dk1"/>
                          </a:solidFill>
                        </a:rPr>
                        <a:t>This cognizance enables these smart devices to socialize with each other based on shared context and mutual interests.</a:t>
                      </a:r>
                      <a:endParaRPr kumimoji="0" lang="en-US" sz="1400" b="0" kern="1200" dirty="0">
                        <a:solidFill>
                          <a:schemeClr val="dk1"/>
                        </a:solidFill>
                        <a:latin typeface="+mn-lt"/>
                        <a:ea typeface="+mn-ea"/>
                        <a:cs typeface="Times New Roman" pitchFamily="18" charset="0"/>
                      </a:endParaRPr>
                    </a:p>
                  </a:txBody>
                  <a:tcPr marT="45719" marB="45719"/>
                </a:tc>
                <a:tc>
                  <a:txBody>
                    <a:bodyPr/>
                    <a:lstStyle/>
                    <a:p>
                      <a:pPr lvl="0" algn="just"/>
                      <a:r>
                        <a:rPr kumimoji="0" lang="en-US" sz="1400" b="0" kern="1200" dirty="0" err="1">
                          <a:solidFill>
                            <a:schemeClr val="dk1"/>
                          </a:solidFill>
                        </a:rPr>
                        <a:t>IoV</a:t>
                      </a:r>
                      <a:r>
                        <a:rPr kumimoji="0" lang="en-US" sz="1400" b="0" kern="1200" dirty="0">
                          <a:solidFill>
                            <a:schemeClr val="dk1"/>
                          </a:solidFill>
                        </a:rPr>
                        <a:t> is conceptualized to solve several problems faced in traditional VANETs, such as, lack of coordination between disparate vehicles that are travelling at a distance from each other, scalability, ubiquity and information insufficiency, etc.</a:t>
                      </a:r>
                    </a:p>
                    <a:p>
                      <a:pPr lvl="0" algn="just"/>
                      <a:r>
                        <a:rPr kumimoji="0" lang="en-US" sz="1400" b="0" kern="1200" dirty="0">
                          <a:solidFill>
                            <a:schemeClr val="dk1"/>
                          </a:solidFill>
                        </a:rPr>
                        <a:t>The sharing of information in </a:t>
                      </a:r>
                      <a:r>
                        <a:rPr kumimoji="0" lang="en-US" sz="1400" b="0" kern="1200" dirty="0" err="1">
                          <a:solidFill>
                            <a:schemeClr val="dk1"/>
                          </a:solidFill>
                        </a:rPr>
                        <a:t>SIoV</a:t>
                      </a:r>
                      <a:r>
                        <a:rPr kumimoji="0" lang="en-US" sz="1400" b="0" kern="1200" dirty="0">
                          <a:solidFill>
                            <a:schemeClr val="dk1"/>
                          </a:solidFill>
                        </a:rPr>
                        <a:t> depends on several factors such as context, connection type, network structure, nature of application and environment.</a:t>
                      </a:r>
                    </a:p>
                    <a:p>
                      <a:pPr algn="just"/>
                      <a:r>
                        <a:rPr kumimoji="0" lang="en-US" sz="1400" b="0" kern="1200" dirty="0">
                          <a:solidFill>
                            <a:schemeClr val="dk1"/>
                          </a:solidFill>
                        </a:rPr>
                        <a:t> </a:t>
                      </a:r>
                      <a:endParaRPr kumimoji="0" lang="en-US" sz="1400" b="0" kern="1200" dirty="0">
                        <a:solidFill>
                          <a:schemeClr val="dk1"/>
                        </a:solidFill>
                        <a:latin typeface="+mn-lt"/>
                        <a:ea typeface="+mn-ea"/>
                        <a:cs typeface="Times New Roman" pitchFamily="18" charset="0"/>
                      </a:endParaRPr>
                    </a:p>
                  </a:txBody>
                  <a:tcPr marT="45719" marB="45719"/>
                </a:tc>
                <a:extLst>
                  <a:ext uri="{0D108BD9-81ED-4DB2-BD59-A6C34878D82A}">
                    <a16:rowId xmlns:a16="http://schemas.microsoft.com/office/drawing/2014/main" val="445210491"/>
                  </a:ext>
                </a:extLst>
              </a:tr>
            </a:tbl>
          </a:graphicData>
        </a:graphic>
      </p:graphicFrame>
    </p:spTree>
    <p:extLst>
      <p:ext uri="{BB962C8B-B14F-4D97-AF65-F5344CB8AC3E}">
        <p14:creationId xmlns:p14="http://schemas.microsoft.com/office/powerpoint/2010/main" val="1145116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1B9F00D-4430-4314-9EAA-AAE6109940A5}"/>
              </a:ext>
            </a:extLst>
          </p:cNvPr>
          <p:cNvGraphicFramePr>
            <a:graphicFrameLocks noGrp="1"/>
          </p:cNvGraphicFramePr>
          <p:nvPr>
            <p:extLst>
              <p:ext uri="{D42A27DB-BD31-4B8C-83A1-F6EECF244321}">
                <p14:modId xmlns:p14="http://schemas.microsoft.com/office/powerpoint/2010/main" val="3615563718"/>
              </p:ext>
            </p:extLst>
          </p:nvPr>
        </p:nvGraphicFramePr>
        <p:xfrm>
          <a:off x="576072" y="813816"/>
          <a:ext cx="11009376" cy="5093208"/>
        </p:xfrm>
        <a:graphic>
          <a:graphicData uri="http://schemas.openxmlformats.org/drawingml/2006/table">
            <a:tbl>
              <a:tblPr firstRow="1" bandRow="1">
                <a:tableStyleId>{22838BEF-8BB2-4498-84A7-C5851F593DF1}</a:tableStyleId>
              </a:tblPr>
              <a:tblGrid>
                <a:gridCol w="521208">
                  <a:extLst>
                    <a:ext uri="{9D8B030D-6E8A-4147-A177-3AD203B41FA5}">
                      <a16:colId xmlns:a16="http://schemas.microsoft.com/office/drawing/2014/main" val="4213737740"/>
                    </a:ext>
                  </a:extLst>
                </a:gridCol>
                <a:gridCol w="694944">
                  <a:extLst>
                    <a:ext uri="{9D8B030D-6E8A-4147-A177-3AD203B41FA5}">
                      <a16:colId xmlns:a16="http://schemas.microsoft.com/office/drawing/2014/main" val="2191328249"/>
                    </a:ext>
                  </a:extLst>
                </a:gridCol>
                <a:gridCol w="1865376">
                  <a:extLst>
                    <a:ext uri="{9D8B030D-6E8A-4147-A177-3AD203B41FA5}">
                      <a16:colId xmlns:a16="http://schemas.microsoft.com/office/drawing/2014/main" val="1935725858"/>
                    </a:ext>
                  </a:extLst>
                </a:gridCol>
                <a:gridCol w="1700784">
                  <a:extLst>
                    <a:ext uri="{9D8B030D-6E8A-4147-A177-3AD203B41FA5}">
                      <a16:colId xmlns:a16="http://schemas.microsoft.com/office/drawing/2014/main" val="2104660986"/>
                    </a:ext>
                  </a:extLst>
                </a:gridCol>
                <a:gridCol w="3054096">
                  <a:extLst>
                    <a:ext uri="{9D8B030D-6E8A-4147-A177-3AD203B41FA5}">
                      <a16:colId xmlns:a16="http://schemas.microsoft.com/office/drawing/2014/main" val="883334253"/>
                    </a:ext>
                  </a:extLst>
                </a:gridCol>
                <a:gridCol w="3172968">
                  <a:extLst>
                    <a:ext uri="{9D8B030D-6E8A-4147-A177-3AD203B41FA5}">
                      <a16:colId xmlns:a16="http://schemas.microsoft.com/office/drawing/2014/main" val="3297734907"/>
                    </a:ext>
                  </a:extLst>
                </a:gridCol>
              </a:tblGrid>
              <a:tr h="5093208">
                <a:tc>
                  <a:txBody>
                    <a:bodyPr/>
                    <a:lstStyle/>
                    <a:p>
                      <a:r>
                        <a:rPr lang="en-IN" sz="1600" dirty="0">
                          <a:latin typeface="+mn-lt"/>
                        </a:rPr>
                        <a:t>9</a:t>
                      </a:r>
                    </a:p>
                  </a:txBody>
                  <a:tcPr/>
                </a:tc>
                <a:tc>
                  <a:txBody>
                    <a:bodyPr/>
                    <a:lstStyle/>
                    <a:p>
                      <a:r>
                        <a:rPr lang="en-IN" sz="1600" dirty="0">
                          <a:latin typeface="+mn-lt"/>
                        </a:rPr>
                        <a:t>2017</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mn-lt"/>
                        </a:rPr>
                        <a:t>Kaveh Bakhsh </a:t>
                      </a:r>
                      <a:r>
                        <a:rPr kumimoji="0" lang="en-US" sz="1600" b="0" kern="1200" dirty="0" err="1">
                          <a:solidFill>
                            <a:schemeClr val="dk1"/>
                          </a:solidFill>
                          <a:latin typeface="+mn-lt"/>
                        </a:rPr>
                        <a:t>Kelarestaghi</a:t>
                      </a:r>
                      <a:r>
                        <a:rPr kumimoji="0" lang="en-US" sz="1600" b="0" kern="1200" dirty="0">
                          <a:solidFill>
                            <a:schemeClr val="dk1"/>
                          </a:solidFill>
                          <a:latin typeface="+mn-lt"/>
                        </a:rPr>
                        <a:t>, </a:t>
                      </a:r>
                      <a:r>
                        <a:rPr kumimoji="0" lang="en-US" sz="1600" b="0" kern="1200" dirty="0" err="1">
                          <a:solidFill>
                            <a:schemeClr val="dk1"/>
                          </a:solidFill>
                          <a:latin typeface="+mn-lt"/>
                        </a:rPr>
                        <a:t>Mahsa</a:t>
                      </a:r>
                      <a:r>
                        <a:rPr kumimoji="0" lang="en-US" sz="1600" b="0" kern="1200" dirty="0">
                          <a:solidFill>
                            <a:schemeClr val="dk1"/>
                          </a:solidFill>
                          <a:latin typeface="+mn-lt"/>
                        </a:rPr>
                        <a:t> </a:t>
                      </a:r>
                      <a:r>
                        <a:rPr kumimoji="0" lang="en-US" sz="1600" b="0" kern="1200" dirty="0" err="1">
                          <a:solidFill>
                            <a:schemeClr val="dk1"/>
                          </a:solidFill>
                          <a:latin typeface="+mn-lt"/>
                        </a:rPr>
                        <a:t>Foruhandeh</a:t>
                      </a:r>
                      <a:endParaRPr kumimoji="0" lang="en-US" sz="1600" b="0" kern="1200" dirty="0">
                        <a:solidFill>
                          <a:schemeClr val="dk1"/>
                        </a:solidFill>
                        <a:latin typeface="+mn-lt"/>
                      </a:endParaRPr>
                    </a:p>
                    <a:p>
                      <a:pPr marL="0" marR="0" indent="0" algn="just" defTabSz="914400" rtl="0" eaLnBrk="1" fontAlgn="auto" latinLnBrk="0" hangingPunct="1">
                        <a:lnSpc>
                          <a:spcPct val="100000"/>
                        </a:lnSpc>
                        <a:spcBef>
                          <a:spcPts val="0"/>
                        </a:spcBef>
                        <a:spcAft>
                          <a:spcPts val="0"/>
                        </a:spcAft>
                        <a:buClrTx/>
                        <a:buSzTx/>
                        <a:buFontTx/>
                        <a:buNone/>
                        <a:tabLst/>
                        <a:defRPr/>
                      </a:pPr>
                      <a:endParaRPr kumimoji="0" lang="en-US" sz="1600" b="0" kern="1200" dirty="0">
                        <a:solidFill>
                          <a:schemeClr val="dk1"/>
                        </a:solidFill>
                        <a:latin typeface="+mn-lt"/>
                        <a:ea typeface="+mn-ea"/>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dirty="0" err="1">
                          <a:solidFill>
                            <a:schemeClr val="dk1"/>
                          </a:solidFill>
                          <a:latin typeface="+mn-lt"/>
                          <a:ea typeface="+mn-ea"/>
                          <a:cs typeface="Times New Roman" pitchFamily="18" charset="0"/>
                        </a:rPr>
                        <a:t>Arxiv</a:t>
                      </a:r>
                      <a:r>
                        <a:rPr kumimoji="0" lang="en-US" sz="1600" b="0" kern="1200" dirty="0">
                          <a:solidFill>
                            <a:schemeClr val="dk1"/>
                          </a:solidFill>
                          <a:latin typeface="+mn-lt"/>
                          <a:ea typeface="+mn-ea"/>
                          <a:cs typeface="Times New Roman" pitchFamily="18" charset="0"/>
                        </a:rPr>
                        <a:t> Journal</a:t>
                      </a:r>
                    </a:p>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mn-lt"/>
                          <a:ea typeface="+mn-ea"/>
                          <a:cs typeface="Times New Roman" pitchFamily="18" charset="0"/>
                        </a:rPr>
                        <a:t>https://arxiv.org/abs/1903.01541</a:t>
                      </a:r>
                    </a:p>
                  </a:txBody>
                  <a:tcPr marT="45719" marB="45719"/>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600" b="0" kern="1200" dirty="0">
                          <a:solidFill>
                            <a:schemeClr val="dk1"/>
                          </a:solidFill>
                          <a:latin typeface="+mn-lt"/>
                        </a:rPr>
                        <a:t>Survey on Vehicular Ad Hoc Networks and Its Access Technologies Security Vulnerabilities and Countermeasures</a:t>
                      </a:r>
                      <a:endParaRPr kumimoji="0" lang="en-US" sz="1600" b="0" kern="1200" dirty="0">
                        <a:solidFill>
                          <a:schemeClr val="dk1"/>
                        </a:solidFill>
                        <a:latin typeface="+mn-lt"/>
                        <a:ea typeface="+mn-ea"/>
                        <a:cs typeface="Times New Roman" pitchFamily="18" charset="0"/>
                      </a:endParaRPr>
                    </a:p>
                  </a:txBody>
                  <a:tcPr marT="45719" marB="45719"/>
                </a:tc>
                <a:tc>
                  <a:txBody>
                    <a:bodyPr/>
                    <a:lstStyle/>
                    <a:p>
                      <a:pPr lvl="0" algn="just"/>
                      <a:r>
                        <a:rPr kumimoji="0" lang="en-US" sz="1600" b="0" kern="1200" dirty="0">
                          <a:solidFill>
                            <a:schemeClr val="dk1"/>
                          </a:solidFill>
                          <a:latin typeface="+mn-lt"/>
                        </a:rPr>
                        <a:t>Providing knowledge to the vehicles or other entities involved with modern transportation in such networks, is the key to proper traffic management, efficient use of resources, and to improve the transportation safety.</a:t>
                      </a:r>
                    </a:p>
                    <a:p>
                      <a:pPr lvl="0" algn="just"/>
                      <a:r>
                        <a:rPr kumimoji="0" lang="en-US" sz="1600" b="0" kern="1200" dirty="0">
                          <a:solidFill>
                            <a:schemeClr val="dk1"/>
                          </a:solidFill>
                          <a:latin typeface="+mn-lt"/>
                        </a:rPr>
                        <a:t>Compounding VANETs and modern vehicles will allow adversaries to gain access to the </a:t>
                      </a:r>
                      <a:r>
                        <a:rPr kumimoji="0" lang="en-US" sz="1600" b="0" kern="1200" dirty="0" err="1">
                          <a:solidFill>
                            <a:schemeClr val="dk1"/>
                          </a:solidFill>
                          <a:latin typeface="+mn-lt"/>
                        </a:rPr>
                        <a:t>invehicle</a:t>
                      </a:r>
                      <a:r>
                        <a:rPr kumimoji="0" lang="en-US" sz="1600" b="0" kern="1200" dirty="0">
                          <a:solidFill>
                            <a:schemeClr val="dk1"/>
                          </a:solidFill>
                          <a:latin typeface="+mn-lt"/>
                        </a:rPr>
                        <a:t> networks and take control of vehicles remotely to use them as a target or a foothold.</a:t>
                      </a:r>
                      <a:endParaRPr kumimoji="0" lang="en-US" sz="1600" b="0" kern="1200" dirty="0">
                        <a:solidFill>
                          <a:schemeClr val="dk1"/>
                        </a:solidFill>
                        <a:latin typeface="+mn-lt"/>
                        <a:ea typeface="+mn-ea"/>
                        <a:cs typeface="Times New Roman" pitchFamily="18" charset="0"/>
                      </a:endParaRPr>
                    </a:p>
                  </a:txBody>
                  <a:tcPr marT="45719" marB="45719"/>
                </a:tc>
                <a:tc>
                  <a:txBody>
                    <a:bodyPr/>
                    <a:lstStyle/>
                    <a:p>
                      <a:pPr lvl="0" algn="just"/>
                      <a:r>
                        <a:rPr kumimoji="0" lang="en-US" sz="1600" b="0" kern="1200" dirty="0">
                          <a:solidFill>
                            <a:schemeClr val="dk1"/>
                          </a:solidFill>
                          <a:latin typeface="+mn-lt"/>
                        </a:rPr>
                        <a:t>We survey security challenges that emerge from application of different VANETs’ access technologies.</a:t>
                      </a:r>
                    </a:p>
                    <a:p>
                      <a:pPr lvl="0" algn="just"/>
                      <a:r>
                        <a:rPr kumimoji="0" lang="en-US" sz="1600" b="0" kern="1200" dirty="0">
                          <a:solidFill>
                            <a:schemeClr val="dk1"/>
                          </a:solidFill>
                          <a:latin typeface="+mn-lt"/>
                        </a:rPr>
                        <a:t>Security challenges and propound heterogeneous technologies to achieve the highest security and best performance in VANETs.</a:t>
                      </a:r>
                      <a:endParaRPr kumimoji="0" lang="en-US" sz="1600" b="0" kern="1200" dirty="0">
                        <a:solidFill>
                          <a:schemeClr val="dk1"/>
                        </a:solidFill>
                        <a:latin typeface="+mn-lt"/>
                        <a:ea typeface="+mn-ea"/>
                        <a:cs typeface="Times New Roman" pitchFamily="18" charset="0"/>
                      </a:endParaRPr>
                    </a:p>
                  </a:txBody>
                  <a:tcPr marT="45719" marB="45719"/>
                </a:tc>
                <a:extLst>
                  <a:ext uri="{0D108BD9-81ED-4DB2-BD59-A6C34878D82A}">
                    <a16:rowId xmlns:a16="http://schemas.microsoft.com/office/drawing/2014/main" val="1619698020"/>
                  </a:ext>
                </a:extLst>
              </a:tr>
            </a:tbl>
          </a:graphicData>
        </a:graphic>
      </p:graphicFrame>
    </p:spTree>
    <p:extLst>
      <p:ext uri="{BB962C8B-B14F-4D97-AF65-F5344CB8AC3E}">
        <p14:creationId xmlns:p14="http://schemas.microsoft.com/office/powerpoint/2010/main" val="7149938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9B7E-208F-445D-BC06-026D32610A63}"/>
              </a:ext>
            </a:extLst>
          </p:cNvPr>
          <p:cNvSpPr>
            <a:spLocks noGrp="1"/>
          </p:cNvSpPr>
          <p:nvPr>
            <p:ph type="title"/>
          </p:nvPr>
        </p:nvSpPr>
        <p:spPr>
          <a:xfrm>
            <a:off x="777240" y="98425"/>
            <a:ext cx="10659110" cy="1325563"/>
          </a:xfrm>
        </p:spPr>
        <p:txBody>
          <a:bodyPr>
            <a:normAutofit/>
          </a:bodyPr>
          <a:lstStyle/>
          <a:p>
            <a:pPr algn="ctr"/>
            <a:r>
              <a:rPr lang="en-US" sz="4000" dirty="0"/>
              <a:t>PROBLEM STATEMENT</a:t>
            </a:r>
            <a:endParaRPr lang="en-IN" sz="4000" dirty="0"/>
          </a:p>
        </p:txBody>
      </p:sp>
      <p:sp>
        <p:nvSpPr>
          <p:cNvPr id="3" name="Content Placeholder 2">
            <a:extLst>
              <a:ext uri="{FF2B5EF4-FFF2-40B4-BE49-F238E27FC236}">
                <a16:creationId xmlns:a16="http://schemas.microsoft.com/office/drawing/2014/main" id="{A9E17980-1511-4BFF-8D46-612652833D75}"/>
              </a:ext>
            </a:extLst>
          </p:cNvPr>
          <p:cNvSpPr>
            <a:spLocks noGrp="1"/>
          </p:cNvSpPr>
          <p:nvPr>
            <p:ph idx="1"/>
          </p:nvPr>
        </p:nvSpPr>
        <p:spPr>
          <a:xfrm>
            <a:off x="777240" y="1644650"/>
            <a:ext cx="10659110" cy="4351338"/>
          </a:xfrm>
        </p:spPr>
        <p:txBody>
          <a:bodyPr>
            <a:noAutofit/>
          </a:bodyPr>
          <a:lstStyle/>
          <a:p>
            <a:r>
              <a:rPr lang="en-US" sz="2400" b="0" i="0" dirty="0">
                <a:solidFill>
                  <a:srgbClr val="222222"/>
                </a:solidFill>
                <a:effectLst/>
                <a:latin typeface="Times New Roman" panose="02020603050405020304" pitchFamily="18" charset="0"/>
                <a:cs typeface="Times New Roman" panose="02020603050405020304" pitchFamily="18" charset="0"/>
              </a:rPr>
              <a:t>In any city mobility is a key concern; be it going to school, college and office or for any other purpose citizens use transport system to travel within the city.</a:t>
            </a:r>
          </a:p>
          <a:p>
            <a:r>
              <a:rPr lang="en-US" sz="2400" b="0" i="0" dirty="0">
                <a:solidFill>
                  <a:srgbClr val="222222"/>
                </a:solidFill>
                <a:effectLst/>
                <a:latin typeface="Times New Roman" panose="02020603050405020304" pitchFamily="18" charset="0"/>
                <a:cs typeface="Times New Roman" panose="02020603050405020304" pitchFamily="18" charset="0"/>
              </a:rPr>
              <a:t>With urbanization expanding with speedy stride, number of vehicles on road is also increasing. Combination of both in return puts enormous pressure on cities to maintain a better traffic system so that the city keeps on moving without any hassle.</a:t>
            </a:r>
            <a:endParaRPr lang="en-US" sz="2400" dirty="0">
              <a:solidFill>
                <a:srgbClr val="222222"/>
              </a:solidFill>
              <a:latin typeface="Times New Roman" panose="02020603050405020304" pitchFamily="18" charset="0"/>
              <a:cs typeface="Times New Roman" panose="02020603050405020304" pitchFamily="18" charset="0"/>
            </a:endParaRPr>
          </a:p>
          <a:p>
            <a:r>
              <a:rPr lang="en-US" sz="2400" b="0" i="0" dirty="0">
                <a:solidFill>
                  <a:srgbClr val="222222"/>
                </a:solidFill>
                <a:effectLst/>
                <a:latin typeface="Times New Roman" panose="02020603050405020304" pitchFamily="18" charset="0"/>
                <a:cs typeface="Times New Roman" panose="02020603050405020304" pitchFamily="18" charset="0"/>
              </a:rPr>
              <a:t>Number of fatal accidents increases with increase in traffic flow. Delivering information about some dangerous conditions like forward collisions, backward collisions, </a:t>
            </a:r>
            <a:r>
              <a:rPr lang="en-US" sz="2400" b="0" i="0" dirty="0" err="1">
                <a:solidFill>
                  <a:srgbClr val="222222"/>
                </a:solidFill>
                <a:effectLst/>
                <a:latin typeface="Times New Roman" panose="02020603050405020304" pitchFamily="18" charset="0"/>
                <a:cs typeface="Times New Roman" panose="02020603050405020304" pitchFamily="18" charset="0"/>
              </a:rPr>
              <a:t>overspeeding</a:t>
            </a:r>
            <a:r>
              <a:rPr lang="en-US" sz="2400" b="0" i="0" dirty="0">
                <a:solidFill>
                  <a:srgbClr val="222222"/>
                </a:solidFill>
                <a:effectLst/>
                <a:latin typeface="Times New Roman" panose="02020603050405020304" pitchFamily="18" charset="0"/>
                <a:cs typeface="Times New Roman" panose="02020603050405020304" pitchFamily="18" charset="0"/>
              </a:rPr>
              <a:t> prior to the driver reduces the number of accidents.</a:t>
            </a:r>
          </a:p>
          <a:p>
            <a:r>
              <a:rPr lang="en-US" sz="2400" b="0" i="0" dirty="0">
                <a:solidFill>
                  <a:srgbClr val="222222"/>
                </a:solidFill>
                <a:effectLst/>
                <a:latin typeface="Times New Roman" panose="02020603050405020304" pitchFamily="18" charset="0"/>
                <a:cs typeface="Times New Roman" panose="02020603050405020304" pitchFamily="18" charset="0"/>
              </a:rPr>
              <a:t>The system delivers information like indicators and partial brakes accidents on roads, change in route, diversions, work zone conditions etc. that contributes a lot to reduce road accidents and </a:t>
            </a:r>
            <a:r>
              <a:rPr lang="en-US" sz="2400" b="0" i="0" dirty="0" err="1">
                <a:solidFill>
                  <a:srgbClr val="222222"/>
                </a:solidFill>
                <a:effectLst/>
                <a:latin typeface="Times New Roman" panose="02020603050405020304" pitchFamily="18" charset="0"/>
                <a:cs typeface="Times New Roman" panose="02020603050405020304" pitchFamily="18" charset="0"/>
              </a:rPr>
              <a:t>therby</a:t>
            </a:r>
            <a:r>
              <a:rPr lang="en-US" sz="2400" b="0" i="0" dirty="0">
                <a:solidFill>
                  <a:srgbClr val="222222"/>
                </a:solidFill>
                <a:effectLst/>
                <a:latin typeface="Times New Roman" panose="02020603050405020304" pitchFamily="18" charset="0"/>
                <a:cs typeface="Times New Roman" panose="02020603050405020304" pitchFamily="18" charset="0"/>
              </a:rPr>
              <a:t> ensuring the safety of road users.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173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8CA0581A-CEE4-4E95-A0F7-A2484C451E37}"/>
              </a:ext>
            </a:extLst>
          </p:cNvPr>
          <p:cNvSpPr txBox="1">
            <a:spLocks/>
          </p:cNvSpPr>
          <p:nvPr/>
        </p:nvSpPr>
        <p:spPr>
          <a:xfrm>
            <a:off x="777240" y="365126"/>
            <a:ext cx="10659110" cy="820530"/>
          </a:xfrm>
          <a:prstGeom prst="rect">
            <a:avLst/>
          </a:prstGeom>
        </p:spPr>
        <p:txBody>
          <a:bodyPr>
            <a:normAutofit fontScale="92500" lnSpcReduction="20000"/>
          </a:bodyPr>
          <a:lstStyle>
            <a:lvl1pPr algn="l" defTabSz="914400" rtl="0" eaLnBrk="1" latinLnBrk="0" hangingPunct="1">
              <a:lnSpc>
                <a:spcPct val="90000"/>
              </a:lnSpc>
              <a:spcBef>
                <a:spcPct val="0"/>
              </a:spcBef>
              <a:buNone/>
              <a:defRPr sz="5400" kern="1200">
                <a:solidFill>
                  <a:schemeClr val="tx2"/>
                </a:solidFill>
                <a:latin typeface="+mj-lt"/>
                <a:ea typeface="+mj-ea"/>
                <a:cs typeface="+mj-cs"/>
              </a:defRPr>
            </a:lvl1pPr>
          </a:lstStyle>
          <a:p>
            <a:r>
              <a:rPr lang="en-IN" sz="2400" dirty="0"/>
              <a:t>                                         </a:t>
            </a:r>
          </a:p>
          <a:p>
            <a:r>
              <a:rPr lang="en-IN" sz="4000" dirty="0"/>
              <a:t>                      SYSTEM ARCHITECTURE</a:t>
            </a:r>
          </a:p>
        </p:txBody>
      </p:sp>
      <p:sp>
        <p:nvSpPr>
          <p:cNvPr id="34" name="Rectangle 17">
            <a:extLst>
              <a:ext uri="{FF2B5EF4-FFF2-40B4-BE49-F238E27FC236}">
                <a16:creationId xmlns:a16="http://schemas.microsoft.com/office/drawing/2014/main" id="{2167A116-921E-4ABA-8DE2-76000920AA97}"/>
              </a:ext>
            </a:extLst>
          </p:cNvPr>
          <p:cNvSpPr>
            <a:spLocks noChangeArrowheads="1"/>
          </p:cNvSpPr>
          <p:nvPr/>
        </p:nvSpPr>
        <p:spPr bwMode="auto">
          <a:xfrm>
            <a:off x="3270504" y="23012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35" name="Group 1">
            <a:extLst>
              <a:ext uri="{FF2B5EF4-FFF2-40B4-BE49-F238E27FC236}">
                <a16:creationId xmlns:a16="http://schemas.microsoft.com/office/drawing/2014/main" id="{6D84F432-5CAE-49E3-AED2-6F186EE4388C}"/>
              </a:ext>
            </a:extLst>
          </p:cNvPr>
          <p:cNvGrpSpPr>
            <a:grpSpLocks/>
          </p:cNvGrpSpPr>
          <p:nvPr/>
        </p:nvGrpSpPr>
        <p:grpSpPr bwMode="auto">
          <a:xfrm>
            <a:off x="859536" y="1185656"/>
            <a:ext cx="10659110" cy="1522580"/>
            <a:chOff x="0" y="0"/>
            <a:chExt cx="4083" cy="846"/>
          </a:xfrm>
        </p:grpSpPr>
        <p:pic>
          <p:nvPicPr>
            <p:cNvPr id="2064" name="Picture 16">
              <a:extLst>
                <a:ext uri="{FF2B5EF4-FFF2-40B4-BE49-F238E27FC236}">
                  <a16:creationId xmlns:a16="http://schemas.microsoft.com/office/drawing/2014/main" id="{681485F7-055C-4B60-81C0-10F7A3095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 y="339"/>
              <a:ext cx="4074" cy="504"/>
            </a:xfrm>
            <a:prstGeom prst="rect">
              <a:avLst/>
            </a:prstGeom>
            <a:noFill/>
            <a:extLst>
              <a:ext uri="{909E8E84-426E-40DD-AFC4-6F175D3DCCD1}">
                <a14:hiddenFill xmlns:a14="http://schemas.microsoft.com/office/drawing/2010/main">
                  <a:solidFill>
                    <a:srgbClr val="FFFFFF"/>
                  </a:solidFill>
                </a14:hiddenFill>
              </a:ext>
            </a:extLst>
          </p:spPr>
        </p:pic>
        <p:sp>
          <p:nvSpPr>
            <p:cNvPr id="36" name="Freeform 15">
              <a:extLst>
                <a:ext uri="{FF2B5EF4-FFF2-40B4-BE49-F238E27FC236}">
                  <a16:creationId xmlns:a16="http://schemas.microsoft.com/office/drawing/2014/main" id="{0C6BEE1D-CEB0-459E-8853-17CBE1CE0F5C}"/>
                </a:ext>
              </a:extLst>
            </p:cNvPr>
            <p:cNvSpPr>
              <a:spLocks/>
            </p:cNvSpPr>
            <p:nvPr/>
          </p:nvSpPr>
          <p:spPr bwMode="auto">
            <a:xfrm>
              <a:off x="1" y="0"/>
              <a:ext cx="4080" cy="846"/>
            </a:xfrm>
            <a:custGeom>
              <a:avLst/>
              <a:gdLst>
                <a:gd name="T0" fmla="+- 0 4081 2"/>
                <a:gd name="T1" fmla="*/ T0 w 4080"/>
                <a:gd name="T2" fmla="*/ 0 h 846"/>
                <a:gd name="T3" fmla="+- 0 4078 2"/>
                <a:gd name="T4" fmla="*/ T3 w 4080"/>
                <a:gd name="T5" fmla="*/ 0 h 846"/>
                <a:gd name="T6" fmla="+- 0 4078 2"/>
                <a:gd name="T7" fmla="*/ T6 w 4080"/>
                <a:gd name="T8" fmla="*/ 4 h 846"/>
                <a:gd name="T9" fmla="+- 0 4078 2"/>
                <a:gd name="T10" fmla="*/ T9 w 4080"/>
                <a:gd name="T11" fmla="*/ 842 h 846"/>
                <a:gd name="T12" fmla="+- 0 5 2"/>
                <a:gd name="T13" fmla="*/ T12 w 4080"/>
                <a:gd name="T14" fmla="*/ 842 h 846"/>
                <a:gd name="T15" fmla="+- 0 5 2"/>
                <a:gd name="T16" fmla="*/ T15 w 4080"/>
                <a:gd name="T17" fmla="*/ 4 h 846"/>
                <a:gd name="T18" fmla="+- 0 4078 2"/>
                <a:gd name="T19" fmla="*/ T18 w 4080"/>
                <a:gd name="T20" fmla="*/ 4 h 846"/>
                <a:gd name="T21" fmla="+- 0 4078 2"/>
                <a:gd name="T22" fmla="*/ T21 w 4080"/>
                <a:gd name="T23" fmla="*/ 0 h 846"/>
                <a:gd name="T24" fmla="+- 0 2 2"/>
                <a:gd name="T25" fmla="*/ T24 w 4080"/>
                <a:gd name="T26" fmla="*/ 0 h 846"/>
                <a:gd name="T27" fmla="+- 0 2 2"/>
                <a:gd name="T28" fmla="*/ T27 w 4080"/>
                <a:gd name="T29" fmla="*/ 2 h 846"/>
                <a:gd name="T30" fmla="+- 0 2 2"/>
                <a:gd name="T31" fmla="*/ T30 w 4080"/>
                <a:gd name="T32" fmla="*/ 842 h 846"/>
                <a:gd name="T33" fmla="+- 0 2 2"/>
                <a:gd name="T34" fmla="*/ T33 w 4080"/>
                <a:gd name="T35" fmla="*/ 846 h 846"/>
                <a:gd name="T36" fmla="+- 0 4081 2"/>
                <a:gd name="T37" fmla="*/ T36 w 4080"/>
                <a:gd name="T38" fmla="*/ 846 h 846"/>
                <a:gd name="T39" fmla="+- 0 4081 2"/>
                <a:gd name="T40" fmla="*/ T39 w 4080"/>
                <a:gd name="T41" fmla="*/ 842 h 846"/>
                <a:gd name="T42" fmla="+- 0 4081 2"/>
                <a:gd name="T43" fmla="*/ T42 w 4080"/>
                <a:gd name="T44" fmla="*/ 4 h 846"/>
                <a:gd name="T45" fmla="+- 0 4081 2"/>
                <a:gd name="T46" fmla="*/ T45 w 4080"/>
                <a:gd name="T47" fmla="*/ 2 h 846"/>
                <a:gd name="T48" fmla="+- 0 4081 2"/>
                <a:gd name="T49" fmla="*/ T48 w 4080"/>
                <a:gd name="T50" fmla="*/ 0 h 846"/>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 ang="0">
                  <a:pos x="T31" y="T32"/>
                </a:cxn>
                <a:cxn ang="0">
                  <a:pos x="T34" y="T35"/>
                </a:cxn>
                <a:cxn ang="0">
                  <a:pos x="T37" y="T38"/>
                </a:cxn>
                <a:cxn ang="0">
                  <a:pos x="T40" y="T41"/>
                </a:cxn>
                <a:cxn ang="0">
                  <a:pos x="T43" y="T44"/>
                </a:cxn>
                <a:cxn ang="0">
                  <a:pos x="T46" y="T47"/>
                </a:cxn>
                <a:cxn ang="0">
                  <a:pos x="T49" y="T50"/>
                </a:cxn>
              </a:cxnLst>
              <a:rect l="0" t="0" r="r" b="b"/>
              <a:pathLst>
                <a:path w="4080" h="846">
                  <a:moveTo>
                    <a:pt x="4079" y="0"/>
                  </a:moveTo>
                  <a:lnTo>
                    <a:pt x="4076" y="0"/>
                  </a:lnTo>
                  <a:lnTo>
                    <a:pt x="4076" y="4"/>
                  </a:lnTo>
                  <a:lnTo>
                    <a:pt x="4076" y="842"/>
                  </a:lnTo>
                  <a:lnTo>
                    <a:pt x="3" y="842"/>
                  </a:lnTo>
                  <a:lnTo>
                    <a:pt x="3" y="4"/>
                  </a:lnTo>
                  <a:lnTo>
                    <a:pt x="4076" y="4"/>
                  </a:lnTo>
                  <a:lnTo>
                    <a:pt x="4076" y="0"/>
                  </a:lnTo>
                  <a:lnTo>
                    <a:pt x="0" y="0"/>
                  </a:lnTo>
                  <a:lnTo>
                    <a:pt x="0" y="2"/>
                  </a:lnTo>
                  <a:lnTo>
                    <a:pt x="0" y="842"/>
                  </a:lnTo>
                  <a:lnTo>
                    <a:pt x="0" y="846"/>
                  </a:lnTo>
                  <a:lnTo>
                    <a:pt x="4079" y="846"/>
                  </a:lnTo>
                  <a:lnTo>
                    <a:pt x="4079" y="842"/>
                  </a:lnTo>
                  <a:lnTo>
                    <a:pt x="4079" y="4"/>
                  </a:lnTo>
                  <a:lnTo>
                    <a:pt x="4079" y="2"/>
                  </a:lnTo>
                  <a:lnTo>
                    <a:pt x="4079" y="0"/>
                  </a:lnTo>
                  <a:close/>
                </a:path>
              </a:pathLst>
            </a:custGeom>
            <a:solidFill>
              <a:srgbClr val="6B8D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62" name="Picture 14">
              <a:extLst>
                <a:ext uri="{FF2B5EF4-FFF2-40B4-BE49-F238E27FC236}">
                  <a16:creationId xmlns:a16="http://schemas.microsoft.com/office/drawing/2014/main" id="{06FE6FEC-C92A-4A5D-9AFC-F5F862EDC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 y="0"/>
              <a:ext cx="2" cy="339"/>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a:extLst>
                <a:ext uri="{FF2B5EF4-FFF2-40B4-BE49-F238E27FC236}">
                  <a16:creationId xmlns:a16="http://schemas.microsoft.com/office/drawing/2014/main" id="{29D4C67F-2DB7-47B0-8BBA-5603D8026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 cy="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AB76A2FE-DC39-47C8-BFEA-2EF2A58E1F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 y="3"/>
              <a:ext cx="4074" cy="462"/>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a:extLst>
                <a:ext uri="{FF2B5EF4-FFF2-40B4-BE49-F238E27FC236}">
                  <a16:creationId xmlns:a16="http://schemas.microsoft.com/office/drawing/2014/main" id="{4ADF210A-33C6-4DB1-B052-F0AC6BAAF0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0"/>
              <a:ext cx="4080" cy="33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BFF589F-8064-49A2-B5D6-2A1B5D17D5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 y="45"/>
              <a:ext cx="482" cy="48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38DBB6F3-A2D2-4BE9-BED0-371A65CB3E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6" y="120"/>
              <a:ext cx="623" cy="467"/>
            </a:xfrm>
            <a:prstGeom prst="rect">
              <a:avLst/>
            </a:prstGeom>
            <a:noFill/>
            <a:extLst>
              <a:ext uri="{909E8E84-426E-40DD-AFC4-6F175D3DCCD1}">
                <a14:hiddenFill xmlns:a14="http://schemas.microsoft.com/office/drawing/2010/main">
                  <a:solidFill>
                    <a:srgbClr val="FFFFFF"/>
                  </a:solidFill>
                </a14:hiddenFill>
              </a:ext>
            </a:extLst>
          </p:spPr>
        </p:pic>
        <p:sp>
          <p:nvSpPr>
            <p:cNvPr id="37" name="Freeform 8">
              <a:extLst>
                <a:ext uri="{FF2B5EF4-FFF2-40B4-BE49-F238E27FC236}">
                  <a16:creationId xmlns:a16="http://schemas.microsoft.com/office/drawing/2014/main" id="{19898B65-69BF-41D1-AD36-EE1133FD851F}"/>
                </a:ext>
              </a:extLst>
            </p:cNvPr>
            <p:cNvSpPr>
              <a:spLocks/>
            </p:cNvSpPr>
            <p:nvPr/>
          </p:nvSpPr>
          <p:spPr bwMode="auto">
            <a:xfrm>
              <a:off x="1206" y="108"/>
              <a:ext cx="862" cy="434"/>
            </a:xfrm>
            <a:custGeom>
              <a:avLst/>
              <a:gdLst>
                <a:gd name="T0" fmla="+- 0 1700 1207"/>
                <a:gd name="T1" fmla="*/ T0 w 862"/>
                <a:gd name="T2" fmla="+- 0 108 108"/>
                <a:gd name="T3" fmla="*/ 108 h 434"/>
                <a:gd name="T4" fmla="+- 0 1634 1207"/>
                <a:gd name="T5" fmla="*/ T4 w 862"/>
                <a:gd name="T6" fmla="+- 0 128 108"/>
                <a:gd name="T7" fmla="*/ 128 h 434"/>
                <a:gd name="T8" fmla="+- 0 1578 1207"/>
                <a:gd name="T9" fmla="*/ T8 w 862"/>
                <a:gd name="T10" fmla="+- 0 168 108"/>
                <a:gd name="T11" fmla="*/ 168 h 434"/>
                <a:gd name="T12" fmla="+- 0 1538 1207"/>
                <a:gd name="T13" fmla="*/ T12 w 862"/>
                <a:gd name="T14" fmla="+- 0 226 108"/>
                <a:gd name="T15" fmla="*/ 226 h 434"/>
                <a:gd name="T16" fmla="+- 0 1513 1207"/>
                <a:gd name="T17" fmla="*/ T16 w 862"/>
                <a:gd name="T18" fmla="+- 0 204 108"/>
                <a:gd name="T19" fmla="*/ 204 h 434"/>
                <a:gd name="T20" fmla="+- 0 1482 1207"/>
                <a:gd name="T21" fmla="*/ T20 w 862"/>
                <a:gd name="T22" fmla="+- 0 191 108"/>
                <a:gd name="T23" fmla="*/ 191 h 434"/>
                <a:gd name="T24" fmla="+- 0 1450 1207"/>
                <a:gd name="T25" fmla="*/ T24 w 862"/>
                <a:gd name="T26" fmla="+- 0 188 108"/>
                <a:gd name="T27" fmla="*/ 188 h 434"/>
                <a:gd name="T28" fmla="+- 0 1417 1207"/>
                <a:gd name="T29" fmla="*/ T28 w 862"/>
                <a:gd name="T30" fmla="+- 0 193 108"/>
                <a:gd name="T31" fmla="*/ 193 h 434"/>
                <a:gd name="T32" fmla="+- 0 1387 1207"/>
                <a:gd name="T33" fmla="*/ T32 w 862"/>
                <a:gd name="T34" fmla="+- 0 208 108"/>
                <a:gd name="T35" fmla="*/ 208 h 434"/>
                <a:gd name="T36" fmla="+- 0 1363 1207"/>
                <a:gd name="T37" fmla="*/ T36 w 862"/>
                <a:gd name="T38" fmla="+- 0 230 108"/>
                <a:gd name="T39" fmla="*/ 230 h 434"/>
                <a:gd name="T40" fmla="+- 0 1347 1207"/>
                <a:gd name="T41" fmla="*/ T40 w 862"/>
                <a:gd name="T42" fmla="+- 0 259 108"/>
                <a:gd name="T43" fmla="*/ 259 h 434"/>
                <a:gd name="T44" fmla="+- 0 1339 1207"/>
                <a:gd name="T45" fmla="*/ T44 w 862"/>
                <a:gd name="T46" fmla="+- 0 291 108"/>
                <a:gd name="T47" fmla="*/ 291 h 434"/>
                <a:gd name="T48" fmla="+- 0 1289 1207"/>
                <a:gd name="T49" fmla="*/ T48 w 862"/>
                <a:gd name="T50" fmla="+- 0 299 108"/>
                <a:gd name="T51" fmla="*/ 299 h 434"/>
                <a:gd name="T52" fmla="+- 0 1248 1207"/>
                <a:gd name="T53" fmla="*/ T52 w 862"/>
                <a:gd name="T54" fmla="+- 0 324 108"/>
                <a:gd name="T55" fmla="*/ 324 h 434"/>
                <a:gd name="T56" fmla="+- 0 1219 1207"/>
                <a:gd name="T57" fmla="*/ T56 w 862"/>
                <a:gd name="T58" fmla="+- 0 363 108"/>
                <a:gd name="T59" fmla="*/ 363 h 434"/>
                <a:gd name="T60" fmla="+- 0 1207 1207"/>
                <a:gd name="T61" fmla="*/ T60 w 862"/>
                <a:gd name="T62" fmla="+- 0 412 108"/>
                <a:gd name="T63" fmla="*/ 412 h 434"/>
                <a:gd name="T64" fmla="+- 0 1215 1207"/>
                <a:gd name="T65" fmla="*/ T64 w 862"/>
                <a:gd name="T66" fmla="+- 0 461 108"/>
                <a:gd name="T67" fmla="*/ 461 h 434"/>
                <a:gd name="T68" fmla="+- 0 1241 1207"/>
                <a:gd name="T69" fmla="*/ T68 w 862"/>
                <a:gd name="T70" fmla="+- 0 502 108"/>
                <a:gd name="T71" fmla="*/ 502 h 434"/>
                <a:gd name="T72" fmla="+- 0 1280 1207"/>
                <a:gd name="T73" fmla="*/ T72 w 862"/>
                <a:gd name="T74" fmla="+- 0 530 108"/>
                <a:gd name="T75" fmla="*/ 530 h 434"/>
                <a:gd name="T76" fmla="+- 0 1330 1207"/>
                <a:gd name="T77" fmla="*/ T76 w 862"/>
                <a:gd name="T78" fmla="+- 0 542 108"/>
                <a:gd name="T79" fmla="*/ 542 h 434"/>
                <a:gd name="T80" fmla="+- 0 1964 1207"/>
                <a:gd name="T81" fmla="*/ T80 w 862"/>
                <a:gd name="T82" fmla="+- 0 542 108"/>
                <a:gd name="T83" fmla="*/ 542 h 434"/>
                <a:gd name="T84" fmla="+- 0 2009 1207"/>
                <a:gd name="T85" fmla="*/ T84 w 862"/>
                <a:gd name="T86" fmla="+- 0 527 108"/>
                <a:gd name="T87" fmla="*/ 527 h 434"/>
                <a:gd name="T88" fmla="+- 0 2044 1207"/>
                <a:gd name="T89" fmla="*/ T88 w 862"/>
                <a:gd name="T90" fmla="+- 0 498 108"/>
                <a:gd name="T91" fmla="*/ 498 h 434"/>
                <a:gd name="T92" fmla="+- 0 2065 1207"/>
                <a:gd name="T93" fmla="*/ T92 w 862"/>
                <a:gd name="T94" fmla="+- 0 458 108"/>
                <a:gd name="T95" fmla="*/ 458 h 434"/>
                <a:gd name="T96" fmla="+- 0 2068 1207"/>
                <a:gd name="T97" fmla="*/ T96 w 862"/>
                <a:gd name="T98" fmla="+- 0 412 108"/>
                <a:gd name="T99" fmla="*/ 412 h 434"/>
                <a:gd name="T100" fmla="+- 0 2053 1207"/>
                <a:gd name="T101" fmla="*/ T100 w 862"/>
                <a:gd name="T102" fmla="+- 0 367 108"/>
                <a:gd name="T103" fmla="*/ 367 h 434"/>
                <a:gd name="T104" fmla="+- 0 2024 1207"/>
                <a:gd name="T105" fmla="*/ T104 w 862"/>
                <a:gd name="T106" fmla="+- 0 333 108"/>
                <a:gd name="T107" fmla="*/ 333 h 434"/>
                <a:gd name="T108" fmla="+- 0 1983 1207"/>
                <a:gd name="T109" fmla="*/ T108 w 862"/>
                <a:gd name="T110" fmla="+- 0 313 108"/>
                <a:gd name="T111" fmla="*/ 313 h 434"/>
                <a:gd name="T112" fmla="+- 0 1936 1207"/>
                <a:gd name="T113" fmla="*/ T112 w 862"/>
                <a:gd name="T114" fmla="+- 0 309 108"/>
                <a:gd name="T115" fmla="*/ 309 h 434"/>
                <a:gd name="T116" fmla="+- 0 1923 1207"/>
                <a:gd name="T117" fmla="*/ T116 w 862"/>
                <a:gd name="T118" fmla="+- 0 241 108"/>
                <a:gd name="T119" fmla="*/ 241 h 434"/>
                <a:gd name="T120" fmla="+- 0 1889 1207"/>
                <a:gd name="T121" fmla="*/ T120 w 862"/>
                <a:gd name="T122" fmla="+- 0 182 108"/>
                <a:gd name="T123" fmla="*/ 182 h 434"/>
                <a:gd name="T124" fmla="+- 0 1837 1207"/>
                <a:gd name="T125" fmla="*/ T124 w 862"/>
                <a:gd name="T126" fmla="+- 0 137 108"/>
                <a:gd name="T127" fmla="*/ 137 h 434"/>
                <a:gd name="T128" fmla="+- 0 1771 1207"/>
                <a:gd name="T129" fmla="*/ T128 w 862"/>
                <a:gd name="T130" fmla="+- 0 111 108"/>
                <a:gd name="T131" fmla="*/ 111 h 434"/>
                <a:gd name="T132" fmla="+- 0 1700 1207"/>
                <a:gd name="T133" fmla="*/ T132 w 862"/>
                <a:gd name="T134" fmla="+- 0 108 108"/>
                <a:gd name="T135" fmla="*/ 108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862" h="434">
                  <a:moveTo>
                    <a:pt x="493" y="0"/>
                  </a:moveTo>
                  <a:lnTo>
                    <a:pt x="427" y="20"/>
                  </a:lnTo>
                  <a:lnTo>
                    <a:pt x="371" y="60"/>
                  </a:lnTo>
                  <a:lnTo>
                    <a:pt x="331" y="118"/>
                  </a:lnTo>
                  <a:lnTo>
                    <a:pt x="306" y="96"/>
                  </a:lnTo>
                  <a:lnTo>
                    <a:pt x="275" y="83"/>
                  </a:lnTo>
                  <a:lnTo>
                    <a:pt x="243" y="80"/>
                  </a:lnTo>
                  <a:lnTo>
                    <a:pt x="210" y="85"/>
                  </a:lnTo>
                  <a:lnTo>
                    <a:pt x="180" y="100"/>
                  </a:lnTo>
                  <a:lnTo>
                    <a:pt x="156" y="122"/>
                  </a:lnTo>
                  <a:lnTo>
                    <a:pt x="140" y="151"/>
                  </a:lnTo>
                  <a:lnTo>
                    <a:pt x="132" y="183"/>
                  </a:lnTo>
                  <a:lnTo>
                    <a:pt x="82" y="191"/>
                  </a:lnTo>
                  <a:lnTo>
                    <a:pt x="41" y="216"/>
                  </a:lnTo>
                  <a:lnTo>
                    <a:pt x="12" y="255"/>
                  </a:lnTo>
                  <a:lnTo>
                    <a:pt x="0" y="304"/>
                  </a:lnTo>
                  <a:lnTo>
                    <a:pt x="8" y="353"/>
                  </a:lnTo>
                  <a:lnTo>
                    <a:pt x="34" y="394"/>
                  </a:lnTo>
                  <a:lnTo>
                    <a:pt x="73" y="422"/>
                  </a:lnTo>
                  <a:lnTo>
                    <a:pt x="123" y="434"/>
                  </a:lnTo>
                  <a:lnTo>
                    <a:pt x="757" y="434"/>
                  </a:lnTo>
                  <a:lnTo>
                    <a:pt x="802" y="419"/>
                  </a:lnTo>
                  <a:lnTo>
                    <a:pt x="837" y="390"/>
                  </a:lnTo>
                  <a:lnTo>
                    <a:pt x="858" y="350"/>
                  </a:lnTo>
                  <a:lnTo>
                    <a:pt x="861" y="304"/>
                  </a:lnTo>
                  <a:lnTo>
                    <a:pt x="846" y="259"/>
                  </a:lnTo>
                  <a:lnTo>
                    <a:pt x="817" y="225"/>
                  </a:lnTo>
                  <a:lnTo>
                    <a:pt x="776" y="205"/>
                  </a:lnTo>
                  <a:lnTo>
                    <a:pt x="729" y="201"/>
                  </a:lnTo>
                  <a:lnTo>
                    <a:pt x="716" y="133"/>
                  </a:lnTo>
                  <a:lnTo>
                    <a:pt x="682" y="74"/>
                  </a:lnTo>
                  <a:lnTo>
                    <a:pt x="630" y="29"/>
                  </a:lnTo>
                  <a:lnTo>
                    <a:pt x="564" y="3"/>
                  </a:lnTo>
                  <a:lnTo>
                    <a:pt x="493" y="0"/>
                  </a:lnTo>
                  <a:close/>
                </a:path>
              </a:pathLst>
            </a:custGeom>
            <a:solidFill>
              <a:srgbClr val="D9E8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AutoShape 7">
              <a:extLst>
                <a:ext uri="{FF2B5EF4-FFF2-40B4-BE49-F238E27FC236}">
                  <a16:creationId xmlns:a16="http://schemas.microsoft.com/office/drawing/2014/main" id="{7921CBE0-893B-442E-ACCC-62497DB733E0}"/>
                </a:ext>
              </a:extLst>
            </p:cNvPr>
            <p:cNvSpPr>
              <a:spLocks/>
            </p:cNvSpPr>
            <p:nvPr/>
          </p:nvSpPr>
          <p:spPr bwMode="auto">
            <a:xfrm>
              <a:off x="1197" y="96"/>
              <a:ext cx="881" cy="454"/>
            </a:xfrm>
            <a:custGeom>
              <a:avLst/>
              <a:gdLst>
                <a:gd name="T0" fmla="+- 0 2052 1197"/>
                <a:gd name="T1" fmla="*/ T0 w 881"/>
                <a:gd name="T2" fmla="+- 0 466 97"/>
                <a:gd name="T3" fmla="*/ 466 h 454"/>
                <a:gd name="T4" fmla="+- 0 2074 1197"/>
                <a:gd name="T5" fmla="*/ T4 w 881"/>
                <a:gd name="T6" fmla="+- 0 459 97"/>
                <a:gd name="T7" fmla="*/ 459 h 454"/>
                <a:gd name="T8" fmla="+- 0 2028 1197"/>
                <a:gd name="T9" fmla="*/ T8 w 881"/>
                <a:gd name="T10" fmla="+- 0 325 97"/>
                <a:gd name="T11" fmla="*/ 325 h 454"/>
                <a:gd name="T12" fmla="+- 0 2043 1197"/>
                <a:gd name="T13" fmla="*/ T12 w 881"/>
                <a:gd name="T14" fmla="+- 0 368 97"/>
                <a:gd name="T15" fmla="*/ 368 h 454"/>
                <a:gd name="T16" fmla="+- 0 2050 1197"/>
                <a:gd name="T17" fmla="*/ T16 w 881"/>
                <a:gd name="T18" fmla="+- 0 346 97"/>
                <a:gd name="T19" fmla="*/ 346 h 454"/>
                <a:gd name="T20" fmla="+- 0 1925 1197"/>
                <a:gd name="T21" fmla="*/ T20 w 881"/>
                <a:gd name="T22" fmla="+- 0 290 97"/>
                <a:gd name="T23" fmla="*/ 290 h 454"/>
                <a:gd name="T24" fmla="+- 0 1948 1197"/>
                <a:gd name="T25" fmla="*/ T24 w 881"/>
                <a:gd name="T26" fmla="+- 0 317 97"/>
                <a:gd name="T27" fmla="*/ 317 h 454"/>
                <a:gd name="T28" fmla="+- 0 1935 1197"/>
                <a:gd name="T29" fmla="*/ T28 w 881"/>
                <a:gd name="T30" fmla="+- 0 300 97"/>
                <a:gd name="T31" fmla="*/ 300 h 454"/>
                <a:gd name="T32" fmla="+- 0 1970 1197"/>
                <a:gd name="T33" fmla="*/ T32 w 881"/>
                <a:gd name="T34" fmla="+- 0 317 97"/>
                <a:gd name="T35" fmla="*/ 317 h 454"/>
                <a:gd name="T36" fmla="+- 0 1970 1197"/>
                <a:gd name="T37" fmla="*/ T36 w 881"/>
                <a:gd name="T38" fmla="+- 0 317 97"/>
                <a:gd name="T39" fmla="*/ 317 h 454"/>
                <a:gd name="T40" fmla="+- 0 1945 1197"/>
                <a:gd name="T41" fmla="*/ T40 w 881"/>
                <a:gd name="T42" fmla="+- 0 309 97"/>
                <a:gd name="T43" fmla="*/ 309 h 454"/>
                <a:gd name="T44" fmla="+- 0 1945 1197"/>
                <a:gd name="T45" fmla="*/ T44 w 881"/>
                <a:gd name="T46" fmla="+- 0 299 97"/>
                <a:gd name="T47" fmla="*/ 299 h 454"/>
                <a:gd name="T48" fmla="+- 0 1972 1197"/>
                <a:gd name="T49" fmla="*/ T48 w 881"/>
                <a:gd name="T50" fmla="+- 0 309 97"/>
                <a:gd name="T51" fmla="*/ 309 h 454"/>
                <a:gd name="T52" fmla="+- 0 1901 1197"/>
                <a:gd name="T53" fmla="*/ T52 w 881"/>
                <a:gd name="T54" fmla="+- 0 181 97"/>
                <a:gd name="T55" fmla="*/ 181 h 454"/>
                <a:gd name="T56" fmla="+- 0 1907 1197"/>
                <a:gd name="T57" fmla="*/ T56 w 881"/>
                <a:gd name="T58" fmla="+- 0 227 97"/>
                <a:gd name="T59" fmla="*/ 227 h 454"/>
                <a:gd name="T60" fmla="+- 0 1917 1197"/>
                <a:gd name="T61" fmla="*/ T60 w 881"/>
                <a:gd name="T62" fmla="+- 0 206 97"/>
                <a:gd name="T63" fmla="*/ 206 h 454"/>
                <a:gd name="T64" fmla="+- 0 1802 1197"/>
                <a:gd name="T65" fmla="*/ T64 w 881"/>
                <a:gd name="T66" fmla="+- 0 130 97"/>
                <a:gd name="T67" fmla="*/ 130 h 454"/>
                <a:gd name="T68" fmla="+- 0 1848 1197"/>
                <a:gd name="T69" fmla="*/ T68 w 881"/>
                <a:gd name="T70" fmla="+- 0 156 97"/>
                <a:gd name="T71" fmla="*/ 156 h 454"/>
                <a:gd name="T72" fmla="+- 0 1822 1197"/>
                <a:gd name="T73" fmla="*/ T72 w 881"/>
                <a:gd name="T74" fmla="+- 0 118 97"/>
                <a:gd name="T75" fmla="*/ 118 h 454"/>
                <a:gd name="T76" fmla="+- 0 1694 1197"/>
                <a:gd name="T77" fmla="*/ T76 w 881"/>
                <a:gd name="T78" fmla="+- 0 100 97"/>
                <a:gd name="T79" fmla="*/ 100 h 454"/>
                <a:gd name="T80" fmla="+- 0 1750 1197"/>
                <a:gd name="T81" fmla="*/ T80 w 881"/>
                <a:gd name="T82" fmla="+- 0 116 97"/>
                <a:gd name="T83" fmla="*/ 116 h 454"/>
                <a:gd name="T84" fmla="+- 0 1750 1197"/>
                <a:gd name="T85" fmla="*/ T84 w 881"/>
                <a:gd name="T86" fmla="+- 0 116 97"/>
                <a:gd name="T87" fmla="*/ 116 h 454"/>
                <a:gd name="T88" fmla="+- 0 1750 1197"/>
                <a:gd name="T89" fmla="*/ T88 w 881"/>
                <a:gd name="T90" fmla="+- 0 116 97"/>
                <a:gd name="T91" fmla="*/ 116 h 454"/>
                <a:gd name="T92" fmla="+- 0 1600 1197"/>
                <a:gd name="T93" fmla="*/ T92 w 881"/>
                <a:gd name="T94" fmla="+- 0 137 97"/>
                <a:gd name="T95" fmla="*/ 137 h 454"/>
                <a:gd name="T96" fmla="+- 0 1622 1197"/>
                <a:gd name="T97" fmla="*/ T96 w 881"/>
                <a:gd name="T98" fmla="+- 0 145 97"/>
                <a:gd name="T99" fmla="*/ 145 h 454"/>
                <a:gd name="T100" fmla="+- 0 1530 1197"/>
                <a:gd name="T101" fmla="*/ T100 w 881"/>
                <a:gd name="T102" fmla="+- 0 205 97"/>
                <a:gd name="T103" fmla="*/ 205 h 454"/>
                <a:gd name="T104" fmla="+- 0 1541 1197"/>
                <a:gd name="T105" fmla="*/ T104 w 881"/>
                <a:gd name="T106" fmla="+- 0 242 97"/>
                <a:gd name="T107" fmla="*/ 242 h 454"/>
                <a:gd name="T108" fmla="+- 0 1535 1197"/>
                <a:gd name="T109" fmla="*/ T108 w 881"/>
                <a:gd name="T110" fmla="+- 0 210 97"/>
                <a:gd name="T111" fmla="*/ 210 h 454"/>
                <a:gd name="T112" fmla="+- 0 1535 1197"/>
                <a:gd name="T113" fmla="*/ T112 w 881"/>
                <a:gd name="T114" fmla="+- 0 210 97"/>
                <a:gd name="T115" fmla="*/ 210 h 454"/>
                <a:gd name="T116" fmla="+- 0 1545 1197"/>
                <a:gd name="T117" fmla="*/ T116 w 881"/>
                <a:gd name="T118" fmla="+- 0 219 97"/>
                <a:gd name="T119" fmla="*/ 219 h 454"/>
                <a:gd name="T120" fmla="+- 0 1541 1197"/>
                <a:gd name="T121" fmla="*/ T120 w 881"/>
                <a:gd name="T122" fmla="+- 0 199 97"/>
                <a:gd name="T123" fmla="*/ 199 h 454"/>
                <a:gd name="T124" fmla="+- 0 1538 1197"/>
                <a:gd name="T125" fmla="*/ T124 w 881"/>
                <a:gd name="T126" fmla="+- 0 226 97"/>
                <a:gd name="T127" fmla="*/ 226 h 454"/>
                <a:gd name="T128" fmla="+- 0 1564 1197"/>
                <a:gd name="T129" fmla="*/ T128 w 881"/>
                <a:gd name="T130" fmla="+- 0 199 97"/>
                <a:gd name="T131" fmla="*/ 199 h 454"/>
                <a:gd name="T132" fmla="+- 0 1416 1197"/>
                <a:gd name="T133" fmla="*/ T132 w 881"/>
                <a:gd name="T134" fmla="+- 0 184 97"/>
                <a:gd name="T135" fmla="*/ 184 h 454"/>
                <a:gd name="T136" fmla="+- 0 1472 1197"/>
                <a:gd name="T137" fmla="*/ T136 w 881"/>
                <a:gd name="T138" fmla="+- 0 197 97"/>
                <a:gd name="T139" fmla="*/ 197 h 454"/>
                <a:gd name="T140" fmla="+- 0 1472 1197"/>
                <a:gd name="T141" fmla="*/ T140 w 881"/>
                <a:gd name="T142" fmla="+- 0 197 97"/>
                <a:gd name="T143" fmla="*/ 197 h 454"/>
                <a:gd name="T144" fmla="+- 0 1472 1197"/>
                <a:gd name="T145" fmla="*/ T144 w 881"/>
                <a:gd name="T146" fmla="+- 0 197 97"/>
                <a:gd name="T147" fmla="*/ 197 h 454"/>
                <a:gd name="T148" fmla="+- 0 1339 1197"/>
                <a:gd name="T149" fmla="*/ T148 w 881"/>
                <a:gd name="T150" fmla="+- 0 252 97"/>
                <a:gd name="T151" fmla="*/ 252 h 454"/>
                <a:gd name="T152" fmla="+- 0 1362 1197"/>
                <a:gd name="T153" fmla="*/ T152 w 881"/>
                <a:gd name="T154" fmla="+- 0 248 97"/>
                <a:gd name="T155" fmla="*/ 248 h 454"/>
                <a:gd name="T156" fmla="+- 0 1303 1197"/>
                <a:gd name="T157" fmla="*/ T156 w 881"/>
                <a:gd name="T158" fmla="+- 0 285 97"/>
                <a:gd name="T159" fmla="*/ 285 h 454"/>
                <a:gd name="T160" fmla="+- 0 1250 1197"/>
                <a:gd name="T161" fmla="*/ T160 w 881"/>
                <a:gd name="T162" fmla="+- 0 310 97"/>
                <a:gd name="T163" fmla="*/ 310 h 454"/>
                <a:gd name="T164" fmla="+- 0 1295 1197"/>
                <a:gd name="T165" fmla="*/ T164 w 881"/>
                <a:gd name="T166" fmla="+- 0 307 97"/>
                <a:gd name="T167" fmla="*/ 307 h 454"/>
                <a:gd name="T168" fmla="+- 0 1206 1197"/>
                <a:gd name="T169" fmla="*/ T168 w 881"/>
                <a:gd name="T170" fmla="+- 0 369 97"/>
                <a:gd name="T171" fmla="*/ 369 h 454"/>
                <a:gd name="T172" fmla="+- 0 1197 1197"/>
                <a:gd name="T173" fmla="*/ T172 w 881"/>
                <a:gd name="T174" fmla="+- 0 414 97"/>
                <a:gd name="T175" fmla="*/ 414 h 454"/>
                <a:gd name="T176" fmla="+- 0 1220 1197"/>
                <a:gd name="T177" fmla="*/ T176 w 881"/>
                <a:gd name="T178" fmla="+- 0 387 97"/>
                <a:gd name="T179" fmla="*/ 387 h 454"/>
                <a:gd name="T180" fmla="+- 0 1227 1197"/>
                <a:gd name="T181" fmla="*/ T180 w 881"/>
                <a:gd name="T182" fmla="+- 0 464 97"/>
                <a:gd name="T183" fmla="*/ 464 h 454"/>
                <a:gd name="T184" fmla="+- 0 1235 1197"/>
                <a:gd name="T185" fmla="*/ T184 w 881"/>
                <a:gd name="T186" fmla="+- 0 509 97"/>
                <a:gd name="T187" fmla="*/ 509 h 454"/>
                <a:gd name="T188" fmla="+- 0 1240 1197"/>
                <a:gd name="T189" fmla="*/ T188 w 881"/>
                <a:gd name="T190" fmla="+- 0 486 97"/>
                <a:gd name="T191" fmla="*/ 486 h 454"/>
                <a:gd name="T192" fmla="+- 0 1299 1197"/>
                <a:gd name="T193" fmla="*/ T192 w 881"/>
                <a:gd name="T194" fmla="+- 0 546 97"/>
                <a:gd name="T195" fmla="*/ 546 h 454"/>
                <a:gd name="T196" fmla="+- 0 1357 1197"/>
                <a:gd name="T197" fmla="*/ T196 w 881"/>
                <a:gd name="T198" fmla="+- 0 551 97"/>
                <a:gd name="T199" fmla="*/ 551 h 454"/>
                <a:gd name="T200" fmla="+- 0 1321 1197"/>
                <a:gd name="T201" fmla="*/ T200 w 881"/>
                <a:gd name="T202" fmla="+- 0 532 97"/>
                <a:gd name="T203" fmla="*/ 532 h 454"/>
                <a:gd name="T204" fmla="+- 0 1330 1197"/>
                <a:gd name="T205" fmla="*/ T204 w 881"/>
                <a:gd name="T206" fmla="+- 0 542 97"/>
                <a:gd name="T207" fmla="*/ 542 h 454"/>
                <a:gd name="T208" fmla="+- 0 1330 1197"/>
                <a:gd name="T209" fmla="*/ T208 w 881"/>
                <a:gd name="T210" fmla="+- 0 532 97"/>
                <a:gd name="T211" fmla="*/ 532 h 454"/>
                <a:gd name="T212" fmla="+- 0 1357 1197"/>
                <a:gd name="T213" fmla="*/ T212 w 881"/>
                <a:gd name="T214" fmla="+- 0 532 97"/>
                <a:gd name="T215" fmla="*/ 532 h 454"/>
                <a:gd name="T216" fmla="+- 0 1468 1197"/>
                <a:gd name="T217" fmla="*/ T216 w 881"/>
                <a:gd name="T218" fmla="+- 0 551 97"/>
                <a:gd name="T219" fmla="*/ 551 h 454"/>
                <a:gd name="T220" fmla="+- 0 1524 1197"/>
                <a:gd name="T221" fmla="*/ T220 w 881"/>
                <a:gd name="T222" fmla="+- 0 551 97"/>
                <a:gd name="T223" fmla="*/ 551 h 454"/>
                <a:gd name="T224" fmla="+- 0 1636 1197"/>
                <a:gd name="T225" fmla="*/ T224 w 881"/>
                <a:gd name="T226" fmla="+- 0 532 97"/>
                <a:gd name="T227" fmla="*/ 532 h 454"/>
                <a:gd name="T228" fmla="+- 0 1803 1197"/>
                <a:gd name="T229" fmla="*/ T228 w 881"/>
                <a:gd name="T230" fmla="+- 0 532 97"/>
                <a:gd name="T231" fmla="*/ 532 h 454"/>
                <a:gd name="T232" fmla="+- 0 1803 1197"/>
                <a:gd name="T233" fmla="*/ T232 w 881"/>
                <a:gd name="T234" fmla="+- 0 532 97"/>
                <a:gd name="T235" fmla="*/ 532 h 454"/>
                <a:gd name="T236" fmla="+- 0 1915 1197"/>
                <a:gd name="T237" fmla="*/ T236 w 881"/>
                <a:gd name="T238" fmla="+- 0 551 97"/>
                <a:gd name="T239" fmla="*/ 551 h 454"/>
                <a:gd name="T240" fmla="+- 0 1988 1197"/>
                <a:gd name="T241" fmla="*/ T240 w 881"/>
                <a:gd name="T242" fmla="+- 0 527 97"/>
                <a:gd name="T243" fmla="*/ 527 h 454"/>
                <a:gd name="T244" fmla="+- 0 1980 1197"/>
                <a:gd name="T245" fmla="*/ T244 w 881"/>
                <a:gd name="T246" fmla="+- 0 548 97"/>
                <a:gd name="T247" fmla="*/ 548 h 454"/>
                <a:gd name="T248" fmla="+- 0 2011 1197"/>
                <a:gd name="T249" fmla="*/ T248 w 881"/>
                <a:gd name="T250" fmla="+- 0 515 97"/>
                <a:gd name="T251" fmla="*/ 515 h 4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 ang="0">
                  <a:pos x="T245" y="T247"/>
                </a:cxn>
                <a:cxn ang="0">
                  <a:pos x="T249" y="T251"/>
                </a:cxn>
              </a:cxnLst>
              <a:rect l="0" t="0" r="r" b="b"/>
              <a:pathLst>
                <a:path w="881" h="454">
                  <a:moveTo>
                    <a:pt x="863" y="332"/>
                  </a:moveTo>
                  <a:lnTo>
                    <a:pt x="862" y="345"/>
                  </a:lnTo>
                  <a:lnTo>
                    <a:pt x="859" y="357"/>
                  </a:lnTo>
                  <a:lnTo>
                    <a:pt x="855" y="369"/>
                  </a:lnTo>
                  <a:lnTo>
                    <a:pt x="849" y="381"/>
                  </a:lnTo>
                  <a:lnTo>
                    <a:pt x="865" y="390"/>
                  </a:lnTo>
                  <a:lnTo>
                    <a:pt x="872" y="376"/>
                  </a:lnTo>
                  <a:lnTo>
                    <a:pt x="877" y="362"/>
                  </a:lnTo>
                  <a:lnTo>
                    <a:pt x="880" y="348"/>
                  </a:lnTo>
                  <a:lnTo>
                    <a:pt x="881" y="333"/>
                  </a:lnTo>
                  <a:lnTo>
                    <a:pt x="863" y="332"/>
                  </a:lnTo>
                  <a:close/>
                  <a:moveTo>
                    <a:pt x="831" y="228"/>
                  </a:moveTo>
                  <a:lnTo>
                    <a:pt x="820" y="243"/>
                  </a:lnTo>
                  <a:lnTo>
                    <a:pt x="830" y="251"/>
                  </a:lnTo>
                  <a:lnTo>
                    <a:pt x="838" y="261"/>
                  </a:lnTo>
                  <a:lnTo>
                    <a:pt x="846" y="271"/>
                  </a:lnTo>
                  <a:lnTo>
                    <a:pt x="852" y="282"/>
                  </a:lnTo>
                  <a:lnTo>
                    <a:pt x="869" y="274"/>
                  </a:lnTo>
                  <a:lnTo>
                    <a:pt x="862" y="261"/>
                  </a:lnTo>
                  <a:lnTo>
                    <a:pt x="853" y="249"/>
                  </a:lnTo>
                  <a:lnTo>
                    <a:pt x="843" y="238"/>
                  </a:lnTo>
                  <a:lnTo>
                    <a:pt x="831" y="228"/>
                  </a:lnTo>
                  <a:close/>
                  <a:moveTo>
                    <a:pt x="747" y="191"/>
                  </a:moveTo>
                  <a:lnTo>
                    <a:pt x="728" y="193"/>
                  </a:lnTo>
                  <a:lnTo>
                    <a:pt x="729" y="200"/>
                  </a:lnTo>
                  <a:lnTo>
                    <a:pt x="729" y="205"/>
                  </a:lnTo>
                  <a:lnTo>
                    <a:pt x="730" y="223"/>
                  </a:lnTo>
                  <a:lnTo>
                    <a:pt x="751" y="220"/>
                  </a:lnTo>
                  <a:lnTo>
                    <a:pt x="773" y="220"/>
                  </a:lnTo>
                  <a:lnTo>
                    <a:pt x="775" y="212"/>
                  </a:lnTo>
                  <a:lnTo>
                    <a:pt x="739" y="212"/>
                  </a:lnTo>
                  <a:lnTo>
                    <a:pt x="738" y="203"/>
                  </a:lnTo>
                  <a:lnTo>
                    <a:pt x="748" y="202"/>
                  </a:lnTo>
                  <a:lnTo>
                    <a:pt x="748" y="198"/>
                  </a:lnTo>
                  <a:lnTo>
                    <a:pt x="747" y="191"/>
                  </a:lnTo>
                  <a:close/>
                  <a:moveTo>
                    <a:pt x="773" y="220"/>
                  </a:moveTo>
                  <a:lnTo>
                    <a:pt x="751" y="220"/>
                  </a:lnTo>
                  <a:lnTo>
                    <a:pt x="762" y="220"/>
                  </a:lnTo>
                  <a:lnTo>
                    <a:pt x="773" y="222"/>
                  </a:lnTo>
                  <a:lnTo>
                    <a:pt x="773" y="220"/>
                  </a:lnTo>
                  <a:close/>
                  <a:moveTo>
                    <a:pt x="748" y="202"/>
                  </a:moveTo>
                  <a:lnTo>
                    <a:pt x="738" y="203"/>
                  </a:lnTo>
                  <a:lnTo>
                    <a:pt x="739" y="212"/>
                  </a:lnTo>
                  <a:lnTo>
                    <a:pt x="748" y="212"/>
                  </a:lnTo>
                  <a:lnTo>
                    <a:pt x="748" y="203"/>
                  </a:lnTo>
                  <a:lnTo>
                    <a:pt x="748" y="202"/>
                  </a:lnTo>
                  <a:close/>
                  <a:moveTo>
                    <a:pt x="751" y="202"/>
                  </a:moveTo>
                  <a:lnTo>
                    <a:pt x="748" y="202"/>
                  </a:lnTo>
                  <a:lnTo>
                    <a:pt x="748" y="203"/>
                  </a:lnTo>
                  <a:lnTo>
                    <a:pt x="748" y="212"/>
                  </a:lnTo>
                  <a:lnTo>
                    <a:pt x="739" y="212"/>
                  </a:lnTo>
                  <a:lnTo>
                    <a:pt x="775" y="212"/>
                  </a:lnTo>
                  <a:lnTo>
                    <a:pt x="776" y="204"/>
                  </a:lnTo>
                  <a:lnTo>
                    <a:pt x="764" y="202"/>
                  </a:lnTo>
                  <a:lnTo>
                    <a:pt x="751" y="202"/>
                  </a:lnTo>
                  <a:close/>
                  <a:moveTo>
                    <a:pt x="704" y="84"/>
                  </a:moveTo>
                  <a:lnTo>
                    <a:pt x="689" y="96"/>
                  </a:lnTo>
                  <a:lnTo>
                    <a:pt x="697" y="107"/>
                  </a:lnTo>
                  <a:lnTo>
                    <a:pt x="704" y="118"/>
                  </a:lnTo>
                  <a:lnTo>
                    <a:pt x="710" y="130"/>
                  </a:lnTo>
                  <a:lnTo>
                    <a:pt x="715" y="142"/>
                  </a:lnTo>
                  <a:lnTo>
                    <a:pt x="733" y="135"/>
                  </a:lnTo>
                  <a:lnTo>
                    <a:pt x="727" y="122"/>
                  </a:lnTo>
                  <a:lnTo>
                    <a:pt x="720" y="109"/>
                  </a:lnTo>
                  <a:lnTo>
                    <a:pt x="712" y="96"/>
                  </a:lnTo>
                  <a:lnTo>
                    <a:pt x="704" y="84"/>
                  </a:lnTo>
                  <a:close/>
                  <a:moveTo>
                    <a:pt x="611" y="15"/>
                  </a:moveTo>
                  <a:lnTo>
                    <a:pt x="605" y="33"/>
                  </a:lnTo>
                  <a:lnTo>
                    <a:pt x="617" y="38"/>
                  </a:lnTo>
                  <a:lnTo>
                    <a:pt x="629" y="44"/>
                  </a:lnTo>
                  <a:lnTo>
                    <a:pt x="640" y="51"/>
                  </a:lnTo>
                  <a:lnTo>
                    <a:pt x="651" y="59"/>
                  </a:lnTo>
                  <a:lnTo>
                    <a:pt x="662" y="44"/>
                  </a:lnTo>
                  <a:lnTo>
                    <a:pt x="650" y="35"/>
                  </a:lnTo>
                  <a:lnTo>
                    <a:pt x="638" y="28"/>
                  </a:lnTo>
                  <a:lnTo>
                    <a:pt x="625" y="21"/>
                  </a:lnTo>
                  <a:lnTo>
                    <a:pt x="611" y="15"/>
                  </a:lnTo>
                  <a:close/>
                  <a:moveTo>
                    <a:pt x="526" y="0"/>
                  </a:moveTo>
                  <a:lnTo>
                    <a:pt x="511" y="1"/>
                  </a:lnTo>
                  <a:lnTo>
                    <a:pt x="497" y="3"/>
                  </a:lnTo>
                  <a:lnTo>
                    <a:pt x="500" y="21"/>
                  </a:lnTo>
                  <a:lnTo>
                    <a:pt x="513" y="19"/>
                  </a:lnTo>
                  <a:lnTo>
                    <a:pt x="526" y="19"/>
                  </a:lnTo>
                  <a:lnTo>
                    <a:pt x="553" y="19"/>
                  </a:lnTo>
                  <a:lnTo>
                    <a:pt x="555" y="1"/>
                  </a:lnTo>
                  <a:lnTo>
                    <a:pt x="540" y="0"/>
                  </a:lnTo>
                  <a:lnTo>
                    <a:pt x="526" y="0"/>
                  </a:lnTo>
                  <a:close/>
                  <a:moveTo>
                    <a:pt x="553" y="19"/>
                  </a:moveTo>
                  <a:lnTo>
                    <a:pt x="526" y="19"/>
                  </a:lnTo>
                  <a:lnTo>
                    <a:pt x="540" y="19"/>
                  </a:lnTo>
                  <a:lnTo>
                    <a:pt x="553" y="20"/>
                  </a:lnTo>
                  <a:lnTo>
                    <a:pt x="553" y="19"/>
                  </a:lnTo>
                  <a:close/>
                  <a:moveTo>
                    <a:pt x="441" y="19"/>
                  </a:moveTo>
                  <a:lnTo>
                    <a:pt x="428" y="25"/>
                  </a:lnTo>
                  <a:lnTo>
                    <a:pt x="415" y="32"/>
                  </a:lnTo>
                  <a:lnTo>
                    <a:pt x="403" y="40"/>
                  </a:lnTo>
                  <a:lnTo>
                    <a:pt x="392" y="49"/>
                  </a:lnTo>
                  <a:lnTo>
                    <a:pt x="403" y="64"/>
                  </a:lnTo>
                  <a:lnTo>
                    <a:pt x="414" y="56"/>
                  </a:lnTo>
                  <a:lnTo>
                    <a:pt x="425" y="48"/>
                  </a:lnTo>
                  <a:lnTo>
                    <a:pt x="437" y="42"/>
                  </a:lnTo>
                  <a:lnTo>
                    <a:pt x="449" y="36"/>
                  </a:lnTo>
                  <a:lnTo>
                    <a:pt x="441" y="19"/>
                  </a:lnTo>
                  <a:close/>
                  <a:moveTo>
                    <a:pt x="333" y="108"/>
                  </a:moveTo>
                  <a:lnTo>
                    <a:pt x="321" y="122"/>
                  </a:lnTo>
                  <a:lnTo>
                    <a:pt x="326" y="126"/>
                  </a:lnTo>
                  <a:lnTo>
                    <a:pt x="330" y="130"/>
                  </a:lnTo>
                  <a:lnTo>
                    <a:pt x="344" y="145"/>
                  </a:lnTo>
                  <a:lnTo>
                    <a:pt x="351" y="129"/>
                  </a:lnTo>
                  <a:lnTo>
                    <a:pt x="341" y="129"/>
                  </a:lnTo>
                  <a:lnTo>
                    <a:pt x="333" y="125"/>
                  </a:lnTo>
                  <a:lnTo>
                    <a:pt x="338" y="113"/>
                  </a:lnTo>
                  <a:lnTo>
                    <a:pt x="338" y="112"/>
                  </a:lnTo>
                  <a:lnTo>
                    <a:pt x="333" y="108"/>
                  </a:lnTo>
                  <a:close/>
                  <a:moveTo>
                    <a:pt x="338" y="113"/>
                  </a:moveTo>
                  <a:lnTo>
                    <a:pt x="338" y="113"/>
                  </a:lnTo>
                  <a:lnTo>
                    <a:pt x="333" y="125"/>
                  </a:lnTo>
                  <a:lnTo>
                    <a:pt x="341" y="129"/>
                  </a:lnTo>
                  <a:lnTo>
                    <a:pt x="348" y="122"/>
                  </a:lnTo>
                  <a:lnTo>
                    <a:pt x="343" y="117"/>
                  </a:lnTo>
                  <a:lnTo>
                    <a:pt x="338" y="113"/>
                  </a:lnTo>
                  <a:close/>
                  <a:moveTo>
                    <a:pt x="352" y="92"/>
                  </a:moveTo>
                  <a:lnTo>
                    <a:pt x="344" y="102"/>
                  </a:lnTo>
                  <a:lnTo>
                    <a:pt x="338" y="113"/>
                  </a:lnTo>
                  <a:lnTo>
                    <a:pt x="343" y="117"/>
                  </a:lnTo>
                  <a:lnTo>
                    <a:pt x="348" y="122"/>
                  </a:lnTo>
                  <a:lnTo>
                    <a:pt x="341" y="129"/>
                  </a:lnTo>
                  <a:lnTo>
                    <a:pt x="351" y="129"/>
                  </a:lnTo>
                  <a:lnTo>
                    <a:pt x="354" y="122"/>
                  </a:lnTo>
                  <a:lnTo>
                    <a:pt x="360" y="112"/>
                  </a:lnTo>
                  <a:lnTo>
                    <a:pt x="367" y="102"/>
                  </a:lnTo>
                  <a:lnTo>
                    <a:pt x="352" y="92"/>
                  </a:lnTo>
                  <a:close/>
                  <a:moveTo>
                    <a:pt x="248" y="81"/>
                  </a:moveTo>
                  <a:lnTo>
                    <a:pt x="233" y="83"/>
                  </a:lnTo>
                  <a:lnTo>
                    <a:pt x="219" y="87"/>
                  </a:lnTo>
                  <a:lnTo>
                    <a:pt x="224" y="105"/>
                  </a:lnTo>
                  <a:lnTo>
                    <a:pt x="237" y="101"/>
                  </a:lnTo>
                  <a:lnTo>
                    <a:pt x="249" y="100"/>
                  </a:lnTo>
                  <a:lnTo>
                    <a:pt x="275" y="100"/>
                  </a:lnTo>
                  <a:lnTo>
                    <a:pt x="278" y="83"/>
                  </a:lnTo>
                  <a:lnTo>
                    <a:pt x="263" y="81"/>
                  </a:lnTo>
                  <a:lnTo>
                    <a:pt x="248" y="81"/>
                  </a:lnTo>
                  <a:close/>
                  <a:moveTo>
                    <a:pt x="275" y="100"/>
                  </a:moveTo>
                  <a:lnTo>
                    <a:pt x="249" y="100"/>
                  </a:lnTo>
                  <a:lnTo>
                    <a:pt x="262" y="100"/>
                  </a:lnTo>
                  <a:lnTo>
                    <a:pt x="275" y="102"/>
                  </a:lnTo>
                  <a:lnTo>
                    <a:pt x="275" y="100"/>
                  </a:lnTo>
                  <a:close/>
                  <a:moveTo>
                    <a:pt x="167" y="118"/>
                  </a:moveTo>
                  <a:lnTo>
                    <a:pt x="157" y="129"/>
                  </a:lnTo>
                  <a:lnTo>
                    <a:pt x="149" y="142"/>
                  </a:lnTo>
                  <a:lnTo>
                    <a:pt x="142" y="155"/>
                  </a:lnTo>
                  <a:lnTo>
                    <a:pt x="137" y="170"/>
                  </a:lnTo>
                  <a:lnTo>
                    <a:pt x="155" y="175"/>
                  </a:lnTo>
                  <a:lnTo>
                    <a:pt x="159" y="163"/>
                  </a:lnTo>
                  <a:lnTo>
                    <a:pt x="165" y="151"/>
                  </a:lnTo>
                  <a:lnTo>
                    <a:pt x="172" y="141"/>
                  </a:lnTo>
                  <a:lnTo>
                    <a:pt x="181" y="131"/>
                  </a:lnTo>
                  <a:lnTo>
                    <a:pt x="167" y="118"/>
                  </a:lnTo>
                  <a:close/>
                  <a:moveTo>
                    <a:pt x="106" y="188"/>
                  </a:moveTo>
                  <a:lnTo>
                    <a:pt x="92" y="192"/>
                  </a:lnTo>
                  <a:lnTo>
                    <a:pt x="78" y="198"/>
                  </a:lnTo>
                  <a:lnTo>
                    <a:pt x="65" y="205"/>
                  </a:lnTo>
                  <a:lnTo>
                    <a:pt x="53" y="213"/>
                  </a:lnTo>
                  <a:lnTo>
                    <a:pt x="64" y="228"/>
                  </a:lnTo>
                  <a:lnTo>
                    <a:pt x="75" y="221"/>
                  </a:lnTo>
                  <a:lnTo>
                    <a:pt x="86" y="214"/>
                  </a:lnTo>
                  <a:lnTo>
                    <a:pt x="98" y="210"/>
                  </a:lnTo>
                  <a:lnTo>
                    <a:pt x="110" y="206"/>
                  </a:lnTo>
                  <a:lnTo>
                    <a:pt x="106" y="188"/>
                  </a:lnTo>
                  <a:close/>
                  <a:moveTo>
                    <a:pt x="15" y="259"/>
                  </a:moveTo>
                  <a:lnTo>
                    <a:pt x="9" y="272"/>
                  </a:lnTo>
                  <a:lnTo>
                    <a:pt x="5" y="286"/>
                  </a:lnTo>
                  <a:lnTo>
                    <a:pt x="2" y="300"/>
                  </a:lnTo>
                  <a:lnTo>
                    <a:pt x="0" y="314"/>
                  </a:lnTo>
                  <a:lnTo>
                    <a:pt x="0" y="317"/>
                  </a:lnTo>
                  <a:lnTo>
                    <a:pt x="19" y="317"/>
                  </a:lnTo>
                  <a:lnTo>
                    <a:pt x="19" y="314"/>
                  </a:lnTo>
                  <a:lnTo>
                    <a:pt x="20" y="302"/>
                  </a:lnTo>
                  <a:lnTo>
                    <a:pt x="23" y="290"/>
                  </a:lnTo>
                  <a:lnTo>
                    <a:pt x="26" y="279"/>
                  </a:lnTo>
                  <a:lnTo>
                    <a:pt x="31" y="267"/>
                  </a:lnTo>
                  <a:lnTo>
                    <a:pt x="15" y="259"/>
                  </a:lnTo>
                  <a:close/>
                  <a:moveTo>
                    <a:pt x="30" y="367"/>
                  </a:moveTo>
                  <a:lnTo>
                    <a:pt x="13" y="375"/>
                  </a:lnTo>
                  <a:lnTo>
                    <a:pt x="20" y="388"/>
                  </a:lnTo>
                  <a:lnTo>
                    <a:pt x="28" y="401"/>
                  </a:lnTo>
                  <a:lnTo>
                    <a:pt x="38" y="412"/>
                  </a:lnTo>
                  <a:lnTo>
                    <a:pt x="49" y="422"/>
                  </a:lnTo>
                  <a:lnTo>
                    <a:pt x="61" y="408"/>
                  </a:lnTo>
                  <a:lnTo>
                    <a:pt x="51" y="399"/>
                  </a:lnTo>
                  <a:lnTo>
                    <a:pt x="43" y="389"/>
                  </a:lnTo>
                  <a:lnTo>
                    <a:pt x="36" y="379"/>
                  </a:lnTo>
                  <a:lnTo>
                    <a:pt x="30" y="367"/>
                  </a:lnTo>
                  <a:close/>
                  <a:moveTo>
                    <a:pt x="107" y="431"/>
                  </a:moveTo>
                  <a:lnTo>
                    <a:pt x="102" y="449"/>
                  </a:lnTo>
                  <a:lnTo>
                    <a:pt x="112" y="452"/>
                  </a:lnTo>
                  <a:lnTo>
                    <a:pt x="122" y="454"/>
                  </a:lnTo>
                  <a:lnTo>
                    <a:pt x="133" y="454"/>
                  </a:lnTo>
                  <a:lnTo>
                    <a:pt x="160" y="454"/>
                  </a:lnTo>
                  <a:lnTo>
                    <a:pt x="160" y="445"/>
                  </a:lnTo>
                  <a:lnTo>
                    <a:pt x="133" y="445"/>
                  </a:lnTo>
                  <a:lnTo>
                    <a:pt x="133" y="435"/>
                  </a:lnTo>
                  <a:lnTo>
                    <a:pt x="124" y="435"/>
                  </a:lnTo>
                  <a:lnTo>
                    <a:pt x="115" y="434"/>
                  </a:lnTo>
                  <a:lnTo>
                    <a:pt x="107" y="431"/>
                  </a:lnTo>
                  <a:close/>
                  <a:moveTo>
                    <a:pt x="133" y="435"/>
                  </a:moveTo>
                  <a:lnTo>
                    <a:pt x="133" y="445"/>
                  </a:lnTo>
                  <a:lnTo>
                    <a:pt x="133" y="435"/>
                  </a:lnTo>
                  <a:close/>
                  <a:moveTo>
                    <a:pt x="160" y="435"/>
                  </a:moveTo>
                  <a:lnTo>
                    <a:pt x="133" y="435"/>
                  </a:lnTo>
                  <a:lnTo>
                    <a:pt x="133" y="445"/>
                  </a:lnTo>
                  <a:lnTo>
                    <a:pt x="160" y="445"/>
                  </a:lnTo>
                  <a:lnTo>
                    <a:pt x="160" y="435"/>
                  </a:lnTo>
                  <a:close/>
                  <a:moveTo>
                    <a:pt x="271" y="435"/>
                  </a:moveTo>
                  <a:lnTo>
                    <a:pt x="216" y="435"/>
                  </a:lnTo>
                  <a:lnTo>
                    <a:pt x="216" y="454"/>
                  </a:lnTo>
                  <a:lnTo>
                    <a:pt x="271" y="454"/>
                  </a:lnTo>
                  <a:lnTo>
                    <a:pt x="271" y="435"/>
                  </a:lnTo>
                  <a:close/>
                  <a:moveTo>
                    <a:pt x="383" y="435"/>
                  </a:moveTo>
                  <a:lnTo>
                    <a:pt x="327" y="435"/>
                  </a:lnTo>
                  <a:lnTo>
                    <a:pt x="327" y="454"/>
                  </a:lnTo>
                  <a:lnTo>
                    <a:pt x="383" y="454"/>
                  </a:lnTo>
                  <a:lnTo>
                    <a:pt x="383" y="435"/>
                  </a:lnTo>
                  <a:close/>
                  <a:moveTo>
                    <a:pt x="494" y="435"/>
                  </a:moveTo>
                  <a:lnTo>
                    <a:pt x="439" y="435"/>
                  </a:lnTo>
                  <a:lnTo>
                    <a:pt x="439" y="454"/>
                  </a:lnTo>
                  <a:lnTo>
                    <a:pt x="494" y="454"/>
                  </a:lnTo>
                  <a:lnTo>
                    <a:pt x="494" y="435"/>
                  </a:lnTo>
                  <a:close/>
                  <a:moveTo>
                    <a:pt x="606" y="435"/>
                  </a:moveTo>
                  <a:lnTo>
                    <a:pt x="550" y="435"/>
                  </a:lnTo>
                  <a:lnTo>
                    <a:pt x="550" y="454"/>
                  </a:lnTo>
                  <a:lnTo>
                    <a:pt x="606" y="454"/>
                  </a:lnTo>
                  <a:lnTo>
                    <a:pt x="606" y="435"/>
                  </a:lnTo>
                  <a:close/>
                  <a:moveTo>
                    <a:pt x="718" y="435"/>
                  </a:moveTo>
                  <a:lnTo>
                    <a:pt x="662" y="435"/>
                  </a:lnTo>
                  <a:lnTo>
                    <a:pt x="662" y="454"/>
                  </a:lnTo>
                  <a:lnTo>
                    <a:pt x="718" y="454"/>
                  </a:lnTo>
                  <a:lnTo>
                    <a:pt x="718" y="435"/>
                  </a:lnTo>
                  <a:close/>
                  <a:moveTo>
                    <a:pt x="814" y="418"/>
                  </a:moveTo>
                  <a:lnTo>
                    <a:pt x="803" y="424"/>
                  </a:lnTo>
                  <a:lnTo>
                    <a:pt x="791" y="430"/>
                  </a:lnTo>
                  <a:lnTo>
                    <a:pt x="779" y="433"/>
                  </a:lnTo>
                  <a:lnTo>
                    <a:pt x="766" y="435"/>
                  </a:lnTo>
                  <a:lnTo>
                    <a:pt x="768" y="454"/>
                  </a:lnTo>
                  <a:lnTo>
                    <a:pt x="783" y="451"/>
                  </a:lnTo>
                  <a:lnTo>
                    <a:pt x="798" y="447"/>
                  </a:lnTo>
                  <a:lnTo>
                    <a:pt x="811" y="441"/>
                  </a:lnTo>
                  <a:lnTo>
                    <a:pt x="824" y="434"/>
                  </a:lnTo>
                  <a:lnTo>
                    <a:pt x="814" y="418"/>
                  </a:lnTo>
                  <a:close/>
                </a:path>
              </a:pathLst>
            </a:custGeom>
            <a:solidFill>
              <a:srgbClr val="333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 name="AutoShape 6">
              <a:extLst>
                <a:ext uri="{FF2B5EF4-FFF2-40B4-BE49-F238E27FC236}">
                  <a16:creationId xmlns:a16="http://schemas.microsoft.com/office/drawing/2014/main" id="{BF794215-5FD9-465C-81BB-8BD40FB0C45E}"/>
                </a:ext>
              </a:extLst>
            </p:cNvPr>
            <p:cNvSpPr>
              <a:spLocks/>
            </p:cNvSpPr>
            <p:nvPr/>
          </p:nvSpPr>
          <p:spPr bwMode="auto">
            <a:xfrm>
              <a:off x="3368" y="141"/>
              <a:ext cx="451" cy="424"/>
            </a:xfrm>
            <a:custGeom>
              <a:avLst/>
              <a:gdLst>
                <a:gd name="T0" fmla="+- 0 3720 3369"/>
                <a:gd name="T1" fmla="*/ T0 w 451"/>
                <a:gd name="T2" fmla="+- 0 536 142"/>
                <a:gd name="T3" fmla="*/ 536 h 424"/>
                <a:gd name="T4" fmla="+- 0 3784 3369"/>
                <a:gd name="T5" fmla="*/ T4 w 451"/>
                <a:gd name="T6" fmla="+- 0 536 142"/>
                <a:gd name="T7" fmla="*/ 536 h 424"/>
                <a:gd name="T8" fmla="+- 0 3717 3369"/>
                <a:gd name="T9" fmla="*/ T8 w 451"/>
                <a:gd name="T10" fmla="+- 0 536 142"/>
                <a:gd name="T11" fmla="*/ 536 h 424"/>
                <a:gd name="T12" fmla="+- 0 3719 3369"/>
                <a:gd name="T13" fmla="*/ T12 w 451"/>
                <a:gd name="T14" fmla="+- 0 534 142"/>
                <a:gd name="T15" fmla="*/ 534 h 424"/>
                <a:gd name="T16" fmla="+- 0 3685 3369"/>
                <a:gd name="T17" fmla="*/ T16 w 451"/>
                <a:gd name="T18" fmla="+- 0 502 142"/>
                <a:gd name="T19" fmla="*/ 502 h 424"/>
                <a:gd name="T20" fmla="+- 0 3752 3369"/>
                <a:gd name="T21" fmla="*/ T20 w 451"/>
                <a:gd name="T22" fmla="+- 0 502 142"/>
                <a:gd name="T23" fmla="*/ 502 h 424"/>
                <a:gd name="T24" fmla="+- 0 3451 3369"/>
                <a:gd name="T25" fmla="*/ T24 w 451"/>
                <a:gd name="T26" fmla="+- 0 393 142"/>
                <a:gd name="T27" fmla="*/ 393 h 424"/>
                <a:gd name="T28" fmla="+- 0 3450 3369"/>
                <a:gd name="T29" fmla="*/ T28 w 451"/>
                <a:gd name="T30" fmla="+- 0 435 142"/>
                <a:gd name="T31" fmla="*/ 435 h 424"/>
                <a:gd name="T32" fmla="+- 0 3508 3369"/>
                <a:gd name="T33" fmla="*/ T32 w 451"/>
                <a:gd name="T34" fmla="+- 0 490 142"/>
                <a:gd name="T35" fmla="*/ 490 h 424"/>
                <a:gd name="T36" fmla="+- 0 3553 3369"/>
                <a:gd name="T37" fmla="*/ T36 w 451"/>
                <a:gd name="T38" fmla="+- 0 489 142"/>
                <a:gd name="T39" fmla="*/ 489 h 424"/>
                <a:gd name="T40" fmla="+- 0 3553 3369"/>
                <a:gd name="T41" fmla="*/ T40 w 451"/>
                <a:gd name="T42" fmla="+- 0 461 142"/>
                <a:gd name="T43" fmla="*/ 461 h 424"/>
                <a:gd name="T44" fmla="+- 0 3603 3369"/>
                <a:gd name="T45" fmla="*/ T44 w 451"/>
                <a:gd name="T46" fmla="+- 0 396 142"/>
                <a:gd name="T47" fmla="*/ 396 h 424"/>
                <a:gd name="T48" fmla="+- 0 3481 3369"/>
                <a:gd name="T49" fmla="*/ T48 w 451"/>
                <a:gd name="T50" fmla="+- 0 393 142"/>
                <a:gd name="T51" fmla="*/ 393 h 424"/>
                <a:gd name="T52" fmla="+- 0 3718 3369"/>
                <a:gd name="T53" fmla="*/ T52 w 451"/>
                <a:gd name="T54" fmla="+- 0 470 142"/>
                <a:gd name="T55" fmla="*/ 470 h 424"/>
                <a:gd name="T56" fmla="+- 0 3685 3369"/>
                <a:gd name="T57" fmla="*/ T56 w 451"/>
                <a:gd name="T58" fmla="+- 0 502 142"/>
                <a:gd name="T59" fmla="*/ 502 h 424"/>
                <a:gd name="T60" fmla="+- 0 3785 3369"/>
                <a:gd name="T61" fmla="*/ T60 w 451"/>
                <a:gd name="T62" fmla="+- 0 470 142"/>
                <a:gd name="T63" fmla="*/ 470 h 424"/>
                <a:gd name="T64" fmla="+- 0 3820 3369"/>
                <a:gd name="T65" fmla="*/ T64 w 451"/>
                <a:gd name="T66" fmla="+- 0 502 142"/>
                <a:gd name="T67" fmla="*/ 502 h 424"/>
                <a:gd name="T68" fmla="+- 0 3685 3369"/>
                <a:gd name="T69" fmla="*/ T68 w 451"/>
                <a:gd name="T70" fmla="+- 0 375 142"/>
                <a:gd name="T71" fmla="*/ 375 h 424"/>
                <a:gd name="T72" fmla="+- 0 3651 3369"/>
                <a:gd name="T73" fmla="*/ T72 w 451"/>
                <a:gd name="T74" fmla="+- 0 470 142"/>
                <a:gd name="T75" fmla="*/ 470 h 424"/>
                <a:gd name="T76" fmla="+- 0 3718 3369"/>
                <a:gd name="T77" fmla="*/ T76 w 451"/>
                <a:gd name="T78" fmla="+- 0 407 142"/>
                <a:gd name="T79" fmla="*/ 407 h 424"/>
                <a:gd name="T80" fmla="+- 0 3752 3369"/>
                <a:gd name="T81" fmla="*/ T80 w 451"/>
                <a:gd name="T82" fmla="+- 0 439 142"/>
                <a:gd name="T83" fmla="*/ 439 h 424"/>
                <a:gd name="T84" fmla="+- 0 3784 3369"/>
                <a:gd name="T85" fmla="*/ T84 w 451"/>
                <a:gd name="T86" fmla="+- 0 470 142"/>
                <a:gd name="T87" fmla="*/ 470 h 424"/>
                <a:gd name="T88" fmla="+- 0 3752 3369"/>
                <a:gd name="T89" fmla="*/ T88 w 451"/>
                <a:gd name="T90" fmla="+- 0 439 142"/>
                <a:gd name="T91" fmla="*/ 439 h 424"/>
                <a:gd name="T92" fmla="+- 0 3784 3369"/>
                <a:gd name="T93" fmla="*/ T92 w 451"/>
                <a:gd name="T94" fmla="+- 0 469 142"/>
                <a:gd name="T95" fmla="*/ 469 h 424"/>
                <a:gd name="T96" fmla="+- 0 3786 3369"/>
                <a:gd name="T97" fmla="*/ T96 w 451"/>
                <a:gd name="T98" fmla="+- 0 469 142"/>
                <a:gd name="T99" fmla="*/ 469 h 424"/>
                <a:gd name="T100" fmla="+- 0 3597 3369"/>
                <a:gd name="T101" fmla="*/ T100 w 451"/>
                <a:gd name="T102" fmla="+- 0 301 142"/>
                <a:gd name="T103" fmla="*/ 301 h 424"/>
                <a:gd name="T104" fmla="+- 0 3603 3369"/>
                <a:gd name="T105" fmla="*/ T104 w 451"/>
                <a:gd name="T106" fmla="+- 0 396 142"/>
                <a:gd name="T107" fmla="*/ 396 h 424"/>
                <a:gd name="T108" fmla="+- 0 3686 3369"/>
                <a:gd name="T109" fmla="*/ T108 w 451"/>
                <a:gd name="T110" fmla="+- 0 309 142"/>
                <a:gd name="T111" fmla="*/ 309 h 424"/>
                <a:gd name="T112" fmla="+- 0 3538 3369"/>
                <a:gd name="T113" fmla="*/ T112 w 451"/>
                <a:gd name="T114" fmla="+- 0 301 142"/>
                <a:gd name="T115" fmla="*/ 301 h 424"/>
                <a:gd name="T116" fmla="+- 0 3504 3369"/>
                <a:gd name="T117" fmla="*/ T116 w 451"/>
                <a:gd name="T118" fmla="+- 0 333 142"/>
                <a:gd name="T119" fmla="*/ 333 h 424"/>
                <a:gd name="T120" fmla="+- 0 3470 3369"/>
                <a:gd name="T121" fmla="*/ T120 w 451"/>
                <a:gd name="T122" fmla="+- 0 301 142"/>
                <a:gd name="T123" fmla="*/ 301 h 424"/>
                <a:gd name="T124" fmla="+- 0 3470 3369"/>
                <a:gd name="T125" fmla="*/ T124 w 451"/>
                <a:gd name="T126" fmla="+- 0 301 142"/>
                <a:gd name="T127" fmla="*/ 301 h 424"/>
                <a:gd name="T128" fmla="+- 0 3642 3369"/>
                <a:gd name="T129" fmla="*/ T128 w 451"/>
                <a:gd name="T130" fmla="+- 0 268 142"/>
                <a:gd name="T131" fmla="*/ 268 h 424"/>
                <a:gd name="T132" fmla="+- 0 3572 3369"/>
                <a:gd name="T133" fmla="*/ T132 w 451"/>
                <a:gd name="T134" fmla="+- 0 269 142"/>
                <a:gd name="T135" fmla="*/ 269 h 424"/>
                <a:gd name="T136" fmla="+- 0 3597 3369"/>
                <a:gd name="T137" fmla="*/ T136 w 451"/>
                <a:gd name="T138" fmla="+- 0 301 142"/>
                <a:gd name="T139" fmla="*/ 301 h 424"/>
                <a:gd name="T140" fmla="+- 0 3642 3369"/>
                <a:gd name="T141" fmla="*/ T140 w 451"/>
                <a:gd name="T142" fmla="+- 0 268 142"/>
                <a:gd name="T143" fmla="*/ 268 h 424"/>
                <a:gd name="T144" fmla="+- 0 3437 3369"/>
                <a:gd name="T145" fmla="*/ T144 w 451"/>
                <a:gd name="T146" fmla="+- 0 269 142"/>
                <a:gd name="T147" fmla="*/ 269 h 424"/>
                <a:gd name="T148" fmla="+- 0 3504 3369"/>
                <a:gd name="T149" fmla="*/ T148 w 451"/>
                <a:gd name="T150" fmla="+- 0 269 142"/>
                <a:gd name="T151" fmla="*/ 269 h 424"/>
                <a:gd name="T152" fmla="+- 0 3437 3369"/>
                <a:gd name="T153" fmla="*/ T152 w 451"/>
                <a:gd name="T154" fmla="+- 0 269 142"/>
                <a:gd name="T155" fmla="*/ 269 h 424"/>
                <a:gd name="T156" fmla="+- 0 3437 3369"/>
                <a:gd name="T157" fmla="*/ T156 w 451"/>
                <a:gd name="T158" fmla="+- 0 269 142"/>
                <a:gd name="T159" fmla="*/ 269 h 424"/>
                <a:gd name="T160" fmla="+- 0 3504 3369"/>
                <a:gd name="T161" fmla="*/ T160 w 451"/>
                <a:gd name="T162" fmla="+- 0 269 142"/>
                <a:gd name="T163" fmla="*/ 269 h 424"/>
                <a:gd name="T164" fmla="+- 0 3538 3369"/>
                <a:gd name="T165" fmla="*/ T164 w 451"/>
                <a:gd name="T166" fmla="+- 0 237 142"/>
                <a:gd name="T167" fmla="*/ 237 h 424"/>
                <a:gd name="T168" fmla="+- 0 3631 3369"/>
                <a:gd name="T169" fmla="*/ T168 w 451"/>
                <a:gd name="T170" fmla="+- 0 269 142"/>
                <a:gd name="T171" fmla="*/ 269 h 424"/>
                <a:gd name="T172" fmla="+- 0 3642 3369"/>
                <a:gd name="T173" fmla="*/ T172 w 451"/>
                <a:gd name="T174" fmla="+- 0 268 142"/>
                <a:gd name="T175" fmla="*/ 268 h 424"/>
                <a:gd name="T176" fmla="+- 0 3403 3369"/>
                <a:gd name="T177" fmla="*/ T176 w 451"/>
                <a:gd name="T178" fmla="+- 0 237 142"/>
                <a:gd name="T179" fmla="*/ 237 h 424"/>
                <a:gd name="T180" fmla="+- 0 3470 3369"/>
                <a:gd name="T181" fmla="*/ T180 w 451"/>
                <a:gd name="T182" fmla="+- 0 237 142"/>
                <a:gd name="T183" fmla="*/ 237 h 424"/>
                <a:gd name="T184" fmla="+- 0 3369 3369"/>
                <a:gd name="T185" fmla="*/ T184 w 451"/>
                <a:gd name="T186" fmla="+- 0 205 142"/>
                <a:gd name="T187" fmla="*/ 205 h 424"/>
                <a:gd name="T188" fmla="+- 0 3403 3369"/>
                <a:gd name="T189" fmla="*/ T188 w 451"/>
                <a:gd name="T190" fmla="+- 0 237 142"/>
                <a:gd name="T191" fmla="*/ 237 h 424"/>
                <a:gd name="T192" fmla="+- 0 3470 3369"/>
                <a:gd name="T193" fmla="*/ T192 w 451"/>
                <a:gd name="T194" fmla="+- 0 174 142"/>
                <a:gd name="T195" fmla="*/ 174 h 424"/>
                <a:gd name="T196" fmla="+- 0 3504 3369"/>
                <a:gd name="T197" fmla="*/ T196 w 451"/>
                <a:gd name="T198" fmla="+- 0 205 142"/>
                <a:gd name="T199" fmla="*/ 205 h 424"/>
                <a:gd name="T200" fmla="+- 0 3538 3369"/>
                <a:gd name="T201" fmla="*/ T200 w 451"/>
                <a:gd name="T202" fmla="+- 0 237 142"/>
                <a:gd name="T203" fmla="*/ 237 h 4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51" h="424">
                  <a:moveTo>
                    <a:pt x="415" y="394"/>
                  </a:moveTo>
                  <a:lnTo>
                    <a:pt x="351" y="394"/>
                  </a:lnTo>
                  <a:lnTo>
                    <a:pt x="383" y="424"/>
                  </a:lnTo>
                  <a:lnTo>
                    <a:pt x="415" y="394"/>
                  </a:lnTo>
                  <a:close/>
                  <a:moveTo>
                    <a:pt x="350" y="392"/>
                  </a:moveTo>
                  <a:lnTo>
                    <a:pt x="348" y="394"/>
                  </a:lnTo>
                  <a:lnTo>
                    <a:pt x="351" y="394"/>
                  </a:lnTo>
                  <a:lnTo>
                    <a:pt x="350" y="392"/>
                  </a:lnTo>
                  <a:close/>
                  <a:moveTo>
                    <a:pt x="383" y="360"/>
                  </a:moveTo>
                  <a:lnTo>
                    <a:pt x="316" y="360"/>
                  </a:lnTo>
                  <a:lnTo>
                    <a:pt x="350" y="392"/>
                  </a:lnTo>
                  <a:lnTo>
                    <a:pt x="383" y="360"/>
                  </a:lnTo>
                  <a:close/>
                  <a:moveTo>
                    <a:pt x="97" y="250"/>
                  </a:moveTo>
                  <a:lnTo>
                    <a:pt x="82" y="251"/>
                  </a:lnTo>
                  <a:lnTo>
                    <a:pt x="68" y="254"/>
                  </a:lnTo>
                  <a:lnTo>
                    <a:pt x="81" y="293"/>
                  </a:lnTo>
                  <a:lnTo>
                    <a:pt x="106" y="324"/>
                  </a:lnTo>
                  <a:lnTo>
                    <a:pt x="139" y="348"/>
                  </a:lnTo>
                  <a:lnTo>
                    <a:pt x="180" y="360"/>
                  </a:lnTo>
                  <a:lnTo>
                    <a:pt x="184" y="347"/>
                  </a:lnTo>
                  <a:lnTo>
                    <a:pt x="185" y="333"/>
                  </a:lnTo>
                  <a:lnTo>
                    <a:pt x="184" y="319"/>
                  </a:lnTo>
                  <a:lnTo>
                    <a:pt x="180" y="305"/>
                  </a:lnTo>
                  <a:lnTo>
                    <a:pt x="234" y="254"/>
                  </a:lnTo>
                  <a:lnTo>
                    <a:pt x="126" y="254"/>
                  </a:lnTo>
                  <a:lnTo>
                    <a:pt x="112" y="251"/>
                  </a:lnTo>
                  <a:lnTo>
                    <a:pt x="97" y="250"/>
                  </a:lnTo>
                  <a:close/>
                  <a:moveTo>
                    <a:pt x="349" y="328"/>
                  </a:moveTo>
                  <a:lnTo>
                    <a:pt x="282" y="328"/>
                  </a:lnTo>
                  <a:lnTo>
                    <a:pt x="316" y="360"/>
                  </a:lnTo>
                  <a:lnTo>
                    <a:pt x="349" y="328"/>
                  </a:lnTo>
                  <a:close/>
                  <a:moveTo>
                    <a:pt x="416" y="328"/>
                  </a:moveTo>
                  <a:lnTo>
                    <a:pt x="383" y="360"/>
                  </a:lnTo>
                  <a:lnTo>
                    <a:pt x="451" y="360"/>
                  </a:lnTo>
                  <a:lnTo>
                    <a:pt x="416" y="328"/>
                  </a:lnTo>
                  <a:close/>
                  <a:moveTo>
                    <a:pt x="316" y="233"/>
                  </a:moveTo>
                  <a:lnTo>
                    <a:pt x="248" y="297"/>
                  </a:lnTo>
                  <a:lnTo>
                    <a:pt x="282" y="328"/>
                  </a:lnTo>
                  <a:lnTo>
                    <a:pt x="349" y="265"/>
                  </a:lnTo>
                  <a:lnTo>
                    <a:pt x="316" y="233"/>
                  </a:lnTo>
                  <a:close/>
                  <a:moveTo>
                    <a:pt x="383" y="297"/>
                  </a:moveTo>
                  <a:lnTo>
                    <a:pt x="349" y="328"/>
                  </a:lnTo>
                  <a:lnTo>
                    <a:pt x="415" y="328"/>
                  </a:lnTo>
                  <a:lnTo>
                    <a:pt x="416" y="328"/>
                  </a:lnTo>
                  <a:lnTo>
                    <a:pt x="383" y="297"/>
                  </a:lnTo>
                  <a:close/>
                  <a:moveTo>
                    <a:pt x="417" y="327"/>
                  </a:moveTo>
                  <a:lnTo>
                    <a:pt x="415" y="327"/>
                  </a:lnTo>
                  <a:lnTo>
                    <a:pt x="416" y="328"/>
                  </a:lnTo>
                  <a:lnTo>
                    <a:pt x="417" y="327"/>
                  </a:lnTo>
                  <a:close/>
                  <a:moveTo>
                    <a:pt x="315" y="159"/>
                  </a:moveTo>
                  <a:lnTo>
                    <a:pt x="228" y="159"/>
                  </a:lnTo>
                  <a:lnTo>
                    <a:pt x="126" y="254"/>
                  </a:lnTo>
                  <a:lnTo>
                    <a:pt x="234" y="254"/>
                  </a:lnTo>
                  <a:lnTo>
                    <a:pt x="316" y="178"/>
                  </a:lnTo>
                  <a:lnTo>
                    <a:pt x="317" y="167"/>
                  </a:lnTo>
                  <a:lnTo>
                    <a:pt x="315" y="159"/>
                  </a:lnTo>
                  <a:close/>
                  <a:moveTo>
                    <a:pt x="169" y="159"/>
                  </a:moveTo>
                  <a:lnTo>
                    <a:pt x="101" y="159"/>
                  </a:lnTo>
                  <a:lnTo>
                    <a:pt x="135" y="191"/>
                  </a:lnTo>
                  <a:lnTo>
                    <a:pt x="169" y="159"/>
                  </a:lnTo>
                  <a:close/>
                  <a:moveTo>
                    <a:pt x="101" y="159"/>
                  </a:moveTo>
                  <a:lnTo>
                    <a:pt x="101" y="159"/>
                  </a:lnTo>
                  <a:close/>
                  <a:moveTo>
                    <a:pt x="273" y="126"/>
                  </a:moveTo>
                  <a:lnTo>
                    <a:pt x="202" y="126"/>
                  </a:lnTo>
                  <a:lnTo>
                    <a:pt x="203" y="127"/>
                  </a:lnTo>
                  <a:lnTo>
                    <a:pt x="169" y="159"/>
                  </a:lnTo>
                  <a:lnTo>
                    <a:pt x="228" y="159"/>
                  </a:lnTo>
                  <a:lnTo>
                    <a:pt x="262" y="127"/>
                  </a:lnTo>
                  <a:lnTo>
                    <a:pt x="273" y="126"/>
                  </a:lnTo>
                  <a:close/>
                  <a:moveTo>
                    <a:pt x="135" y="127"/>
                  </a:moveTo>
                  <a:lnTo>
                    <a:pt x="68" y="127"/>
                  </a:lnTo>
                  <a:lnTo>
                    <a:pt x="101" y="159"/>
                  </a:lnTo>
                  <a:lnTo>
                    <a:pt x="135" y="127"/>
                  </a:lnTo>
                  <a:close/>
                  <a:moveTo>
                    <a:pt x="68" y="127"/>
                  </a:moveTo>
                  <a:lnTo>
                    <a:pt x="68" y="127"/>
                  </a:lnTo>
                  <a:close/>
                  <a:moveTo>
                    <a:pt x="169" y="95"/>
                  </a:moveTo>
                  <a:lnTo>
                    <a:pt x="135" y="127"/>
                  </a:lnTo>
                  <a:lnTo>
                    <a:pt x="203" y="127"/>
                  </a:lnTo>
                  <a:lnTo>
                    <a:pt x="169" y="95"/>
                  </a:lnTo>
                  <a:close/>
                  <a:moveTo>
                    <a:pt x="273" y="126"/>
                  </a:moveTo>
                  <a:lnTo>
                    <a:pt x="262" y="127"/>
                  </a:lnTo>
                  <a:lnTo>
                    <a:pt x="280" y="127"/>
                  </a:lnTo>
                  <a:lnTo>
                    <a:pt x="273" y="126"/>
                  </a:lnTo>
                  <a:close/>
                  <a:moveTo>
                    <a:pt x="101" y="95"/>
                  </a:moveTo>
                  <a:lnTo>
                    <a:pt x="34" y="95"/>
                  </a:lnTo>
                  <a:lnTo>
                    <a:pt x="68" y="127"/>
                  </a:lnTo>
                  <a:lnTo>
                    <a:pt x="101" y="95"/>
                  </a:lnTo>
                  <a:close/>
                  <a:moveTo>
                    <a:pt x="68" y="0"/>
                  </a:moveTo>
                  <a:lnTo>
                    <a:pt x="0" y="63"/>
                  </a:lnTo>
                  <a:lnTo>
                    <a:pt x="34" y="95"/>
                  </a:lnTo>
                  <a:lnTo>
                    <a:pt x="101" y="32"/>
                  </a:lnTo>
                  <a:lnTo>
                    <a:pt x="68" y="0"/>
                  </a:lnTo>
                  <a:close/>
                  <a:moveTo>
                    <a:pt x="135" y="63"/>
                  </a:moveTo>
                  <a:lnTo>
                    <a:pt x="101" y="95"/>
                  </a:lnTo>
                  <a:lnTo>
                    <a:pt x="169" y="95"/>
                  </a:lnTo>
                  <a:lnTo>
                    <a:pt x="135" y="63"/>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a:extLst>
                <a:ext uri="{FF2B5EF4-FFF2-40B4-BE49-F238E27FC236}">
                  <a16:creationId xmlns:a16="http://schemas.microsoft.com/office/drawing/2014/main" id="{767CD5BF-B80B-4143-BB62-F9551460D6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4" y="137"/>
              <a:ext cx="460" cy="433"/>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4">
              <a:extLst>
                <a:ext uri="{FF2B5EF4-FFF2-40B4-BE49-F238E27FC236}">
                  <a16:creationId xmlns:a16="http://schemas.microsoft.com/office/drawing/2014/main" id="{304FE7A3-AB01-4180-953A-D6A1C1704006}"/>
                </a:ext>
              </a:extLst>
            </p:cNvPr>
            <p:cNvSpPr>
              <a:spLocks/>
            </p:cNvSpPr>
            <p:nvPr/>
          </p:nvSpPr>
          <p:spPr bwMode="auto">
            <a:xfrm>
              <a:off x="504" y="641"/>
              <a:ext cx="146" cy="80"/>
            </a:xfrm>
            <a:custGeom>
              <a:avLst/>
              <a:gdLst>
                <a:gd name="T0" fmla="+- 0 529 504"/>
                <a:gd name="T1" fmla="*/ T0 w 146"/>
                <a:gd name="T2" fmla="+- 0 642 642"/>
                <a:gd name="T3" fmla="*/ 642 h 80"/>
                <a:gd name="T4" fmla="+- 0 508 504"/>
                <a:gd name="T5" fmla="*/ T4 w 146"/>
                <a:gd name="T6" fmla="+- 0 658 642"/>
                <a:gd name="T7" fmla="*/ 658 h 80"/>
                <a:gd name="T8" fmla="+- 0 504 504"/>
                <a:gd name="T9" fmla="*/ T8 w 146"/>
                <a:gd name="T10" fmla="+- 0 694 642"/>
                <a:gd name="T11" fmla="*/ 694 h 80"/>
                <a:gd name="T12" fmla="+- 0 520 504"/>
                <a:gd name="T13" fmla="*/ T12 w 146"/>
                <a:gd name="T14" fmla="+- 0 718 642"/>
                <a:gd name="T15" fmla="*/ 718 h 80"/>
                <a:gd name="T16" fmla="+- 0 548 504"/>
                <a:gd name="T17" fmla="*/ T16 w 146"/>
                <a:gd name="T18" fmla="+- 0 721 642"/>
                <a:gd name="T19" fmla="*/ 721 h 80"/>
                <a:gd name="T20" fmla="+- 0 566 504"/>
                <a:gd name="T21" fmla="*/ T20 w 146"/>
                <a:gd name="T22" fmla="+- 0 708 642"/>
                <a:gd name="T23" fmla="*/ 708 h 80"/>
                <a:gd name="T24" fmla="+- 0 534 504"/>
                <a:gd name="T25" fmla="*/ T24 w 146"/>
                <a:gd name="T26" fmla="+- 0 708 642"/>
                <a:gd name="T27" fmla="*/ 708 h 80"/>
                <a:gd name="T28" fmla="+- 0 522 504"/>
                <a:gd name="T29" fmla="*/ T28 w 146"/>
                <a:gd name="T30" fmla="+- 0 697 642"/>
                <a:gd name="T31" fmla="*/ 697 h 80"/>
                <a:gd name="T32" fmla="+- 0 521 504"/>
                <a:gd name="T33" fmla="*/ T32 w 146"/>
                <a:gd name="T34" fmla="+- 0 674 642"/>
                <a:gd name="T35" fmla="*/ 674 h 80"/>
                <a:gd name="T36" fmla="+- 0 529 504"/>
                <a:gd name="T37" fmla="*/ T36 w 146"/>
                <a:gd name="T38" fmla="+- 0 658 642"/>
                <a:gd name="T39" fmla="*/ 658 h 80"/>
                <a:gd name="T40" fmla="+- 0 567 504"/>
                <a:gd name="T41" fmla="*/ T40 w 146"/>
                <a:gd name="T42" fmla="+- 0 655 642"/>
                <a:gd name="T43" fmla="*/ 655 h 80"/>
                <a:gd name="T44" fmla="+- 0 551 504"/>
                <a:gd name="T45" fmla="*/ T44 w 146"/>
                <a:gd name="T46" fmla="+- 0 642 642"/>
                <a:gd name="T47" fmla="*/ 642 h 80"/>
                <a:gd name="T48" fmla="+- 0 555 504"/>
                <a:gd name="T49" fmla="*/ T48 w 146"/>
                <a:gd name="T50" fmla="+- 0 693 642"/>
                <a:gd name="T51" fmla="*/ 693 h 80"/>
                <a:gd name="T52" fmla="+- 0 553 504"/>
                <a:gd name="T53" fmla="*/ T52 w 146"/>
                <a:gd name="T54" fmla="+- 0 700 642"/>
                <a:gd name="T55" fmla="*/ 700 h 80"/>
                <a:gd name="T56" fmla="+- 0 548 504"/>
                <a:gd name="T57" fmla="*/ T56 w 146"/>
                <a:gd name="T58" fmla="+- 0 706 642"/>
                <a:gd name="T59" fmla="*/ 706 h 80"/>
                <a:gd name="T60" fmla="+- 0 567 504"/>
                <a:gd name="T61" fmla="*/ T60 w 146"/>
                <a:gd name="T62" fmla="+- 0 708 642"/>
                <a:gd name="T63" fmla="*/ 708 h 80"/>
                <a:gd name="T64" fmla="+- 0 571 504"/>
                <a:gd name="T65" fmla="*/ T64 w 146"/>
                <a:gd name="T66" fmla="+- 0 693 642"/>
                <a:gd name="T67" fmla="*/ 693 h 80"/>
                <a:gd name="T68" fmla="+- 0 544 504"/>
                <a:gd name="T69" fmla="*/ T68 w 146"/>
                <a:gd name="T70" fmla="+- 0 655 642"/>
                <a:gd name="T71" fmla="*/ 655 h 80"/>
                <a:gd name="T72" fmla="+- 0 551 504"/>
                <a:gd name="T73" fmla="*/ T72 w 146"/>
                <a:gd name="T74" fmla="+- 0 660 642"/>
                <a:gd name="T75" fmla="*/ 660 h 80"/>
                <a:gd name="T76" fmla="+- 0 554 504"/>
                <a:gd name="T77" fmla="*/ T76 w 146"/>
                <a:gd name="T78" fmla="+- 0 665 642"/>
                <a:gd name="T79" fmla="*/ 665 h 80"/>
                <a:gd name="T80" fmla="+- 0 571 504"/>
                <a:gd name="T81" fmla="*/ T80 w 146"/>
                <a:gd name="T82" fmla="+- 0 669 642"/>
                <a:gd name="T83" fmla="*/ 669 h 80"/>
                <a:gd name="T84" fmla="+- 0 569 504"/>
                <a:gd name="T85" fmla="*/ T84 w 146"/>
                <a:gd name="T86" fmla="+- 0 659 642"/>
                <a:gd name="T87" fmla="*/ 659 h 80"/>
                <a:gd name="T88" fmla="+- 0 623 504"/>
                <a:gd name="T89" fmla="*/ T88 w 146"/>
                <a:gd name="T90" fmla="+- 0 643 642"/>
                <a:gd name="T91" fmla="*/ 643 h 80"/>
                <a:gd name="T92" fmla="+- 0 578 504"/>
                <a:gd name="T93" fmla="*/ T92 w 146"/>
                <a:gd name="T94" fmla="+- 0 719 642"/>
                <a:gd name="T95" fmla="*/ 719 h 80"/>
                <a:gd name="T96" fmla="+- 0 600 504"/>
                <a:gd name="T97" fmla="*/ T96 w 146"/>
                <a:gd name="T98" fmla="+- 0 704 642"/>
                <a:gd name="T99" fmla="*/ 704 h 80"/>
                <a:gd name="T100" fmla="+- 0 640 504"/>
                <a:gd name="T101" fmla="*/ T100 w 146"/>
                <a:gd name="T102" fmla="+- 0 690 642"/>
                <a:gd name="T103" fmla="*/ 690 h 80"/>
                <a:gd name="T104" fmla="+- 0 614 504"/>
                <a:gd name="T105" fmla="*/ T104 w 146"/>
                <a:gd name="T106" fmla="+- 0 661 642"/>
                <a:gd name="T107" fmla="*/ 661 h 80"/>
                <a:gd name="T108" fmla="+- 0 623 504"/>
                <a:gd name="T109" fmla="*/ T108 w 146"/>
                <a:gd name="T110" fmla="+- 0 643 642"/>
                <a:gd name="T111" fmla="*/ 643 h 80"/>
                <a:gd name="T112" fmla="+- 0 628 504"/>
                <a:gd name="T113" fmla="*/ T112 w 146"/>
                <a:gd name="T114" fmla="+- 0 704 642"/>
                <a:gd name="T115" fmla="*/ 704 h 80"/>
                <a:gd name="T116" fmla="+- 0 650 504"/>
                <a:gd name="T117" fmla="*/ T116 w 146"/>
                <a:gd name="T118" fmla="+- 0 719 642"/>
                <a:gd name="T119" fmla="*/ 719 h 80"/>
                <a:gd name="T120" fmla="+- 0 629 504"/>
                <a:gd name="T121" fmla="*/ T120 w 146"/>
                <a:gd name="T122" fmla="+- 0 661 642"/>
                <a:gd name="T123" fmla="*/ 661 h 80"/>
                <a:gd name="T124" fmla="+- 0 624 504"/>
                <a:gd name="T125" fmla="*/ T124 w 146"/>
                <a:gd name="T126" fmla="+- 0 690 642"/>
                <a:gd name="T127" fmla="*/ 690 h 80"/>
                <a:gd name="T128" fmla="+- 0 629 504"/>
                <a:gd name="T129" fmla="*/ T128 w 146"/>
                <a:gd name="T130" fmla="+- 0 661 642"/>
                <a:gd name="T131" fmla="*/ 661 h 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146" h="80">
                  <a:moveTo>
                    <a:pt x="47" y="0"/>
                  </a:moveTo>
                  <a:lnTo>
                    <a:pt x="25" y="0"/>
                  </a:lnTo>
                  <a:lnTo>
                    <a:pt x="17" y="3"/>
                  </a:lnTo>
                  <a:lnTo>
                    <a:pt x="4" y="16"/>
                  </a:lnTo>
                  <a:lnTo>
                    <a:pt x="0" y="27"/>
                  </a:lnTo>
                  <a:lnTo>
                    <a:pt x="0" y="52"/>
                  </a:lnTo>
                  <a:lnTo>
                    <a:pt x="4" y="62"/>
                  </a:lnTo>
                  <a:lnTo>
                    <a:pt x="16" y="76"/>
                  </a:lnTo>
                  <a:lnTo>
                    <a:pt x="24" y="79"/>
                  </a:lnTo>
                  <a:lnTo>
                    <a:pt x="44" y="79"/>
                  </a:lnTo>
                  <a:lnTo>
                    <a:pt x="51" y="77"/>
                  </a:lnTo>
                  <a:lnTo>
                    <a:pt x="62" y="66"/>
                  </a:lnTo>
                  <a:lnTo>
                    <a:pt x="63" y="66"/>
                  </a:lnTo>
                  <a:lnTo>
                    <a:pt x="30" y="66"/>
                  </a:lnTo>
                  <a:lnTo>
                    <a:pt x="25" y="63"/>
                  </a:lnTo>
                  <a:lnTo>
                    <a:pt x="18" y="55"/>
                  </a:lnTo>
                  <a:lnTo>
                    <a:pt x="17" y="49"/>
                  </a:lnTo>
                  <a:lnTo>
                    <a:pt x="17" y="32"/>
                  </a:lnTo>
                  <a:lnTo>
                    <a:pt x="18" y="25"/>
                  </a:lnTo>
                  <a:lnTo>
                    <a:pt x="25" y="16"/>
                  </a:lnTo>
                  <a:lnTo>
                    <a:pt x="29" y="13"/>
                  </a:lnTo>
                  <a:lnTo>
                    <a:pt x="63" y="13"/>
                  </a:lnTo>
                  <a:lnTo>
                    <a:pt x="56" y="4"/>
                  </a:lnTo>
                  <a:lnTo>
                    <a:pt x="47" y="0"/>
                  </a:lnTo>
                  <a:close/>
                  <a:moveTo>
                    <a:pt x="67" y="51"/>
                  </a:moveTo>
                  <a:lnTo>
                    <a:pt x="51" y="51"/>
                  </a:lnTo>
                  <a:lnTo>
                    <a:pt x="50" y="55"/>
                  </a:lnTo>
                  <a:lnTo>
                    <a:pt x="49" y="58"/>
                  </a:lnTo>
                  <a:lnTo>
                    <a:pt x="47" y="60"/>
                  </a:lnTo>
                  <a:lnTo>
                    <a:pt x="44" y="64"/>
                  </a:lnTo>
                  <a:lnTo>
                    <a:pt x="40" y="66"/>
                  </a:lnTo>
                  <a:lnTo>
                    <a:pt x="63" y="66"/>
                  </a:lnTo>
                  <a:lnTo>
                    <a:pt x="66" y="60"/>
                  </a:lnTo>
                  <a:lnTo>
                    <a:pt x="67" y="51"/>
                  </a:lnTo>
                  <a:close/>
                  <a:moveTo>
                    <a:pt x="63" y="13"/>
                  </a:moveTo>
                  <a:lnTo>
                    <a:pt x="40" y="13"/>
                  </a:lnTo>
                  <a:lnTo>
                    <a:pt x="45" y="15"/>
                  </a:lnTo>
                  <a:lnTo>
                    <a:pt x="47" y="18"/>
                  </a:lnTo>
                  <a:lnTo>
                    <a:pt x="49" y="20"/>
                  </a:lnTo>
                  <a:lnTo>
                    <a:pt x="50" y="23"/>
                  </a:lnTo>
                  <a:lnTo>
                    <a:pt x="51" y="27"/>
                  </a:lnTo>
                  <a:lnTo>
                    <a:pt x="67" y="27"/>
                  </a:lnTo>
                  <a:lnTo>
                    <a:pt x="67" y="22"/>
                  </a:lnTo>
                  <a:lnTo>
                    <a:pt x="65" y="17"/>
                  </a:lnTo>
                  <a:lnTo>
                    <a:pt x="63" y="13"/>
                  </a:lnTo>
                  <a:close/>
                  <a:moveTo>
                    <a:pt x="119" y="1"/>
                  </a:moveTo>
                  <a:lnTo>
                    <a:pt x="101" y="1"/>
                  </a:lnTo>
                  <a:lnTo>
                    <a:pt x="74" y="77"/>
                  </a:lnTo>
                  <a:lnTo>
                    <a:pt x="91" y="77"/>
                  </a:lnTo>
                  <a:lnTo>
                    <a:pt x="96" y="62"/>
                  </a:lnTo>
                  <a:lnTo>
                    <a:pt x="141" y="62"/>
                  </a:lnTo>
                  <a:lnTo>
                    <a:pt x="136" y="48"/>
                  </a:lnTo>
                  <a:lnTo>
                    <a:pt x="100" y="48"/>
                  </a:lnTo>
                  <a:lnTo>
                    <a:pt x="110" y="19"/>
                  </a:lnTo>
                  <a:lnTo>
                    <a:pt x="125" y="19"/>
                  </a:lnTo>
                  <a:lnTo>
                    <a:pt x="119" y="1"/>
                  </a:lnTo>
                  <a:close/>
                  <a:moveTo>
                    <a:pt x="141" y="62"/>
                  </a:moveTo>
                  <a:lnTo>
                    <a:pt x="124" y="62"/>
                  </a:lnTo>
                  <a:lnTo>
                    <a:pt x="129" y="77"/>
                  </a:lnTo>
                  <a:lnTo>
                    <a:pt x="146" y="77"/>
                  </a:lnTo>
                  <a:lnTo>
                    <a:pt x="141" y="62"/>
                  </a:lnTo>
                  <a:close/>
                  <a:moveTo>
                    <a:pt x="125" y="19"/>
                  </a:moveTo>
                  <a:lnTo>
                    <a:pt x="110" y="19"/>
                  </a:lnTo>
                  <a:lnTo>
                    <a:pt x="120" y="48"/>
                  </a:lnTo>
                  <a:lnTo>
                    <a:pt x="136" y="48"/>
                  </a:lnTo>
                  <a:lnTo>
                    <a:pt x="125"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51" name="Picture 3">
              <a:extLst>
                <a:ext uri="{FF2B5EF4-FFF2-40B4-BE49-F238E27FC236}">
                  <a16:creationId xmlns:a16="http://schemas.microsoft.com/office/drawing/2014/main" id="{093A3134-D218-40B2-B8FB-B5D32B5B67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5" y="641"/>
              <a:ext cx="978" cy="80"/>
            </a:xfrm>
            <a:prstGeom prst="rect">
              <a:avLst/>
            </a:prstGeom>
            <a:noFill/>
            <a:extLst>
              <a:ext uri="{909E8E84-426E-40DD-AFC4-6F175D3DCCD1}">
                <a14:hiddenFill xmlns:a14="http://schemas.microsoft.com/office/drawing/2010/main">
                  <a:solidFill>
                    <a:srgbClr val="FFFFFF"/>
                  </a:solidFill>
                </a14:hiddenFill>
              </a:ext>
            </a:extLst>
          </p:spPr>
        </p:pic>
        <p:sp>
          <p:nvSpPr>
            <p:cNvPr id="41" name="AutoShape 2">
              <a:extLst>
                <a:ext uri="{FF2B5EF4-FFF2-40B4-BE49-F238E27FC236}">
                  <a16:creationId xmlns:a16="http://schemas.microsoft.com/office/drawing/2014/main" id="{5CAEF27C-E515-4501-B3DE-7EF294DA060B}"/>
                </a:ext>
              </a:extLst>
            </p:cNvPr>
            <p:cNvSpPr>
              <a:spLocks/>
            </p:cNvSpPr>
            <p:nvPr/>
          </p:nvSpPr>
          <p:spPr bwMode="auto">
            <a:xfrm>
              <a:off x="2635" y="641"/>
              <a:ext cx="1074" cy="80"/>
            </a:xfrm>
            <a:custGeom>
              <a:avLst/>
              <a:gdLst>
                <a:gd name="T0" fmla="+- 0 2721 2635"/>
                <a:gd name="T1" fmla="*/ T0 w 1074"/>
                <a:gd name="T2" fmla="+- 0 643 641"/>
                <a:gd name="T3" fmla="*/ 643 h 80"/>
                <a:gd name="T4" fmla="+- 0 2698 2635"/>
                <a:gd name="T5" fmla="*/ T4 w 1074"/>
                <a:gd name="T6" fmla="+- 0 657 641"/>
                <a:gd name="T7" fmla="*/ 657 h 80"/>
                <a:gd name="T8" fmla="+- 0 2780 2635"/>
                <a:gd name="T9" fmla="*/ T8 w 1074"/>
                <a:gd name="T10" fmla="+- 0 679 641"/>
                <a:gd name="T11" fmla="*/ 679 h 80"/>
                <a:gd name="T12" fmla="+- 0 2742 2635"/>
                <a:gd name="T13" fmla="*/ T12 w 1074"/>
                <a:gd name="T14" fmla="+- 0 666 641"/>
                <a:gd name="T15" fmla="*/ 666 h 80"/>
                <a:gd name="T16" fmla="+- 0 2763 2635"/>
                <a:gd name="T17" fmla="*/ T16 w 1074"/>
                <a:gd name="T18" fmla="+- 0 655 641"/>
                <a:gd name="T19" fmla="*/ 655 h 80"/>
                <a:gd name="T20" fmla="+- 0 2785 2635"/>
                <a:gd name="T21" fmla="*/ T20 w 1074"/>
                <a:gd name="T22" fmla="+- 0 654 641"/>
                <a:gd name="T23" fmla="*/ 654 h 80"/>
                <a:gd name="T24" fmla="+- 0 2730 2635"/>
                <a:gd name="T25" fmla="*/ T24 w 1074"/>
                <a:gd name="T26" fmla="+- 0 652 641"/>
                <a:gd name="T27" fmla="*/ 652 h 80"/>
                <a:gd name="T28" fmla="+- 0 2765 2635"/>
                <a:gd name="T29" fmla="*/ T28 w 1074"/>
                <a:gd name="T30" fmla="+- 0 690 641"/>
                <a:gd name="T31" fmla="*/ 690 h 80"/>
                <a:gd name="T32" fmla="+- 0 2765 2635"/>
                <a:gd name="T33" fmla="*/ T32 w 1074"/>
                <a:gd name="T34" fmla="+- 0 708 641"/>
                <a:gd name="T35" fmla="*/ 708 h 80"/>
                <a:gd name="T36" fmla="+- 0 2742 2635"/>
                <a:gd name="T37" fmla="*/ T36 w 1074"/>
                <a:gd name="T38" fmla="+- 0 696 641"/>
                <a:gd name="T39" fmla="*/ 696 h 80"/>
                <a:gd name="T40" fmla="+- 0 2768 2635"/>
                <a:gd name="T41" fmla="*/ T40 w 1074"/>
                <a:gd name="T42" fmla="+- 0 721 641"/>
                <a:gd name="T43" fmla="*/ 721 h 80"/>
                <a:gd name="T44" fmla="+- 0 3372 2635"/>
                <a:gd name="T45" fmla="*/ T44 w 1074"/>
                <a:gd name="T46" fmla="+- 0 690 641"/>
                <a:gd name="T47" fmla="*/ 690 h 80"/>
                <a:gd name="T48" fmla="+- 0 3327 2635"/>
                <a:gd name="T49" fmla="*/ T48 w 1074"/>
                <a:gd name="T50" fmla="+- 0 668 641"/>
                <a:gd name="T51" fmla="*/ 668 h 80"/>
                <a:gd name="T52" fmla="+- 0 3343 2635"/>
                <a:gd name="T53" fmla="*/ T52 w 1074"/>
                <a:gd name="T54" fmla="+- 0 654 641"/>
                <a:gd name="T55" fmla="*/ 654 h 80"/>
                <a:gd name="T56" fmla="+- 0 3370 2635"/>
                <a:gd name="T57" fmla="*/ T56 w 1074"/>
                <a:gd name="T58" fmla="+- 0 658 641"/>
                <a:gd name="T59" fmla="*/ 658 h 80"/>
                <a:gd name="T60" fmla="+- 0 3323 2635"/>
                <a:gd name="T61" fmla="*/ T60 w 1074"/>
                <a:gd name="T62" fmla="+- 0 643 641"/>
                <a:gd name="T63" fmla="*/ 643 h 80"/>
                <a:gd name="T64" fmla="+- 0 3327 2635"/>
                <a:gd name="T65" fmla="*/ T64 w 1074"/>
                <a:gd name="T66" fmla="+- 0 685 641"/>
                <a:gd name="T67" fmla="*/ 685 h 80"/>
                <a:gd name="T68" fmla="+- 0 3357 2635"/>
                <a:gd name="T69" fmla="*/ T68 w 1074"/>
                <a:gd name="T70" fmla="+- 0 702 641"/>
                <a:gd name="T71" fmla="*/ 702 h 80"/>
                <a:gd name="T72" fmla="+- 0 3326 2635"/>
                <a:gd name="T73" fmla="*/ T72 w 1074"/>
                <a:gd name="T74" fmla="+- 0 702 641"/>
                <a:gd name="T75" fmla="*/ 702 h 80"/>
                <a:gd name="T76" fmla="+- 0 3324 2635"/>
                <a:gd name="T77" fmla="*/ T76 w 1074"/>
                <a:gd name="T78" fmla="+- 0 719 641"/>
                <a:gd name="T79" fmla="*/ 719 h 80"/>
                <a:gd name="T80" fmla="+- 0 3373 2635"/>
                <a:gd name="T81" fmla="*/ T80 w 1074"/>
                <a:gd name="T82" fmla="+- 0 704 641"/>
                <a:gd name="T83" fmla="*/ 704 h 80"/>
                <a:gd name="T84" fmla="+- 0 3428 2635"/>
                <a:gd name="T85" fmla="*/ T84 w 1074"/>
                <a:gd name="T86" fmla="+- 0 710 641"/>
                <a:gd name="T87" fmla="*/ 710 h 80"/>
                <a:gd name="T88" fmla="+- 0 3411 2635"/>
                <a:gd name="T89" fmla="*/ T88 w 1074"/>
                <a:gd name="T90" fmla="+- 0 662 641"/>
                <a:gd name="T91" fmla="*/ 662 h 80"/>
                <a:gd name="T92" fmla="+- 0 3380 2635"/>
                <a:gd name="T93" fmla="*/ T92 w 1074"/>
                <a:gd name="T94" fmla="+- 0 681 641"/>
                <a:gd name="T95" fmla="*/ 681 h 80"/>
                <a:gd name="T96" fmla="+- 0 3407 2635"/>
                <a:gd name="T97" fmla="*/ T96 w 1074"/>
                <a:gd name="T98" fmla="+- 0 673 641"/>
                <a:gd name="T99" fmla="*/ 673 h 80"/>
                <a:gd name="T100" fmla="+- 0 3414 2635"/>
                <a:gd name="T101" fmla="*/ T100 w 1074"/>
                <a:gd name="T102" fmla="+- 0 692 641"/>
                <a:gd name="T103" fmla="*/ 692 h 80"/>
                <a:gd name="T104" fmla="+- 0 3397 2635"/>
                <a:gd name="T105" fmla="*/ T104 w 1074"/>
                <a:gd name="T106" fmla="+- 0 710 641"/>
                <a:gd name="T107" fmla="*/ 710 h 80"/>
                <a:gd name="T108" fmla="+- 0 3400 2635"/>
                <a:gd name="T109" fmla="*/ T108 w 1074"/>
                <a:gd name="T110" fmla="+- 0 695 641"/>
                <a:gd name="T111" fmla="*/ 695 h 80"/>
                <a:gd name="T112" fmla="+- 0 3409 2635"/>
                <a:gd name="T113" fmla="*/ T112 w 1074"/>
                <a:gd name="T114" fmla="+- 0 684 641"/>
                <a:gd name="T115" fmla="*/ 684 h 80"/>
                <a:gd name="T116" fmla="+- 0 3379 2635"/>
                <a:gd name="T117" fmla="*/ T116 w 1074"/>
                <a:gd name="T118" fmla="+- 0 710 641"/>
                <a:gd name="T119" fmla="*/ 710 h 80"/>
                <a:gd name="T120" fmla="+- 0 3410 2635"/>
                <a:gd name="T121" fmla="*/ T120 w 1074"/>
                <a:gd name="T122" fmla="+- 0 717 641"/>
                <a:gd name="T123" fmla="*/ 717 h 80"/>
                <a:gd name="T124" fmla="+- 0 3431 2635"/>
                <a:gd name="T125" fmla="*/ T124 w 1074"/>
                <a:gd name="T126" fmla="+- 0 717 641"/>
                <a:gd name="T127" fmla="*/ 717 h 80"/>
                <a:gd name="T128" fmla="+- 0 3435 2635"/>
                <a:gd name="T129" fmla="*/ T128 w 1074"/>
                <a:gd name="T130" fmla="+- 0 664 641"/>
                <a:gd name="T131" fmla="*/ 664 h 80"/>
                <a:gd name="T132" fmla="+- 0 3448 2635"/>
                <a:gd name="T133" fmla="*/ T132 w 1074"/>
                <a:gd name="T134" fmla="+- 0 719 641"/>
                <a:gd name="T135" fmla="*/ 719 h 80"/>
                <a:gd name="T136" fmla="+- 0 3464 2635"/>
                <a:gd name="T137" fmla="*/ T136 w 1074"/>
                <a:gd name="T138" fmla="+- 0 709 641"/>
                <a:gd name="T139" fmla="*/ 709 h 80"/>
                <a:gd name="T140" fmla="+- 0 3457 2635"/>
                <a:gd name="T141" fmla="*/ T140 w 1074"/>
                <a:gd name="T142" fmla="+- 0 674 641"/>
                <a:gd name="T143" fmla="*/ 674 h 80"/>
                <a:gd name="T144" fmla="+- 0 3526 2635"/>
                <a:gd name="T145" fmla="*/ T144 w 1074"/>
                <a:gd name="T146" fmla="+- 0 680 641"/>
                <a:gd name="T147" fmla="*/ 680 h 80"/>
                <a:gd name="T148" fmla="+- 0 3512 2635"/>
                <a:gd name="T149" fmla="*/ T148 w 1074"/>
                <a:gd name="T150" fmla="+- 0 686 641"/>
                <a:gd name="T151" fmla="*/ 686 h 80"/>
                <a:gd name="T152" fmla="+- 0 3496 2635"/>
                <a:gd name="T153" fmla="*/ T152 w 1074"/>
                <a:gd name="T154" fmla="+- 0 674 641"/>
                <a:gd name="T155" fmla="*/ 674 h 80"/>
                <a:gd name="T156" fmla="+- 0 3512 2635"/>
                <a:gd name="T157" fmla="*/ T156 w 1074"/>
                <a:gd name="T158" fmla="+- 0 664 641"/>
                <a:gd name="T159" fmla="*/ 664 h 80"/>
                <a:gd name="T160" fmla="+- 0 3472 2635"/>
                <a:gd name="T161" fmla="*/ T160 w 1074"/>
                <a:gd name="T162" fmla="+- 0 682 641"/>
                <a:gd name="T163" fmla="*/ 682 h 80"/>
                <a:gd name="T164" fmla="+- 0 3516 2635"/>
                <a:gd name="T165" fmla="*/ T164 w 1074"/>
                <a:gd name="T166" fmla="+- 0 718 641"/>
                <a:gd name="T167" fmla="*/ 718 h 80"/>
                <a:gd name="T168" fmla="+- 0 3511 2635"/>
                <a:gd name="T169" fmla="*/ T168 w 1074"/>
                <a:gd name="T170" fmla="+- 0 703 641"/>
                <a:gd name="T171" fmla="*/ 703 h 80"/>
                <a:gd name="T172" fmla="+- 0 3489 2635"/>
                <a:gd name="T173" fmla="*/ T172 w 1074"/>
                <a:gd name="T174" fmla="+- 0 705 641"/>
                <a:gd name="T175" fmla="*/ 705 h 80"/>
                <a:gd name="T176" fmla="+- 0 3535 2635"/>
                <a:gd name="T177" fmla="*/ T176 w 1074"/>
                <a:gd name="T178" fmla="+- 0 719 641"/>
                <a:gd name="T179" fmla="*/ 719 h 80"/>
                <a:gd name="T180" fmla="+- 0 3579 2635"/>
                <a:gd name="T181" fmla="*/ T180 w 1074"/>
                <a:gd name="T182" fmla="+- 0 719 641"/>
                <a:gd name="T183" fmla="*/ 719 h 80"/>
                <a:gd name="T184" fmla="+- 0 3608 2635"/>
                <a:gd name="T185" fmla="*/ T184 w 1074"/>
                <a:gd name="T186" fmla="+- 0 663 641"/>
                <a:gd name="T187" fmla="*/ 663 h 80"/>
                <a:gd name="T188" fmla="+- 0 3648 2635"/>
                <a:gd name="T189" fmla="*/ T188 w 1074"/>
                <a:gd name="T190" fmla="+- 0 664 641"/>
                <a:gd name="T191" fmla="*/ 664 h 80"/>
                <a:gd name="T192" fmla="+- 0 3616 2635"/>
                <a:gd name="T193" fmla="*/ T192 w 1074"/>
                <a:gd name="T194" fmla="+- 0 674 641"/>
                <a:gd name="T195" fmla="*/ 674 h 80"/>
                <a:gd name="T196" fmla="+- 0 3634 2635"/>
                <a:gd name="T197" fmla="*/ T196 w 1074"/>
                <a:gd name="T198" fmla="+- 0 720 641"/>
                <a:gd name="T199" fmla="*/ 720 h 80"/>
                <a:gd name="T200" fmla="+- 0 3645 2635"/>
                <a:gd name="T201" fmla="*/ T200 w 1074"/>
                <a:gd name="T202" fmla="+- 0 709 641"/>
                <a:gd name="T203" fmla="*/ 709 h 80"/>
                <a:gd name="T204" fmla="+- 0 3648 2635"/>
                <a:gd name="T205" fmla="*/ T204 w 1074"/>
                <a:gd name="T206" fmla="+- 0 674 641"/>
                <a:gd name="T207" fmla="*/ 674 h 80"/>
                <a:gd name="T208" fmla="+- 0 3706 2635"/>
                <a:gd name="T209" fmla="*/ T208 w 1074"/>
                <a:gd name="T210" fmla="+- 0 676 641"/>
                <a:gd name="T211" fmla="*/ 676 h 80"/>
                <a:gd name="T212" fmla="+- 0 3668 2635"/>
                <a:gd name="T213" fmla="*/ T212 w 1074"/>
                <a:gd name="T214" fmla="+- 0 686 641"/>
                <a:gd name="T215" fmla="*/ 686 h 80"/>
                <a:gd name="T216" fmla="+- 0 3687 2635"/>
                <a:gd name="T217" fmla="*/ T216 w 1074"/>
                <a:gd name="T218" fmla="+- 0 675 641"/>
                <a:gd name="T219" fmla="*/ 675 h 80"/>
                <a:gd name="T220" fmla="+- 0 3685 2635"/>
                <a:gd name="T221" fmla="*/ T220 w 1074"/>
                <a:gd name="T222" fmla="+- 0 662 641"/>
                <a:gd name="T223" fmla="*/ 662 h 80"/>
                <a:gd name="T224" fmla="+- 0 3656 2635"/>
                <a:gd name="T225" fmla="*/ T224 w 1074"/>
                <a:gd name="T226" fmla="+- 0 709 641"/>
                <a:gd name="T227" fmla="*/ 709 h 80"/>
                <a:gd name="T228" fmla="+- 0 3705 2635"/>
                <a:gd name="T229" fmla="*/ T228 w 1074"/>
                <a:gd name="T230" fmla="+- 0 709 641"/>
                <a:gd name="T231" fmla="*/ 709 h 80"/>
                <a:gd name="T232" fmla="+- 0 3688 2635"/>
                <a:gd name="T233" fmla="*/ T232 w 1074"/>
                <a:gd name="T234" fmla="+- 0 708 641"/>
                <a:gd name="T235" fmla="*/ 708 h 80"/>
                <a:gd name="T236" fmla="+- 0 3668 2635"/>
                <a:gd name="T237" fmla="*/ T236 w 1074"/>
                <a:gd name="T238" fmla="+- 0 695 641"/>
                <a:gd name="T239" fmla="*/ 695 h 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1074" h="80">
                  <a:moveTo>
                    <a:pt x="16" y="2"/>
                  </a:moveTo>
                  <a:lnTo>
                    <a:pt x="0" y="2"/>
                  </a:lnTo>
                  <a:lnTo>
                    <a:pt x="0" y="78"/>
                  </a:lnTo>
                  <a:lnTo>
                    <a:pt x="16" y="78"/>
                  </a:lnTo>
                  <a:lnTo>
                    <a:pt x="16" y="2"/>
                  </a:lnTo>
                  <a:close/>
                  <a:moveTo>
                    <a:pt x="86" y="2"/>
                  </a:moveTo>
                  <a:lnTo>
                    <a:pt x="25" y="2"/>
                  </a:lnTo>
                  <a:lnTo>
                    <a:pt x="25" y="16"/>
                  </a:lnTo>
                  <a:lnTo>
                    <a:pt x="47" y="16"/>
                  </a:lnTo>
                  <a:lnTo>
                    <a:pt x="47" y="78"/>
                  </a:lnTo>
                  <a:lnTo>
                    <a:pt x="63" y="78"/>
                  </a:lnTo>
                  <a:lnTo>
                    <a:pt x="63" y="16"/>
                  </a:lnTo>
                  <a:lnTo>
                    <a:pt x="86" y="16"/>
                  </a:lnTo>
                  <a:lnTo>
                    <a:pt x="86" y="2"/>
                  </a:lnTo>
                  <a:close/>
                  <a:moveTo>
                    <a:pt x="154" y="63"/>
                  </a:moveTo>
                  <a:lnTo>
                    <a:pt x="154" y="49"/>
                  </a:lnTo>
                  <a:lnTo>
                    <a:pt x="152" y="44"/>
                  </a:lnTo>
                  <a:lnTo>
                    <a:pt x="145" y="38"/>
                  </a:lnTo>
                  <a:lnTo>
                    <a:pt x="140" y="36"/>
                  </a:lnTo>
                  <a:lnTo>
                    <a:pt x="116" y="31"/>
                  </a:lnTo>
                  <a:lnTo>
                    <a:pt x="113" y="30"/>
                  </a:lnTo>
                  <a:lnTo>
                    <a:pt x="111" y="29"/>
                  </a:lnTo>
                  <a:lnTo>
                    <a:pt x="109" y="27"/>
                  </a:lnTo>
                  <a:lnTo>
                    <a:pt x="107" y="25"/>
                  </a:lnTo>
                  <a:lnTo>
                    <a:pt x="107" y="20"/>
                  </a:lnTo>
                  <a:lnTo>
                    <a:pt x="109" y="17"/>
                  </a:lnTo>
                  <a:lnTo>
                    <a:pt x="114" y="14"/>
                  </a:lnTo>
                  <a:lnTo>
                    <a:pt x="117" y="13"/>
                  </a:lnTo>
                  <a:lnTo>
                    <a:pt x="125" y="13"/>
                  </a:lnTo>
                  <a:lnTo>
                    <a:pt x="128" y="14"/>
                  </a:lnTo>
                  <a:lnTo>
                    <a:pt x="134" y="17"/>
                  </a:lnTo>
                  <a:lnTo>
                    <a:pt x="136" y="20"/>
                  </a:lnTo>
                  <a:lnTo>
                    <a:pt x="137" y="25"/>
                  </a:lnTo>
                  <a:lnTo>
                    <a:pt x="152" y="25"/>
                  </a:lnTo>
                  <a:lnTo>
                    <a:pt x="152" y="17"/>
                  </a:lnTo>
                  <a:lnTo>
                    <a:pt x="150" y="13"/>
                  </a:lnTo>
                  <a:lnTo>
                    <a:pt x="149" y="11"/>
                  </a:lnTo>
                  <a:lnTo>
                    <a:pt x="137" y="2"/>
                  </a:lnTo>
                  <a:lnTo>
                    <a:pt x="130" y="0"/>
                  </a:lnTo>
                  <a:lnTo>
                    <a:pt x="112" y="0"/>
                  </a:lnTo>
                  <a:lnTo>
                    <a:pt x="105" y="2"/>
                  </a:lnTo>
                  <a:lnTo>
                    <a:pt x="95" y="11"/>
                  </a:lnTo>
                  <a:lnTo>
                    <a:pt x="93" y="17"/>
                  </a:lnTo>
                  <a:lnTo>
                    <a:pt x="93" y="31"/>
                  </a:lnTo>
                  <a:lnTo>
                    <a:pt x="95" y="37"/>
                  </a:lnTo>
                  <a:lnTo>
                    <a:pt x="103" y="42"/>
                  </a:lnTo>
                  <a:lnTo>
                    <a:pt x="109" y="44"/>
                  </a:lnTo>
                  <a:lnTo>
                    <a:pt x="130" y="49"/>
                  </a:lnTo>
                  <a:lnTo>
                    <a:pt x="133" y="50"/>
                  </a:lnTo>
                  <a:lnTo>
                    <a:pt x="138" y="53"/>
                  </a:lnTo>
                  <a:lnTo>
                    <a:pt x="139" y="55"/>
                  </a:lnTo>
                  <a:lnTo>
                    <a:pt x="139" y="61"/>
                  </a:lnTo>
                  <a:lnTo>
                    <a:pt x="137" y="64"/>
                  </a:lnTo>
                  <a:lnTo>
                    <a:pt x="130" y="67"/>
                  </a:lnTo>
                  <a:lnTo>
                    <a:pt x="127" y="67"/>
                  </a:lnTo>
                  <a:lnTo>
                    <a:pt x="117" y="67"/>
                  </a:lnTo>
                  <a:lnTo>
                    <a:pt x="112" y="66"/>
                  </a:lnTo>
                  <a:lnTo>
                    <a:pt x="108" y="61"/>
                  </a:lnTo>
                  <a:lnTo>
                    <a:pt x="107" y="58"/>
                  </a:lnTo>
                  <a:lnTo>
                    <a:pt x="107" y="55"/>
                  </a:lnTo>
                  <a:lnTo>
                    <a:pt x="91" y="55"/>
                  </a:lnTo>
                  <a:lnTo>
                    <a:pt x="92" y="63"/>
                  </a:lnTo>
                  <a:lnTo>
                    <a:pt x="94" y="69"/>
                  </a:lnTo>
                  <a:lnTo>
                    <a:pt x="106" y="78"/>
                  </a:lnTo>
                  <a:lnTo>
                    <a:pt x="114" y="80"/>
                  </a:lnTo>
                  <a:lnTo>
                    <a:pt x="133" y="80"/>
                  </a:lnTo>
                  <a:lnTo>
                    <a:pt x="141" y="78"/>
                  </a:lnTo>
                  <a:lnTo>
                    <a:pt x="152" y="69"/>
                  </a:lnTo>
                  <a:lnTo>
                    <a:pt x="152" y="67"/>
                  </a:lnTo>
                  <a:lnTo>
                    <a:pt x="154" y="63"/>
                  </a:lnTo>
                  <a:close/>
                  <a:moveTo>
                    <a:pt x="738" y="63"/>
                  </a:moveTo>
                  <a:lnTo>
                    <a:pt x="737" y="49"/>
                  </a:lnTo>
                  <a:lnTo>
                    <a:pt x="735" y="44"/>
                  </a:lnTo>
                  <a:lnTo>
                    <a:pt x="728" y="38"/>
                  </a:lnTo>
                  <a:lnTo>
                    <a:pt x="723" y="36"/>
                  </a:lnTo>
                  <a:lnTo>
                    <a:pt x="699" y="31"/>
                  </a:lnTo>
                  <a:lnTo>
                    <a:pt x="696" y="30"/>
                  </a:lnTo>
                  <a:lnTo>
                    <a:pt x="692" y="27"/>
                  </a:lnTo>
                  <a:lnTo>
                    <a:pt x="691" y="25"/>
                  </a:lnTo>
                  <a:lnTo>
                    <a:pt x="691" y="20"/>
                  </a:lnTo>
                  <a:lnTo>
                    <a:pt x="692" y="17"/>
                  </a:lnTo>
                  <a:lnTo>
                    <a:pt x="697" y="14"/>
                  </a:lnTo>
                  <a:lnTo>
                    <a:pt x="700" y="13"/>
                  </a:lnTo>
                  <a:lnTo>
                    <a:pt x="708" y="13"/>
                  </a:lnTo>
                  <a:lnTo>
                    <a:pt x="711" y="14"/>
                  </a:lnTo>
                  <a:lnTo>
                    <a:pt x="718" y="17"/>
                  </a:lnTo>
                  <a:lnTo>
                    <a:pt x="720" y="20"/>
                  </a:lnTo>
                  <a:lnTo>
                    <a:pt x="720" y="25"/>
                  </a:lnTo>
                  <a:lnTo>
                    <a:pt x="735" y="25"/>
                  </a:lnTo>
                  <a:lnTo>
                    <a:pt x="735" y="17"/>
                  </a:lnTo>
                  <a:lnTo>
                    <a:pt x="733" y="13"/>
                  </a:lnTo>
                  <a:lnTo>
                    <a:pt x="732" y="11"/>
                  </a:lnTo>
                  <a:lnTo>
                    <a:pt x="720" y="2"/>
                  </a:lnTo>
                  <a:lnTo>
                    <a:pt x="714" y="0"/>
                  </a:lnTo>
                  <a:lnTo>
                    <a:pt x="696" y="0"/>
                  </a:lnTo>
                  <a:lnTo>
                    <a:pt x="688" y="2"/>
                  </a:lnTo>
                  <a:lnTo>
                    <a:pt x="678" y="11"/>
                  </a:lnTo>
                  <a:lnTo>
                    <a:pt x="676" y="17"/>
                  </a:lnTo>
                  <a:lnTo>
                    <a:pt x="676" y="31"/>
                  </a:lnTo>
                  <a:lnTo>
                    <a:pt x="679" y="37"/>
                  </a:lnTo>
                  <a:lnTo>
                    <a:pt x="687" y="42"/>
                  </a:lnTo>
                  <a:lnTo>
                    <a:pt x="692" y="44"/>
                  </a:lnTo>
                  <a:lnTo>
                    <a:pt x="713" y="49"/>
                  </a:lnTo>
                  <a:lnTo>
                    <a:pt x="717" y="50"/>
                  </a:lnTo>
                  <a:lnTo>
                    <a:pt x="719" y="51"/>
                  </a:lnTo>
                  <a:lnTo>
                    <a:pt x="721" y="53"/>
                  </a:lnTo>
                  <a:lnTo>
                    <a:pt x="722" y="55"/>
                  </a:lnTo>
                  <a:lnTo>
                    <a:pt x="722" y="61"/>
                  </a:lnTo>
                  <a:lnTo>
                    <a:pt x="720" y="64"/>
                  </a:lnTo>
                  <a:lnTo>
                    <a:pt x="713" y="67"/>
                  </a:lnTo>
                  <a:lnTo>
                    <a:pt x="710" y="67"/>
                  </a:lnTo>
                  <a:lnTo>
                    <a:pt x="700" y="67"/>
                  </a:lnTo>
                  <a:lnTo>
                    <a:pt x="695" y="66"/>
                  </a:lnTo>
                  <a:lnTo>
                    <a:pt x="691" y="61"/>
                  </a:lnTo>
                  <a:lnTo>
                    <a:pt x="690" y="58"/>
                  </a:lnTo>
                  <a:lnTo>
                    <a:pt x="690" y="55"/>
                  </a:lnTo>
                  <a:lnTo>
                    <a:pt x="675" y="55"/>
                  </a:lnTo>
                  <a:lnTo>
                    <a:pt x="675" y="63"/>
                  </a:lnTo>
                  <a:lnTo>
                    <a:pt x="678" y="69"/>
                  </a:lnTo>
                  <a:lnTo>
                    <a:pt x="689" y="78"/>
                  </a:lnTo>
                  <a:lnTo>
                    <a:pt x="697" y="80"/>
                  </a:lnTo>
                  <a:lnTo>
                    <a:pt x="717" y="80"/>
                  </a:lnTo>
                  <a:lnTo>
                    <a:pt x="724" y="78"/>
                  </a:lnTo>
                  <a:lnTo>
                    <a:pt x="735" y="69"/>
                  </a:lnTo>
                  <a:lnTo>
                    <a:pt x="736" y="67"/>
                  </a:lnTo>
                  <a:lnTo>
                    <a:pt x="738" y="63"/>
                  </a:lnTo>
                  <a:close/>
                  <a:moveTo>
                    <a:pt x="796" y="76"/>
                  </a:moveTo>
                  <a:lnTo>
                    <a:pt x="794" y="74"/>
                  </a:lnTo>
                  <a:lnTo>
                    <a:pt x="793" y="73"/>
                  </a:lnTo>
                  <a:lnTo>
                    <a:pt x="793" y="71"/>
                  </a:lnTo>
                  <a:lnTo>
                    <a:pt x="793" y="69"/>
                  </a:lnTo>
                  <a:lnTo>
                    <a:pt x="793" y="51"/>
                  </a:lnTo>
                  <a:lnTo>
                    <a:pt x="793" y="32"/>
                  </a:lnTo>
                  <a:lnTo>
                    <a:pt x="793" y="31"/>
                  </a:lnTo>
                  <a:lnTo>
                    <a:pt x="791" y="27"/>
                  </a:lnTo>
                  <a:lnTo>
                    <a:pt x="781" y="22"/>
                  </a:lnTo>
                  <a:lnTo>
                    <a:pt x="776" y="21"/>
                  </a:lnTo>
                  <a:lnTo>
                    <a:pt x="760" y="21"/>
                  </a:lnTo>
                  <a:lnTo>
                    <a:pt x="753" y="23"/>
                  </a:lnTo>
                  <a:lnTo>
                    <a:pt x="750" y="28"/>
                  </a:lnTo>
                  <a:lnTo>
                    <a:pt x="747" y="31"/>
                  </a:lnTo>
                  <a:lnTo>
                    <a:pt x="746" y="35"/>
                  </a:lnTo>
                  <a:lnTo>
                    <a:pt x="745" y="40"/>
                  </a:lnTo>
                  <a:lnTo>
                    <a:pt x="760" y="40"/>
                  </a:lnTo>
                  <a:lnTo>
                    <a:pt x="760" y="38"/>
                  </a:lnTo>
                  <a:lnTo>
                    <a:pt x="761" y="36"/>
                  </a:lnTo>
                  <a:lnTo>
                    <a:pt x="763" y="33"/>
                  </a:lnTo>
                  <a:lnTo>
                    <a:pt x="766" y="32"/>
                  </a:lnTo>
                  <a:lnTo>
                    <a:pt x="772" y="32"/>
                  </a:lnTo>
                  <a:lnTo>
                    <a:pt x="775" y="33"/>
                  </a:lnTo>
                  <a:lnTo>
                    <a:pt x="778" y="35"/>
                  </a:lnTo>
                  <a:lnTo>
                    <a:pt x="779" y="36"/>
                  </a:lnTo>
                  <a:lnTo>
                    <a:pt x="779" y="40"/>
                  </a:lnTo>
                  <a:lnTo>
                    <a:pt x="779" y="41"/>
                  </a:lnTo>
                  <a:lnTo>
                    <a:pt x="779" y="51"/>
                  </a:lnTo>
                  <a:lnTo>
                    <a:pt x="778" y="61"/>
                  </a:lnTo>
                  <a:lnTo>
                    <a:pt x="777" y="65"/>
                  </a:lnTo>
                  <a:lnTo>
                    <a:pt x="772" y="68"/>
                  </a:lnTo>
                  <a:lnTo>
                    <a:pt x="769" y="69"/>
                  </a:lnTo>
                  <a:lnTo>
                    <a:pt x="764" y="69"/>
                  </a:lnTo>
                  <a:lnTo>
                    <a:pt x="762" y="69"/>
                  </a:lnTo>
                  <a:lnTo>
                    <a:pt x="759" y="66"/>
                  </a:lnTo>
                  <a:lnTo>
                    <a:pt x="758" y="65"/>
                  </a:lnTo>
                  <a:lnTo>
                    <a:pt x="758" y="59"/>
                  </a:lnTo>
                  <a:lnTo>
                    <a:pt x="759" y="57"/>
                  </a:lnTo>
                  <a:lnTo>
                    <a:pt x="763" y="55"/>
                  </a:lnTo>
                  <a:lnTo>
                    <a:pt x="765" y="54"/>
                  </a:lnTo>
                  <a:lnTo>
                    <a:pt x="772" y="53"/>
                  </a:lnTo>
                  <a:lnTo>
                    <a:pt x="776" y="52"/>
                  </a:lnTo>
                  <a:lnTo>
                    <a:pt x="779" y="51"/>
                  </a:lnTo>
                  <a:lnTo>
                    <a:pt x="779" y="41"/>
                  </a:lnTo>
                  <a:lnTo>
                    <a:pt x="778" y="42"/>
                  </a:lnTo>
                  <a:lnTo>
                    <a:pt x="774" y="43"/>
                  </a:lnTo>
                  <a:lnTo>
                    <a:pt x="772" y="44"/>
                  </a:lnTo>
                  <a:lnTo>
                    <a:pt x="759" y="45"/>
                  </a:lnTo>
                  <a:lnTo>
                    <a:pt x="755" y="47"/>
                  </a:lnTo>
                  <a:lnTo>
                    <a:pt x="746" y="51"/>
                  </a:lnTo>
                  <a:lnTo>
                    <a:pt x="744" y="56"/>
                  </a:lnTo>
                  <a:lnTo>
                    <a:pt x="744" y="69"/>
                  </a:lnTo>
                  <a:lnTo>
                    <a:pt x="745" y="73"/>
                  </a:lnTo>
                  <a:lnTo>
                    <a:pt x="752" y="78"/>
                  </a:lnTo>
                  <a:lnTo>
                    <a:pt x="756" y="80"/>
                  </a:lnTo>
                  <a:lnTo>
                    <a:pt x="765" y="80"/>
                  </a:lnTo>
                  <a:lnTo>
                    <a:pt x="769" y="79"/>
                  </a:lnTo>
                  <a:lnTo>
                    <a:pt x="775" y="76"/>
                  </a:lnTo>
                  <a:lnTo>
                    <a:pt x="777" y="74"/>
                  </a:lnTo>
                  <a:lnTo>
                    <a:pt x="779" y="71"/>
                  </a:lnTo>
                  <a:lnTo>
                    <a:pt x="779" y="75"/>
                  </a:lnTo>
                  <a:lnTo>
                    <a:pt x="780" y="78"/>
                  </a:lnTo>
                  <a:lnTo>
                    <a:pt x="796" y="78"/>
                  </a:lnTo>
                  <a:lnTo>
                    <a:pt x="796" y="76"/>
                  </a:lnTo>
                  <a:close/>
                  <a:moveTo>
                    <a:pt x="832" y="23"/>
                  </a:moveTo>
                  <a:lnTo>
                    <a:pt x="822" y="23"/>
                  </a:lnTo>
                  <a:lnTo>
                    <a:pt x="822" y="7"/>
                  </a:lnTo>
                  <a:lnTo>
                    <a:pt x="808" y="7"/>
                  </a:lnTo>
                  <a:lnTo>
                    <a:pt x="808" y="23"/>
                  </a:lnTo>
                  <a:lnTo>
                    <a:pt x="800" y="23"/>
                  </a:lnTo>
                  <a:lnTo>
                    <a:pt x="800" y="33"/>
                  </a:lnTo>
                  <a:lnTo>
                    <a:pt x="808" y="33"/>
                  </a:lnTo>
                  <a:lnTo>
                    <a:pt x="808" y="71"/>
                  </a:lnTo>
                  <a:lnTo>
                    <a:pt x="809" y="74"/>
                  </a:lnTo>
                  <a:lnTo>
                    <a:pt x="810" y="75"/>
                  </a:lnTo>
                  <a:lnTo>
                    <a:pt x="813" y="78"/>
                  </a:lnTo>
                  <a:lnTo>
                    <a:pt x="818" y="79"/>
                  </a:lnTo>
                  <a:lnTo>
                    <a:pt x="832" y="79"/>
                  </a:lnTo>
                  <a:lnTo>
                    <a:pt x="832" y="68"/>
                  </a:lnTo>
                  <a:lnTo>
                    <a:pt x="830" y="68"/>
                  </a:lnTo>
                  <a:lnTo>
                    <a:pt x="829" y="68"/>
                  </a:lnTo>
                  <a:lnTo>
                    <a:pt x="826" y="68"/>
                  </a:lnTo>
                  <a:lnTo>
                    <a:pt x="824" y="67"/>
                  </a:lnTo>
                  <a:lnTo>
                    <a:pt x="823" y="66"/>
                  </a:lnTo>
                  <a:lnTo>
                    <a:pt x="822" y="65"/>
                  </a:lnTo>
                  <a:lnTo>
                    <a:pt x="822" y="33"/>
                  </a:lnTo>
                  <a:lnTo>
                    <a:pt x="832" y="33"/>
                  </a:lnTo>
                  <a:lnTo>
                    <a:pt x="832" y="23"/>
                  </a:lnTo>
                  <a:close/>
                  <a:moveTo>
                    <a:pt x="892" y="54"/>
                  </a:moveTo>
                  <a:lnTo>
                    <a:pt x="892" y="46"/>
                  </a:lnTo>
                  <a:lnTo>
                    <a:pt x="892" y="45"/>
                  </a:lnTo>
                  <a:lnTo>
                    <a:pt x="891" y="39"/>
                  </a:lnTo>
                  <a:lnTo>
                    <a:pt x="889" y="35"/>
                  </a:lnTo>
                  <a:lnTo>
                    <a:pt x="888" y="33"/>
                  </a:lnTo>
                  <a:lnTo>
                    <a:pt x="885" y="28"/>
                  </a:lnTo>
                  <a:lnTo>
                    <a:pt x="881" y="25"/>
                  </a:lnTo>
                  <a:lnTo>
                    <a:pt x="877" y="23"/>
                  </a:lnTo>
                  <a:lnTo>
                    <a:pt x="877" y="45"/>
                  </a:lnTo>
                  <a:lnTo>
                    <a:pt x="852" y="45"/>
                  </a:lnTo>
                  <a:lnTo>
                    <a:pt x="852" y="41"/>
                  </a:lnTo>
                  <a:lnTo>
                    <a:pt x="854" y="38"/>
                  </a:lnTo>
                  <a:lnTo>
                    <a:pt x="858" y="34"/>
                  </a:lnTo>
                  <a:lnTo>
                    <a:pt x="861" y="33"/>
                  </a:lnTo>
                  <a:lnTo>
                    <a:pt x="868" y="33"/>
                  </a:lnTo>
                  <a:lnTo>
                    <a:pt x="871" y="34"/>
                  </a:lnTo>
                  <a:lnTo>
                    <a:pt x="875" y="38"/>
                  </a:lnTo>
                  <a:lnTo>
                    <a:pt x="877" y="41"/>
                  </a:lnTo>
                  <a:lnTo>
                    <a:pt x="877" y="45"/>
                  </a:lnTo>
                  <a:lnTo>
                    <a:pt x="877" y="23"/>
                  </a:lnTo>
                  <a:lnTo>
                    <a:pt x="874" y="21"/>
                  </a:lnTo>
                  <a:lnTo>
                    <a:pt x="869" y="21"/>
                  </a:lnTo>
                  <a:lnTo>
                    <a:pt x="856" y="21"/>
                  </a:lnTo>
                  <a:lnTo>
                    <a:pt x="849" y="23"/>
                  </a:lnTo>
                  <a:lnTo>
                    <a:pt x="839" y="34"/>
                  </a:lnTo>
                  <a:lnTo>
                    <a:pt x="837" y="41"/>
                  </a:lnTo>
                  <a:lnTo>
                    <a:pt x="837" y="61"/>
                  </a:lnTo>
                  <a:lnTo>
                    <a:pt x="839" y="68"/>
                  </a:lnTo>
                  <a:lnTo>
                    <a:pt x="851" y="78"/>
                  </a:lnTo>
                  <a:lnTo>
                    <a:pt x="857" y="80"/>
                  </a:lnTo>
                  <a:lnTo>
                    <a:pt x="874" y="80"/>
                  </a:lnTo>
                  <a:lnTo>
                    <a:pt x="881" y="77"/>
                  </a:lnTo>
                  <a:lnTo>
                    <a:pt x="886" y="72"/>
                  </a:lnTo>
                  <a:lnTo>
                    <a:pt x="889" y="68"/>
                  </a:lnTo>
                  <a:lnTo>
                    <a:pt x="891" y="65"/>
                  </a:lnTo>
                  <a:lnTo>
                    <a:pt x="891" y="62"/>
                  </a:lnTo>
                  <a:lnTo>
                    <a:pt x="876" y="62"/>
                  </a:lnTo>
                  <a:lnTo>
                    <a:pt x="873" y="66"/>
                  </a:lnTo>
                  <a:lnTo>
                    <a:pt x="871" y="67"/>
                  </a:lnTo>
                  <a:lnTo>
                    <a:pt x="869" y="68"/>
                  </a:lnTo>
                  <a:lnTo>
                    <a:pt x="862" y="68"/>
                  </a:lnTo>
                  <a:lnTo>
                    <a:pt x="859" y="67"/>
                  </a:lnTo>
                  <a:lnTo>
                    <a:pt x="854" y="64"/>
                  </a:lnTo>
                  <a:lnTo>
                    <a:pt x="852" y="60"/>
                  </a:lnTo>
                  <a:lnTo>
                    <a:pt x="851" y="54"/>
                  </a:lnTo>
                  <a:lnTo>
                    <a:pt x="892" y="54"/>
                  </a:lnTo>
                  <a:close/>
                  <a:moveTo>
                    <a:pt x="914" y="2"/>
                  </a:moveTo>
                  <a:lnTo>
                    <a:pt x="900" y="2"/>
                  </a:lnTo>
                  <a:lnTo>
                    <a:pt x="900" y="78"/>
                  </a:lnTo>
                  <a:lnTo>
                    <a:pt x="914" y="78"/>
                  </a:lnTo>
                  <a:lnTo>
                    <a:pt x="914" y="2"/>
                  </a:lnTo>
                  <a:close/>
                  <a:moveTo>
                    <a:pt x="944" y="2"/>
                  </a:moveTo>
                  <a:lnTo>
                    <a:pt x="929" y="2"/>
                  </a:lnTo>
                  <a:lnTo>
                    <a:pt x="929" y="78"/>
                  </a:lnTo>
                  <a:lnTo>
                    <a:pt x="944" y="78"/>
                  </a:lnTo>
                  <a:lnTo>
                    <a:pt x="944" y="2"/>
                  </a:lnTo>
                  <a:close/>
                  <a:moveTo>
                    <a:pt x="973" y="22"/>
                  </a:moveTo>
                  <a:lnTo>
                    <a:pt x="958" y="22"/>
                  </a:lnTo>
                  <a:lnTo>
                    <a:pt x="958" y="78"/>
                  </a:lnTo>
                  <a:lnTo>
                    <a:pt x="973" y="78"/>
                  </a:lnTo>
                  <a:lnTo>
                    <a:pt x="973" y="22"/>
                  </a:lnTo>
                  <a:close/>
                  <a:moveTo>
                    <a:pt x="973" y="2"/>
                  </a:moveTo>
                  <a:lnTo>
                    <a:pt x="958" y="2"/>
                  </a:lnTo>
                  <a:lnTo>
                    <a:pt x="958" y="15"/>
                  </a:lnTo>
                  <a:lnTo>
                    <a:pt x="973" y="15"/>
                  </a:lnTo>
                  <a:lnTo>
                    <a:pt x="973" y="2"/>
                  </a:lnTo>
                  <a:close/>
                  <a:moveTo>
                    <a:pt x="1013" y="23"/>
                  </a:moveTo>
                  <a:lnTo>
                    <a:pt x="1004" y="23"/>
                  </a:lnTo>
                  <a:lnTo>
                    <a:pt x="1004" y="7"/>
                  </a:lnTo>
                  <a:lnTo>
                    <a:pt x="989" y="7"/>
                  </a:lnTo>
                  <a:lnTo>
                    <a:pt x="989" y="23"/>
                  </a:lnTo>
                  <a:lnTo>
                    <a:pt x="981" y="23"/>
                  </a:lnTo>
                  <a:lnTo>
                    <a:pt x="981" y="33"/>
                  </a:lnTo>
                  <a:lnTo>
                    <a:pt x="989" y="33"/>
                  </a:lnTo>
                  <a:lnTo>
                    <a:pt x="989" y="71"/>
                  </a:lnTo>
                  <a:lnTo>
                    <a:pt x="990" y="74"/>
                  </a:lnTo>
                  <a:lnTo>
                    <a:pt x="992" y="75"/>
                  </a:lnTo>
                  <a:lnTo>
                    <a:pt x="994" y="78"/>
                  </a:lnTo>
                  <a:lnTo>
                    <a:pt x="999" y="79"/>
                  </a:lnTo>
                  <a:lnTo>
                    <a:pt x="1013" y="79"/>
                  </a:lnTo>
                  <a:lnTo>
                    <a:pt x="1013" y="68"/>
                  </a:lnTo>
                  <a:lnTo>
                    <a:pt x="1011" y="68"/>
                  </a:lnTo>
                  <a:lnTo>
                    <a:pt x="1010" y="68"/>
                  </a:lnTo>
                  <a:lnTo>
                    <a:pt x="1007" y="68"/>
                  </a:lnTo>
                  <a:lnTo>
                    <a:pt x="1005" y="67"/>
                  </a:lnTo>
                  <a:lnTo>
                    <a:pt x="1004" y="66"/>
                  </a:lnTo>
                  <a:lnTo>
                    <a:pt x="1004" y="65"/>
                  </a:lnTo>
                  <a:lnTo>
                    <a:pt x="1004" y="33"/>
                  </a:lnTo>
                  <a:lnTo>
                    <a:pt x="1013" y="33"/>
                  </a:lnTo>
                  <a:lnTo>
                    <a:pt x="1013" y="23"/>
                  </a:lnTo>
                  <a:close/>
                  <a:moveTo>
                    <a:pt x="1073" y="54"/>
                  </a:moveTo>
                  <a:lnTo>
                    <a:pt x="1073" y="46"/>
                  </a:lnTo>
                  <a:lnTo>
                    <a:pt x="1073" y="45"/>
                  </a:lnTo>
                  <a:lnTo>
                    <a:pt x="1072" y="39"/>
                  </a:lnTo>
                  <a:lnTo>
                    <a:pt x="1071" y="35"/>
                  </a:lnTo>
                  <a:lnTo>
                    <a:pt x="1069" y="33"/>
                  </a:lnTo>
                  <a:lnTo>
                    <a:pt x="1066" y="28"/>
                  </a:lnTo>
                  <a:lnTo>
                    <a:pt x="1063" y="25"/>
                  </a:lnTo>
                  <a:lnTo>
                    <a:pt x="1058" y="23"/>
                  </a:lnTo>
                  <a:lnTo>
                    <a:pt x="1058" y="45"/>
                  </a:lnTo>
                  <a:lnTo>
                    <a:pt x="1033" y="45"/>
                  </a:lnTo>
                  <a:lnTo>
                    <a:pt x="1033" y="41"/>
                  </a:lnTo>
                  <a:lnTo>
                    <a:pt x="1035" y="38"/>
                  </a:lnTo>
                  <a:lnTo>
                    <a:pt x="1039" y="34"/>
                  </a:lnTo>
                  <a:lnTo>
                    <a:pt x="1042" y="33"/>
                  </a:lnTo>
                  <a:lnTo>
                    <a:pt x="1049" y="33"/>
                  </a:lnTo>
                  <a:lnTo>
                    <a:pt x="1052" y="34"/>
                  </a:lnTo>
                  <a:lnTo>
                    <a:pt x="1057" y="38"/>
                  </a:lnTo>
                  <a:lnTo>
                    <a:pt x="1058" y="41"/>
                  </a:lnTo>
                  <a:lnTo>
                    <a:pt x="1058" y="45"/>
                  </a:lnTo>
                  <a:lnTo>
                    <a:pt x="1058" y="23"/>
                  </a:lnTo>
                  <a:lnTo>
                    <a:pt x="1055" y="21"/>
                  </a:lnTo>
                  <a:lnTo>
                    <a:pt x="1050" y="21"/>
                  </a:lnTo>
                  <a:lnTo>
                    <a:pt x="1037" y="21"/>
                  </a:lnTo>
                  <a:lnTo>
                    <a:pt x="1031" y="23"/>
                  </a:lnTo>
                  <a:lnTo>
                    <a:pt x="1020" y="34"/>
                  </a:lnTo>
                  <a:lnTo>
                    <a:pt x="1018" y="41"/>
                  </a:lnTo>
                  <a:lnTo>
                    <a:pt x="1018" y="61"/>
                  </a:lnTo>
                  <a:lnTo>
                    <a:pt x="1021" y="68"/>
                  </a:lnTo>
                  <a:lnTo>
                    <a:pt x="1032" y="78"/>
                  </a:lnTo>
                  <a:lnTo>
                    <a:pt x="1039" y="80"/>
                  </a:lnTo>
                  <a:lnTo>
                    <a:pt x="1055" y="80"/>
                  </a:lnTo>
                  <a:lnTo>
                    <a:pt x="1062" y="77"/>
                  </a:lnTo>
                  <a:lnTo>
                    <a:pt x="1067" y="72"/>
                  </a:lnTo>
                  <a:lnTo>
                    <a:pt x="1070" y="68"/>
                  </a:lnTo>
                  <a:lnTo>
                    <a:pt x="1071" y="68"/>
                  </a:lnTo>
                  <a:lnTo>
                    <a:pt x="1072" y="65"/>
                  </a:lnTo>
                  <a:lnTo>
                    <a:pt x="1073" y="62"/>
                  </a:lnTo>
                  <a:lnTo>
                    <a:pt x="1058" y="62"/>
                  </a:lnTo>
                  <a:lnTo>
                    <a:pt x="1055" y="66"/>
                  </a:lnTo>
                  <a:lnTo>
                    <a:pt x="1053" y="67"/>
                  </a:lnTo>
                  <a:lnTo>
                    <a:pt x="1050" y="68"/>
                  </a:lnTo>
                  <a:lnTo>
                    <a:pt x="1043" y="68"/>
                  </a:lnTo>
                  <a:lnTo>
                    <a:pt x="1041" y="67"/>
                  </a:lnTo>
                  <a:lnTo>
                    <a:pt x="1035" y="64"/>
                  </a:lnTo>
                  <a:lnTo>
                    <a:pt x="1033" y="60"/>
                  </a:lnTo>
                  <a:lnTo>
                    <a:pt x="1033" y="54"/>
                  </a:lnTo>
                  <a:lnTo>
                    <a:pt x="1073"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42" name="Group 18">
            <a:extLst>
              <a:ext uri="{FF2B5EF4-FFF2-40B4-BE49-F238E27FC236}">
                <a16:creationId xmlns:a16="http://schemas.microsoft.com/office/drawing/2014/main" id="{DFAE3EA6-809F-4662-96AE-47F06216AE61}"/>
              </a:ext>
            </a:extLst>
          </p:cNvPr>
          <p:cNvGrpSpPr>
            <a:grpSpLocks/>
          </p:cNvGrpSpPr>
          <p:nvPr/>
        </p:nvGrpSpPr>
        <p:grpSpPr bwMode="auto">
          <a:xfrm>
            <a:off x="867381" y="2702838"/>
            <a:ext cx="10640850" cy="3414498"/>
            <a:chOff x="7124" y="-2018"/>
            <a:chExt cx="4098" cy="1807"/>
          </a:xfrm>
        </p:grpSpPr>
        <p:pic>
          <p:nvPicPr>
            <p:cNvPr id="2067" name="Picture 19">
              <a:extLst>
                <a:ext uri="{FF2B5EF4-FFF2-40B4-BE49-F238E27FC236}">
                  <a16:creationId xmlns:a16="http://schemas.microsoft.com/office/drawing/2014/main" id="{10EB27AC-1425-4EC8-9013-1A1AE4D2EB9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44" y="-1521"/>
              <a:ext cx="4074" cy="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20">
              <a:extLst>
                <a:ext uri="{FF2B5EF4-FFF2-40B4-BE49-F238E27FC236}">
                  <a16:creationId xmlns:a16="http://schemas.microsoft.com/office/drawing/2014/main" id="{5CB12814-40B0-465E-B4D7-07AD2DEC3D62}"/>
                </a:ext>
              </a:extLst>
            </p:cNvPr>
            <p:cNvSpPr>
              <a:spLocks/>
            </p:cNvSpPr>
            <p:nvPr/>
          </p:nvSpPr>
          <p:spPr bwMode="auto">
            <a:xfrm>
              <a:off x="7141" y="-2017"/>
              <a:ext cx="4080" cy="1236"/>
            </a:xfrm>
            <a:custGeom>
              <a:avLst/>
              <a:gdLst>
                <a:gd name="T0" fmla="+- 0 11221 7141"/>
                <a:gd name="T1" fmla="*/ T0 w 4080"/>
                <a:gd name="T2" fmla="+- 0 -2017 -2017"/>
                <a:gd name="T3" fmla="*/ -2017 h 1236"/>
                <a:gd name="T4" fmla="+- 0 11218 7141"/>
                <a:gd name="T5" fmla="*/ T4 w 4080"/>
                <a:gd name="T6" fmla="+- 0 -2017 -2017"/>
                <a:gd name="T7" fmla="*/ -2017 h 1236"/>
                <a:gd name="T8" fmla="+- 0 11218 7141"/>
                <a:gd name="T9" fmla="*/ T8 w 4080"/>
                <a:gd name="T10" fmla="+- 0 -2013 -2017"/>
                <a:gd name="T11" fmla="*/ -2013 h 1236"/>
                <a:gd name="T12" fmla="+- 0 11218 7141"/>
                <a:gd name="T13" fmla="*/ T12 w 4080"/>
                <a:gd name="T14" fmla="+- 0 -783 -2017"/>
                <a:gd name="T15" fmla="*/ -783 h 1236"/>
                <a:gd name="T16" fmla="+- 0 7144 7141"/>
                <a:gd name="T17" fmla="*/ T16 w 4080"/>
                <a:gd name="T18" fmla="+- 0 -783 -2017"/>
                <a:gd name="T19" fmla="*/ -783 h 1236"/>
                <a:gd name="T20" fmla="+- 0 7144 7141"/>
                <a:gd name="T21" fmla="*/ T20 w 4080"/>
                <a:gd name="T22" fmla="+- 0 -2013 -2017"/>
                <a:gd name="T23" fmla="*/ -2013 h 1236"/>
                <a:gd name="T24" fmla="+- 0 11218 7141"/>
                <a:gd name="T25" fmla="*/ T24 w 4080"/>
                <a:gd name="T26" fmla="+- 0 -2013 -2017"/>
                <a:gd name="T27" fmla="*/ -2013 h 1236"/>
                <a:gd name="T28" fmla="+- 0 11218 7141"/>
                <a:gd name="T29" fmla="*/ T28 w 4080"/>
                <a:gd name="T30" fmla="+- 0 -2017 -2017"/>
                <a:gd name="T31" fmla="*/ -2017 h 1236"/>
                <a:gd name="T32" fmla="+- 0 7141 7141"/>
                <a:gd name="T33" fmla="*/ T32 w 4080"/>
                <a:gd name="T34" fmla="+- 0 -2017 -2017"/>
                <a:gd name="T35" fmla="*/ -2017 h 1236"/>
                <a:gd name="T36" fmla="+- 0 7141 7141"/>
                <a:gd name="T37" fmla="*/ T36 w 4080"/>
                <a:gd name="T38" fmla="+- 0 -2015 -2017"/>
                <a:gd name="T39" fmla="*/ -2015 h 1236"/>
                <a:gd name="T40" fmla="+- 0 7144 7141"/>
                <a:gd name="T41" fmla="*/ T40 w 4080"/>
                <a:gd name="T42" fmla="+- 0 -2015 -2017"/>
                <a:gd name="T43" fmla="*/ -2015 h 1236"/>
                <a:gd name="T44" fmla="+- 0 7141 7141"/>
                <a:gd name="T45" fmla="*/ T44 w 4080"/>
                <a:gd name="T46" fmla="+- 0 -2015 -2017"/>
                <a:gd name="T47" fmla="*/ -2015 h 1236"/>
                <a:gd name="T48" fmla="+- 0 7141 7141"/>
                <a:gd name="T49" fmla="*/ T48 w 4080"/>
                <a:gd name="T50" fmla="+- 0 -783 -2017"/>
                <a:gd name="T51" fmla="*/ -783 h 1236"/>
                <a:gd name="T52" fmla="+- 0 7141 7141"/>
                <a:gd name="T53" fmla="*/ T52 w 4080"/>
                <a:gd name="T54" fmla="+- 0 -781 -2017"/>
                <a:gd name="T55" fmla="*/ -781 h 1236"/>
                <a:gd name="T56" fmla="+- 0 11221 7141"/>
                <a:gd name="T57" fmla="*/ T56 w 4080"/>
                <a:gd name="T58" fmla="+- 0 -781 -2017"/>
                <a:gd name="T59" fmla="*/ -781 h 1236"/>
                <a:gd name="T60" fmla="+- 0 11221 7141"/>
                <a:gd name="T61" fmla="*/ T60 w 4080"/>
                <a:gd name="T62" fmla="+- 0 -783 -2017"/>
                <a:gd name="T63" fmla="*/ -783 h 1236"/>
                <a:gd name="T64" fmla="+- 0 11221 7141"/>
                <a:gd name="T65" fmla="*/ T64 w 4080"/>
                <a:gd name="T66" fmla="+- 0 -2013 -2017"/>
                <a:gd name="T67" fmla="*/ -2013 h 1236"/>
                <a:gd name="T68" fmla="+- 0 11221 7141"/>
                <a:gd name="T69" fmla="*/ T68 w 4080"/>
                <a:gd name="T70" fmla="+- 0 -2015 -2017"/>
                <a:gd name="T71" fmla="*/ -2015 h 1236"/>
                <a:gd name="T72" fmla="+- 0 11221 7141"/>
                <a:gd name="T73" fmla="*/ T72 w 4080"/>
                <a:gd name="T74" fmla="+- 0 -2017 -2017"/>
                <a:gd name="T75" fmla="*/ -2017 h 12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080" h="1236">
                  <a:moveTo>
                    <a:pt x="4080" y="0"/>
                  </a:moveTo>
                  <a:lnTo>
                    <a:pt x="4077" y="0"/>
                  </a:lnTo>
                  <a:lnTo>
                    <a:pt x="4077" y="4"/>
                  </a:lnTo>
                  <a:lnTo>
                    <a:pt x="4077" y="1234"/>
                  </a:lnTo>
                  <a:lnTo>
                    <a:pt x="3" y="1234"/>
                  </a:lnTo>
                  <a:lnTo>
                    <a:pt x="3" y="4"/>
                  </a:lnTo>
                  <a:lnTo>
                    <a:pt x="4077" y="4"/>
                  </a:lnTo>
                  <a:lnTo>
                    <a:pt x="4077" y="0"/>
                  </a:lnTo>
                  <a:lnTo>
                    <a:pt x="0" y="0"/>
                  </a:lnTo>
                  <a:lnTo>
                    <a:pt x="0" y="2"/>
                  </a:lnTo>
                  <a:lnTo>
                    <a:pt x="3" y="2"/>
                  </a:lnTo>
                  <a:lnTo>
                    <a:pt x="0" y="2"/>
                  </a:lnTo>
                  <a:lnTo>
                    <a:pt x="0" y="1234"/>
                  </a:lnTo>
                  <a:lnTo>
                    <a:pt x="0" y="1236"/>
                  </a:lnTo>
                  <a:lnTo>
                    <a:pt x="4080" y="1236"/>
                  </a:lnTo>
                  <a:lnTo>
                    <a:pt x="4080" y="1234"/>
                  </a:lnTo>
                  <a:lnTo>
                    <a:pt x="4080" y="4"/>
                  </a:lnTo>
                  <a:lnTo>
                    <a:pt x="4080" y="2"/>
                  </a:lnTo>
                  <a:lnTo>
                    <a:pt x="4080" y="0"/>
                  </a:lnTo>
                  <a:close/>
                </a:path>
              </a:pathLst>
            </a:custGeom>
            <a:solidFill>
              <a:srgbClr val="D6B6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69" name="Picture 21">
              <a:extLst>
                <a:ext uri="{FF2B5EF4-FFF2-40B4-BE49-F238E27FC236}">
                  <a16:creationId xmlns:a16="http://schemas.microsoft.com/office/drawing/2014/main" id="{B7BD5635-BAA1-4955-9747-6D3A23A2DFD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39" y="-2018"/>
              <a:ext cx="4083"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 name="Picture 22">
              <a:extLst>
                <a:ext uri="{FF2B5EF4-FFF2-40B4-BE49-F238E27FC236}">
                  <a16:creationId xmlns:a16="http://schemas.microsoft.com/office/drawing/2014/main" id="{B8BCA3B6-1006-48AD-915F-7E46DCAFEF8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44" y="-2014"/>
              <a:ext cx="4074" cy="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1" name="Picture 23">
              <a:extLst>
                <a:ext uri="{FF2B5EF4-FFF2-40B4-BE49-F238E27FC236}">
                  <a16:creationId xmlns:a16="http://schemas.microsoft.com/office/drawing/2014/main" id="{6FFE9121-F2E7-4413-A1E4-B2AED6E5A5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41" y="-2017"/>
              <a:ext cx="4080"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2" name="Picture 24">
              <a:extLst>
                <a:ext uri="{FF2B5EF4-FFF2-40B4-BE49-F238E27FC236}">
                  <a16:creationId xmlns:a16="http://schemas.microsoft.com/office/drawing/2014/main" id="{A5BABB76-F356-4667-8748-54FF7284C7B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72" y="-1370"/>
              <a:ext cx="39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3" name="Picture 25">
              <a:extLst>
                <a:ext uri="{FF2B5EF4-FFF2-40B4-BE49-F238E27FC236}">
                  <a16:creationId xmlns:a16="http://schemas.microsoft.com/office/drawing/2014/main" id="{0710B629-C20C-478E-964A-31F4E9ABDAD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81" y="-1761"/>
              <a:ext cx="42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4" name="Picture 26">
              <a:extLst>
                <a:ext uri="{FF2B5EF4-FFF2-40B4-BE49-F238E27FC236}">
                  <a16:creationId xmlns:a16="http://schemas.microsoft.com/office/drawing/2014/main" id="{13A30644-6B75-4F5B-8440-4A88C86B5F1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31" y="-1370"/>
              <a:ext cx="39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5" name="Picture 27">
              <a:extLst>
                <a:ext uri="{FF2B5EF4-FFF2-40B4-BE49-F238E27FC236}">
                  <a16:creationId xmlns:a16="http://schemas.microsoft.com/office/drawing/2014/main" id="{B0550114-688A-4D9C-BE23-D39E89193DA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06" y="-1370"/>
              <a:ext cx="39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6" name="Picture 28">
              <a:extLst>
                <a:ext uri="{FF2B5EF4-FFF2-40B4-BE49-F238E27FC236}">
                  <a16:creationId xmlns:a16="http://schemas.microsoft.com/office/drawing/2014/main" id="{2E135ECC-00C6-491C-8F70-CA519F8FB50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689" y="-1370"/>
              <a:ext cx="394"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7" name="Picture 29">
              <a:extLst>
                <a:ext uri="{FF2B5EF4-FFF2-40B4-BE49-F238E27FC236}">
                  <a16:creationId xmlns:a16="http://schemas.microsoft.com/office/drawing/2014/main" id="{8DCBD115-981D-4768-9238-25346B8A331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945" y="-1304"/>
              <a:ext cx="27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8" name="Picture 30">
              <a:extLst>
                <a:ext uri="{FF2B5EF4-FFF2-40B4-BE49-F238E27FC236}">
                  <a16:creationId xmlns:a16="http://schemas.microsoft.com/office/drawing/2014/main" id="{C026787C-251A-4857-9018-FA60044FDF6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271" y="-1797"/>
              <a:ext cx="42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Freeform 31">
              <a:extLst>
                <a:ext uri="{FF2B5EF4-FFF2-40B4-BE49-F238E27FC236}">
                  <a16:creationId xmlns:a16="http://schemas.microsoft.com/office/drawing/2014/main" id="{7F7ADBCD-4E75-43BA-801B-B53364E77BDF}"/>
                </a:ext>
              </a:extLst>
            </p:cNvPr>
            <p:cNvSpPr>
              <a:spLocks/>
            </p:cNvSpPr>
            <p:nvPr/>
          </p:nvSpPr>
          <p:spPr bwMode="auto">
            <a:xfrm>
              <a:off x="9190" y="-1964"/>
              <a:ext cx="253" cy="169"/>
            </a:xfrm>
            <a:custGeom>
              <a:avLst/>
              <a:gdLst>
                <a:gd name="T0" fmla="+- 0 9317 9191"/>
                <a:gd name="T1" fmla="*/ T0 w 253"/>
                <a:gd name="T2" fmla="+- 0 -1963 -1963"/>
                <a:gd name="T3" fmla="*/ -1963 h 169"/>
                <a:gd name="T4" fmla="+- 0 9272 9191"/>
                <a:gd name="T5" fmla="*/ T4 w 253"/>
                <a:gd name="T6" fmla="+- 0 -1961 -1963"/>
                <a:gd name="T7" fmla="*/ -1961 h 169"/>
                <a:gd name="T8" fmla="+- 0 9234 9191"/>
                <a:gd name="T9" fmla="*/ T8 w 253"/>
                <a:gd name="T10" fmla="+- 0 -1954 -1963"/>
                <a:gd name="T11" fmla="*/ -1954 h 169"/>
                <a:gd name="T12" fmla="+- 0 9205 9191"/>
                <a:gd name="T13" fmla="*/ T12 w 253"/>
                <a:gd name="T14" fmla="+- 0 -1944 -1963"/>
                <a:gd name="T15" fmla="*/ -1944 h 169"/>
                <a:gd name="T16" fmla="+- 0 9191 9191"/>
                <a:gd name="T17" fmla="*/ T16 w 253"/>
                <a:gd name="T18" fmla="+- 0 -1931 -1963"/>
                <a:gd name="T19" fmla="*/ -1931 h 169"/>
                <a:gd name="T20" fmla="+- 0 9191 9191"/>
                <a:gd name="T21" fmla="*/ T20 w 253"/>
                <a:gd name="T22" fmla="+- 0 -1827 -1963"/>
                <a:gd name="T23" fmla="*/ -1827 h 169"/>
                <a:gd name="T24" fmla="+- 0 9205 9191"/>
                <a:gd name="T25" fmla="*/ T24 w 253"/>
                <a:gd name="T26" fmla="+- 0 -1814 -1963"/>
                <a:gd name="T27" fmla="*/ -1814 h 169"/>
                <a:gd name="T28" fmla="+- 0 9234 9191"/>
                <a:gd name="T29" fmla="*/ T28 w 253"/>
                <a:gd name="T30" fmla="+- 0 -1804 -1963"/>
                <a:gd name="T31" fmla="*/ -1804 h 169"/>
                <a:gd name="T32" fmla="+- 0 9272 9191"/>
                <a:gd name="T33" fmla="*/ T32 w 253"/>
                <a:gd name="T34" fmla="+- 0 -1797 -1963"/>
                <a:gd name="T35" fmla="*/ -1797 h 169"/>
                <a:gd name="T36" fmla="+- 0 9317 9191"/>
                <a:gd name="T37" fmla="*/ T36 w 253"/>
                <a:gd name="T38" fmla="+- 0 -1795 -1963"/>
                <a:gd name="T39" fmla="*/ -1795 h 169"/>
                <a:gd name="T40" fmla="+- 0 9362 9191"/>
                <a:gd name="T41" fmla="*/ T40 w 253"/>
                <a:gd name="T42" fmla="+- 0 -1797 -1963"/>
                <a:gd name="T43" fmla="*/ -1797 h 169"/>
                <a:gd name="T44" fmla="+- 0 9400 9191"/>
                <a:gd name="T45" fmla="*/ T44 w 253"/>
                <a:gd name="T46" fmla="+- 0 -1804 -1963"/>
                <a:gd name="T47" fmla="*/ -1804 h 169"/>
                <a:gd name="T48" fmla="+- 0 9428 9191"/>
                <a:gd name="T49" fmla="*/ T48 w 253"/>
                <a:gd name="T50" fmla="+- 0 -1814 -1963"/>
                <a:gd name="T51" fmla="*/ -1814 h 169"/>
                <a:gd name="T52" fmla="+- 0 9443 9191"/>
                <a:gd name="T53" fmla="*/ T52 w 253"/>
                <a:gd name="T54" fmla="+- 0 -1827 -1963"/>
                <a:gd name="T55" fmla="*/ -1827 h 169"/>
                <a:gd name="T56" fmla="+- 0 9443 9191"/>
                <a:gd name="T57" fmla="*/ T56 w 253"/>
                <a:gd name="T58" fmla="+- 0 -1931 -1963"/>
                <a:gd name="T59" fmla="*/ -1931 h 169"/>
                <a:gd name="T60" fmla="+- 0 9428 9191"/>
                <a:gd name="T61" fmla="*/ T60 w 253"/>
                <a:gd name="T62" fmla="+- 0 -1944 -1963"/>
                <a:gd name="T63" fmla="*/ -1944 h 169"/>
                <a:gd name="T64" fmla="+- 0 9400 9191"/>
                <a:gd name="T65" fmla="*/ T64 w 253"/>
                <a:gd name="T66" fmla="+- 0 -1954 -1963"/>
                <a:gd name="T67" fmla="*/ -1954 h 169"/>
                <a:gd name="T68" fmla="+- 0 9362 9191"/>
                <a:gd name="T69" fmla="*/ T68 w 253"/>
                <a:gd name="T70" fmla="+- 0 -1961 -1963"/>
                <a:gd name="T71" fmla="*/ -1961 h 169"/>
                <a:gd name="T72" fmla="+- 0 9317 9191"/>
                <a:gd name="T73" fmla="*/ T72 w 253"/>
                <a:gd name="T74" fmla="+- 0 -1963 -1963"/>
                <a:gd name="T75" fmla="*/ -1963 h 1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53" h="169">
                  <a:moveTo>
                    <a:pt x="126" y="0"/>
                  </a:moveTo>
                  <a:lnTo>
                    <a:pt x="81" y="2"/>
                  </a:lnTo>
                  <a:lnTo>
                    <a:pt x="43" y="9"/>
                  </a:lnTo>
                  <a:lnTo>
                    <a:pt x="14" y="19"/>
                  </a:lnTo>
                  <a:lnTo>
                    <a:pt x="0" y="32"/>
                  </a:lnTo>
                  <a:lnTo>
                    <a:pt x="0" y="136"/>
                  </a:lnTo>
                  <a:lnTo>
                    <a:pt x="14" y="149"/>
                  </a:lnTo>
                  <a:lnTo>
                    <a:pt x="43" y="159"/>
                  </a:lnTo>
                  <a:lnTo>
                    <a:pt x="81" y="166"/>
                  </a:lnTo>
                  <a:lnTo>
                    <a:pt x="126" y="168"/>
                  </a:lnTo>
                  <a:lnTo>
                    <a:pt x="171" y="166"/>
                  </a:lnTo>
                  <a:lnTo>
                    <a:pt x="209" y="159"/>
                  </a:lnTo>
                  <a:lnTo>
                    <a:pt x="237" y="149"/>
                  </a:lnTo>
                  <a:lnTo>
                    <a:pt x="252" y="136"/>
                  </a:lnTo>
                  <a:lnTo>
                    <a:pt x="252" y="32"/>
                  </a:lnTo>
                  <a:lnTo>
                    <a:pt x="237" y="19"/>
                  </a:lnTo>
                  <a:lnTo>
                    <a:pt x="209" y="9"/>
                  </a:lnTo>
                  <a:lnTo>
                    <a:pt x="171" y="2"/>
                  </a:lnTo>
                  <a:lnTo>
                    <a:pt x="126" y="0"/>
                  </a:lnTo>
                  <a:close/>
                </a:path>
              </a:pathLst>
            </a:custGeom>
            <a:solidFill>
              <a:srgbClr val="9EA5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 name="Freeform 32">
              <a:extLst>
                <a:ext uri="{FF2B5EF4-FFF2-40B4-BE49-F238E27FC236}">
                  <a16:creationId xmlns:a16="http://schemas.microsoft.com/office/drawing/2014/main" id="{98759D18-41A7-4EB2-A428-C28FDCBC3D76}"/>
                </a:ext>
              </a:extLst>
            </p:cNvPr>
            <p:cNvSpPr>
              <a:spLocks/>
            </p:cNvSpPr>
            <p:nvPr/>
          </p:nvSpPr>
          <p:spPr bwMode="auto">
            <a:xfrm>
              <a:off x="9190" y="-1962"/>
              <a:ext cx="253" cy="69"/>
            </a:xfrm>
            <a:custGeom>
              <a:avLst/>
              <a:gdLst>
                <a:gd name="T0" fmla="+- 0 9329 9190"/>
                <a:gd name="T1" fmla="*/ T0 w 253"/>
                <a:gd name="T2" fmla="+- 0 -1961 -1961"/>
                <a:gd name="T3" fmla="*/ -1961 h 69"/>
                <a:gd name="T4" fmla="+- 0 9304 9190"/>
                <a:gd name="T5" fmla="*/ T4 w 253"/>
                <a:gd name="T6" fmla="+- 0 -1961 -1961"/>
                <a:gd name="T7" fmla="*/ -1961 h 69"/>
                <a:gd name="T8" fmla="+- 0 9280 9190"/>
                <a:gd name="T9" fmla="*/ T8 w 253"/>
                <a:gd name="T10" fmla="+- 0 -1960 -1961"/>
                <a:gd name="T11" fmla="*/ -1960 h 69"/>
                <a:gd name="T12" fmla="+- 0 9215 9190"/>
                <a:gd name="T13" fmla="*/ T12 w 253"/>
                <a:gd name="T14" fmla="+- 0 -1948 -1961"/>
                <a:gd name="T15" fmla="*/ -1948 h 69"/>
                <a:gd name="T16" fmla="+- 0 9190 9190"/>
                <a:gd name="T17" fmla="*/ T16 w 253"/>
                <a:gd name="T18" fmla="+- 0 -1932 -1961"/>
                <a:gd name="T19" fmla="*/ -1932 h 69"/>
                <a:gd name="T20" fmla="+- 0 9190 9190"/>
                <a:gd name="T21" fmla="*/ T20 w 253"/>
                <a:gd name="T22" fmla="+- 0 -1923 -1961"/>
                <a:gd name="T23" fmla="*/ -1923 h 69"/>
                <a:gd name="T24" fmla="+- 0 9257 9190"/>
                <a:gd name="T25" fmla="*/ T24 w 253"/>
                <a:gd name="T26" fmla="+- 0 -1897 -1961"/>
                <a:gd name="T27" fmla="*/ -1897 h 69"/>
                <a:gd name="T28" fmla="+- 0 9304 9190"/>
                <a:gd name="T29" fmla="*/ T28 w 253"/>
                <a:gd name="T30" fmla="+- 0 -1893 -1961"/>
                <a:gd name="T31" fmla="*/ -1893 h 69"/>
                <a:gd name="T32" fmla="+- 0 9329 9190"/>
                <a:gd name="T33" fmla="*/ T32 w 253"/>
                <a:gd name="T34" fmla="+- 0 -1893 -1961"/>
                <a:gd name="T35" fmla="*/ -1893 h 69"/>
                <a:gd name="T36" fmla="+- 0 9397 9190"/>
                <a:gd name="T37" fmla="*/ T36 w 253"/>
                <a:gd name="T38" fmla="+- 0 -1901 -1961"/>
                <a:gd name="T39" fmla="*/ -1901 h 69"/>
                <a:gd name="T40" fmla="+- 0 9443 9190"/>
                <a:gd name="T41" fmla="*/ T40 w 253"/>
                <a:gd name="T42" fmla="+- 0 -1923 -1961"/>
                <a:gd name="T43" fmla="*/ -1923 h 69"/>
                <a:gd name="T44" fmla="+- 0 9443 9190"/>
                <a:gd name="T45" fmla="*/ T44 w 253"/>
                <a:gd name="T46" fmla="+- 0 -1932 -1961"/>
                <a:gd name="T47" fmla="*/ -1932 h 69"/>
                <a:gd name="T48" fmla="+- 0 9376 9190"/>
                <a:gd name="T49" fmla="*/ T48 w 253"/>
                <a:gd name="T50" fmla="+- 0 -1958 -1961"/>
                <a:gd name="T51" fmla="*/ -1958 h 69"/>
                <a:gd name="T52" fmla="+- 0 9353 9190"/>
                <a:gd name="T53" fmla="*/ T52 w 253"/>
                <a:gd name="T54" fmla="+- 0 -1960 -1961"/>
                <a:gd name="T55" fmla="*/ -1960 h 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253" h="69">
                  <a:moveTo>
                    <a:pt x="139" y="0"/>
                  </a:moveTo>
                  <a:lnTo>
                    <a:pt x="114" y="0"/>
                  </a:lnTo>
                  <a:lnTo>
                    <a:pt x="90" y="1"/>
                  </a:lnTo>
                  <a:lnTo>
                    <a:pt x="25" y="13"/>
                  </a:lnTo>
                  <a:lnTo>
                    <a:pt x="0" y="29"/>
                  </a:lnTo>
                  <a:lnTo>
                    <a:pt x="0" y="38"/>
                  </a:lnTo>
                  <a:lnTo>
                    <a:pt x="67" y="64"/>
                  </a:lnTo>
                  <a:lnTo>
                    <a:pt x="114" y="68"/>
                  </a:lnTo>
                  <a:lnTo>
                    <a:pt x="139" y="68"/>
                  </a:lnTo>
                  <a:lnTo>
                    <a:pt x="207" y="60"/>
                  </a:lnTo>
                  <a:lnTo>
                    <a:pt x="253" y="38"/>
                  </a:lnTo>
                  <a:lnTo>
                    <a:pt x="253" y="29"/>
                  </a:lnTo>
                  <a:lnTo>
                    <a:pt x="186" y="3"/>
                  </a:lnTo>
                  <a:lnTo>
                    <a:pt x="163" y="1"/>
                  </a:lnTo>
                  <a:close/>
                </a:path>
              </a:pathLst>
            </a:custGeom>
            <a:solidFill>
              <a:srgbClr val="B7BF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81" name="Picture 33">
              <a:extLst>
                <a:ext uri="{FF2B5EF4-FFF2-40B4-BE49-F238E27FC236}">
                  <a16:creationId xmlns:a16="http://schemas.microsoft.com/office/drawing/2014/main" id="{3651054F-F42D-4B09-9C28-3CA38BFC61D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443" y="-1929"/>
              <a:ext cx="2"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Line 34">
              <a:extLst>
                <a:ext uri="{FF2B5EF4-FFF2-40B4-BE49-F238E27FC236}">
                  <a16:creationId xmlns:a16="http://schemas.microsoft.com/office/drawing/2014/main" id="{8B56F985-EDF2-48F2-9C4E-98BBD8C613DF}"/>
                </a:ext>
              </a:extLst>
            </p:cNvPr>
            <p:cNvSpPr>
              <a:spLocks noChangeShapeType="1"/>
            </p:cNvSpPr>
            <p:nvPr/>
          </p:nvSpPr>
          <p:spPr bwMode="auto">
            <a:xfrm>
              <a:off x="7858" y="-1368"/>
              <a:ext cx="187" cy="0"/>
            </a:xfrm>
            <a:prstGeom prst="line">
              <a:avLst/>
            </a:prstGeom>
            <a:noFill/>
            <a:ln w="190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 name="Line 35">
              <a:extLst>
                <a:ext uri="{FF2B5EF4-FFF2-40B4-BE49-F238E27FC236}">
                  <a16:creationId xmlns:a16="http://schemas.microsoft.com/office/drawing/2014/main" id="{899F2D1B-A787-4C13-A281-568BFDAAA8CA}"/>
                </a:ext>
              </a:extLst>
            </p:cNvPr>
            <p:cNvSpPr>
              <a:spLocks noChangeShapeType="1"/>
            </p:cNvSpPr>
            <p:nvPr/>
          </p:nvSpPr>
          <p:spPr bwMode="auto">
            <a:xfrm>
              <a:off x="10901" y="-1383"/>
              <a:ext cx="0" cy="0"/>
            </a:xfrm>
            <a:prstGeom prst="line">
              <a:avLst/>
            </a:prstGeom>
            <a:noFill/>
            <a:ln w="190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84" name="Picture 36">
              <a:extLst>
                <a:ext uri="{FF2B5EF4-FFF2-40B4-BE49-F238E27FC236}">
                  <a16:creationId xmlns:a16="http://schemas.microsoft.com/office/drawing/2014/main" id="{0474A497-CB46-4D5B-9B8F-72E4F2FE63D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341" y="-2004"/>
              <a:ext cx="1892" cy="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5" name="Picture 37">
              <a:extLst>
                <a:ext uri="{FF2B5EF4-FFF2-40B4-BE49-F238E27FC236}">
                  <a16:creationId xmlns:a16="http://schemas.microsoft.com/office/drawing/2014/main" id="{544C5827-FF54-4611-BF9E-749D5545A056}"/>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129" y="-478"/>
              <a:ext cx="408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38">
              <a:extLst>
                <a:ext uri="{FF2B5EF4-FFF2-40B4-BE49-F238E27FC236}">
                  <a16:creationId xmlns:a16="http://schemas.microsoft.com/office/drawing/2014/main" id="{8D898A45-7A59-42C5-A528-00908FDEE84B}"/>
                </a:ext>
              </a:extLst>
            </p:cNvPr>
            <p:cNvSpPr>
              <a:spLocks/>
            </p:cNvSpPr>
            <p:nvPr/>
          </p:nvSpPr>
          <p:spPr bwMode="auto">
            <a:xfrm>
              <a:off x="7126" y="-625"/>
              <a:ext cx="4093" cy="364"/>
            </a:xfrm>
            <a:custGeom>
              <a:avLst/>
              <a:gdLst>
                <a:gd name="T0" fmla="+- 0 11218 7126"/>
                <a:gd name="T1" fmla="*/ T0 w 4093"/>
                <a:gd name="T2" fmla="+- 0 -624 -624"/>
                <a:gd name="T3" fmla="*/ -624 h 364"/>
                <a:gd name="T4" fmla="+- 0 7126 7126"/>
                <a:gd name="T5" fmla="*/ T4 w 4093"/>
                <a:gd name="T6" fmla="+- 0 -624 -624"/>
                <a:gd name="T7" fmla="*/ -624 h 364"/>
                <a:gd name="T8" fmla="+- 0 7126 7126"/>
                <a:gd name="T9" fmla="*/ T8 w 4093"/>
                <a:gd name="T10" fmla="+- 0 -622 -624"/>
                <a:gd name="T11" fmla="*/ -622 h 364"/>
                <a:gd name="T12" fmla="+- 0 7129 7126"/>
                <a:gd name="T13" fmla="*/ T12 w 4093"/>
                <a:gd name="T14" fmla="+- 0 -622 -624"/>
                <a:gd name="T15" fmla="*/ -622 h 364"/>
                <a:gd name="T16" fmla="+- 0 7129 7126"/>
                <a:gd name="T17" fmla="*/ T16 w 4093"/>
                <a:gd name="T18" fmla="+- 0 -620 -624"/>
                <a:gd name="T19" fmla="*/ -620 h 364"/>
                <a:gd name="T20" fmla="+- 0 11215 7126"/>
                <a:gd name="T21" fmla="*/ T20 w 4093"/>
                <a:gd name="T22" fmla="+- 0 -620 -624"/>
                <a:gd name="T23" fmla="*/ -620 h 364"/>
                <a:gd name="T24" fmla="+- 0 11215 7126"/>
                <a:gd name="T25" fmla="*/ T24 w 4093"/>
                <a:gd name="T26" fmla="+- 0 -262 -624"/>
                <a:gd name="T27" fmla="*/ -262 h 364"/>
                <a:gd name="T28" fmla="+- 0 7129 7126"/>
                <a:gd name="T29" fmla="*/ T28 w 4093"/>
                <a:gd name="T30" fmla="+- 0 -262 -624"/>
                <a:gd name="T31" fmla="*/ -262 h 364"/>
                <a:gd name="T32" fmla="+- 0 7129 7126"/>
                <a:gd name="T33" fmla="*/ T32 w 4093"/>
                <a:gd name="T34" fmla="+- 0 -622 -624"/>
                <a:gd name="T35" fmla="*/ -622 h 364"/>
                <a:gd name="T36" fmla="+- 0 7126 7126"/>
                <a:gd name="T37" fmla="*/ T36 w 4093"/>
                <a:gd name="T38" fmla="+- 0 -622 -624"/>
                <a:gd name="T39" fmla="*/ -622 h 364"/>
                <a:gd name="T40" fmla="+- 0 7126 7126"/>
                <a:gd name="T41" fmla="*/ T40 w 4093"/>
                <a:gd name="T42" fmla="+- 0 -262 -624"/>
                <a:gd name="T43" fmla="*/ -262 h 364"/>
                <a:gd name="T44" fmla="+- 0 7126 7126"/>
                <a:gd name="T45" fmla="*/ T44 w 4093"/>
                <a:gd name="T46" fmla="+- 0 -260 -624"/>
                <a:gd name="T47" fmla="*/ -260 h 364"/>
                <a:gd name="T48" fmla="+- 0 11218 7126"/>
                <a:gd name="T49" fmla="*/ T48 w 4093"/>
                <a:gd name="T50" fmla="+- 0 -260 -624"/>
                <a:gd name="T51" fmla="*/ -260 h 364"/>
                <a:gd name="T52" fmla="+- 0 11218 7126"/>
                <a:gd name="T53" fmla="*/ T52 w 4093"/>
                <a:gd name="T54" fmla="+- 0 -262 -624"/>
                <a:gd name="T55" fmla="*/ -262 h 364"/>
                <a:gd name="T56" fmla="+- 0 11218 7126"/>
                <a:gd name="T57" fmla="*/ T56 w 4093"/>
                <a:gd name="T58" fmla="+- 0 -620 -624"/>
                <a:gd name="T59" fmla="*/ -620 h 364"/>
                <a:gd name="T60" fmla="+- 0 11218 7126"/>
                <a:gd name="T61" fmla="*/ T60 w 4093"/>
                <a:gd name="T62" fmla="+- 0 -622 -624"/>
                <a:gd name="T63" fmla="*/ -622 h 364"/>
                <a:gd name="T64" fmla="+- 0 11218 7126"/>
                <a:gd name="T65" fmla="*/ T64 w 4093"/>
                <a:gd name="T66" fmla="+- 0 -624 -624"/>
                <a:gd name="T67" fmla="*/ -624 h 3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4093" h="364">
                  <a:moveTo>
                    <a:pt x="4092" y="0"/>
                  </a:moveTo>
                  <a:lnTo>
                    <a:pt x="0" y="0"/>
                  </a:lnTo>
                  <a:lnTo>
                    <a:pt x="0" y="2"/>
                  </a:lnTo>
                  <a:lnTo>
                    <a:pt x="3" y="2"/>
                  </a:lnTo>
                  <a:lnTo>
                    <a:pt x="3" y="4"/>
                  </a:lnTo>
                  <a:lnTo>
                    <a:pt x="4089" y="4"/>
                  </a:lnTo>
                  <a:lnTo>
                    <a:pt x="4089" y="362"/>
                  </a:lnTo>
                  <a:lnTo>
                    <a:pt x="3" y="362"/>
                  </a:lnTo>
                  <a:lnTo>
                    <a:pt x="3" y="2"/>
                  </a:lnTo>
                  <a:lnTo>
                    <a:pt x="0" y="2"/>
                  </a:lnTo>
                  <a:lnTo>
                    <a:pt x="0" y="362"/>
                  </a:lnTo>
                  <a:lnTo>
                    <a:pt x="0" y="364"/>
                  </a:lnTo>
                  <a:lnTo>
                    <a:pt x="4092" y="364"/>
                  </a:lnTo>
                  <a:lnTo>
                    <a:pt x="4092" y="362"/>
                  </a:lnTo>
                  <a:lnTo>
                    <a:pt x="4092" y="4"/>
                  </a:lnTo>
                  <a:lnTo>
                    <a:pt x="4092" y="2"/>
                  </a:lnTo>
                  <a:lnTo>
                    <a:pt x="4092" y="0"/>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87" name="Picture 39">
              <a:extLst>
                <a:ext uri="{FF2B5EF4-FFF2-40B4-BE49-F238E27FC236}">
                  <a16:creationId xmlns:a16="http://schemas.microsoft.com/office/drawing/2014/main" id="{DC3C1703-0566-456B-9EFE-3D3FB48977D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181" y="-626"/>
              <a:ext cx="54"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8" name="Picture 40">
              <a:extLst>
                <a:ext uri="{FF2B5EF4-FFF2-40B4-BE49-F238E27FC236}">
                  <a16:creationId xmlns:a16="http://schemas.microsoft.com/office/drawing/2014/main" id="{87AA86A0-5B8C-4F9E-AC4E-C0D456F89BA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571" y="-626"/>
              <a:ext cx="1231"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9" name="Picture 41">
              <a:extLst>
                <a:ext uri="{FF2B5EF4-FFF2-40B4-BE49-F238E27FC236}">
                  <a16:creationId xmlns:a16="http://schemas.microsoft.com/office/drawing/2014/main" id="{D18B4F80-1D2E-499D-B190-C3CF8EAC8E95}"/>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365" y="-626"/>
              <a:ext cx="26"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0" name="Picture 42">
              <a:extLst>
                <a:ext uri="{FF2B5EF4-FFF2-40B4-BE49-F238E27FC236}">
                  <a16:creationId xmlns:a16="http://schemas.microsoft.com/office/drawing/2014/main" id="{8C24F401-C049-43D4-BEC5-678092C009C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65" y="-626"/>
              <a:ext cx="206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1" name="Picture 43">
              <a:extLst>
                <a:ext uri="{FF2B5EF4-FFF2-40B4-BE49-F238E27FC236}">
                  <a16:creationId xmlns:a16="http://schemas.microsoft.com/office/drawing/2014/main" id="{1EA82F46-AAE9-4981-9793-B40052F4EACF}"/>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562" y="-626"/>
              <a:ext cx="334"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2" name="Picture 44">
              <a:extLst>
                <a:ext uri="{FF2B5EF4-FFF2-40B4-BE49-F238E27FC236}">
                  <a16:creationId xmlns:a16="http://schemas.microsoft.com/office/drawing/2014/main" id="{812EAD28-218D-45EB-8923-4890CA48726B}"/>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124" y="-626"/>
              <a:ext cx="158"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AutoShape 45">
              <a:extLst>
                <a:ext uri="{FF2B5EF4-FFF2-40B4-BE49-F238E27FC236}">
                  <a16:creationId xmlns:a16="http://schemas.microsoft.com/office/drawing/2014/main" id="{0488D557-370F-4142-9591-C79C7B05FFAB}"/>
                </a:ext>
              </a:extLst>
            </p:cNvPr>
            <p:cNvSpPr>
              <a:spLocks/>
            </p:cNvSpPr>
            <p:nvPr/>
          </p:nvSpPr>
          <p:spPr bwMode="auto">
            <a:xfrm>
              <a:off x="7230" y="-449"/>
              <a:ext cx="406" cy="10"/>
            </a:xfrm>
            <a:custGeom>
              <a:avLst/>
              <a:gdLst>
                <a:gd name="T0" fmla="+- 0 7257 7230"/>
                <a:gd name="T1" fmla="*/ T0 w 406"/>
                <a:gd name="T2" fmla="+- 0 -449 -449"/>
                <a:gd name="T3" fmla="*/ -449 h 10"/>
                <a:gd name="T4" fmla="+- 0 7230 7230"/>
                <a:gd name="T5" fmla="*/ T4 w 406"/>
                <a:gd name="T6" fmla="+- 0 -449 -449"/>
                <a:gd name="T7" fmla="*/ -449 h 10"/>
                <a:gd name="T8" fmla="+- 0 7230 7230"/>
                <a:gd name="T9" fmla="*/ T8 w 406"/>
                <a:gd name="T10" fmla="+- 0 -440 -449"/>
                <a:gd name="T11" fmla="*/ -440 h 10"/>
                <a:gd name="T12" fmla="+- 0 7257 7230"/>
                <a:gd name="T13" fmla="*/ T12 w 406"/>
                <a:gd name="T14" fmla="+- 0 -440 -449"/>
                <a:gd name="T15" fmla="*/ -440 h 10"/>
                <a:gd name="T16" fmla="+- 0 7257 7230"/>
                <a:gd name="T17" fmla="*/ T16 w 406"/>
                <a:gd name="T18" fmla="+- 0 -449 -449"/>
                <a:gd name="T19" fmla="*/ -449 h 10"/>
                <a:gd name="T20" fmla="+- 0 7311 7230"/>
                <a:gd name="T21" fmla="*/ T20 w 406"/>
                <a:gd name="T22" fmla="+- 0 -449 -449"/>
                <a:gd name="T23" fmla="*/ -449 h 10"/>
                <a:gd name="T24" fmla="+- 0 7284 7230"/>
                <a:gd name="T25" fmla="*/ T24 w 406"/>
                <a:gd name="T26" fmla="+- 0 -449 -449"/>
                <a:gd name="T27" fmla="*/ -449 h 10"/>
                <a:gd name="T28" fmla="+- 0 7284 7230"/>
                <a:gd name="T29" fmla="*/ T28 w 406"/>
                <a:gd name="T30" fmla="+- 0 -440 -449"/>
                <a:gd name="T31" fmla="*/ -440 h 10"/>
                <a:gd name="T32" fmla="+- 0 7311 7230"/>
                <a:gd name="T33" fmla="*/ T32 w 406"/>
                <a:gd name="T34" fmla="+- 0 -440 -449"/>
                <a:gd name="T35" fmla="*/ -440 h 10"/>
                <a:gd name="T36" fmla="+- 0 7311 7230"/>
                <a:gd name="T37" fmla="*/ T36 w 406"/>
                <a:gd name="T38" fmla="+- 0 -449 -449"/>
                <a:gd name="T39" fmla="*/ -449 h 10"/>
                <a:gd name="T40" fmla="+- 0 7365 7230"/>
                <a:gd name="T41" fmla="*/ T40 w 406"/>
                <a:gd name="T42" fmla="+- 0 -449 -449"/>
                <a:gd name="T43" fmla="*/ -449 h 10"/>
                <a:gd name="T44" fmla="+- 0 7338 7230"/>
                <a:gd name="T45" fmla="*/ T44 w 406"/>
                <a:gd name="T46" fmla="+- 0 -449 -449"/>
                <a:gd name="T47" fmla="*/ -449 h 10"/>
                <a:gd name="T48" fmla="+- 0 7338 7230"/>
                <a:gd name="T49" fmla="*/ T48 w 406"/>
                <a:gd name="T50" fmla="+- 0 -440 -449"/>
                <a:gd name="T51" fmla="*/ -440 h 10"/>
                <a:gd name="T52" fmla="+- 0 7365 7230"/>
                <a:gd name="T53" fmla="*/ T52 w 406"/>
                <a:gd name="T54" fmla="+- 0 -440 -449"/>
                <a:gd name="T55" fmla="*/ -440 h 10"/>
                <a:gd name="T56" fmla="+- 0 7365 7230"/>
                <a:gd name="T57" fmla="*/ T56 w 406"/>
                <a:gd name="T58" fmla="+- 0 -449 -449"/>
                <a:gd name="T59" fmla="*/ -449 h 10"/>
                <a:gd name="T60" fmla="+- 0 7419 7230"/>
                <a:gd name="T61" fmla="*/ T60 w 406"/>
                <a:gd name="T62" fmla="+- 0 -449 -449"/>
                <a:gd name="T63" fmla="*/ -449 h 10"/>
                <a:gd name="T64" fmla="+- 0 7392 7230"/>
                <a:gd name="T65" fmla="*/ T64 w 406"/>
                <a:gd name="T66" fmla="+- 0 -449 -449"/>
                <a:gd name="T67" fmla="*/ -449 h 10"/>
                <a:gd name="T68" fmla="+- 0 7392 7230"/>
                <a:gd name="T69" fmla="*/ T68 w 406"/>
                <a:gd name="T70" fmla="+- 0 -440 -449"/>
                <a:gd name="T71" fmla="*/ -440 h 10"/>
                <a:gd name="T72" fmla="+- 0 7419 7230"/>
                <a:gd name="T73" fmla="*/ T72 w 406"/>
                <a:gd name="T74" fmla="+- 0 -440 -449"/>
                <a:gd name="T75" fmla="*/ -440 h 10"/>
                <a:gd name="T76" fmla="+- 0 7419 7230"/>
                <a:gd name="T77" fmla="*/ T76 w 406"/>
                <a:gd name="T78" fmla="+- 0 -449 -449"/>
                <a:gd name="T79" fmla="*/ -449 h 10"/>
                <a:gd name="T80" fmla="+- 0 7474 7230"/>
                <a:gd name="T81" fmla="*/ T80 w 406"/>
                <a:gd name="T82" fmla="+- 0 -449 -449"/>
                <a:gd name="T83" fmla="*/ -449 h 10"/>
                <a:gd name="T84" fmla="+- 0 7447 7230"/>
                <a:gd name="T85" fmla="*/ T84 w 406"/>
                <a:gd name="T86" fmla="+- 0 -449 -449"/>
                <a:gd name="T87" fmla="*/ -449 h 10"/>
                <a:gd name="T88" fmla="+- 0 7447 7230"/>
                <a:gd name="T89" fmla="*/ T88 w 406"/>
                <a:gd name="T90" fmla="+- 0 -440 -449"/>
                <a:gd name="T91" fmla="*/ -440 h 10"/>
                <a:gd name="T92" fmla="+- 0 7474 7230"/>
                <a:gd name="T93" fmla="*/ T92 w 406"/>
                <a:gd name="T94" fmla="+- 0 -440 -449"/>
                <a:gd name="T95" fmla="*/ -440 h 10"/>
                <a:gd name="T96" fmla="+- 0 7474 7230"/>
                <a:gd name="T97" fmla="*/ T96 w 406"/>
                <a:gd name="T98" fmla="+- 0 -449 -449"/>
                <a:gd name="T99" fmla="*/ -449 h 10"/>
                <a:gd name="T100" fmla="+- 0 7528 7230"/>
                <a:gd name="T101" fmla="*/ T100 w 406"/>
                <a:gd name="T102" fmla="+- 0 -449 -449"/>
                <a:gd name="T103" fmla="*/ -449 h 10"/>
                <a:gd name="T104" fmla="+- 0 7501 7230"/>
                <a:gd name="T105" fmla="*/ T104 w 406"/>
                <a:gd name="T106" fmla="+- 0 -449 -449"/>
                <a:gd name="T107" fmla="*/ -449 h 10"/>
                <a:gd name="T108" fmla="+- 0 7501 7230"/>
                <a:gd name="T109" fmla="*/ T108 w 406"/>
                <a:gd name="T110" fmla="+- 0 -440 -449"/>
                <a:gd name="T111" fmla="*/ -440 h 10"/>
                <a:gd name="T112" fmla="+- 0 7528 7230"/>
                <a:gd name="T113" fmla="*/ T112 w 406"/>
                <a:gd name="T114" fmla="+- 0 -440 -449"/>
                <a:gd name="T115" fmla="*/ -440 h 10"/>
                <a:gd name="T116" fmla="+- 0 7528 7230"/>
                <a:gd name="T117" fmla="*/ T116 w 406"/>
                <a:gd name="T118" fmla="+- 0 -449 -449"/>
                <a:gd name="T119" fmla="*/ -449 h 10"/>
                <a:gd name="T120" fmla="+- 0 7582 7230"/>
                <a:gd name="T121" fmla="*/ T120 w 406"/>
                <a:gd name="T122" fmla="+- 0 -449 -449"/>
                <a:gd name="T123" fmla="*/ -449 h 10"/>
                <a:gd name="T124" fmla="+- 0 7555 7230"/>
                <a:gd name="T125" fmla="*/ T124 w 406"/>
                <a:gd name="T126" fmla="+- 0 -449 -449"/>
                <a:gd name="T127" fmla="*/ -449 h 10"/>
                <a:gd name="T128" fmla="+- 0 7555 7230"/>
                <a:gd name="T129" fmla="*/ T128 w 406"/>
                <a:gd name="T130" fmla="+- 0 -440 -449"/>
                <a:gd name="T131" fmla="*/ -440 h 10"/>
                <a:gd name="T132" fmla="+- 0 7582 7230"/>
                <a:gd name="T133" fmla="*/ T132 w 406"/>
                <a:gd name="T134" fmla="+- 0 -440 -449"/>
                <a:gd name="T135" fmla="*/ -440 h 10"/>
                <a:gd name="T136" fmla="+- 0 7582 7230"/>
                <a:gd name="T137" fmla="*/ T136 w 406"/>
                <a:gd name="T138" fmla="+- 0 -449 -449"/>
                <a:gd name="T139" fmla="*/ -449 h 10"/>
                <a:gd name="T140" fmla="+- 0 7636 7230"/>
                <a:gd name="T141" fmla="*/ T140 w 406"/>
                <a:gd name="T142" fmla="+- 0 -449 -449"/>
                <a:gd name="T143" fmla="*/ -449 h 10"/>
                <a:gd name="T144" fmla="+- 0 7609 7230"/>
                <a:gd name="T145" fmla="*/ T144 w 406"/>
                <a:gd name="T146" fmla="+- 0 -449 -449"/>
                <a:gd name="T147" fmla="*/ -449 h 10"/>
                <a:gd name="T148" fmla="+- 0 7609 7230"/>
                <a:gd name="T149" fmla="*/ T148 w 406"/>
                <a:gd name="T150" fmla="+- 0 -440 -449"/>
                <a:gd name="T151" fmla="*/ -440 h 10"/>
                <a:gd name="T152" fmla="+- 0 7636 7230"/>
                <a:gd name="T153" fmla="*/ T152 w 406"/>
                <a:gd name="T154" fmla="+- 0 -440 -449"/>
                <a:gd name="T155" fmla="*/ -440 h 10"/>
                <a:gd name="T156" fmla="+- 0 7636 7230"/>
                <a:gd name="T157" fmla="*/ T156 w 406"/>
                <a:gd name="T158" fmla="+- 0 -449 -449"/>
                <a:gd name="T159" fmla="*/ -449 h 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406" h="10">
                  <a:moveTo>
                    <a:pt x="27" y="0"/>
                  </a:moveTo>
                  <a:lnTo>
                    <a:pt x="0" y="0"/>
                  </a:lnTo>
                  <a:lnTo>
                    <a:pt x="0" y="9"/>
                  </a:lnTo>
                  <a:lnTo>
                    <a:pt x="27" y="9"/>
                  </a:lnTo>
                  <a:lnTo>
                    <a:pt x="27" y="0"/>
                  </a:lnTo>
                  <a:close/>
                  <a:moveTo>
                    <a:pt x="81" y="0"/>
                  </a:moveTo>
                  <a:lnTo>
                    <a:pt x="54" y="0"/>
                  </a:lnTo>
                  <a:lnTo>
                    <a:pt x="54" y="9"/>
                  </a:lnTo>
                  <a:lnTo>
                    <a:pt x="81" y="9"/>
                  </a:lnTo>
                  <a:lnTo>
                    <a:pt x="81" y="0"/>
                  </a:lnTo>
                  <a:close/>
                  <a:moveTo>
                    <a:pt x="135" y="0"/>
                  </a:moveTo>
                  <a:lnTo>
                    <a:pt x="108" y="0"/>
                  </a:lnTo>
                  <a:lnTo>
                    <a:pt x="108" y="9"/>
                  </a:lnTo>
                  <a:lnTo>
                    <a:pt x="135" y="9"/>
                  </a:lnTo>
                  <a:lnTo>
                    <a:pt x="135" y="0"/>
                  </a:lnTo>
                  <a:close/>
                  <a:moveTo>
                    <a:pt x="189" y="0"/>
                  </a:moveTo>
                  <a:lnTo>
                    <a:pt x="162" y="0"/>
                  </a:lnTo>
                  <a:lnTo>
                    <a:pt x="162" y="9"/>
                  </a:lnTo>
                  <a:lnTo>
                    <a:pt x="189" y="9"/>
                  </a:lnTo>
                  <a:lnTo>
                    <a:pt x="189" y="0"/>
                  </a:lnTo>
                  <a:close/>
                  <a:moveTo>
                    <a:pt x="244" y="0"/>
                  </a:moveTo>
                  <a:lnTo>
                    <a:pt x="217" y="0"/>
                  </a:lnTo>
                  <a:lnTo>
                    <a:pt x="217" y="9"/>
                  </a:lnTo>
                  <a:lnTo>
                    <a:pt x="244" y="9"/>
                  </a:lnTo>
                  <a:lnTo>
                    <a:pt x="244" y="0"/>
                  </a:lnTo>
                  <a:close/>
                  <a:moveTo>
                    <a:pt x="298" y="0"/>
                  </a:moveTo>
                  <a:lnTo>
                    <a:pt x="271" y="0"/>
                  </a:lnTo>
                  <a:lnTo>
                    <a:pt x="271" y="9"/>
                  </a:lnTo>
                  <a:lnTo>
                    <a:pt x="298" y="9"/>
                  </a:lnTo>
                  <a:lnTo>
                    <a:pt x="298" y="0"/>
                  </a:lnTo>
                  <a:close/>
                  <a:moveTo>
                    <a:pt x="352" y="0"/>
                  </a:moveTo>
                  <a:lnTo>
                    <a:pt x="325" y="0"/>
                  </a:lnTo>
                  <a:lnTo>
                    <a:pt x="325" y="9"/>
                  </a:lnTo>
                  <a:lnTo>
                    <a:pt x="352" y="9"/>
                  </a:lnTo>
                  <a:lnTo>
                    <a:pt x="352" y="0"/>
                  </a:lnTo>
                  <a:close/>
                  <a:moveTo>
                    <a:pt x="406" y="0"/>
                  </a:moveTo>
                  <a:lnTo>
                    <a:pt x="379" y="0"/>
                  </a:lnTo>
                  <a:lnTo>
                    <a:pt x="379" y="9"/>
                  </a:lnTo>
                  <a:lnTo>
                    <a:pt x="406" y="9"/>
                  </a:lnTo>
                  <a:lnTo>
                    <a:pt x="4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2094" name="Picture 46">
              <a:extLst>
                <a:ext uri="{FF2B5EF4-FFF2-40B4-BE49-F238E27FC236}">
                  <a16:creationId xmlns:a16="http://schemas.microsoft.com/office/drawing/2014/main" id="{9CC77D57-3FB4-4E98-9B1E-E2FC315A4EA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0433" y="-662"/>
              <a:ext cx="78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Line 47">
              <a:extLst>
                <a:ext uri="{FF2B5EF4-FFF2-40B4-BE49-F238E27FC236}">
                  <a16:creationId xmlns:a16="http://schemas.microsoft.com/office/drawing/2014/main" id="{3E22598F-99A5-4BA0-B2B6-9D78EFE7DE8D}"/>
                </a:ext>
              </a:extLst>
            </p:cNvPr>
            <p:cNvSpPr>
              <a:spLocks noChangeShapeType="1"/>
            </p:cNvSpPr>
            <p:nvPr/>
          </p:nvSpPr>
          <p:spPr bwMode="auto">
            <a:xfrm>
              <a:off x="7663" y="-444"/>
              <a:ext cx="3328" cy="0"/>
            </a:xfrm>
            <a:prstGeom prst="line">
              <a:avLst/>
            </a:prstGeom>
            <a:noFill/>
            <a:ln w="5728">
              <a:solidFill>
                <a:srgbClr val="FFFFFF"/>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96" name="Picture 48">
              <a:extLst>
                <a:ext uri="{FF2B5EF4-FFF2-40B4-BE49-F238E27FC236}">
                  <a16:creationId xmlns:a16="http://schemas.microsoft.com/office/drawing/2014/main" id="{9BBC928B-CDF6-4BCE-A42B-24A2AAF9B184}"/>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7895" y="-797"/>
              <a:ext cx="676"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7" name="Picture 49">
              <a:extLst>
                <a:ext uri="{FF2B5EF4-FFF2-40B4-BE49-F238E27FC236}">
                  <a16:creationId xmlns:a16="http://schemas.microsoft.com/office/drawing/2014/main" id="{EBCF525E-5008-4950-AAB5-28D3286E1AC4}"/>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539" y="-562"/>
              <a:ext cx="435"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8" name="Picture 50">
              <a:extLst>
                <a:ext uri="{FF2B5EF4-FFF2-40B4-BE49-F238E27FC236}">
                  <a16:creationId xmlns:a16="http://schemas.microsoft.com/office/drawing/2014/main" id="{8D7451DB-E7F6-4697-95B0-6724E59D8F25}"/>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801" y="-849"/>
              <a:ext cx="1206"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99" name="Picture 51">
              <a:extLst>
                <a:ext uri="{FF2B5EF4-FFF2-40B4-BE49-F238E27FC236}">
                  <a16:creationId xmlns:a16="http://schemas.microsoft.com/office/drawing/2014/main" id="{F80E3F36-CD03-450D-8C94-3B57279087B7}"/>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165" y="-802"/>
              <a:ext cx="636"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0" name="Picture 52">
              <a:extLst>
                <a:ext uri="{FF2B5EF4-FFF2-40B4-BE49-F238E27FC236}">
                  <a16:creationId xmlns:a16="http://schemas.microsoft.com/office/drawing/2014/main" id="{033BC957-DE05-42DC-A29B-C18D63982446}"/>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390" y="-624"/>
              <a:ext cx="18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1" name="Picture 53">
              <a:extLst>
                <a:ext uri="{FF2B5EF4-FFF2-40B4-BE49-F238E27FC236}">
                  <a16:creationId xmlns:a16="http://schemas.microsoft.com/office/drawing/2014/main" id="{10EB4FF1-D2B8-420B-850D-B67DE60F115A}"/>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9011" y="-432"/>
              <a:ext cx="1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2" name="Picture 54">
              <a:extLst>
                <a:ext uri="{FF2B5EF4-FFF2-40B4-BE49-F238E27FC236}">
                  <a16:creationId xmlns:a16="http://schemas.microsoft.com/office/drawing/2014/main" id="{5512CDB5-3C1F-4DD1-B1E9-C4E116BF8BC2}"/>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0233" y="-626"/>
              <a:ext cx="18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3" name="Picture 55">
              <a:extLst>
                <a:ext uri="{FF2B5EF4-FFF2-40B4-BE49-F238E27FC236}">
                  <a16:creationId xmlns:a16="http://schemas.microsoft.com/office/drawing/2014/main" id="{C9ABA224-D60B-4E06-A272-64F3ABC5CAC7}"/>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0908" y="-449"/>
              <a:ext cx="199"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4" name="Picture 56">
              <a:extLst>
                <a:ext uri="{FF2B5EF4-FFF2-40B4-BE49-F238E27FC236}">
                  <a16:creationId xmlns:a16="http://schemas.microsoft.com/office/drawing/2014/main" id="{18DAB1F0-A1A8-45A3-A0AB-B9038066B161}"/>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9847" y="-865"/>
              <a:ext cx="23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5" name="Picture 57">
              <a:extLst>
                <a:ext uri="{FF2B5EF4-FFF2-40B4-BE49-F238E27FC236}">
                  <a16:creationId xmlns:a16="http://schemas.microsoft.com/office/drawing/2014/main" id="{21B10FF0-E962-4564-8DF7-3311384D3568}"/>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9961" y="-1274"/>
              <a:ext cx="322"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6" name="Picture 58">
              <a:extLst>
                <a:ext uri="{FF2B5EF4-FFF2-40B4-BE49-F238E27FC236}">
                  <a16:creationId xmlns:a16="http://schemas.microsoft.com/office/drawing/2014/main" id="{D809FA3F-1DC5-4043-BDE7-EB05B491072E}"/>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828" y="-1304"/>
              <a:ext cx="329"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7" name="Picture 59">
              <a:extLst>
                <a:ext uri="{FF2B5EF4-FFF2-40B4-BE49-F238E27FC236}">
                  <a16:creationId xmlns:a16="http://schemas.microsoft.com/office/drawing/2014/main" id="{C1D11020-AB3C-4E75-B598-714A80D5C4C2}"/>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9139" y="-961"/>
              <a:ext cx="279"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8" name="Picture 60">
              <a:extLst>
                <a:ext uri="{FF2B5EF4-FFF2-40B4-BE49-F238E27FC236}">
                  <a16:creationId xmlns:a16="http://schemas.microsoft.com/office/drawing/2014/main" id="{3D49EED1-3FA7-41D9-86A3-EDA160CFC828}"/>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0855" y="-910"/>
              <a:ext cx="278" cy="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11520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ConfettiVTI">
  <a:themeElements>
    <a:clrScheme name="AnalogousFromDarkSeedLeftStep">
      <a:dk1>
        <a:srgbClr val="000000"/>
      </a:dk1>
      <a:lt1>
        <a:srgbClr val="FFFFFF"/>
      </a:lt1>
      <a:dk2>
        <a:srgbClr val="1C2732"/>
      </a:dk2>
      <a:lt2>
        <a:srgbClr val="F1F3F0"/>
      </a:lt2>
      <a:accent1>
        <a:srgbClr val="A24DC3"/>
      </a:accent1>
      <a:accent2>
        <a:srgbClr val="623FB3"/>
      </a:accent2>
      <a:accent3>
        <a:srgbClr val="4D5AC3"/>
      </a:accent3>
      <a:accent4>
        <a:srgbClr val="3B7AB1"/>
      </a:accent4>
      <a:accent5>
        <a:srgbClr val="4DBDC3"/>
      </a:accent5>
      <a:accent6>
        <a:srgbClr val="3BB186"/>
      </a:accent6>
      <a:hlink>
        <a:srgbClr val="3A96B0"/>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629</TotalTime>
  <Words>3374</Words>
  <Application>Microsoft Office PowerPoint</Application>
  <PresentationFormat>Widescreen</PresentationFormat>
  <Paragraphs>333</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Algerian</vt:lpstr>
      <vt:lpstr>Arial</vt:lpstr>
      <vt:lpstr>Baskerville Old Face</vt:lpstr>
      <vt:lpstr>Calibri</vt:lpstr>
      <vt:lpstr>Gill Sans Nova</vt:lpstr>
      <vt:lpstr>Helvetica</vt:lpstr>
      <vt:lpstr>Imprint MT Shadow</vt:lpstr>
      <vt:lpstr>Times New Roman</vt:lpstr>
      <vt:lpstr>ConfettiVTI</vt:lpstr>
      <vt:lpstr>BLOCKCHAIN BASED ADAPTIVE TRUST MANAGEMENT IN INTERNET OF VEHICLES USING SMART CONTRACT  DOMAIN: BLOCK CHAIN BATCH NO : 7  </vt:lpstr>
      <vt:lpstr>                       INTRODUCTION</vt:lpstr>
      <vt:lpstr>                          LITERATURE SURVEY</vt:lpstr>
      <vt:lpstr>PowerPoint Presentation</vt:lpstr>
      <vt:lpstr>PowerPoint Presentation</vt:lpstr>
      <vt:lpstr>PowerPoint Presentation</vt:lpstr>
      <vt:lpstr>PowerPoint Presentation</vt:lpstr>
      <vt:lpstr>PROBLEM STATEMENT</vt:lpstr>
      <vt:lpstr>PowerPoint Presentation</vt:lpstr>
      <vt:lpstr>                   SYSTEMS DIAGRAM  CLASS DIAGRAM</vt:lpstr>
      <vt:lpstr>                            USE CASE DIAGRAM</vt:lpstr>
      <vt:lpstr>                                 ACTIVITY DIAGRAM</vt:lpstr>
      <vt:lpstr>                  SEQUENCE DIAGRAM</vt:lpstr>
      <vt:lpstr>                    COMMUNICATION DIAGRAM</vt:lpstr>
      <vt:lpstr>TECHNOLOGY STACK</vt:lpstr>
      <vt:lpstr>                   TECHNOLOGY USED</vt:lpstr>
      <vt:lpstr>                                           ALGORITHM                                                                      </vt:lpstr>
      <vt:lpstr>PowerPoint Presentation</vt:lpstr>
      <vt:lpstr>                            MODULES</vt:lpstr>
      <vt:lpstr>                    Module 1 : USER REGISTRATION</vt:lpstr>
      <vt:lpstr>   Module 2 : NODE CREATION AND NEIGHBOUR CLACULATION </vt:lpstr>
      <vt:lpstr>PowerPoint Presentation</vt:lpstr>
      <vt:lpstr>        Module 3 : EMERGENCY EVENT AND TRAFFIC CALCULATION</vt:lpstr>
      <vt:lpstr>                                                                Module 4 : BLOCK CHAIN STORE </vt:lpstr>
      <vt:lpstr>TESTING-Test cases and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vt:lpstr>
      <vt:lpstr>REFERENCES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ADAPTIVE TRUST MANAGEMENT IN INTERNET OF VEHICLES USING SMART CONTRACT  DOMAIN: BLOCK CHAIN</dc:title>
  <dc:creator>��� AROCKIASNEHA A</dc:creator>
  <cp:lastModifiedBy>harinisivakumarhari@outlook.com</cp:lastModifiedBy>
  <cp:revision>531</cp:revision>
  <dcterms:created xsi:type="dcterms:W3CDTF">2021-03-06T14:17:33Z</dcterms:created>
  <dcterms:modified xsi:type="dcterms:W3CDTF">2021-06-20T20:02:50Z</dcterms:modified>
</cp:coreProperties>
</file>