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706" autoAdjust="0"/>
    <p:restoredTop sz="94660" autoAdjust="0"/>
  </p:normalViewPr>
  <p:slideViewPr>
    <p:cSldViewPr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0" y="0"/>
      </p:cViewPr>
      <p:guideLst>
        <p:guide orient="horz" pos="2880"/>
        <p:guide pos="2160"/>
      </p:guideLst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10/18/2023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975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3192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835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2779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7857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7178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1934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14041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4900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31457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58806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573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70977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39837"/>
      </p:ext>
    </p:extLst>
  </p:cSld>
  <p:clrMapOvr>
    <a:masterClrMapping/>
  </p:clrMapOvr>
</p:notes>
</file>

<file path=ppt/notesSlides/notesSlide2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19178"/>
      </p:ext>
    </p:extLst>
  </p:cSld>
  <p:clrMapOvr>
    <a:masterClrMapping/>
  </p:clrMapOvr>
</p:notes>
</file>

<file path=ppt/notesSlides/notesSlide2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373"/>
      </p:ext>
    </p:extLst>
  </p:cSld>
  <p:clrMapOvr>
    <a:masterClrMapping/>
  </p:clrMapOvr>
</p:notes>
</file>

<file path=ppt/notesSlides/notesSlide2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725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31947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3881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1582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5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826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4843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2326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2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422030" y="1371600"/>
            <a:ext cx="8229600" cy="1828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4800" b="1" i="0" u="none" strike="noStrike" kern="1200" cap="all" spc="0" baseline="0">
              <a:gradFill>
                <a:gsLst>
                  <a:gs pos="0">
                    <a:srgbClr val="EAD695"/>
                  </a:gs>
                  <a:gs pos="73000">
                    <a:srgbClr val="EAD695"/>
                  </a:gs>
                  <a:gs pos="100000">
                    <a:srgbClr val="E6D080"/>
                  </a:gs>
                </a:gsLst>
                <a:lin ang="4800000" scaled="0"/>
              </a:gradFill>
              <a:effectLst>
                <a:outerShdw sx="100000" sy="100000" blurRad="127000" dir="2700000" dist="199390" algn="tl">
                  <a:srgbClr val="000000">
                    <a:alpha val="30000"/>
                  </a:srgbClr>
                </a:outerShdw>
              </a:effectLst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16675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416675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416675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45720" rIns="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Rockwell" pitchFamily="0" charset="0"/>
                <a:ea typeface="方正姚体" pitchFamily="0" charset="0"/>
                <a:cs typeface="Rockwell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371600" y="3331698"/>
            <a:ext cx="6400800" cy="1752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Click to edit Master subtitle style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631241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4658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552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8229600" cy="47091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16675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416675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416675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Rockwell" pitchFamily="0" charset="0"/>
                <a:ea typeface="方正姚体" pitchFamily="0" charset="0"/>
                <a:cs typeface="Rockwell" pitchFamily="0" charset="0"/>
              </a:rPr>
              <a:t>&lt;#&gt;</a:t>
            </a:fld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2017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16675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416675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416675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Rockwell" pitchFamily="0" charset="0"/>
                <a:ea typeface="方正姚体" pitchFamily="0" charset="0"/>
                <a:cs typeface="Rockwell" pitchFamily="0" charset="0"/>
              </a:rPr>
              <a:t>&lt;#&gt;</a:t>
            </a:fld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3895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16675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416675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416675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Rockwell" pitchFamily="0" charset="0"/>
                <a:ea typeface="方正姚体" pitchFamily="0" charset="0"/>
                <a:cs typeface="Rockwell" pitchFamily="0" charset="0"/>
              </a:rPr>
              <a:t>&lt;#&gt;</a:t>
            </a:fld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84967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600200" y="609600"/>
            <a:ext cx="7086600" cy="1828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</a:pPr>
            <a:r>
              <a:rPr lang="en-US" altLang="zh-CN" sz="4800" b="1" cap="none" baseline="0">
                <a:solidFill>
                  <a:srgbClr val="DCC678"/>
                </a:solidFill>
                <a:effectLst>
                  <a:outerShdw sx="100000" sy="100000" blurRad="114300" dir="2700000" dist="101600" algn="tl">
                    <a:srgbClr val="000000">
                      <a:alpha val="4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Rockwell" pitchFamily="0" charset="0"/>
              </a:rPr>
              <a:t>Click to edit Master title style</a:t>
            </a:r>
            <a:endParaRPr lang="zh-CN" altLang="en-US" sz="4800" b="1" cap="none" baseline="0">
              <a:solidFill>
                <a:srgbClr val="DCC678"/>
              </a:solidFill>
              <a:effectLst>
                <a:outerShdw sx="100000" sy="100000" blurRad="114300" dir="2700000" dist="101600" algn="tl">
                  <a:srgbClr val="000000">
                    <a:alpha val="40000"/>
                  </a:srgbClr>
                </a:outerShdw>
              </a:effectLst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600200" y="2507786"/>
            <a:ext cx="7086600" cy="150971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73152" indent="0" algn="l" eaLnBrk="1" latinLnBrk="0" hangingPunct="1">
              <a:buNone/>
            </a:pPr>
            <a:r>
              <a:rPr lang="en-US" altLang="zh-CN" sz="2000">
                <a:solidFill>
                  <a:schemeClr val="tx1"/>
                </a:solidFill>
              </a:rPr>
              <a:t>Click to edit Master text styles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16675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7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416675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7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416675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Rockwell" pitchFamily="0" charset="0"/>
                <a:ea typeface="方正姚体" pitchFamily="0" charset="0"/>
                <a:cs typeface="Rockwell" pitchFamily="0" charset="0"/>
              </a:rPr>
              <a:t>&lt;#&gt;</a:t>
            </a:fld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9682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5439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358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7909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8327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6399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971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2795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8285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709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416675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BCBCBC"/>
                </a:solidFill>
                <a:latin typeface="Rockwell" pitchFamily="0" charset="0"/>
                <a:ea typeface="方正姚体" pitchFamily="0" charset="0"/>
                <a:cs typeface="Rockwell" pitchFamily="0" charset="0"/>
              </a:rPr>
              <a:t>10/18/2023</a:t>
            </a:fld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 eaLnBrk="1" latinLnBrk="0" hangingPunct="1"/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416675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4572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Rockwell" pitchFamily="0" charset="0"/>
                <a:ea typeface="方正姚体" pitchFamily="0" charset="0"/>
                <a:cs typeface="Rockwell" pitchFamily="0" charset="0"/>
              </a:rPr>
              <a:t>&lt;#&gt;</a:t>
            </a:fld>
            <a:endParaRPr lang="zh-CN" altLang="en-US" sz="1200">
              <a:solidFill>
                <a:srgbClr val="BCBCBC"/>
              </a:solidFill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9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100" b="1" kern="1200" cap="none" baseline="0">
          <a:gradFill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6D080"/>
              </a:gs>
            </a:gsLst>
            <a:lin ang="4800000" scaled="0"/>
          </a:gradFill>
          <a:effectLst>
            <a:outerShdw sx="100000" sy="100000" blurRad="114300" dir="2700000" dist="101600" algn="tl">
              <a:srgbClr val="000000">
                <a:alpha val="40000"/>
              </a:srgbClr>
            </a:outerShdw>
          </a:effectLst>
          <a:latin typeface="Rockwell" pitchFamily="0" charset="0"/>
          <a:ea typeface="方正姚体" pitchFamily="0" charset="0"/>
          <a:cs typeface="Rockwell" pitchFamily="0" charset="0"/>
        </a:defRPr>
      </a:lvl1pPr>
    </p:titleStyle>
    <p:bodyStyle>
      <a:lvl1pPr marL="548513" indent="-411480" algn="l" defTabSz="914400" eaLnBrk="1" fontAlgn="auto" latinLnBrk="0" hangingPunct="1">
        <a:spcBef>
          <a:spcPct val="20000"/>
        </a:spcBef>
        <a:buClr>
          <a:srgbClr val="F9F9F9"/>
        </a:buClr>
        <a:buSzPct val="65000"/>
        <a:buFont typeface="Wingdings 2" pitchFamily="0" charset="0"/>
        <a:buChar char=""/>
        <a:defRPr sz="28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1pPr>
      <a:lvl2pPr marL="868680" indent="-283464" algn="l" defTabSz="914400" eaLnBrk="1" fontAlgn="auto" latinLnBrk="0" hangingPunct="1">
        <a:spcBef>
          <a:spcPct val="20000"/>
        </a:spcBef>
        <a:buClr>
          <a:schemeClr val="tx1"/>
        </a:buClr>
        <a:buSzPct val="80000"/>
        <a:buFont typeface="Wingdings 2" pitchFamily="0" charset="0"/>
        <a:buChar char=""/>
        <a:defRPr sz="24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2pPr>
      <a:lvl3pPr marL="1133856" indent="-228600" algn="l" defTabSz="914400" eaLnBrk="1" fontAlgn="auto" latinLnBrk="0" hangingPunct="1">
        <a:spcBef>
          <a:spcPct val="20000"/>
        </a:spcBef>
        <a:buClr>
          <a:schemeClr val="tx1"/>
        </a:buClr>
        <a:buSzPct val="95000"/>
        <a:buFont typeface="Wingdings" pitchFamily="0" charset="0"/>
        <a:buChar char=""/>
        <a:defRPr sz="22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3pPr>
      <a:lvl4pPr marL="1353185" indent="-182880" algn="l" defTabSz="914400" eaLnBrk="1" fontAlgn="auto" latinLnBrk="0" hangingPunct="1">
        <a:spcBef>
          <a:spcPct val="20000"/>
        </a:spcBef>
        <a:buClr>
          <a:schemeClr val="tx1"/>
        </a:buClr>
        <a:buSzPct val="100000"/>
        <a:buFont typeface="Wingdings 3" pitchFamily="0" charset="0"/>
        <a:buChar char=""/>
        <a:defRPr sz="20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4pPr>
      <a:lvl5pPr marL="1545336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"/>
        <a:defRPr sz="20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5pPr>
      <a:lvl6pPr marL="1764791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3" pitchFamily="0" charset="0"/>
        <a:buChar char=""/>
        <a:defRPr sz="18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6pPr>
      <a:lvl7pPr marL="1965959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"/>
        <a:defRPr sz="16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7pPr>
      <a:lvl8pPr marL="2167128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"/>
        <a:defRPr sz="14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8pPr>
      <a:lvl9pPr marL="2167128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"/>
        <a:defRPr sz="1400" kern="1200">
          <a:solidFill>
            <a:schemeClr val="tx1"/>
          </a:solidFill>
          <a:latin typeface="Rockwell" pitchFamily="0" charset="0"/>
          <a:ea typeface="方正姚体" pitchFamily="0" charset="0"/>
          <a:cs typeface="Rockwel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422030" y="500042"/>
            <a:ext cx="8229600" cy="2500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1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Lucida Sans"/>
              </a:rPr>
              <a:t>Traffic  management </a:t>
            </a:r>
            <a:br>
              <a:rPr lang="zh-CN" altLang="en-US" sz="4800" b="1" i="1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Lucida Sans"/>
              </a:rPr>
            </a:br>
            <a:r>
              <a:rPr lang="en-US" altLang="zh-CN" sz="4800" b="1" i="1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Lucida Sans"/>
              </a:rPr>
              <a:t>PHASE -3</a:t>
            </a:r>
            <a:br>
              <a:rPr lang="zh-CN" altLang="en-US" sz="4800" b="1" i="1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Lucida Sans"/>
              </a:rPr>
            </a:br>
            <a:r>
              <a:rPr lang="en-US" altLang="zh-CN" sz="4800" b="1" i="1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Lucida Sans"/>
              </a:rPr>
              <a:t>DEVELOPMENT PART 1</a:t>
            </a:r>
            <a:endParaRPr lang="zh-CN" altLang="en-US" sz="4800" b="1" i="1" u="none" strike="noStrike" kern="1200" cap="all" spc="0" baseline="0">
              <a:gradFill>
                <a:gsLst>
                  <a:gs pos="0">
                    <a:srgbClr val="EAD695"/>
                  </a:gs>
                  <a:gs pos="73000">
                    <a:srgbClr val="EAD695"/>
                  </a:gs>
                  <a:gs pos="100000">
                    <a:srgbClr val="E6D080"/>
                  </a:gs>
                </a:gsLst>
                <a:lin ang="4800000" scaled="0"/>
              </a:gradFill>
              <a:effectLst>
                <a:outerShdw sx="100000" sy="100000" blurRad="127000" dir="2700000" dist="199390" algn="tl">
                  <a:srgbClr val="000000">
                    <a:alpha val="30000"/>
                  </a:srgbClr>
                </a:outerShdw>
              </a:effectLst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1257800" y="3427500"/>
            <a:ext cx="7529035" cy="55259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SUBMITTED BY :  M.EVANGELIN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                      R.KAVIYA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                      B.SNEHA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                      G.SUBULAKSHMI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873696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CREATE  THE  TRAFFIC  MANAGEMENT</a:t>
            </a:r>
            <a:endParaRPr lang="zh-CN" altLang="en-US" sz="37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pic>
        <p:nvPicPr>
          <p:cNvPr id="48" name="图片" descr="C:\Users\ELCOT\Documents\IMG-20231017-WA00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14414" y="1857364"/>
            <a:ext cx="6857999" cy="46005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803940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 CODING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4294967295"/>
          </p:nvPr>
        </p:nvSpPr>
        <p:spPr>
          <a:xfrm rot="0">
            <a:off x="0" y="1600200"/>
            <a:ext cx="8229600" cy="525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#include &lt;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iostream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&gt;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#include &lt;vector&gt;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#include &lt;string&gt;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#include &lt;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ctime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&gt;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# include &lt;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chrono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&gt;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#include &lt;thread&gt;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using namespace std;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// Define a class for a Traffic Light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class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TrafficLight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591349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571472" y="214290"/>
            <a:ext cx="8229600" cy="59950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private: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  string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;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public: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   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TrafficLight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 {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       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= “red” ; // set the initial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to red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}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string 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getColor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 {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return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;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}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void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setColor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(string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newColor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) {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  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=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newColor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;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}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};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//Define a class for a Traffic Signal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Class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{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ctr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7053122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500033" y="142852"/>
            <a:ext cx="8229600" cy="65008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Private: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TrafficLight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light;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string  name;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duration;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public: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(string n,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d)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name = n;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 duration =  d;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}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string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getName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return name;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}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2300172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457200" y="214290"/>
            <a:ext cx="8229600" cy="64294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void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setStatus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(string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newStatus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light.setColor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newStatus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getDuration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return  duration;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}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//Define a class for a Traffic Junction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Class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Trafficjunction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private: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vector&lt;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&gt;signals;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3109212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457200" y="142852"/>
            <a:ext cx="8229600" cy="61665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Public: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void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addSignal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signal)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signals.push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_(signal);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getsignal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index)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return signal[index];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getSignalCount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return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signals.size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548339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457200" y="142852"/>
            <a:ext cx="8229600" cy="61665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void run()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index = 0 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while (true)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signal =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getSignal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(index);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string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=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signal.getName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signalDuration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=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signal.getDuration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 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// Set the current signal to green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Signal.setStatus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(“green”);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Cout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&lt;&lt;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&lt;&lt;“is”&lt;&lt;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signal.getStatus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()&lt;&lt;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endl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87130811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457200" y="142852"/>
            <a:ext cx="8229600" cy="61665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//Wait  for the signal duration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this_thread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::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sleep_for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chrono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::seconds(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signalDuration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));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// Set the current signal to red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signal.setstatus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(“red”);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cout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&lt;&lt;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signalName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&lt;&lt;“is”&lt;&lt;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signal.getStatus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()&lt;&lt;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endl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;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 }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}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};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9298991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457200" y="285728"/>
            <a:ext cx="8229600" cy="6143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//Define a main function to test the Traffic Management System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main() {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//Create a Traffic Junction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TrafficJunction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junction;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//Create and add Traffic Signals to the junction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signal1(“signal 1”, 5);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Junction.addsignal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(signal1);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82296298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457200" y="1071546"/>
            <a:ext cx="8229600" cy="4643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signal2(“signal 2” , 5);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junction.addSignal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(signal2);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// Start the Traffic Junction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junction.run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();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  return 0;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}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89612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CONTENT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709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Introduction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Drawbacks  of  traffic  management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Hardware  component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Software  component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Steps to create the traffic management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Coding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Design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Development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acknowledgement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73455981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DESIGN 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457200" y="1714488"/>
            <a:ext cx="8229600" cy="3571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Identity the problem: The first step is to identify the problem that the traffic control system is intended to solve.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Conduct a traffic study: A traffic study is an analysis of the traffic patterns and volume at a particular location.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81905194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DEVELOPMENT FOR TRAFFIC MANAGEMENT </a:t>
            </a:r>
            <a:endParaRPr lang="zh-CN" altLang="en-US" sz="37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457200" y="1857364"/>
            <a:ext cx="8229600" cy="41434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  management  factors  include government   -  initiated  development  plans   that  take into  account  the  characteristics   of   a  city   and  the  needs  of  city  development,  including   urbanization,  city  spatial  structure,  traffic  planning,  and  operational  management,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among   others.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6789207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DEVELOPMENT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pic>
        <p:nvPicPr>
          <p:cNvPr id="67" name="图片" descr="C:\Users\ELCOT\Documents\IMG-20231017-WA00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071670" y="1428736"/>
            <a:ext cx="5214974" cy="522671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61053372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285720" y="609600"/>
            <a:ext cx="8401080" cy="1390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DCC678"/>
                </a:solidFill>
                <a:effectLst>
                  <a:outerShdw sx="100000" sy="100000" blurRad="114300" dir="2700000" dist="101600" algn="tl">
                    <a:srgbClr val="000000">
                      <a:alpha val="40000"/>
                    </a:srgbClr>
                  </a:outerShdw>
                </a:effectLst>
                <a:latin typeface="Rockwell" pitchFamily="0" charset="0"/>
                <a:ea typeface="方正姚体" pitchFamily="0" charset="0"/>
                <a:cs typeface="Rockwell" pitchFamily="0" charset="0"/>
              </a:rPr>
              <a:t>THANK  YOU </a:t>
            </a:r>
            <a:endParaRPr lang="zh-CN" altLang="en-US" sz="4800" b="1" i="0" u="none" strike="noStrike" kern="1200" cap="none" spc="0" baseline="0">
              <a:solidFill>
                <a:srgbClr val="DCC678"/>
              </a:solidFill>
              <a:effectLst>
                <a:outerShdw sx="100000" sy="100000" blurRad="114300" dir="2700000" dist="101600" algn="tl">
                  <a:srgbClr val="000000">
                    <a:alpha val="40000"/>
                  </a:srgbClr>
                </a:outerShdw>
              </a:effectLst>
              <a:latin typeface="Rockwell" pitchFamily="0" charset="0"/>
              <a:ea typeface="方正姚体" pitchFamily="0" charset="0"/>
              <a:cs typeface="Rockwell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1600200" y="2714620"/>
            <a:ext cx="7086600" cy="214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7315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Our acknowledgement  to  our  mentors,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naan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mudhalvan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team,  IBM  team,  and  also  our  management.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473430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INTRODUCTION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709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 2" pitchFamily="0" charset="0"/>
              <a:buChar char="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To  manage  traffic   flows  and  the  effects  of congestion  on  the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roading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 network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 2" pitchFamily="0" charset="0"/>
              <a:buChar char="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The  traffic  management  effects  of  accidents  and  slow  moving  or  queuing  vehicles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 2" pitchFamily="0" charset="0"/>
              <a:buChar char="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Traffic  comprises  pedestrians, vehicles,   or  herded  animals,  trains,  and  others  conveyances that  use  public  ways(roads)  for  travel   and   transportation.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084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DRAW  BACK OF TRAFFIC MANAGEMENT</a:t>
            </a:r>
            <a:endParaRPr lang="zh-CN" altLang="en-US" sz="37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709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May  not  be  effective  in reducing speed of traffic if no deflection is possible.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ü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Turning  movements may serve to encourage more traffic onto side roads.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ü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If no islands are available,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pedestrains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find it difficult to cross the junction.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4794908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5112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HARDWARE   COMPONENT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8802"/>
            <a:ext cx="8229600" cy="3714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Connect  CCTV  cameras.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Connected  traffic  light  systems.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Small  toll  gates /  electronics  road  pricing  gantry  systems.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85053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HARDWARE COMPONENTS 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pic>
        <p:nvPicPr>
          <p:cNvPr id="34" name="图片" descr="IMG-20231017-WA00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47762" y="1500174"/>
            <a:ext cx="6848475" cy="444501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358955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SOFTWARE  COMPONENT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709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Big data and predictive analytics.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AI/ML : Computers vision optical character recognition (OCR) reinforcement learning.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" pitchFamily="0" charset="0"/>
              <a:buChar char="v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Location-based services.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738788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SOFTWARE  COMPONENT</a:t>
            </a:r>
            <a:endParaRPr lang="zh-CN" altLang="en-US" sz="41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pic>
        <p:nvPicPr>
          <p:cNvPr id="44" name="图片" descr="C:\Users\ELCOT\Documents\IMG-20231017-WA005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28662" y="1571612"/>
            <a:ext cx="7554134" cy="45743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19312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STEPS  TO  </a:t>
            </a:r>
            <a:r>
              <a:rPr lang="en-US" altLang="zh-CN" sz="37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CREATE </a:t>
            </a:r>
            <a:r>
              <a:rPr lang="en-US" altLang="zh-CN" sz="37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 THE  TRAFFIC  </a:t>
            </a:r>
            <a:r>
              <a:rPr lang="en-US" altLang="zh-CN" sz="3700" b="1" i="0" u="none" strike="noStrike" kern="1200" cap="none" spc="0" baseline="0">
                <a:latin typeface="Rockwell" pitchFamily="0" charset="0"/>
                <a:ea typeface="方正姚体" pitchFamily="0" charset="0"/>
                <a:cs typeface="Lucida Sans"/>
              </a:rPr>
              <a:t>MANAGEMENT </a:t>
            </a:r>
            <a:endParaRPr lang="zh-CN" altLang="en-US" sz="3700" b="1" i="0" u="none" strike="noStrike" kern="1200" cap="none" spc="0" baseline="0">
              <a:latin typeface="Rockwell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709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Change  traffic routes  to reduce  or   eliminate contact points.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Ensure traffic routes are well lit when in use.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Establish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pedestrain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no-go zones.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Control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pedestrains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 traffic by installing barriers, railings and/or designated walkways.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0" charset="0"/>
              <a:buChar char="v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  <a:p>
            <a:pPr lvl="1" marL="868680" indent="-283464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方正姚体" pitchFamily="0" charset="0"/>
                <a:cs typeface="Lucida Sans"/>
              </a:rPr>
              <a:t>Install  visual and hearing aids.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39667698"/>
      </p:ext>
    </p:extLst>
  </p:cSld>
  <p:clrMapOvr>
    <a:masterClrMapping/>
  </p:clrMapOvr>
</p:sld>
</file>

<file path=ppt/theme/theme1.xml><?xml version="1.0" encoding="utf-8"?>
<a:theme xmlns:a="http://schemas.openxmlformats.org/drawingml/2006/main" name="Apex">
  <a:themeElements>
    <a:clrScheme name="Apex">
      <a:dk1>
        <a:srgbClr val="FFFFFF"/>
      </a:dk1>
      <a:lt1>
        <a:srgbClr val="000000"/>
      </a:lt1>
      <a:dk2>
        <a:srgbClr val="C9C2D1"/>
      </a:dk2>
      <a:lt2>
        <a:srgbClr val="69676D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pex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V</dc:title>
  <dc:creator>ELCOT</dc:creator>
  <cp:lastModifiedBy>root</cp:lastModifiedBy>
  <cp:revision>24</cp:revision>
  <dcterms:created xsi:type="dcterms:W3CDTF">2023-10-16T19:36:30Z</dcterms:created>
  <dcterms:modified xsi:type="dcterms:W3CDTF">2023-10-18T12:48:50Z</dcterms:modified>
</cp:coreProperties>
</file>