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1F2E4-8BDC-4375-9B05-B8D8BFFCC59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8EBB-5AC1-4F25-A5F5-99FBB442EE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68EBB-5AC1-4F25-A5F5-99FBB442EE0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68EBB-5AC1-4F25-A5F5-99FBB442EE0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DC8424-FD8D-4620-85BE-F578533C7F3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1EEC98-7D1B-4211-8B75-0784474B17E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57232"/>
            <a:ext cx="7851648" cy="1500198"/>
          </a:xfrm>
        </p:spPr>
        <p:txBody>
          <a:bodyPr/>
          <a:lstStyle/>
          <a:p>
            <a:r>
              <a:rPr lang="en-IN" dirty="0" smtClean="0"/>
              <a:t>TRAFFIC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500306"/>
            <a:ext cx="7854696" cy="248083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GANESH   COLLEGE  OF  ENGINEERING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M.EVANGELIN ( TEAM   LEADER )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R.KAVIYA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B.SNEHA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G.SUBALAKSHMI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7859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Differential speed limits for heavy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29356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There is  evidence that accident rates  are  related  to  the  dispersion  or  variance  of  speed  of  vehicles  in the  traffic stream.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Many different  studies  reported  the  chance   of  being  involved in  an  accident  follows  shaped  distribution .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The minimum  occurring  when   the  vehicle  is  travelling  at  about  the  average  speed of  traffic , or  slightly  above.</a:t>
            </a:r>
          </a:p>
        </p:txBody>
      </p:sp>
      <p:pic>
        <p:nvPicPr>
          <p:cNvPr id="4" name="Picture 3" descr="WhatsApp Image 2023-09-26 at 2.54.03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5500702"/>
            <a:ext cx="2709857" cy="1357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914392"/>
          </a:xfrm>
        </p:spPr>
        <p:txBody>
          <a:bodyPr/>
          <a:lstStyle/>
          <a:p>
            <a:pPr algn="ctr"/>
            <a:r>
              <a:rPr lang="en-IN" dirty="0" smtClean="0"/>
              <a:t>Parking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28868"/>
            <a:ext cx="7854696" cy="3643338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An  important  task  for  traffic  management  is  how  and  where  to  store  the   vehicle.</a:t>
            </a:r>
            <a:endParaRPr lang="en-US" dirty="0"/>
          </a:p>
        </p:txBody>
      </p:sp>
      <p:pic>
        <p:nvPicPr>
          <p:cNvPr id="4" name="Picture 3" descr="WhatsApp Image 2023-09-26 at 2.55.40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571876"/>
            <a:ext cx="6848475" cy="2943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71546"/>
            <a:ext cx="7824814" cy="2128854"/>
          </a:xfrm>
        </p:spPr>
        <p:txBody>
          <a:bodyPr/>
          <a:lstStyle/>
          <a:p>
            <a:pPr algn="ctr"/>
            <a:r>
              <a:rPr lang="en-IN" dirty="0" smtClean="0"/>
              <a:t>Enforcement </a:t>
            </a:r>
            <a:br>
              <a:rPr lang="en-IN" dirty="0" smtClean="0"/>
            </a:br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57496"/>
            <a:ext cx="7854696" cy="328614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Enforcement  would  results  in  a  reduction  in  mean  speed  and  in  the  spread  of  speed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This  will  lead  to  reduction  in  crash  number  and  severity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Automated  speed  enforcement  have  been  effective  in   reducing  speed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Not  only  on  the  site  where  they  have  been  set  up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But  also  in  leading  to  a  change  in  attitudes  towards  speeding </a:t>
            </a:r>
            <a:endParaRPr lang="en-US" dirty="0"/>
          </a:p>
        </p:txBody>
      </p:sp>
      <p:pic>
        <p:nvPicPr>
          <p:cNvPr id="4" name="Picture 3" descr="WhatsApp Image 2023-09-26 at 2.54.0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857232"/>
            <a:ext cx="246697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914392"/>
          </a:xfrm>
        </p:spPr>
        <p:txBody>
          <a:bodyPr/>
          <a:lstStyle/>
          <a:p>
            <a:pPr algn="ctr"/>
            <a:r>
              <a:rPr lang="en-IN" dirty="0" smtClean="0"/>
              <a:t>One  way  streets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71744"/>
            <a:ext cx="7854696" cy="3000396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One  way  streets  tend  to  be  inherently  safer  than  two  streets  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Function  from  an  opposing  traffic  stream  has  been  removed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3430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Truck  routes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714620"/>
            <a:ext cx="7854696" cy="2357454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Control  of  trucks  through  truck  routing  is  a  means   of   implementing   an  urban  traffic  management   scheme 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Its  application  is  to  pursue  amenity   objectives,  not  safety  objectives.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2984"/>
            <a:ext cx="7851648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Traffic  demand 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86058"/>
            <a:ext cx="7854696" cy="3143272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The   capacity  accommodate  the  demands   is  hardly  fulfilled  only  with  </a:t>
            </a:r>
            <a:r>
              <a:rPr lang="en-IN" dirty="0" err="1" smtClean="0"/>
              <a:t>phyical</a:t>
            </a:r>
            <a:r>
              <a:rPr lang="en-IN" dirty="0" smtClean="0"/>
              <a:t>  development  of  infrastructures,   because  of  serious  constraints   against  funds.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28670"/>
            <a:ext cx="78516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Traffic  management  policy  and 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86124"/>
            <a:ext cx="7854696" cy="2214578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To  achieve  smooth  traffic  flow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To  reduce   traffic  accidents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To  create  </a:t>
            </a:r>
            <a:r>
              <a:rPr lang="en-IN" dirty="0" err="1" smtClean="0"/>
              <a:t>pedestrain</a:t>
            </a:r>
            <a:r>
              <a:rPr lang="en-IN" dirty="0" smtClean="0"/>
              <a:t> – friendly  facilities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7166"/>
            <a:ext cx="8305800" cy="3429024"/>
          </a:xfrm>
        </p:spPr>
        <p:txBody>
          <a:bodyPr/>
          <a:lstStyle/>
          <a:p>
            <a:pPr algn="ctr"/>
            <a:r>
              <a:rPr lang="en-IN" dirty="0" smtClean="0"/>
              <a:t>THANK YOU.....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128706"/>
          </a:xfrm>
        </p:spPr>
        <p:txBody>
          <a:bodyPr/>
          <a:lstStyle/>
          <a:p>
            <a:r>
              <a:rPr lang="en-US" dirty="0" smtClean="0"/>
              <a:t>TRAFFIC  MANAGEMENT</a:t>
            </a:r>
            <a:endParaRPr lang="en-US" dirty="0"/>
          </a:p>
        </p:txBody>
      </p:sp>
      <p:pic>
        <p:nvPicPr>
          <p:cNvPr id="4" name="Picture 3" descr="WhatsApp Image 2023-09-26 at 2.38.00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857496"/>
            <a:ext cx="4000528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 Road network and functional hierarchy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15042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Traffic  management  is   a   process  of adjusting   or adapting  the  existing  road  network  to  improve  traffic  operations  without  major  constructions 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Traffic  management  objectives  may  include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                  Traffic efficiency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                   Improved environment amenity</a:t>
            </a:r>
          </a:p>
        </p:txBody>
      </p:sp>
      <p:pic>
        <p:nvPicPr>
          <p:cNvPr id="4" name="Picture 3" descr="WhatsApp Image 2023-09-26 at 2.40.19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4143380"/>
            <a:ext cx="2905111" cy="237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Traffic  management  objectives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0086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Enhanced access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          Better  access  for  particular  group  of road  users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              Pedestrians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              Bicyclists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              Freight  vehicles</a:t>
            </a:r>
          </a:p>
          <a:p>
            <a:pPr lvl="1" algn="l">
              <a:buFont typeface="Wingdings" pitchFamily="2" charset="2"/>
              <a:buChar char="v"/>
            </a:pPr>
            <a:endParaRPr lang="en-IN" dirty="0" smtClean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Road safety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These  objectives  may  potentially  be   in   conflict   of   each  other,  so  priorities   be  in  conflict   to  be  determined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2984"/>
            <a:ext cx="7851648" cy="1714512"/>
          </a:xfrm>
        </p:spPr>
        <p:txBody>
          <a:bodyPr/>
          <a:lstStyle/>
          <a:p>
            <a:pPr algn="ctr"/>
            <a:r>
              <a:rPr lang="en-IN" dirty="0" smtClean="0"/>
              <a:t>Traffic  management  or  traffic  calming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470105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800" dirty="0" smtClean="0"/>
              <a:t>There  have  been  many  different  interpretation  has  been  proposed  by  brindle  </a:t>
            </a:r>
          </a:p>
          <a:p>
            <a:pPr marL="1371600" lvl="2" indent="-457200" algn="just"/>
            <a:r>
              <a:rPr lang="en-IN" sz="2800" dirty="0" smtClean="0"/>
              <a:t> </a:t>
            </a:r>
            <a:r>
              <a:rPr lang="en-IN" sz="2800" dirty="0" smtClean="0"/>
              <a:t>   Traffic  calming  is  used   encompasses  two  axes   </a:t>
            </a:r>
          </a:p>
          <a:p>
            <a:pPr marL="1371600" lvl="2" indent="-457200" algn="just">
              <a:buFont typeface="Arial" pitchFamily="34" charset="0"/>
              <a:buChar char="•"/>
            </a:pPr>
            <a:r>
              <a:rPr lang="en-IN" sz="2800" dirty="0" smtClean="0"/>
              <a:t>The  scope  of   the  measure </a:t>
            </a:r>
          </a:p>
          <a:p>
            <a:pPr marL="2286000" lvl="4" indent="-457200" algn="l"/>
            <a:r>
              <a:rPr lang="en-IN" sz="2800" dirty="0" smtClean="0"/>
              <a:t>Local, intermediate   or  citywide </a:t>
            </a:r>
          </a:p>
          <a:p>
            <a:pPr marL="2286000" lvl="4" indent="-457200" algn="l"/>
            <a:endParaRPr lang="en-IN" sz="2800" dirty="0" smtClean="0"/>
          </a:p>
          <a:p>
            <a:pPr marL="2286000" lvl="4" indent="-457200" algn="l">
              <a:buFont typeface="Arial" pitchFamily="34" charset="0"/>
              <a:buChar char="•"/>
            </a:pPr>
            <a:endParaRPr lang="en-IN" sz="2800" dirty="0" smtClean="0"/>
          </a:p>
          <a:p>
            <a:pPr marL="2286000" lvl="4" indent="-457200" algn="l"/>
            <a:endParaRPr lang="en-IN" sz="2800" dirty="0" smtClean="0"/>
          </a:p>
          <a:p>
            <a:pPr marL="2286000" lvl="4" indent="-457200" algn="l"/>
            <a:endParaRPr lang="en-IN" sz="2800" dirty="0" smtClean="0"/>
          </a:p>
          <a:p>
            <a:pPr marL="2286000" lvl="4" indent="-457200" algn="just">
              <a:buFont typeface="Arial" pitchFamily="34" charset="0"/>
              <a:buChar char="•"/>
            </a:pPr>
            <a:endParaRPr lang="en-IN" sz="2800" dirty="0" smtClean="0"/>
          </a:p>
          <a:p>
            <a:pPr marL="2286000" lvl="4" indent="-457200" algn="r"/>
            <a:r>
              <a:rPr lang="en-IN" sz="2800" dirty="0" smtClean="0"/>
              <a:t>  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IN" sz="2800" dirty="0" smtClean="0"/>
              <a:t>                </a:t>
            </a:r>
          </a:p>
        </p:txBody>
      </p:sp>
      <p:pic>
        <p:nvPicPr>
          <p:cNvPr id="4" name="Picture 3" descr="WhatsApp Image 2023-09-26 at 2.54.03 A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1928802"/>
            <a:ext cx="1928825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914392"/>
          </a:xfrm>
        </p:spPr>
        <p:txBody>
          <a:bodyPr/>
          <a:lstStyle/>
          <a:p>
            <a:pPr algn="ctr"/>
            <a:r>
              <a:rPr lang="en-IN" dirty="0" smtClean="0"/>
              <a:t>Area treatments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Area  treatments  divided  into  two  distinct  types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Applicable  to  low   density   residential  development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Aim  to  control  speeds  which  are  in  excess  of  a  statutory   speed  limit  of  around  30-35  mph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Used  in higher  density  cities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Aim  is  to  reduce  speed  to  around  20 mph </a:t>
            </a:r>
            <a:endParaRPr lang="en-US" dirty="0"/>
          </a:p>
        </p:txBody>
      </p:sp>
      <p:pic>
        <p:nvPicPr>
          <p:cNvPr id="5" name="Picture 4" descr="WhatsApp Image 2023-09-26 at 2.47.5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4286256"/>
            <a:ext cx="2881297" cy="2357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842954"/>
          </a:xfrm>
        </p:spPr>
        <p:txBody>
          <a:bodyPr>
            <a:noAutofit/>
          </a:bodyPr>
          <a:lstStyle/>
          <a:p>
            <a:pPr algn="ctr"/>
            <a:r>
              <a:rPr lang="en-IN" sz="6600" dirty="0" err="1" smtClean="0"/>
              <a:t>Poblems</a:t>
            </a:r>
            <a:r>
              <a:rPr lang="en-IN" sz="6600" dirty="0" smtClean="0"/>
              <a:t>  and  difficulties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5992"/>
            <a:ext cx="7854696" cy="3286148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They cause  unnecessary  wear  and  tear  on  motor  vehicles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They  disadvantage some  local  businesses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Their  lighting is a source  of annoyance  to  some  residents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They hinder  emergency  vehicles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They  waste  taxpayer’s   money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They  make  some  motorists  more  </a:t>
            </a:r>
            <a:r>
              <a:rPr lang="en-IN" dirty="0" err="1" smtClean="0"/>
              <a:t>aggrssive</a:t>
            </a:r>
            <a:r>
              <a:rPr lang="en-IN" dirty="0" smtClean="0"/>
              <a:t>  and  impatient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They detract  from  the  environment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Lights, signs, noise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851648" cy="1500198"/>
          </a:xfrm>
        </p:spPr>
        <p:txBody>
          <a:bodyPr/>
          <a:lstStyle/>
          <a:p>
            <a:pPr algn="ctr"/>
            <a:r>
              <a:rPr lang="en-IN" dirty="0" smtClean="0"/>
              <a:t>Speed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28868"/>
            <a:ext cx="7854696" cy="3857652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Speed  may  be managed  in two  ways 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traffic calming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 using  physical  devices  aimed  to  restrict  the  speed  of  vehicles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 Speeds  and  safety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There  is  clear  evidence  of  the  effect  of  speed  on  accident   rates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As  </a:t>
            </a:r>
            <a:r>
              <a:rPr lang="en-IN" dirty="0" err="1" smtClean="0"/>
              <a:t>trvel</a:t>
            </a:r>
            <a:r>
              <a:rPr lang="en-IN" dirty="0" smtClean="0"/>
              <a:t>  speeds  drop,  the  impact  speeds  drop,  and  collision  may  be  avoided </a:t>
            </a:r>
            <a:endParaRPr lang="en-US" dirty="0"/>
          </a:p>
        </p:txBody>
      </p:sp>
      <p:pic>
        <p:nvPicPr>
          <p:cNvPr id="4" name="Picture 3" descr="WhatsApp Image 2023-09-26 at 2.54.0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2071678"/>
            <a:ext cx="2676525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214314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Speed  limits  and  travel  speeds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214662"/>
            <a:ext cx="7854696" cy="3643338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Speed  limits  affect  safety  only  if  they  affect  actual  travel  speed 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 influence  of  speed  limit  relies 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Reasonableness  of  speed  limit  as  perceived  by driver </a:t>
            </a:r>
          </a:p>
          <a:p>
            <a:pPr lvl="2" algn="l">
              <a:buFont typeface="Wingdings" pitchFamily="2" charset="2"/>
              <a:buChar char="v"/>
            </a:pPr>
            <a:r>
              <a:rPr lang="en-IN" dirty="0" smtClean="0"/>
              <a:t>On  enforcement </a:t>
            </a:r>
          </a:p>
          <a:p>
            <a:pPr lvl="1"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4" name="Picture 3" descr="WhatsApp Image 2023-09-26 at 2.54.04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5000636"/>
            <a:ext cx="2632552" cy="18573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560</Words>
  <Application>Microsoft Office PowerPoint</Application>
  <PresentationFormat>On-screen Show (4:3)</PresentationFormat>
  <Paragraphs>91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TRAFFIC MANAGEMENT</vt:lpstr>
      <vt:lpstr>TRAFFIC  MANAGEMENT</vt:lpstr>
      <vt:lpstr> Road network and functional hierarchy</vt:lpstr>
      <vt:lpstr>Traffic  management  objectives   </vt:lpstr>
      <vt:lpstr>Traffic  management  or  traffic  calming </vt:lpstr>
      <vt:lpstr>Area treatments </vt:lpstr>
      <vt:lpstr>Poblems  and  difficulties</vt:lpstr>
      <vt:lpstr>Speed management </vt:lpstr>
      <vt:lpstr>Speed  limits  and  travel  speeds</vt:lpstr>
      <vt:lpstr> Differential speed limits for heavy vehicles</vt:lpstr>
      <vt:lpstr>Parking </vt:lpstr>
      <vt:lpstr>Enforcement    </vt:lpstr>
      <vt:lpstr>One  way  streets </vt:lpstr>
      <vt:lpstr>Truck  routes </vt:lpstr>
      <vt:lpstr>Traffic  demand  management </vt:lpstr>
      <vt:lpstr>Traffic  management  policy  and  measures</vt:lpstr>
      <vt:lpstr>THANK YOU.....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24</cp:revision>
  <dcterms:created xsi:type="dcterms:W3CDTF">2023-09-26T19:27:48Z</dcterms:created>
  <dcterms:modified xsi:type="dcterms:W3CDTF">2023-09-26T23:39:48Z</dcterms:modified>
</cp:coreProperties>
</file>