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79" autoAdjust="0"/>
    <p:restoredTop sz="94660"/>
  </p:normalViewPr>
  <p:slideViewPr>
    <p:cSldViewPr>
      <p:cViewPr>
        <p:scale>
          <a:sx n="60" d="100"/>
          <a:sy n="60" d="100"/>
        </p:scale>
        <p:origin x="-1686" y="-2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2C162-23F0-4B54-90C1-3CDCA3771B0B}" type="datetimeFigureOut">
              <a:rPr lang="en-US" smtClean="0"/>
              <a:pPr/>
              <a:t>10/10/2023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8A1CAB-37CC-4433-A0C2-BC9C232723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8A1CAB-37CC-4433-A0C2-BC9C23272311}"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8BCE371-BBB5-4594-A9E8-BB7D4C9A6DC0}" type="datetimeFigureOut">
              <a:rPr lang="en-US" smtClean="0"/>
              <a:pPr/>
              <a:t>10/10/2023</a:t>
            </a:fld>
            <a:endParaRPr lang="en-US"/>
          </a:p>
        </p:txBody>
      </p:sp>
      <p:sp>
        <p:nvSpPr>
          <p:cNvPr id="16" name="Slide Number Placeholder 15"/>
          <p:cNvSpPr>
            <a:spLocks noGrp="1"/>
          </p:cNvSpPr>
          <p:nvPr>
            <p:ph type="sldNum" sz="quarter" idx="11"/>
          </p:nvPr>
        </p:nvSpPr>
        <p:spPr/>
        <p:txBody>
          <a:bodyPr/>
          <a:lstStyle/>
          <a:p>
            <a:fld id="{1BD75B97-610A-40A6-9BDB-2A80E7056B7C}"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BCE371-BBB5-4594-A9E8-BB7D4C9A6DC0}"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75B97-610A-40A6-9BDB-2A80E7056B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BCE371-BBB5-4594-A9E8-BB7D4C9A6DC0}"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75B97-610A-40A6-9BDB-2A80E7056B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8BCE371-BBB5-4594-A9E8-BB7D4C9A6DC0}" type="datetimeFigureOut">
              <a:rPr lang="en-US" smtClean="0"/>
              <a:pPr/>
              <a:t>10/10/2023</a:t>
            </a:fld>
            <a:endParaRPr lang="en-US"/>
          </a:p>
        </p:txBody>
      </p:sp>
      <p:sp>
        <p:nvSpPr>
          <p:cNvPr id="15" name="Slide Number Placeholder 14"/>
          <p:cNvSpPr>
            <a:spLocks noGrp="1"/>
          </p:cNvSpPr>
          <p:nvPr>
            <p:ph type="sldNum" sz="quarter" idx="15"/>
          </p:nvPr>
        </p:nvSpPr>
        <p:spPr/>
        <p:txBody>
          <a:bodyPr/>
          <a:lstStyle>
            <a:lvl1pPr algn="ctr">
              <a:defRPr/>
            </a:lvl1pPr>
          </a:lstStyle>
          <a:p>
            <a:fld id="{1BD75B97-610A-40A6-9BDB-2A80E7056B7C}"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BCE371-BBB5-4594-A9E8-BB7D4C9A6DC0}"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D75B97-610A-40A6-9BDB-2A80E7056B7C}"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8BCE371-BBB5-4594-A9E8-BB7D4C9A6DC0}"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D75B97-610A-40A6-9BDB-2A80E7056B7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BD75B97-610A-40A6-9BDB-2A80E7056B7C}"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8BCE371-BBB5-4594-A9E8-BB7D4C9A6DC0}" type="datetimeFigureOut">
              <a:rPr lang="en-US" smtClean="0"/>
              <a:pPr/>
              <a:t>10/10/2023</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8BCE371-BBB5-4594-A9E8-BB7D4C9A6DC0}" type="datetimeFigureOut">
              <a:rPr lang="en-US" smtClean="0"/>
              <a:pPr/>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D75B97-610A-40A6-9BDB-2A80E7056B7C}"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CE371-BBB5-4594-A9E8-BB7D4C9A6DC0}" type="datetimeFigureOut">
              <a:rPr lang="en-US" smtClean="0"/>
              <a:pPr/>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D75B97-610A-40A6-9BDB-2A80E7056B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8BCE371-BBB5-4594-A9E8-BB7D4C9A6DC0}" type="datetimeFigureOut">
              <a:rPr lang="en-US" smtClean="0"/>
              <a:pPr/>
              <a:t>10/10/2023</a:t>
            </a:fld>
            <a:endParaRPr lang="en-US"/>
          </a:p>
        </p:txBody>
      </p:sp>
      <p:sp>
        <p:nvSpPr>
          <p:cNvPr id="9" name="Slide Number Placeholder 8"/>
          <p:cNvSpPr>
            <a:spLocks noGrp="1"/>
          </p:cNvSpPr>
          <p:nvPr>
            <p:ph type="sldNum" sz="quarter" idx="15"/>
          </p:nvPr>
        </p:nvSpPr>
        <p:spPr/>
        <p:txBody>
          <a:bodyPr/>
          <a:lstStyle/>
          <a:p>
            <a:fld id="{1BD75B97-610A-40A6-9BDB-2A80E7056B7C}"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8BCE371-BBB5-4594-A9E8-BB7D4C9A6DC0}" type="datetimeFigureOut">
              <a:rPr lang="en-US" smtClean="0"/>
              <a:pPr/>
              <a:t>10/10/2023</a:t>
            </a:fld>
            <a:endParaRPr lang="en-US"/>
          </a:p>
        </p:txBody>
      </p:sp>
      <p:sp>
        <p:nvSpPr>
          <p:cNvPr id="9" name="Slide Number Placeholder 8"/>
          <p:cNvSpPr>
            <a:spLocks noGrp="1"/>
          </p:cNvSpPr>
          <p:nvPr>
            <p:ph type="sldNum" sz="quarter" idx="11"/>
          </p:nvPr>
        </p:nvSpPr>
        <p:spPr/>
        <p:txBody>
          <a:bodyPr/>
          <a:lstStyle/>
          <a:p>
            <a:fld id="{1BD75B97-610A-40A6-9BDB-2A80E7056B7C}"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8BCE371-BBB5-4594-A9E8-BB7D4C9A6DC0}" type="datetimeFigureOut">
              <a:rPr lang="en-US" smtClean="0"/>
              <a:pPr/>
              <a:t>10/10/2023</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BD75B97-610A-40A6-9BDB-2A80E7056B7C}"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285992"/>
            <a:ext cx="7826310" cy="4071966"/>
          </a:xfrm>
          <a:solidFill>
            <a:schemeClr val="bg1"/>
          </a:solidFill>
        </p:spPr>
        <p:txBody>
          <a:bodyPr/>
          <a:lstStyle/>
          <a:p>
            <a:r>
              <a:rPr lang="en-US" sz="2800" dirty="0" smtClean="0"/>
              <a:t>GANESH COLLEGE OF ENGINEERING</a:t>
            </a:r>
          </a:p>
          <a:p>
            <a:endParaRPr lang="en-US" sz="2800" dirty="0" smtClean="0"/>
          </a:p>
          <a:p>
            <a:r>
              <a:rPr lang="en-US" sz="2800" dirty="0" smtClean="0"/>
              <a:t>                   M. EVANGELIN   TEAM LEADER</a:t>
            </a:r>
          </a:p>
          <a:p>
            <a:r>
              <a:rPr lang="en-US" sz="2800" dirty="0" smtClean="0"/>
              <a:t>  R. KAVIYA      </a:t>
            </a:r>
          </a:p>
          <a:p>
            <a:r>
              <a:rPr lang="en-US" sz="2800" dirty="0" smtClean="0"/>
              <a:t>B. SNEHA</a:t>
            </a:r>
          </a:p>
          <a:p>
            <a:r>
              <a:rPr lang="en-US" sz="2800" dirty="0" smtClean="0"/>
              <a:t>G. SUBALAKSHMI</a:t>
            </a:r>
          </a:p>
          <a:p>
            <a:r>
              <a:rPr lang="en-US" dirty="0" smtClean="0"/>
              <a:t> </a:t>
            </a:r>
            <a:endParaRPr lang="en-US" dirty="0"/>
          </a:p>
        </p:txBody>
      </p:sp>
      <p:sp>
        <p:nvSpPr>
          <p:cNvPr id="2" name="Title 1"/>
          <p:cNvSpPr>
            <a:spLocks noGrp="1"/>
          </p:cNvSpPr>
          <p:nvPr>
            <p:ph type="ctrTitle"/>
          </p:nvPr>
        </p:nvSpPr>
        <p:spPr>
          <a:xfrm>
            <a:off x="642910" y="1071546"/>
            <a:ext cx="7829358" cy="857256"/>
          </a:xfrm>
          <a:solidFill>
            <a:schemeClr val="bg1"/>
          </a:solidFill>
        </p:spPr>
        <p:txBody>
          <a:bodyPr/>
          <a:lstStyle/>
          <a:p>
            <a:r>
              <a:rPr smtClean="0"/>
              <a:t>TRAFFIC MANAGEMENT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28802"/>
            <a:ext cx="5043494" cy="4167198"/>
          </a:xfrm>
        </p:spPr>
        <p:txBody>
          <a:bodyPr>
            <a:normAutofit fontScale="92500" lnSpcReduction="10000"/>
          </a:bodyPr>
          <a:lstStyle/>
          <a:p>
            <a:r>
              <a:rPr lang="en-US" dirty="0" smtClean="0">
                <a:solidFill>
                  <a:schemeClr val="bg1"/>
                </a:solidFill>
                <a:latin typeface="Algerian" pitchFamily="82" charset="0"/>
              </a:rPr>
              <a:t>INJURY  TO  VULNERABLE  ROAD  USERS PEDESTRIANS AND  BICYCLISTS .  IN  MANY  CASES  THE  DRIVER  IS  WITHIN  THE  SPEED  LIMIT,  1994  BASED  ON A DETAILED STUDY  OF 146  FATAL  PEDESTRIAN  CRASHES  FOUND  THAT  45  PERCENT  OF  THESE  WOULD  PROBABLY  SURVIVED  IF  VEHICLE  STRUCK  THEM  WITH  10KM/H  SLOWER  SPEED  LIMITS.</a:t>
            </a:r>
            <a:endParaRPr lang="en-US" dirty="0">
              <a:solidFill>
                <a:schemeClr val="bg1"/>
              </a:solidFill>
              <a:latin typeface="Algerian" pitchFamily="82" charset="0"/>
            </a:endParaRPr>
          </a:p>
        </p:txBody>
      </p:sp>
      <p:sp>
        <p:nvSpPr>
          <p:cNvPr id="3" name="Title 2"/>
          <p:cNvSpPr>
            <a:spLocks noGrp="1"/>
          </p:cNvSpPr>
          <p:nvPr>
            <p:ph type="title"/>
          </p:nvPr>
        </p:nvSpPr>
        <p:spPr>
          <a:xfrm>
            <a:off x="1643042" y="285728"/>
            <a:ext cx="7858148" cy="1085872"/>
          </a:xfrm>
        </p:spPr>
        <p:txBody>
          <a:bodyPr/>
          <a:lstStyle/>
          <a:p>
            <a:r>
              <a:rPr b="1" u="sng" smtClean="0">
                <a:solidFill>
                  <a:schemeClr val="bg1"/>
                </a:solidFill>
                <a:latin typeface="Algerian" pitchFamily="82" charset="0"/>
              </a:rPr>
              <a:t>SPEED</a:t>
            </a:r>
            <a:r>
              <a:rPr b="1" u="sng" smtClean="0"/>
              <a:t> </a:t>
            </a:r>
            <a:r>
              <a:rPr b="1" u="sng" smtClean="0">
                <a:solidFill>
                  <a:schemeClr val="bg1"/>
                </a:solidFill>
                <a:latin typeface="Algerian" pitchFamily="82" charset="0"/>
              </a:rPr>
              <a:t>MANEGEMENT</a:t>
            </a:r>
            <a:endParaRPr lang="en-US" b="1" u="sng" dirty="0">
              <a:solidFill>
                <a:schemeClr val="bg1"/>
              </a:solidFill>
              <a:latin typeface="Algerian"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1214422"/>
            <a:ext cx="8229600" cy="5453058"/>
          </a:xfrm>
        </p:spPr>
        <p:txBody>
          <a:bodyPr/>
          <a:lstStyle/>
          <a:p>
            <a:r>
              <a:rPr lang="en-US" b="1" dirty="0" smtClean="0">
                <a:solidFill>
                  <a:schemeClr val="bg1"/>
                </a:solidFill>
                <a:latin typeface="Algerian" pitchFamily="82" charset="0"/>
              </a:rPr>
              <a:t>SPEED LIMITS  AFFECT  TRAVEL  SPEED  AND  THERFORE  SHOULD  AFFECT  ACCIDENTS  SPECIALLY  IN  URBAN  AREAS  AND ROADS   WITH  LIMITS  DESIGN  STANDARDS  .THERE  IS  LESS CLEAR  EVIDENCE  OF  AFFECT  OF  SPEED  LIMITS  ON  CRASHES  IN  RURAL AREAS  . DIFFERENT  STUDIES  FOUND  DIFFERET  RESULTS  ON  AFFECT  OF  INCRESING  SPEED  LIMIT  IN  RURAL  AREAS.</a:t>
            </a:r>
          </a:p>
          <a:p>
            <a:pPr>
              <a:buNone/>
            </a:pPr>
            <a:endParaRPr lang="en-US" b="1" dirty="0">
              <a:latin typeface="Algerian" pitchFamily="82" charset="0"/>
            </a:endParaRPr>
          </a:p>
        </p:txBody>
      </p:sp>
      <p:sp>
        <p:nvSpPr>
          <p:cNvPr id="3" name="Title 2"/>
          <p:cNvSpPr>
            <a:spLocks noGrp="1"/>
          </p:cNvSpPr>
          <p:nvPr>
            <p:ph type="title"/>
          </p:nvPr>
        </p:nvSpPr>
        <p:spPr>
          <a:xfrm>
            <a:off x="500034" y="-1219200"/>
            <a:ext cx="8229600" cy="1219200"/>
          </a:xfrm>
        </p:spPr>
        <p:txBody>
          <a:bodyPr/>
          <a:lstStyle/>
          <a:p>
            <a:endParaRPr lang="en-US" b="1"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solidFill>
                <a:latin typeface="Algerian" pitchFamily="82" charset="0"/>
              </a:rPr>
              <a:t>THE  DOMAINT  TYPES  OF ACCIDENT  WERE  CROSS  TRAFFIC  RIGHT- THROUGH  RARE  END  HIT  PARKED  VEHICAL  LOCAL  AREA  TRAFFIC  MAGAGEMENT  SCHEMES  MAY  NOT  BE  AS  EFFICTIVE  IN  REDUCING  ACCIDENTS  AS  MANY  PRACTITIONERS  BELIEVERS  HOWEVER , THERE  WERE SEVERALL  STUDIES  WHICHH HAVE  REVEALED  THE  POSITIVE  EFFECT  OF  TRAFIC  MANAGEMENT  SCHEMES.</a:t>
            </a:r>
            <a:endParaRPr lang="en-US" dirty="0">
              <a:solidFill>
                <a:schemeClr val="bg1"/>
              </a:solidFill>
              <a:latin typeface="Algerian" pitchFamily="82" charset="0"/>
            </a:endParaRPr>
          </a:p>
        </p:txBody>
      </p:sp>
      <p:sp>
        <p:nvSpPr>
          <p:cNvPr id="3" name="Title 2"/>
          <p:cNvSpPr>
            <a:spLocks noGrp="1"/>
          </p:cNvSpPr>
          <p:nvPr>
            <p:ph type="title"/>
          </p:nvPr>
        </p:nvSpPr>
        <p:spPr>
          <a:xfrm>
            <a:off x="1928794" y="152400"/>
            <a:ext cx="6758006" cy="1219200"/>
          </a:xfrm>
        </p:spPr>
        <p:txBody>
          <a:bodyPr/>
          <a:lstStyle/>
          <a:p>
            <a:r>
              <a:rPr b="1" u="sng" smtClean="0">
                <a:solidFill>
                  <a:schemeClr val="bg1"/>
                </a:solidFill>
                <a:latin typeface="Algerian" pitchFamily="82" charset="0"/>
              </a:rPr>
              <a:t>AREA</a:t>
            </a:r>
            <a:r>
              <a:rPr b="1" u="sng" smtClean="0">
                <a:latin typeface="Algerian" pitchFamily="82" charset="0"/>
              </a:rPr>
              <a:t> </a:t>
            </a:r>
            <a:r>
              <a:rPr b="1" u="sng" smtClean="0">
                <a:solidFill>
                  <a:schemeClr val="bg1"/>
                </a:solidFill>
                <a:latin typeface="Algerian" pitchFamily="82" charset="0"/>
              </a:rPr>
              <a:t>TREATMENT</a:t>
            </a:r>
            <a:endParaRPr lang="en-US" b="1" u="sng" dirty="0">
              <a:solidFill>
                <a:schemeClr val="bg1"/>
              </a:solidFill>
              <a:latin typeface="Algerian" pitchFamily="8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00240"/>
            <a:ext cx="5114932" cy="4095760"/>
          </a:xfrm>
        </p:spPr>
        <p:txBody>
          <a:bodyPr>
            <a:normAutofit fontScale="92500" lnSpcReduction="20000"/>
          </a:bodyPr>
          <a:lstStyle/>
          <a:p>
            <a:r>
              <a:rPr lang="en-US" dirty="0" smtClean="0">
                <a:solidFill>
                  <a:schemeClr val="bg1"/>
                </a:solidFill>
                <a:latin typeface="Algerian" pitchFamily="82" charset="0"/>
              </a:rPr>
              <a:t>USEFUL  GUIDELINES  IN  IMPLEMENTING  DEVIES  INTRODUCED  BASED  ON  WORLDWIDE  RESEARCHES  NETWORK  CONFIGURATION  SHOULD BE  SUCH  THAT  THE  AMOUNT OF  TRAFFIC  VOLUMES  IN  RESIDENTIAL  STREETS  ARE  IN THE RANGE  OF  2000-3000vpd.WIDE, LONG  STREETS  WITH  HOUSE  FROUNTAGES  HAVE  A  POOR SAFTEY  RECORD  AND SHOULD  BE  AVOIDED.</a:t>
            </a:r>
            <a:endParaRPr lang="en-US" dirty="0">
              <a:solidFill>
                <a:schemeClr val="bg1"/>
              </a:solidFill>
              <a:latin typeface="Algerian" pitchFamily="82" charset="0"/>
            </a:endParaRPr>
          </a:p>
        </p:txBody>
      </p:sp>
      <p:sp>
        <p:nvSpPr>
          <p:cNvPr id="3" name="Title 2"/>
          <p:cNvSpPr>
            <a:spLocks noGrp="1"/>
          </p:cNvSpPr>
          <p:nvPr>
            <p:ph type="title"/>
          </p:nvPr>
        </p:nvSpPr>
        <p:spPr>
          <a:xfrm>
            <a:off x="714348" y="500042"/>
            <a:ext cx="8229600" cy="1000132"/>
          </a:xfrm>
        </p:spPr>
        <p:txBody>
          <a:bodyPr/>
          <a:lstStyle/>
          <a:p>
            <a:r>
              <a:rPr sz="4400" b="1" u="sng" smtClean="0">
                <a:solidFill>
                  <a:schemeClr val="bg1"/>
                </a:solidFill>
                <a:latin typeface="Algerian" pitchFamily="82" charset="0"/>
              </a:rPr>
              <a:t>IMPLEMENTATION</a:t>
            </a:r>
            <a:r>
              <a:rPr b="1" u="sng" smtClean="0"/>
              <a:t> </a:t>
            </a:r>
            <a:r>
              <a:rPr b="1" u="sng" smtClean="0">
                <a:solidFill>
                  <a:schemeClr val="bg1"/>
                </a:solidFill>
                <a:latin typeface="Algerian" pitchFamily="82" charset="0"/>
              </a:rPr>
              <a:t>OF</a:t>
            </a:r>
            <a:r>
              <a:rPr b="1" u="sng" smtClean="0"/>
              <a:t> </a:t>
            </a:r>
            <a:r>
              <a:rPr b="1" u="sng" smtClean="0">
                <a:solidFill>
                  <a:schemeClr val="bg1"/>
                </a:solidFill>
                <a:latin typeface="Algerian" pitchFamily="82" charset="0"/>
              </a:rPr>
              <a:t>DEVICES</a:t>
            </a:r>
            <a:endParaRPr lang="en-US" b="1" u="sng" dirty="0">
              <a:solidFill>
                <a:schemeClr val="bg1"/>
              </a:solidFill>
              <a:latin typeface="Algerian" pitchFamily="82" charset="0"/>
            </a:endParaRPr>
          </a:p>
        </p:txBody>
      </p:sp>
      <p:pic>
        <p:nvPicPr>
          <p:cNvPr id="6146" name="Picture 2" descr="C:\Users\home\Desktop\implementation-accomplish-installing-perform-concept-73628197.jpg"/>
          <p:cNvPicPr>
            <a:picLocks noChangeAspect="1" noChangeArrowheads="1"/>
          </p:cNvPicPr>
          <p:nvPr/>
        </p:nvPicPr>
        <p:blipFill>
          <a:blip r:embed="rId2"/>
          <a:srcRect/>
          <a:stretch>
            <a:fillRect/>
          </a:stretch>
        </p:blipFill>
        <p:spPr bwMode="auto">
          <a:xfrm>
            <a:off x="5643570" y="1928802"/>
            <a:ext cx="2881306" cy="40005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43050"/>
            <a:ext cx="8229600" cy="3357586"/>
          </a:xfrm>
        </p:spPr>
        <p:txBody>
          <a:bodyPr>
            <a:normAutofit/>
          </a:bodyPr>
          <a:lstStyle/>
          <a:p>
            <a:r>
              <a:rPr lang="en-US" sz="3200" dirty="0" smtClean="0">
                <a:solidFill>
                  <a:schemeClr val="bg1"/>
                </a:solidFill>
                <a:latin typeface="Algerian" pitchFamily="82" charset="0"/>
              </a:rPr>
              <a:t>NETWORK DISCONTINUITIES CAN BE MADE TO DISCOURAGE THE ENTRY OF NON- LOCAL TRAFFIC INTERSECTIONS ALONG STREET WITHIN THE RESIDENTIAL NETWORK SHOULD BE SEPARATED BY AT LEAST 70 FT</a:t>
            </a:r>
            <a:endParaRPr lang="en-US" sz="3200" dirty="0">
              <a:solidFill>
                <a:schemeClr val="bg1"/>
              </a:solidFill>
              <a:latin typeface="Algerian" pitchFamily="8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71678"/>
            <a:ext cx="8229600" cy="1928826"/>
          </a:xfrm>
        </p:spPr>
        <p:txBody>
          <a:bodyPr>
            <a:noAutofit/>
          </a:bodyPr>
          <a:lstStyle/>
          <a:p>
            <a:pPr>
              <a:buNone/>
            </a:pPr>
            <a:r>
              <a:rPr lang="en-US" sz="6600" dirty="0" smtClean="0">
                <a:solidFill>
                  <a:schemeClr val="bg1"/>
                </a:solidFill>
                <a:latin typeface="Algerian" pitchFamily="82" charset="0"/>
              </a:rPr>
              <a:t>        </a:t>
            </a:r>
            <a:r>
              <a:rPr lang="en-US" sz="6600" u="sng" dirty="0" smtClean="0">
                <a:solidFill>
                  <a:schemeClr val="bg1"/>
                </a:solidFill>
                <a:latin typeface="Algerian" pitchFamily="82" charset="0"/>
              </a:rPr>
              <a:t>THANK YOU                                                           </a:t>
            </a:r>
            <a:endParaRPr lang="en-US" sz="6600" u="sng" dirty="0">
              <a:solidFill>
                <a:schemeClr val="bg1"/>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976834"/>
          </a:xfrm>
        </p:spPr>
        <p:txBody>
          <a:bodyPr>
            <a:normAutofit fontScale="92500" lnSpcReduction="10000"/>
          </a:bodyPr>
          <a:lstStyle/>
          <a:p>
            <a:r>
              <a:rPr lang="en-US" sz="3000" dirty="0" smtClean="0">
                <a:solidFill>
                  <a:schemeClr val="bg1"/>
                </a:solidFill>
                <a:latin typeface="Algerian" pitchFamily="82" charset="0"/>
              </a:rPr>
              <a:t>MEANING OF TRAFFUC MANAGEMENT</a:t>
            </a:r>
          </a:p>
          <a:p>
            <a:r>
              <a:rPr lang="en-US" sz="3000" dirty="0" smtClean="0">
                <a:solidFill>
                  <a:schemeClr val="bg1"/>
                </a:solidFill>
                <a:latin typeface="Algerian" pitchFamily="82" charset="0"/>
              </a:rPr>
              <a:t>TRAFFIC MANAGEMENT OBJECTIVE</a:t>
            </a:r>
          </a:p>
          <a:p>
            <a:r>
              <a:rPr lang="en-US" sz="3000" dirty="0" smtClean="0">
                <a:solidFill>
                  <a:schemeClr val="bg1"/>
                </a:solidFill>
                <a:latin typeface="Algerian" pitchFamily="82" charset="0"/>
              </a:rPr>
              <a:t>TRAFFIC MANAGEMENT FUNCTION</a:t>
            </a:r>
          </a:p>
          <a:p>
            <a:r>
              <a:rPr lang="en-US" sz="3000" dirty="0" smtClean="0">
                <a:solidFill>
                  <a:schemeClr val="bg1"/>
                </a:solidFill>
                <a:latin typeface="Algerian" pitchFamily="82" charset="0"/>
              </a:rPr>
              <a:t>TRUCK Routes</a:t>
            </a:r>
          </a:p>
          <a:p>
            <a:r>
              <a:rPr lang="en-US" sz="3000" dirty="0" smtClean="0">
                <a:solidFill>
                  <a:schemeClr val="bg1"/>
                </a:solidFill>
                <a:latin typeface="Algerian" pitchFamily="82" charset="0"/>
              </a:rPr>
              <a:t>ONE WAY STREETS</a:t>
            </a:r>
          </a:p>
          <a:p>
            <a:r>
              <a:rPr lang="en-US" sz="3000" dirty="0" smtClean="0">
                <a:solidFill>
                  <a:schemeClr val="bg1"/>
                </a:solidFill>
                <a:latin typeface="Algerian" pitchFamily="82" charset="0"/>
              </a:rPr>
              <a:t>PARKING</a:t>
            </a:r>
          </a:p>
          <a:p>
            <a:r>
              <a:rPr lang="en-US" sz="3000" dirty="0" smtClean="0">
                <a:solidFill>
                  <a:schemeClr val="bg1"/>
                </a:solidFill>
                <a:latin typeface="Algerian" pitchFamily="82" charset="0"/>
              </a:rPr>
              <a:t>SETTING SPEED LIMITS</a:t>
            </a:r>
          </a:p>
          <a:p>
            <a:r>
              <a:rPr lang="en-US" sz="3000" dirty="0" smtClean="0">
                <a:solidFill>
                  <a:schemeClr val="bg1"/>
                </a:solidFill>
                <a:latin typeface="Algerian" pitchFamily="82" charset="0"/>
              </a:rPr>
              <a:t>SPEED MANAGEMENT</a:t>
            </a:r>
          </a:p>
          <a:p>
            <a:r>
              <a:rPr lang="en-US" sz="3000" dirty="0" smtClean="0">
                <a:solidFill>
                  <a:schemeClr val="bg1"/>
                </a:solidFill>
                <a:latin typeface="Algerian" pitchFamily="82" charset="0"/>
              </a:rPr>
              <a:t>AREA TREATMENTS</a:t>
            </a:r>
          </a:p>
          <a:p>
            <a:r>
              <a:rPr lang="en-US" sz="3000" dirty="0" smtClean="0">
                <a:solidFill>
                  <a:schemeClr val="bg1"/>
                </a:solidFill>
                <a:latin typeface="Algerian" pitchFamily="82" charset="0"/>
              </a:rPr>
              <a:t>IMPLEMENTATION OF DEVICES</a:t>
            </a:r>
          </a:p>
          <a:p>
            <a:endParaRPr lang="en-US" dirty="0" smtClean="0">
              <a:solidFill>
                <a:schemeClr val="bg1"/>
              </a:solidFill>
              <a:latin typeface="Algerian" pitchFamily="82" charset="0"/>
            </a:endParaRPr>
          </a:p>
          <a:p>
            <a:endParaRPr lang="en-US" dirty="0">
              <a:solidFill>
                <a:schemeClr val="bg1"/>
              </a:solidFill>
              <a:latin typeface="Algerian" pitchFamily="82" charset="0"/>
            </a:endParaRPr>
          </a:p>
        </p:txBody>
      </p:sp>
      <p:sp>
        <p:nvSpPr>
          <p:cNvPr id="2" name="Title 1"/>
          <p:cNvSpPr>
            <a:spLocks noGrp="1"/>
          </p:cNvSpPr>
          <p:nvPr>
            <p:ph type="title"/>
          </p:nvPr>
        </p:nvSpPr>
        <p:spPr/>
        <p:txBody>
          <a:bodyPr>
            <a:normAutofit/>
          </a:bodyPr>
          <a:lstStyle/>
          <a:p>
            <a:r>
              <a:rPr sz="5400" b="1" smtClean="0">
                <a:solidFill>
                  <a:schemeClr val="bg1"/>
                </a:solidFill>
              </a:rPr>
              <a:t>                   </a:t>
            </a:r>
            <a:r>
              <a:rPr sz="5400" b="1" u="sng" smtClean="0">
                <a:solidFill>
                  <a:schemeClr val="bg1"/>
                </a:solidFill>
              </a:rPr>
              <a:t>INDEX</a:t>
            </a:r>
            <a:endParaRPr lang="en-US" sz="5400" b="1" u="sng"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solidFill>
                <a:latin typeface="Algerian" pitchFamily="82" charset="0"/>
              </a:rPr>
              <a:t>Enhanced access better access for particular group of road users Pedestrians,Bicyclists,Freight,Vehicles, Road safety . There objectives may potentially be in conflict of each other so priorities may have to be determined</a:t>
            </a:r>
            <a:endParaRPr lang="en-US" dirty="0">
              <a:solidFill>
                <a:schemeClr val="bg1"/>
              </a:solidFill>
              <a:latin typeface="Algerian" pitchFamily="82" charset="0"/>
            </a:endParaRPr>
          </a:p>
        </p:txBody>
      </p:sp>
      <p:sp>
        <p:nvSpPr>
          <p:cNvPr id="3" name="Title 2"/>
          <p:cNvSpPr>
            <a:spLocks noGrp="1"/>
          </p:cNvSpPr>
          <p:nvPr>
            <p:ph type="title"/>
          </p:nvPr>
        </p:nvSpPr>
        <p:spPr/>
        <p:txBody>
          <a:bodyPr>
            <a:normAutofit fontScale="90000"/>
          </a:bodyPr>
          <a:lstStyle/>
          <a:p>
            <a:r>
              <a:rPr b="1" u="sng" smtClean="0">
                <a:solidFill>
                  <a:schemeClr val="bg1"/>
                </a:solidFill>
              </a:rPr>
              <a:t>TRAFFIC MANAGEMENT OBJECTIVE </a:t>
            </a:r>
            <a:endParaRPr lang="en-US" b="1" u="sng"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043494" cy="4572000"/>
          </a:xfrm>
        </p:spPr>
        <p:txBody>
          <a:bodyPr>
            <a:normAutofit fontScale="92500"/>
          </a:bodyPr>
          <a:lstStyle/>
          <a:p>
            <a:r>
              <a:rPr lang="en-US" dirty="0" smtClean="0">
                <a:solidFill>
                  <a:schemeClr val="bg1"/>
                </a:solidFill>
                <a:latin typeface="Algerian" pitchFamily="82" charset="0"/>
              </a:rPr>
              <a:t>The use of traffic management to pursue safety objective must take place I the context of a clear view of the function of a road network which is referred to as function hierarchy Roads function is the prime determinant of the management of any given road within the overall network   </a:t>
            </a:r>
            <a:endParaRPr lang="en-US" dirty="0">
              <a:solidFill>
                <a:schemeClr val="bg1"/>
              </a:solidFill>
              <a:latin typeface="Algerian" pitchFamily="82" charset="0"/>
            </a:endParaRPr>
          </a:p>
        </p:txBody>
      </p:sp>
      <p:sp>
        <p:nvSpPr>
          <p:cNvPr id="3" name="Title 2"/>
          <p:cNvSpPr>
            <a:spLocks noGrp="1"/>
          </p:cNvSpPr>
          <p:nvPr>
            <p:ph type="title"/>
          </p:nvPr>
        </p:nvSpPr>
        <p:spPr/>
        <p:txBody>
          <a:bodyPr>
            <a:normAutofit/>
          </a:bodyPr>
          <a:lstStyle/>
          <a:p>
            <a:r>
              <a:rPr lang="en-US" sz="3600" b="1" u="sng" dirty="0" smtClean="0">
                <a:solidFill>
                  <a:schemeClr val="bg1"/>
                </a:solidFill>
              </a:rPr>
              <a:t>T</a:t>
            </a:r>
            <a:r>
              <a:rPr sz="3600" b="1" u="sng" smtClean="0">
                <a:solidFill>
                  <a:schemeClr val="bg1"/>
                </a:solidFill>
              </a:rPr>
              <a:t>RAFFIC  MANAGEMENT  FUNCTION</a:t>
            </a:r>
            <a:endParaRPr lang="en-US" sz="3600" b="1" u="sng" dirty="0">
              <a:solidFill>
                <a:schemeClr val="bg1"/>
              </a:solidFill>
            </a:endParaRPr>
          </a:p>
        </p:txBody>
      </p:sp>
      <p:pic>
        <p:nvPicPr>
          <p:cNvPr id="2050" name="Picture 2" descr="C:\Users\home\Desktop\Makati_intersection.jpg"/>
          <p:cNvPicPr>
            <a:picLocks noChangeAspect="1" noChangeArrowheads="1"/>
          </p:cNvPicPr>
          <p:nvPr/>
        </p:nvPicPr>
        <p:blipFill>
          <a:blip r:embed="rId2"/>
          <a:srcRect/>
          <a:stretch>
            <a:fillRect/>
          </a:stretch>
        </p:blipFill>
        <p:spPr bwMode="auto">
          <a:xfrm>
            <a:off x="5572132" y="1500174"/>
            <a:ext cx="3305164" cy="41434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186238" cy="4572000"/>
          </a:xfrm>
        </p:spPr>
        <p:txBody>
          <a:bodyPr>
            <a:normAutofit fontScale="92500" lnSpcReduction="10000"/>
          </a:bodyPr>
          <a:lstStyle/>
          <a:p>
            <a:r>
              <a:rPr lang="en-US" dirty="0" smtClean="0">
                <a:solidFill>
                  <a:schemeClr val="bg1"/>
                </a:solidFill>
                <a:latin typeface="Algerian" pitchFamily="82" charset="0"/>
              </a:rPr>
              <a:t>Control of truck through truck routing is a means of implementing an urban traffic management scheme its application is to pursue amenity objectives not safety objective . The only reference form the safety stand point is to trucks routing of hazardous materials</a:t>
            </a:r>
            <a:endParaRPr lang="en-US" dirty="0">
              <a:solidFill>
                <a:schemeClr val="bg1"/>
              </a:solidFill>
              <a:latin typeface="Algerian" pitchFamily="82" charset="0"/>
            </a:endParaRPr>
          </a:p>
        </p:txBody>
      </p:sp>
      <p:sp>
        <p:nvSpPr>
          <p:cNvPr id="3" name="Title 2"/>
          <p:cNvSpPr>
            <a:spLocks noGrp="1"/>
          </p:cNvSpPr>
          <p:nvPr>
            <p:ph type="title"/>
          </p:nvPr>
        </p:nvSpPr>
        <p:spPr/>
        <p:txBody>
          <a:bodyPr/>
          <a:lstStyle/>
          <a:p>
            <a:r>
              <a:rPr b="1" u="sng" smtClean="0">
                <a:solidFill>
                  <a:schemeClr val="bg1"/>
                </a:solidFill>
              </a:rPr>
              <a:t>                  TRUCK ROUTES</a:t>
            </a:r>
            <a:endParaRPr lang="en-US" b="1" u="sng" dirty="0">
              <a:solidFill>
                <a:schemeClr val="bg1"/>
              </a:solidFill>
            </a:endParaRPr>
          </a:p>
        </p:txBody>
      </p:sp>
      <p:pic>
        <p:nvPicPr>
          <p:cNvPr id="3079" name="Picture 7" descr="C:\Users\home\Desktop\Trucks-Hero.jpg"/>
          <p:cNvPicPr>
            <a:picLocks noChangeAspect="1" noChangeArrowheads="1"/>
          </p:cNvPicPr>
          <p:nvPr/>
        </p:nvPicPr>
        <p:blipFill>
          <a:blip r:embed="rId2"/>
          <a:srcRect/>
          <a:stretch>
            <a:fillRect/>
          </a:stretch>
        </p:blipFill>
        <p:spPr bwMode="auto">
          <a:xfrm>
            <a:off x="4572000" y="1714488"/>
            <a:ext cx="4357686" cy="43577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757742" cy="4572000"/>
          </a:xfrm>
        </p:spPr>
        <p:txBody>
          <a:bodyPr>
            <a:normAutofit fontScale="92500"/>
          </a:bodyPr>
          <a:lstStyle/>
          <a:p>
            <a:r>
              <a:rPr lang="en-US" dirty="0" smtClean="0">
                <a:solidFill>
                  <a:schemeClr val="bg1"/>
                </a:solidFill>
                <a:latin typeface="Algerian" pitchFamily="82" charset="0"/>
              </a:rPr>
              <a:t>One way streets tend to be inherently safe than two way streets Friction from an opposing traffic stream has been removed Generally one way operation leads to higher speeds and longer trips to  Higher speeds and longer trips  fewer stops traffic flow tends to be more orderly </a:t>
            </a:r>
            <a:endParaRPr lang="en-US" dirty="0">
              <a:solidFill>
                <a:schemeClr val="bg1"/>
              </a:solidFill>
              <a:latin typeface="Algerian" pitchFamily="82" charset="0"/>
            </a:endParaRPr>
          </a:p>
        </p:txBody>
      </p:sp>
      <p:sp>
        <p:nvSpPr>
          <p:cNvPr id="3" name="Title 2"/>
          <p:cNvSpPr>
            <a:spLocks noGrp="1"/>
          </p:cNvSpPr>
          <p:nvPr>
            <p:ph type="title"/>
          </p:nvPr>
        </p:nvSpPr>
        <p:spPr/>
        <p:txBody>
          <a:bodyPr/>
          <a:lstStyle/>
          <a:p>
            <a:r>
              <a:rPr smtClean="0"/>
              <a:t>               </a:t>
            </a:r>
            <a:r>
              <a:rPr b="1" u="sng" smtClean="0">
                <a:solidFill>
                  <a:schemeClr val="bg1"/>
                </a:solidFill>
              </a:rPr>
              <a:t>ONE WAY STREETS</a:t>
            </a:r>
            <a:endParaRPr lang="en-US" b="1" u="sng" dirty="0">
              <a:solidFill>
                <a:schemeClr val="bg1"/>
              </a:solidFill>
            </a:endParaRPr>
          </a:p>
        </p:txBody>
      </p:sp>
      <p:pic>
        <p:nvPicPr>
          <p:cNvPr id="7173" name="Picture 5" descr="C:\Users\home\Desktop\one-way-road.jpg"/>
          <p:cNvPicPr>
            <a:picLocks noChangeAspect="1" noChangeArrowheads="1"/>
          </p:cNvPicPr>
          <p:nvPr/>
        </p:nvPicPr>
        <p:blipFill>
          <a:blip r:embed="rId3"/>
          <a:srcRect/>
          <a:stretch>
            <a:fillRect/>
          </a:stretch>
        </p:blipFill>
        <p:spPr bwMode="auto">
          <a:xfrm>
            <a:off x="5214942" y="1643050"/>
            <a:ext cx="3643338" cy="435771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186238" cy="4572000"/>
          </a:xfrm>
        </p:spPr>
        <p:txBody>
          <a:bodyPr>
            <a:normAutofit fontScale="85000" lnSpcReduction="10000"/>
          </a:bodyPr>
          <a:lstStyle/>
          <a:p>
            <a:r>
              <a:rPr lang="en-US" dirty="0" smtClean="0">
                <a:solidFill>
                  <a:schemeClr val="bg1"/>
                </a:solidFill>
                <a:latin typeface="Algerian" pitchFamily="82" charset="0"/>
              </a:rPr>
              <a:t>An important task for traffic management is how and where to store the vehicles since they are spending the  majority of their time at rest Parked or parking vehicles are particularly associated with pedestrian fatalities Ross silcock partnership suggest that planning for parking involves</a:t>
            </a:r>
            <a:endParaRPr lang="en-US" dirty="0">
              <a:latin typeface="Algerian" pitchFamily="82" charset="0"/>
            </a:endParaRPr>
          </a:p>
        </p:txBody>
      </p:sp>
      <p:sp>
        <p:nvSpPr>
          <p:cNvPr id="3" name="Title 2"/>
          <p:cNvSpPr>
            <a:spLocks noGrp="1"/>
          </p:cNvSpPr>
          <p:nvPr>
            <p:ph type="title"/>
          </p:nvPr>
        </p:nvSpPr>
        <p:spPr/>
        <p:txBody>
          <a:bodyPr/>
          <a:lstStyle/>
          <a:p>
            <a:r>
              <a:rPr smtClean="0"/>
              <a:t>                        </a:t>
            </a:r>
            <a:r>
              <a:rPr sz="4800" b="1" u="sng" smtClean="0">
                <a:solidFill>
                  <a:schemeClr val="bg1"/>
                </a:solidFill>
              </a:rPr>
              <a:t>PARKING</a:t>
            </a:r>
            <a:endParaRPr lang="en-US" sz="4800" b="1" u="sng" dirty="0">
              <a:solidFill>
                <a:schemeClr val="bg1"/>
              </a:solidFill>
            </a:endParaRPr>
          </a:p>
        </p:txBody>
      </p:sp>
      <p:pic>
        <p:nvPicPr>
          <p:cNvPr id="4098" name="Picture 2" descr="C:\Users\home\Desktop\GCC-Smart-Parking-System.jpg"/>
          <p:cNvPicPr>
            <a:picLocks noChangeAspect="1" noChangeArrowheads="1"/>
          </p:cNvPicPr>
          <p:nvPr/>
        </p:nvPicPr>
        <p:blipFill>
          <a:blip r:embed="rId2"/>
          <a:srcRect/>
          <a:stretch>
            <a:fillRect/>
          </a:stretch>
        </p:blipFill>
        <p:spPr bwMode="auto">
          <a:xfrm>
            <a:off x="4929190" y="1428735"/>
            <a:ext cx="3714776" cy="40719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571612"/>
            <a:ext cx="4643470" cy="4572000"/>
          </a:xfrm>
        </p:spPr>
        <p:txBody>
          <a:bodyPr>
            <a:noAutofit/>
          </a:bodyPr>
          <a:lstStyle/>
          <a:p>
            <a:pPr>
              <a:buNone/>
            </a:pPr>
            <a:r>
              <a:rPr lang="en-IN" sz="2000" dirty="0" smtClean="0">
                <a:solidFill>
                  <a:schemeClr val="bg1"/>
                </a:solidFill>
                <a:latin typeface="Algerian" pitchFamily="82" charset="0"/>
              </a:rPr>
              <a:t>VEHICAL LIMITS APPLY TO SPECIFIC CLASSES  OF  </a:t>
            </a:r>
          </a:p>
          <a:p>
            <a:pPr>
              <a:buNone/>
            </a:pPr>
            <a:r>
              <a:rPr lang="en-IN" sz="2000" dirty="0" smtClean="0">
                <a:solidFill>
                  <a:schemeClr val="bg1"/>
                </a:solidFill>
                <a:latin typeface="Algerian" pitchFamily="82" charset="0"/>
              </a:rPr>
              <a:t>VEHICAL TRUCKS  AND BUSES  DRIVER LIMITS   APPLY  TO  SPECIFIC  CLASSES  OF  THE  DRIVER  LEARNERS  FORMAL  MANEGEMENT   OF  VEHICLE  SPEEDS  USING  ANY  OF  THESES  LEGALLY  ENFORCEABLE  SPEED  LIMITS  INVOLES  ESTABLISHING  A  BETWEEN  SAFETY  , MOBILITY  , AND  AMENITY  FOR  USERS.  </a:t>
            </a:r>
          </a:p>
          <a:p>
            <a:pPr>
              <a:buNone/>
            </a:pPr>
            <a:endParaRPr lang="en-IN" sz="2000" dirty="0" smtClean="0">
              <a:solidFill>
                <a:schemeClr val="bg1"/>
              </a:solidFill>
            </a:endParaRPr>
          </a:p>
          <a:p>
            <a:pPr>
              <a:buNone/>
            </a:pPr>
            <a:r>
              <a:rPr lang="en-IN" sz="2000" dirty="0" smtClean="0">
                <a:solidFill>
                  <a:schemeClr val="bg1"/>
                </a:solidFill>
              </a:rPr>
              <a:t> </a:t>
            </a:r>
            <a:endParaRPr lang="en-US" sz="2000" dirty="0">
              <a:solidFill>
                <a:schemeClr val="bg1"/>
              </a:solidFill>
            </a:endParaRPr>
          </a:p>
        </p:txBody>
      </p:sp>
      <p:sp>
        <p:nvSpPr>
          <p:cNvPr id="3" name="Title 2"/>
          <p:cNvSpPr>
            <a:spLocks noGrp="1"/>
          </p:cNvSpPr>
          <p:nvPr>
            <p:ph type="title"/>
          </p:nvPr>
        </p:nvSpPr>
        <p:spPr>
          <a:xfrm>
            <a:off x="1071538" y="152400"/>
            <a:ext cx="7615262" cy="1219200"/>
          </a:xfrm>
        </p:spPr>
        <p:txBody>
          <a:bodyPr>
            <a:normAutofit/>
          </a:bodyPr>
          <a:lstStyle/>
          <a:p>
            <a:r>
              <a:rPr lang="en-IN" sz="4400" b="1" u="sng" dirty="0" smtClean="0">
                <a:solidFill>
                  <a:schemeClr val="bg1"/>
                </a:solidFill>
              </a:rPr>
              <a:t>SETTING</a:t>
            </a:r>
            <a:r>
              <a:rPr lang="en-IN" sz="4400" b="1" u="sng" dirty="0" smtClean="0"/>
              <a:t>  </a:t>
            </a:r>
            <a:r>
              <a:rPr lang="en-IN" sz="4400" b="1" u="sng" dirty="0" smtClean="0">
                <a:solidFill>
                  <a:schemeClr val="bg1"/>
                </a:solidFill>
              </a:rPr>
              <a:t>SPEED</a:t>
            </a:r>
            <a:r>
              <a:rPr lang="en-IN" sz="4400" b="1" u="sng" dirty="0" smtClean="0"/>
              <a:t>  </a:t>
            </a:r>
            <a:r>
              <a:rPr lang="en-IN" sz="4400" b="1" u="sng" dirty="0" smtClean="0">
                <a:solidFill>
                  <a:schemeClr val="bg1"/>
                </a:solidFill>
              </a:rPr>
              <a:t>LIMITS</a:t>
            </a:r>
            <a:endParaRPr lang="en-US" sz="4400" b="1" u="sng" dirty="0">
              <a:solidFill>
                <a:schemeClr val="bg1"/>
              </a:solidFill>
            </a:endParaRPr>
          </a:p>
        </p:txBody>
      </p:sp>
      <p:pic>
        <p:nvPicPr>
          <p:cNvPr id="5122" name="Picture 2" descr="C:\Users\home\Desktop\fhwa12004_mpspeed1.jpg"/>
          <p:cNvPicPr>
            <a:picLocks noChangeAspect="1" noChangeArrowheads="1"/>
          </p:cNvPicPr>
          <p:nvPr/>
        </p:nvPicPr>
        <p:blipFill>
          <a:blip r:embed="rId2"/>
          <a:srcRect/>
          <a:stretch>
            <a:fillRect/>
          </a:stretch>
        </p:blipFill>
        <p:spPr bwMode="auto">
          <a:xfrm>
            <a:off x="5429256" y="1857364"/>
            <a:ext cx="2971804" cy="371477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00240"/>
            <a:ext cx="8229600" cy="4095760"/>
          </a:xfrm>
        </p:spPr>
        <p:txBody>
          <a:bodyPr/>
          <a:lstStyle/>
          <a:p>
            <a:r>
              <a:rPr lang="en-US" dirty="0" smtClean="0">
                <a:solidFill>
                  <a:schemeClr val="bg1"/>
                </a:solidFill>
                <a:latin typeface="Algerian" pitchFamily="82" charset="0"/>
              </a:rPr>
              <a:t>SPEED LIMITS  AFFECT  SAFETY  ONLY  IF  THEY  AFFECT  ACTUAL  SPEED  THE  INFLUENCE  OF  SPEED  TRAVEL LIMIT RELIES  REASONABLENESS  OF  SPEED LIMITS.’IN ORDER TO BRING ABOUT A REDUCTION IN MEAN SPEED AND SPEED DISPERSION,A SPEED LIMIT SHOULD BE SET AT 85 PERCENTILE OF EXITING SPEEDS, OR AT A LOWER LEVEL</a:t>
            </a:r>
            <a:endParaRPr lang="en-US" dirty="0">
              <a:solidFill>
                <a:schemeClr val="bg1"/>
              </a:solidFill>
              <a:latin typeface="Algerian" pitchFamily="82" charset="0"/>
            </a:endParaRPr>
          </a:p>
        </p:txBody>
      </p:sp>
      <p:sp>
        <p:nvSpPr>
          <p:cNvPr id="3" name="Title 2"/>
          <p:cNvSpPr>
            <a:spLocks noGrp="1"/>
          </p:cNvSpPr>
          <p:nvPr>
            <p:ph type="title"/>
          </p:nvPr>
        </p:nvSpPr>
        <p:spPr>
          <a:xfrm>
            <a:off x="457200" y="152400"/>
            <a:ext cx="8229600" cy="1276336"/>
          </a:xfrm>
        </p:spPr>
        <p:txBody>
          <a:bodyPr>
            <a:normAutofit fontScale="90000"/>
          </a:bodyPr>
          <a:lstStyle/>
          <a:p>
            <a:r>
              <a:rPr b="1" u="sng" smtClean="0">
                <a:solidFill>
                  <a:schemeClr val="bg1"/>
                </a:solidFill>
                <a:latin typeface="Algerian" pitchFamily="82" charset="0"/>
              </a:rPr>
              <a:t> SPEED  LIMIT  AND  TRAVEL  SPEEDS</a:t>
            </a:r>
            <a:endParaRPr lang="en-US" b="1" u="sng" dirty="0">
              <a:solidFill>
                <a:schemeClr val="bg1"/>
              </a:solidFill>
              <a:latin typeface="Algerian" pitchFamily="82"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241</TotalTime>
  <Words>627</Words>
  <Application>Microsoft Office PowerPoint</Application>
  <PresentationFormat>On-screen Show (4:3)</PresentationFormat>
  <Paragraphs>46</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Paper</vt:lpstr>
      <vt:lpstr>TRAFFIC MANAGEMENT </vt:lpstr>
      <vt:lpstr>                   INDEX</vt:lpstr>
      <vt:lpstr>TRAFFIC MANAGEMENT OBJECTIVE </vt:lpstr>
      <vt:lpstr>TRAFFIC  MANAGEMENT  FUNCTION</vt:lpstr>
      <vt:lpstr>                  TRUCK ROUTES</vt:lpstr>
      <vt:lpstr>               ONE WAY STREETS</vt:lpstr>
      <vt:lpstr>                        PARKING</vt:lpstr>
      <vt:lpstr>SETTING  SPEED  LIMITS</vt:lpstr>
      <vt:lpstr> SPEED  LIMIT  AND  TRAVEL  SPEEDS</vt:lpstr>
      <vt:lpstr>SPEED MANEGEMENT</vt:lpstr>
      <vt:lpstr>Slide 11</vt:lpstr>
      <vt:lpstr>AREA TREATMENT</vt:lpstr>
      <vt:lpstr>IMPLEMENTATION OF DEVICES</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dc:title>
  <dc:creator>home</dc:creator>
  <cp:lastModifiedBy>home</cp:lastModifiedBy>
  <cp:revision>29</cp:revision>
  <dcterms:created xsi:type="dcterms:W3CDTF">2023-10-04T01:52:55Z</dcterms:created>
  <dcterms:modified xsi:type="dcterms:W3CDTF">2023-10-10T17:46:02Z</dcterms:modified>
</cp:coreProperties>
</file>