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7" d="100"/>
          <a:sy n="47" d="100"/>
        </p:scale>
        <p:origin x="224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4/12/2023</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blueprincesandy/ChatConnect---A-Real-Time-Chat-and-Communication-App" TargetMode="External"/><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124200" y="563622"/>
            <a:ext cx="2225040"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Arial MT"/>
                <a:cs typeface="Arial MT"/>
              </a:rPr>
              <a:t>Project</a:t>
            </a:r>
            <a:r>
              <a:rPr sz="1600" spc="-15" dirty="0">
                <a:latin typeface="Arial MT"/>
                <a:cs typeface="Arial MT"/>
              </a:rPr>
              <a:t> </a:t>
            </a:r>
            <a:r>
              <a:rPr sz="1600" spc="-5" dirty="0">
                <a:latin typeface="Arial MT"/>
                <a:cs typeface="Arial MT"/>
              </a:rPr>
              <a:t>Report</a:t>
            </a:r>
            <a:endParaRPr sz="1600" dirty="0">
              <a:latin typeface="Arial MT"/>
              <a:cs typeface="Arial MT"/>
            </a:endParaRPr>
          </a:p>
        </p:txBody>
      </p:sp>
      <p:pic>
        <p:nvPicPr>
          <p:cNvPr id="3" name="object 3"/>
          <p:cNvPicPr/>
          <p:nvPr/>
        </p:nvPicPr>
        <p:blipFill>
          <a:blip r:embed="rId2" cstate="print"/>
          <a:stretch>
            <a:fillRect/>
          </a:stretch>
        </p:blipFill>
        <p:spPr>
          <a:xfrm>
            <a:off x="380365" y="365759"/>
            <a:ext cx="993317" cy="276859"/>
          </a:xfrm>
          <a:prstGeom prst="rect">
            <a:avLst/>
          </a:prstGeom>
        </p:spPr>
      </p:pic>
      <p:sp>
        <p:nvSpPr>
          <p:cNvPr id="18" name="TextBox 17">
            <a:extLst>
              <a:ext uri="{FF2B5EF4-FFF2-40B4-BE49-F238E27FC236}">
                <a16:creationId xmlns:a16="http://schemas.microsoft.com/office/drawing/2014/main" id="{544FEE33-8FAE-03B1-3B96-8D3D95572FE9}"/>
              </a:ext>
            </a:extLst>
          </p:cNvPr>
          <p:cNvSpPr txBox="1"/>
          <p:nvPr/>
        </p:nvSpPr>
        <p:spPr>
          <a:xfrm>
            <a:off x="365125" y="1219200"/>
            <a:ext cx="6781800" cy="8324715"/>
          </a:xfrm>
          <a:prstGeom prst="rect">
            <a:avLst/>
          </a:prstGeom>
          <a:noFill/>
        </p:spPr>
        <p:txBody>
          <a:bodyPr wrap="square" rtlCol="0">
            <a:spAutoFit/>
          </a:bodyPr>
          <a:lstStyle/>
          <a:p>
            <a:pPr marL="342900" indent="-342900">
              <a:lnSpc>
                <a:spcPct val="200000"/>
              </a:lnSpc>
              <a:buAutoNum type="arabicPlain"/>
            </a:pPr>
            <a:r>
              <a:rPr lang="en-IN" b="1" i="0" dirty="0">
                <a:solidFill>
                  <a:srgbClr val="000000"/>
                </a:solidFill>
                <a:effectLst/>
                <a:latin typeface="g_d0_f3"/>
              </a:rPr>
              <a:t>INTRODUCTION</a:t>
            </a:r>
          </a:p>
          <a:p>
            <a:pPr marL="342900" indent="-342900">
              <a:lnSpc>
                <a:spcPct val="200000"/>
              </a:lnSpc>
              <a:buAutoNum type="arabicPlain"/>
            </a:pPr>
            <a:endParaRPr lang="en-US" b="1" i="0" dirty="0">
              <a:solidFill>
                <a:srgbClr val="000000"/>
              </a:solidFill>
              <a:effectLst/>
              <a:latin typeface="g_d0_f3"/>
            </a:endParaRPr>
          </a:p>
          <a:p>
            <a:pPr>
              <a:lnSpc>
                <a:spcPct val="200000"/>
              </a:lnSpc>
            </a:pPr>
            <a:r>
              <a:rPr lang="en-US" b="1" dirty="0">
                <a:solidFill>
                  <a:srgbClr val="000000"/>
                </a:solidFill>
                <a:latin typeface="g_d0_f3"/>
              </a:rPr>
              <a:t>      1.1 </a:t>
            </a:r>
            <a:r>
              <a:rPr lang="en-US" b="1" dirty="0" smtClean="0">
                <a:solidFill>
                  <a:srgbClr val="000000"/>
                </a:solidFill>
                <a:latin typeface="g_d0_f3"/>
              </a:rPr>
              <a:t>Overview</a:t>
            </a:r>
          </a:p>
          <a:p>
            <a:pPr>
              <a:lnSpc>
                <a:spcPct val="200000"/>
              </a:lnSpc>
            </a:pPr>
            <a:endParaRPr lang="en-US" b="1" dirty="0">
              <a:solidFill>
                <a:srgbClr val="000000"/>
              </a:solidFill>
              <a:latin typeface="g_d0_f3"/>
            </a:endParaRPr>
          </a:p>
          <a:p>
            <a:pPr>
              <a:lnSpc>
                <a:spcPct val="200000"/>
              </a:lnSpc>
            </a:pPr>
            <a:r>
              <a:rPr lang="en-US" dirty="0">
                <a:solidFill>
                  <a:srgbClr val="000000"/>
                </a:solidFill>
                <a:latin typeface="g_d0_f3"/>
              </a:rPr>
              <a:t>	</a:t>
            </a:r>
            <a:r>
              <a:rPr lang="en-US" dirty="0" smtClean="0">
                <a:solidFill>
                  <a:srgbClr val="000000"/>
                </a:solidFill>
                <a:latin typeface="g_d0_f3"/>
              </a:rPr>
              <a:t>Survey </a:t>
            </a:r>
            <a:r>
              <a:rPr lang="en-IN" dirty="0" smtClean="0">
                <a:solidFill>
                  <a:srgbClr val="000000"/>
                </a:solidFill>
                <a:latin typeface="g_d0_f3"/>
              </a:rPr>
              <a:t>app </a:t>
            </a:r>
            <a:r>
              <a:rPr lang="en-IN" dirty="0">
                <a:solidFill>
                  <a:srgbClr val="000000"/>
                </a:solidFill>
                <a:latin typeface="g_d0_f3"/>
              </a:rPr>
              <a:t>is a sample project that demonstrates how to use the Android Compose UI toolkit to build a </a:t>
            </a:r>
            <a:r>
              <a:rPr lang="en-IN" dirty="0" smtClean="0">
                <a:solidFill>
                  <a:srgbClr val="000000"/>
                </a:solidFill>
                <a:latin typeface="g_d0_f3"/>
              </a:rPr>
              <a:t>UI</a:t>
            </a:r>
            <a:r>
              <a:rPr lang="en-IN" dirty="0">
                <a:solidFill>
                  <a:srgbClr val="000000"/>
                </a:solidFill>
                <a:latin typeface="g_d0_f3"/>
              </a:rPr>
              <a:t>. The app simulates a </a:t>
            </a:r>
            <a:r>
              <a:rPr lang="en-IN" dirty="0" smtClean="0">
                <a:solidFill>
                  <a:srgbClr val="000000"/>
                </a:solidFill>
                <a:latin typeface="g_d0_f3"/>
              </a:rPr>
              <a:t>interface</a:t>
            </a:r>
            <a:r>
              <a:rPr lang="en-IN" dirty="0">
                <a:solidFill>
                  <a:srgbClr val="000000"/>
                </a:solidFill>
                <a:latin typeface="g_d0_f3"/>
              </a:rPr>
              <a:t>, allowing the user </a:t>
            </a:r>
            <a:r>
              <a:rPr lang="en-IN" dirty="0" smtClean="0">
                <a:solidFill>
                  <a:srgbClr val="000000"/>
                </a:solidFill>
                <a:latin typeface="g_d0_f3"/>
              </a:rPr>
              <a:t>to answer the survey</a:t>
            </a:r>
          </a:p>
          <a:p>
            <a:pPr>
              <a:lnSpc>
                <a:spcPct val="200000"/>
              </a:lnSpc>
            </a:pPr>
            <a:endParaRPr lang="en-US" b="0" i="0" dirty="0">
              <a:solidFill>
                <a:srgbClr val="000000"/>
              </a:solidFill>
              <a:effectLst/>
              <a:latin typeface="g_d0_f2"/>
            </a:endParaRPr>
          </a:p>
          <a:p>
            <a:pPr>
              <a:lnSpc>
                <a:spcPct val="200000"/>
              </a:lnSpc>
            </a:pPr>
            <a:r>
              <a:rPr lang="en-US" b="0" i="0" dirty="0">
                <a:solidFill>
                  <a:srgbClr val="000000"/>
                </a:solidFill>
                <a:effectLst/>
                <a:latin typeface="g_d0_f2"/>
              </a:rPr>
              <a:t>      </a:t>
            </a:r>
            <a:r>
              <a:rPr lang="en-US" b="1" dirty="0">
                <a:solidFill>
                  <a:srgbClr val="000000"/>
                </a:solidFill>
                <a:latin typeface="g_d0_f3"/>
              </a:rPr>
              <a:t>1.2 </a:t>
            </a:r>
            <a:r>
              <a:rPr lang="en-US" b="1" dirty="0" smtClean="0">
                <a:solidFill>
                  <a:srgbClr val="000000"/>
                </a:solidFill>
                <a:latin typeface="g_d0_f3"/>
              </a:rPr>
              <a:t>Purpose</a:t>
            </a:r>
          </a:p>
          <a:p>
            <a:pPr>
              <a:lnSpc>
                <a:spcPct val="200000"/>
              </a:lnSpc>
            </a:pPr>
            <a:endParaRPr lang="en-US" b="1" dirty="0">
              <a:solidFill>
                <a:srgbClr val="000000"/>
              </a:solidFill>
              <a:latin typeface="g_d0_f3"/>
            </a:endParaRPr>
          </a:p>
          <a:p>
            <a:pPr>
              <a:lnSpc>
                <a:spcPct val="200000"/>
              </a:lnSpc>
            </a:pPr>
            <a:r>
              <a:rPr lang="en-US" b="1" dirty="0">
                <a:solidFill>
                  <a:srgbClr val="000000"/>
                </a:solidFill>
                <a:latin typeface="g_d0_f3"/>
              </a:rPr>
              <a:t>	</a:t>
            </a:r>
            <a:r>
              <a:rPr lang="en-US" dirty="0">
                <a:solidFill>
                  <a:srgbClr val="000000"/>
                </a:solidFill>
                <a:latin typeface="g_d0_f3"/>
              </a:rPr>
              <a:t>Survey apps are applications that enable people to take surveys on their smartphone or tablet, even when the device is not connected to the internet. </a:t>
            </a:r>
            <a:r>
              <a:rPr lang="en-US" dirty="0">
                <a:solidFill>
                  <a:srgbClr val="000000"/>
                </a:solidFill>
                <a:latin typeface="g_d0_f3"/>
              </a:rPr>
              <a:t>They are used to collect feedback, design, send and </a:t>
            </a:r>
            <a:r>
              <a:rPr lang="en-US" dirty="0" smtClean="0">
                <a:solidFill>
                  <a:srgbClr val="000000"/>
                </a:solidFill>
                <a:latin typeface="g_d0_f3"/>
              </a:rPr>
              <a:t>analyze </a:t>
            </a:r>
            <a:r>
              <a:rPr lang="en-US" dirty="0">
                <a:solidFill>
                  <a:srgbClr val="000000"/>
                </a:solidFill>
                <a:latin typeface="g_d0_f3"/>
              </a:rPr>
              <a:t>surveys.</a:t>
            </a:r>
          </a:p>
          <a:p>
            <a:pPr>
              <a:lnSpc>
                <a:spcPct val="200000"/>
              </a:lnSpc>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380365" y="365759"/>
            <a:ext cx="993317" cy="276859"/>
          </a:xfrm>
          <a:prstGeom prst="rect">
            <a:avLst/>
          </a:prstGeom>
        </p:spPr>
      </p:pic>
      <p:sp>
        <p:nvSpPr>
          <p:cNvPr id="4" name="TextBox 3">
            <a:extLst>
              <a:ext uri="{FF2B5EF4-FFF2-40B4-BE49-F238E27FC236}">
                <a16:creationId xmlns:a16="http://schemas.microsoft.com/office/drawing/2014/main" id="{7147BBEC-01D6-FFAB-FFAF-2BC46909A922}"/>
              </a:ext>
            </a:extLst>
          </p:cNvPr>
          <p:cNvSpPr txBox="1"/>
          <p:nvPr/>
        </p:nvSpPr>
        <p:spPr>
          <a:xfrm>
            <a:off x="1219200" y="1295400"/>
            <a:ext cx="6400800" cy="1477328"/>
          </a:xfrm>
          <a:prstGeom prst="rect">
            <a:avLst/>
          </a:prstGeom>
          <a:noFill/>
        </p:spPr>
        <p:txBody>
          <a:bodyPr wrap="square" rtlCol="0">
            <a:spAutoFit/>
          </a:bodyPr>
          <a:lstStyle/>
          <a:p>
            <a:pPr marL="342900" indent="-342900">
              <a:buAutoNum type="arabicPlain" startAt="2"/>
            </a:pPr>
            <a:r>
              <a:rPr lang="en-IN" b="1" i="0" dirty="0">
                <a:solidFill>
                  <a:srgbClr val="000000"/>
                </a:solidFill>
                <a:effectLst/>
                <a:latin typeface="Helvetica" panose="020B0604020202020204" pitchFamily="34" charset="0"/>
              </a:rPr>
              <a:t>Problem Definition &amp; Design Thinking</a:t>
            </a:r>
          </a:p>
          <a:p>
            <a:r>
              <a:rPr lang="en-IN" b="0" i="0" dirty="0">
                <a:solidFill>
                  <a:srgbClr val="000000"/>
                </a:solidFill>
                <a:effectLst/>
                <a:latin typeface="g_d0_f2"/>
              </a:rPr>
              <a:t>       2.1 Empathy Map</a:t>
            </a:r>
          </a:p>
          <a:p>
            <a:endParaRPr lang="en-IN" dirty="0">
              <a:solidFill>
                <a:srgbClr val="000000"/>
              </a:solidFill>
              <a:latin typeface="g_d0_f2"/>
            </a:endParaRPr>
          </a:p>
          <a:p>
            <a:endParaRPr lang="en-IN" b="0" i="0" dirty="0">
              <a:solidFill>
                <a:srgbClr val="000000"/>
              </a:solidFill>
              <a:effectLst/>
              <a:latin typeface="g_d0_f2"/>
            </a:endParaRPr>
          </a:p>
          <a:p>
            <a:pPr marL="342900" indent="-342900">
              <a:buAutoNum type="arabicPlain" startAt="2"/>
            </a:pPr>
            <a:endParaRPr lang="en-IN"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863" y="2362200"/>
            <a:ext cx="5913120" cy="702347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3">
            <a:extLst>
              <a:ext uri="{FF2B5EF4-FFF2-40B4-BE49-F238E27FC236}">
                <a16:creationId xmlns:a16="http://schemas.microsoft.com/office/drawing/2014/main" id="{26491308-E0CF-86A6-2611-A4CD35A9C622}"/>
              </a:ext>
            </a:extLst>
          </p:cNvPr>
          <p:cNvPicPr/>
          <p:nvPr/>
        </p:nvPicPr>
        <p:blipFill>
          <a:blip r:embed="rId2" cstate="print"/>
          <a:stretch>
            <a:fillRect/>
          </a:stretch>
        </p:blipFill>
        <p:spPr>
          <a:xfrm>
            <a:off x="380365" y="365759"/>
            <a:ext cx="993317" cy="276859"/>
          </a:xfrm>
          <a:prstGeom prst="rect">
            <a:avLst/>
          </a:prstGeom>
        </p:spPr>
      </p:pic>
      <p:sp>
        <p:nvSpPr>
          <p:cNvPr id="4" name="TextBox 3">
            <a:extLst>
              <a:ext uri="{FF2B5EF4-FFF2-40B4-BE49-F238E27FC236}">
                <a16:creationId xmlns:a16="http://schemas.microsoft.com/office/drawing/2014/main" id="{B144E7D9-33F3-7484-0C9C-F419FD250EFC}"/>
              </a:ext>
            </a:extLst>
          </p:cNvPr>
          <p:cNvSpPr txBox="1"/>
          <p:nvPr/>
        </p:nvSpPr>
        <p:spPr>
          <a:xfrm>
            <a:off x="1524000" y="1072424"/>
            <a:ext cx="3657600" cy="381000"/>
          </a:xfrm>
          <a:prstGeom prst="rect">
            <a:avLst/>
          </a:prstGeom>
          <a:noFill/>
        </p:spPr>
        <p:txBody>
          <a:bodyPr wrap="square" rtlCol="0">
            <a:spAutoFit/>
          </a:bodyPr>
          <a:lstStyle/>
          <a:p>
            <a:r>
              <a:rPr lang="en-IN" b="0" i="0" dirty="0">
                <a:solidFill>
                  <a:srgbClr val="000000"/>
                </a:solidFill>
                <a:effectLst/>
                <a:latin typeface="g_d0_f2"/>
              </a:rPr>
              <a:t>2.2 Ideation &amp; Brainstorming Map</a:t>
            </a:r>
            <a:endParaRPr lang="en-IN" dirty="0"/>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r="67647"/>
          <a:stretch/>
        </p:blipFill>
        <p:spPr>
          <a:xfrm>
            <a:off x="1079549" y="1850662"/>
            <a:ext cx="5218168" cy="3429000"/>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32353" r="33333"/>
          <a:stretch/>
        </p:blipFill>
        <p:spPr>
          <a:xfrm>
            <a:off x="1079549" y="5867400"/>
            <a:ext cx="5604991" cy="3472724"/>
          </a:xfrm>
          <a:prstGeom prst="rect">
            <a:avLst/>
          </a:prstGeom>
        </p:spPr>
      </p:pic>
    </p:spTree>
    <p:extLst>
      <p:ext uri="{BB962C8B-B14F-4D97-AF65-F5344CB8AC3E}">
        <p14:creationId xmlns:p14="http://schemas.microsoft.com/office/powerpoint/2010/main" val="2387470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3">
            <a:extLst>
              <a:ext uri="{FF2B5EF4-FFF2-40B4-BE49-F238E27FC236}">
                <a16:creationId xmlns:a16="http://schemas.microsoft.com/office/drawing/2014/main" id="{D83E1ED1-FA18-94DF-89A7-C478D4D494F3}"/>
              </a:ext>
            </a:extLst>
          </p:cNvPr>
          <p:cNvPicPr/>
          <p:nvPr/>
        </p:nvPicPr>
        <p:blipFill>
          <a:blip r:embed="rId2" cstate="print"/>
          <a:stretch>
            <a:fillRect/>
          </a:stretch>
        </p:blipFill>
        <p:spPr>
          <a:xfrm>
            <a:off x="380365" y="365759"/>
            <a:ext cx="993317" cy="276859"/>
          </a:xfrm>
          <a:prstGeom prst="rect">
            <a:avLst/>
          </a:prstGeom>
        </p:spPr>
      </p:pic>
      <p:sp>
        <p:nvSpPr>
          <p:cNvPr id="3" name="TextBox 2">
            <a:extLst>
              <a:ext uri="{FF2B5EF4-FFF2-40B4-BE49-F238E27FC236}">
                <a16:creationId xmlns:a16="http://schemas.microsoft.com/office/drawing/2014/main" id="{EE9B5255-F041-89EA-177B-06D56B440DCE}"/>
              </a:ext>
            </a:extLst>
          </p:cNvPr>
          <p:cNvSpPr txBox="1"/>
          <p:nvPr/>
        </p:nvSpPr>
        <p:spPr>
          <a:xfrm>
            <a:off x="656771" y="955069"/>
            <a:ext cx="3505200" cy="923330"/>
          </a:xfrm>
          <a:prstGeom prst="rect">
            <a:avLst/>
          </a:prstGeom>
          <a:noFill/>
        </p:spPr>
        <p:txBody>
          <a:bodyPr wrap="square" rtlCol="0">
            <a:spAutoFit/>
          </a:bodyPr>
          <a:lstStyle/>
          <a:p>
            <a:r>
              <a:rPr lang="en-IN" b="1" i="0" dirty="0">
                <a:solidFill>
                  <a:srgbClr val="000000"/>
                </a:solidFill>
                <a:effectLst/>
                <a:latin typeface="g_d0_f3"/>
              </a:rPr>
              <a:t>3    RESULT</a:t>
            </a:r>
            <a:br>
              <a:rPr lang="en-IN" b="1" i="0" dirty="0">
                <a:solidFill>
                  <a:srgbClr val="000000"/>
                </a:solidFill>
                <a:effectLst/>
                <a:latin typeface="g_d0_f3"/>
              </a:rPr>
            </a:br>
            <a:r>
              <a:rPr lang="en-IN" b="1" i="0" dirty="0">
                <a:solidFill>
                  <a:srgbClr val="000000"/>
                </a:solidFill>
                <a:effectLst/>
                <a:latin typeface="g_d0_f3"/>
              </a:rPr>
              <a:t/>
            </a:r>
            <a:br>
              <a:rPr lang="en-IN" b="1" i="0" dirty="0">
                <a:solidFill>
                  <a:srgbClr val="000000"/>
                </a:solidFill>
                <a:effectLst/>
                <a:latin typeface="g_d0_f3"/>
              </a:rPr>
            </a:br>
            <a:r>
              <a:rPr lang="en-IN" b="1" i="0" dirty="0">
                <a:solidFill>
                  <a:srgbClr val="000000"/>
                </a:solidFill>
                <a:effectLst/>
                <a:latin typeface="g_d0_f3"/>
              </a:rPr>
              <a:t>	Output</a:t>
            </a:r>
            <a:endParaRPr lang="en-IN" dirty="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45143" y="6019800"/>
            <a:ext cx="1725930" cy="3068320"/>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05000" y="2176988"/>
            <a:ext cx="1800225" cy="3200400"/>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43400" y="2176988"/>
            <a:ext cx="1808022" cy="3214262"/>
          </a:xfrm>
          <a:prstGeom prst="rect">
            <a:avLst/>
          </a:prstGeom>
        </p:spPr>
      </p:pic>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75553" y="6019800"/>
            <a:ext cx="1748561" cy="3108553"/>
          </a:xfrm>
          <a:prstGeom prst="rect">
            <a:avLst/>
          </a:prstGeom>
        </p:spPr>
      </p:pic>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6164" y="6019800"/>
            <a:ext cx="1714500" cy="3048000"/>
          </a:xfrm>
          <a:prstGeom prst="rect">
            <a:avLst/>
          </a:prstGeom>
        </p:spPr>
      </p:pic>
    </p:spTree>
    <p:extLst>
      <p:ext uri="{BB962C8B-B14F-4D97-AF65-F5344CB8AC3E}">
        <p14:creationId xmlns:p14="http://schemas.microsoft.com/office/powerpoint/2010/main" val="2145340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3">
            <a:extLst>
              <a:ext uri="{FF2B5EF4-FFF2-40B4-BE49-F238E27FC236}">
                <a16:creationId xmlns:a16="http://schemas.microsoft.com/office/drawing/2014/main" id="{472FB0C2-57D7-4F3E-0999-2461AF885F1C}"/>
              </a:ext>
            </a:extLst>
          </p:cNvPr>
          <p:cNvPicPr/>
          <p:nvPr/>
        </p:nvPicPr>
        <p:blipFill>
          <a:blip r:embed="rId2" cstate="print"/>
          <a:stretch>
            <a:fillRect/>
          </a:stretch>
        </p:blipFill>
        <p:spPr>
          <a:xfrm>
            <a:off x="380365" y="365759"/>
            <a:ext cx="993317" cy="276859"/>
          </a:xfrm>
          <a:prstGeom prst="rect">
            <a:avLst/>
          </a:prstGeom>
        </p:spPr>
      </p:pic>
      <p:sp>
        <p:nvSpPr>
          <p:cNvPr id="3" name="TextBox 2">
            <a:extLst>
              <a:ext uri="{FF2B5EF4-FFF2-40B4-BE49-F238E27FC236}">
                <a16:creationId xmlns:a16="http://schemas.microsoft.com/office/drawing/2014/main" id="{1BFAE246-1A2F-143F-8717-772360BC36B8}"/>
              </a:ext>
            </a:extLst>
          </p:cNvPr>
          <p:cNvSpPr txBox="1"/>
          <p:nvPr/>
        </p:nvSpPr>
        <p:spPr>
          <a:xfrm>
            <a:off x="1066800" y="1143000"/>
            <a:ext cx="3962400" cy="369332"/>
          </a:xfrm>
          <a:prstGeom prst="rect">
            <a:avLst/>
          </a:prstGeom>
          <a:noFill/>
        </p:spPr>
        <p:txBody>
          <a:bodyPr wrap="square" rtlCol="0">
            <a:spAutoFit/>
          </a:bodyPr>
          <a:lstStyle/>
          <a:p>
            <a:r>
              <a:rPr lang="en-IN" b="1" i="0" dirty="0">
                <a:solidFill>
                  <a:srgbClr val="000000"/>
                </a:solidFill>
                <a:effectLst/>
                <a:latin typeface="g_d0_f3"/>
              </a:rPr>
              <a:t>4    ADVANTAGES &amp; DISADVANTAGES</a:t>
            </a:r>
            <a:endParaRPr lang="en-IN" dirty="0"/>
          </a:p>
        </p:txBody>
      </p:sp>
      <p:sp>
        <p:nvSpPr>
          <p:cNvPr id="4" name="TextBox 3">
            <a:extLst>
              <a:ext uri="{FF2B5EF4-FFF2-40B4-BE49-F238E27FC236}">
                <a16:creationId xmlns:a16="http://schemas.microsoft.com/office/drawing/2014/main" id="{60824127-B474-1125-A661-2C7496D8CF04}"/>
              </a:ext>
            </a:extLst>
          </p:cNvPr>
          <p:cNvSpPr txBox="1"/>
          <p:nvPr/>
        </p:nvSpPr>
        <p:spPr>
          <a:xfrm>
            <a:off x="1219200" y="2057400"/>
            <a:ext cx="5562600" cy="3200876"/>
          </a:xfrm>
          <a:prstGeom prst="rect">
            <a:avLst/>
          </a:prstGeom>
          <a:noFill/>
        </p:spPr>
        <p:txBody>
          <a:bodyPr wrap="square" rtlCol="0">
            <a:spAutoFit/>
          </a:bodyPr>
          <a:lstStyle/>
          <a:p>
            <a:r>
              <a:rPr lang="en-IN" sz="2000" b="1" dirty="0"/>
              <a:t>Advantages</a:t>
            </a:r>
          </a:p>
          <a:p>
            <a:endParaRPr lang="en-IN" sz="2000" b="1" dirty="0"/>
          </a:p>
          <a:p>
            <a:pPr marL="285750" indent="-285750">
              <a:buFont typeface="Arial" panose="020B0604020202020204" pitchFamily="34" charset="0"/>
              <a:buChar char="•"/>
            </a:pPr>
            <a:r>
              <a:rPr lang="en-US" dirty="0">
                <a:solidFill>
                  <a:srgbClr val="000000"/>
                </a:solidFill>
                <a:latin typeface="g_d0_f3"/>
              </a:rPr>
              <a:t>Relatively easy to administer.</a:t>
            </a:r>
          </a:p>
          <a:p>
            <a:pPr marL="285750" indent="-285750">
              <a:buFont typeface="Arial" panose="020B0604020202020204" pitchFamily="34" charset="0"/>
              <a:buChar char="•"/>
            </a:pPr>
            <a:r>
              <a:rPr lang="en-US" dirty="0">
                <a:solidFill>
                  <a:srgbClr val="000000"/>
                </a:solidFill>
                <a:latin typeface="g_d0_f3"/>
              </a:rPr>
              <a:t>Can be developed in less time (compared to other data-collection methods)</a:t>
            </a:r>
          </a:p>
          <a:p>
            <a:pPr marL="285750" indent="-285750">
              <a:buFont typeface="Arial" panose="020B0604020202020204" pitchFamily="34" charset="0"/>
              <a:buChar char="•"/>
            </a:pPr>
            <a:r>
              <a:rPr lang="en-US" dirty="0">
                <a:solidFill>
                  <a:srgbClr val="000000"/>
                </a:solidFill>
                <a:latin typeface="g_d0_f3"/>
              </a:rPr>
              <a:t>Cost-effective, but cost depends on survey mode.</a:t>
            </a:r>
          </a:p>
          <a:p>
            <a:pPr marL="285750" indent="-285750">
              <a:buFont typeface="Arial" panose="020B0604020202020204" pitchFamily="34" charset="0"/>
              <a:buChar char="•"/>
            </a:pPr>
            <a:r>
              <a:rPr lang="en-US" dirty="0">
                <a:solidFill>
                  <a:srgbClr val="000000"/>
                </a:solidFill>
                <a:latin typeface="g_d0_f3"/>
              </a:rPr>
              <a:t>Can be administered remotely via online, mobile devices, mail, email, kiosk, or telephone.</a:t>
            </a:r>
          </a:p>
          <a:p>
            <a:pPr marL="285750" indent="-285750">
              <a:buFont typeface="Arial" panose="020B0604020202020204" pitchFamily="34" charset="0"/>
              <a:buChar char="•"/>
            </a:pPr>
            <a:r>
              <a:rPr lang="en-US" dirty="0">
                <a:solidFill>
                  <a:srgbClr val="000000"/>
                </a:solidFill>
                <a:latin typeface="g_d0_f3"/>
              </a:rPr>
              <a:t>Conducted remotely can reduce or prevent geographical dependence.</a:t>
            </a:r>
          </a:p>
          <a:p>
            <a:endParaRPr lang="en-IN" dirty="0"/>
          </a:p>
        </p:txBody>
      </p:sp>
      <p:sp>
        <p:nvSpPr>
          <p:cNvPr id="5" name="TextBox 4">
            <a:extLst>
              <a:ext uri="{FF2B5EF4-FFF2-40B4-BE49-F238E27FC236}">
                <a16:creationId xmlns:a16="http://schemas.microsoft.com/office/drawing/2014/main" id="{7134C328-D5AA-EA7B-D30E-96E49CEABEAF}"/>
              </a:ext>
            </a:extLst>
          </p:cNvPr>
          <p:cNvSpPr txBox="1"/>
          <p:nvPr/>
        </p:nvSpPr>
        <p:spPr>
          <a:xfrm>
            <a:off x="1295400" y="5856744"/>
            <a:ext cx="5103318" cy="2954655"/>
          </a:xfrm>
          <a:prstGeom prst="rect">
            <a:avLst/>
          </a:prstGeom>
          <a:noFill/>
        </p:spPr>
        <p:txBody>
          <a:bodyPr wrap="square" rtlCol="0">
            <a:spAutoFit/>
          </a:bodyPr>
          <a:lstStyle/>
          <a:p>
            <a:r>
              <a:rPr lang="en-IN" sz="2000" b="1" dirty="0" smtClean="0"/>
              <a:t>Disadvantages</a:t>
            </a:r>
          </a:p>
          <a:p>
            <a:endParaRPr lang="en-IN" sz="2000" b="1" dirty="0"/>
          </a:p>
          <a:p>
            <a:pPr marL="285750" indent="-285750">
              <a:buFont typeface="Arial" panose="020B0604020202020204" pitchFamily="34" charset="0"/>
              <a:buChar char="•"/>
            </a:pPr>
            <a:r>
              <a:rPr lang="en-US" dirty="0">
                <a:solidFill>
                  <a:srgbClr val="000000"/>
                </a:solidFill>
                <a:latin typeface="g_d0_f3"/>
              </a:rPr>
              <a:t>Inflexible Design. The survey that was used by the researcher from the very beginning, as well as the method of administering it, cannot be changed all throughout the process of data gathering</a:t>
            </a:r>
            <a:r>
              <a:rPr lang="en-US" dirty="0">
                <a:solidFill>
                  <a:srgbClr val="000000"/>
                </a:solidFill>
                <a:latin typeface="g_d0_f3"/>
              </a:rPr>
              <a:t>.</a:t>
            </a:r>
            <a:endParaRPr lang="en-US" dirty="0">
              <a:solidFill>
                <a:srgbClr val="000000"/>
              </a:solidFill>
              <a:latin typeface="g_d0_f3"/>
            </a:endParaRPr>
          </a:p>
          <a:p>
            <a:pPr marL="285750" indent="-285750">
              <a:buFont typeface="Arial" panose="020B0604020202020204" pitchFamily="34" charset="0"/>
              <a:buChar char="•"/>
            </a:pPr>
            <a:r>
              <a:rPr lang="en-US" dirty="0">
                <a:solidFill>
                  <a:srgbClr val="000000"/>
                </a:solidFill>
                <a:latin typeface="g_d0_f3"/>
              </a:rPr>
              <a:t>Not Ideal for Controversial Issues</a:t>
            </a:r>
            <a:r>
              <a:rPr lang="en-US" dirty="0">
                <a:solidFill>
                  <a:srgbClr val="000000"/>
                </a:solidFill>
                <a:latin typeface="g_d0_f3"/>
              </a:rPr>
              <a:t>.</a:t>
            </a:r>
            <a:endParaRPr lang="en-US" dirty="0">
              <a:solidFill>
                <a:srgbClr val="000000"/>
              </a:solidFill>
              <a:latin typeface="g_d0_f3"/>
            </a:endParaRPr>
          </a:p>
          <a:p>
            <a:pPr marL="285750" indent="-285750">
              <a:buFont typeface="Arial" panose="020B0604020202020204" pitchFamily="34" charset="0"/>
              <a:buChar char="•"/>
            </a:pPr>
            <a:r>
              <a:rPr lang="en-US" dirty="0">
                <a:solidFill>
                  <a:srgbClr val="000000"/>
                </a:solidFill>
                <a:latin typeface="g_d0_f3"/>
              </a:rPr>
              <a:t>Possible Inappropriateness of Questions.</a:t>
            </a:r>
          </a:p>
          <a:p>
            <a:endParaRPr lang="en-IN" sz="2000" b="1" dirty="0"/>
          </a:p>
        </p:txBody>
      </p:sp>
    </p:spTree>
    <p:extLst>
      <p:ext uri="{BB962C8B-B14F-4D97-AF65-F5344CB8AC3E}">
        <p14:creationId xmlns:p14="http://schemas.microsoft.com/office/powerpoint/2010/main" val="3321884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F0A5DA-CE25-0433-E346-F1017B19B70F}"/>
              </a:ext>
            </a:extLst>
          </p:cNvPr>
          <p:cNvSpPr txBox="1"/>
          <p:nvPr/>
        </p:nvSpPr>
        <p:spPr>
          <a:xfrm>
            <a:off x="914400" y="1459468"/>
            <a:ext cx="2209800" cy="369332"/>
          </a:xfrm>
          <a:prstGeom prst="rect">
            <a:avLst/>
          </a:prstGeom>
          <a:noFill/>
        </p:spPr>
        <p:txBody>
          <a:bodyPr wrap="square" rtlCol="0">
            <a:spAutoFit/>
          </a:bodyPr>
          <a:lstStyle/>
          <a:p>
            <a:r>
              <a:rPr lang="en-IN" b="1" i="0" dirty="0">
                <a:solidFill>
                  <a:srgbClr val="000000"/>
                </a:solidFill>
                <a:effectLst/>
                <a:latin typeface="g_d0_f3"/>
              </a:rPr>
              <a:t>5   </a:t>
            </a:r>
            <a:r>
              <a:rPr lang="en-IN" b="1" i="0" dirty="0" smtClean="0">
                <a:solidFill>
                  <a:srgbClr val="000000"/>
                </a:solidFill>
                <a:effectLst/>
                <a:latin typeface="g_d0_f3"/>
              </a:rPr>
              <a:t>APPLICATIONS</a:t>
            </a:r>
            <a:endParaRPr lang="en-IN" dirty="0"/>
          </a:p>
        </p:txBody>
      </p:sp>
      <p:pic>
        <p:nvPicPr>
          <p:cNvPr id="3" name="object 3">
            <a:extLst>
              <a:ext uri="{FF2B5EF4-FFF2-40B4-BE49-F238E27FC236}">
                <a16:creationId xmlns:a16="http://schemas.microsoft.com/office/drawing/2014/main" id="{291EF4F7-81D9-AC3F-2052-45F8375B53C2}"/>
              </a:ext>
            </a:extLst>
          </p:cNvPr>
          <p:cNvPicPr/>
          <p:nvPr/>
        </p:nvPicPr>
        <p:blipFill>
          <a:blip r:embed="rId2" cstate="print"/>
          <a:stretch>
            <a:fillRect/>
          </a:stretch>
        </p:blipFill>
        <p:spPr>
          <a:xfrm>
            <a:off x="380365" y="365759"/>
            <a:ext cx="993317" cy="276859"/>
          </a:xfrm>
          <a:prstGeom prst="rect">
            <a:avLst/>
          </a:prstGeom>
        </p:spPr>
      </p:pic>
      <p:sp>
        <p:nvSpPr>
          <p:cNvPr id="4" name="TextBox 3">
            <a:extLst>
              <a:ext uri="{FF2B5EF4-FFF2-40B4-BE49-F238E27FC236}">
                <a16:creationId xmlns:a16="http://schemas.microsoft.com/office/drawing/2014/main" id="{B49BCEFD-7F4B-EF67-5316-F4F52E185C6E}"/>
              </a:ext>
            </a:extLst>
          </p:cNvPr>
          <p:cNvSpPr txBox="1"/>
          <p:nvPr/>
        </p:nvSpPr>
        <p:spPr>
          <a:xfrm>
            <a:off x="1066800" y="2312075"/>
            <a:ext cx="59436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latin typeface="g_d0_f3"/>
              </a:rPr>
              <a:t>High Representativeness. Surveys provide a high level of general capability in representing a large population. ...</a:t>
            </a:r>
          </a:p>
          <a:p>
            <a:pPr marL="285750" indent="-285750">
              <a:buFont typeface="Arial" panose="020B0604020202020204" pitchFamily="34" charset="0"/>
              <a:buChar char="•"/>
            </a:pPr>
            <a:r>
              <a:rPr lang="en-US" dirty="0" smtClean="0">
                <a:solidFill>
                  <a:srgbClr val="000000"/>
                </a:solidFill>
                <a:latin typeface="g_d0_f3"/>
              </a:rPr>
              <a:t>Convenient </a:t>
            </a:r>
            <a:r>
              <a:rPr lang="en-US" dirty="0">
                <a:solidFill>
                  <a:srgbClr val="000000"/>
                </a:solidFill>
                <a:latin typeface="g_d0_f3"/>
              </a:rPr>
              <a:t>Data Gathering</a:t>
            </a:r>
            <a:r>
              <a:rPr lang="en-US" dirty="0" smtClean="0">
                <a:solidFill>
                  <a:srgbClr val="000000"/>
                </a:solidFill>
                <a:latin typeface="g_d0_f3"/>
              </a:rPr>
              <a:t>.</a:t>
            </a:r>
            <a:endParaRPr lang="en-US" dirty="0">
              <a:solidFill>
                <a:srgbClr val="000000"/>
              </a:solidFill>
              <a:latin typeface="g_d0_f3"/>
            </a:endParaRPr>
          </a:p>
          <a:p>
            <a:pPr marL="285750" indent="-285750">
              <a:buFont typeface="Arial" panose="020B0604020202020204" pitchFamily="34" charset="0"/>
              <a:buChar char="•"/>
            </a:pPr>
            <a:r>
              <a:rPr lang="en-US" dirty="0">
                <a:solidFill>
                  <a:srgbClr val="000000"/>
                </a:solidFill>
                <a:latin typeface="g_d0_f3"/>
              </a:rPr>
              <a:t>Good Statistical Significance</a:t>
            </a:r>
            <a:r>
              <a:rPr lang="en-US" dirty="0" smtClean="0">
                <a:solidFill>
                  <a:srgbClr val="000000"/>
                </a:solidFill>
                <a:latin typeface="g_d0_f3"/>
              </a:rPr>
              <a:t>.</a:t>
            </a:r>
            <a:endParaRPr lang="en-US" dirty="0">
              <a:solidFill>
                <a:srgbClr val="000000"/>
              </a:solidFill>
              <a:latin typeface="g_d0_f3"/>
            </a:endParaRPr>
          </a:p>
          <a:p>
            <a:pPr marL="285750" indent="-285750">
              <a:buFont typeface="Arial" panose="020B0604020202020204" pitchFamily="34" charset="0"/>
              <a:buChar char="•"/>
            </a:pPr>
            <a:r>
              <a:rPr lang="en-US" dirty="0">
                <a:solidFill>
                  <a:srgbClr val="000000"/>
                </a:solidFill>
                <a:latin typeface="g_d0_f3"/>
              </a:rPr>
              <a:t>Little or No Observer Subjectivity</a:t>
            </a:r>
            <a:r>
              <a:rPr lang="en-US" dirty="0" smtClean="0">
                <a:solidFill>
                  <a:srgbClr val="000000"/>
                </a:solidFill>
                <a:latin typeface="g_d0_f3"/>
              </a:rPr>
              <a:t>.</a:t>
            </a:r>
            <a:endParaRPr lang="en-US" dirty="0">
              <a:solidFill>
                <a:srgbClr val="000000"/>
              </a:solidFill>
              <a:latin typeface="g_d0_f3"/>
            </a:endParaRPr>
          </a:p>
          <a:p>
            <a:pPr marL="285750" indent="-285750">
              <a:buFont typeface="Arial" panose="020B0604020202020204" pitchFamily="34" charset="0"/>
              <a:buChar char="•"/>
            </a:pPr>
            <a:r>
              <a:rPr lang="en-US" dirty="0" smtClean="0">
                <a:solidFill>
                  <a:srgbClr val="000000"/>
                </a:solidFill>
                <a:latin typeface="g_d0_f3"/>
              </a:rPr>
              <a:t>There </a:t>
            </a:r>
            <a:r>
              <a:rPr lang="en-US" dirty="0">
                <a:solidFill>
                  <a:srgbClr val="000000"/>
                </a:solidFill>
                <a:latin typeface="g_d0_f3"/>
              </a:rPr>
              <a:t>are many types of </a:t>
            </a:r>
            <a:r>
              <a:rPr lang="en-US" dirty="0" smtClean="0">
                <a:solidFill>
                  <a:srgbClr val="000000"/>
                </a:solidFill>
                <a:latin typeface="g_d0_f3"/>
              </a:rPr>
              <a:t>survey</a:t>
            </a:r>
            <a:r>
              <a:rPr lang="en-US" dirty="0" smtClean="0">
                <a:solidFill>
                  <a:srgbClr val="000000"/>
                </a:solidFill>
                <a:latin typeface="g_d0_f3"/>
              </a:rPr>
              <a:t> </a:t>
            </a:r>
            <a:r>
              <a:rPr lang="en-US" dirty="0">
                <a:solidFill>
                  <a:srgbClr val="000000"/>
                </a:solidFill>
                <a:latin typeface="g_d0_f3"/>
              </a:rPr>
              <a:t>apps and everyone has its own format, design, and functions.</a:t>
            </a:r>
            <a:endParaRPr lang="en-IN" dirty="0">
              <a:solidFill>
                <a:srgbClr val="000000"/>
              </a:solidFill>
              <a:latin typeface="g_d0_f3"/>
            </a:endParaRPr>
          </a:p>
        </p:txBody>
      </p:sp>
      <p:sp>
        <p:nvSpPr>
          <p:cNvPr id="6" name="TextBox 5">
            <a:extLst>
              <a:ext uri="{FF2B5EF4-FFF2-40B4-BE49-F238E27FC236}">
                <a16:creationId xmlns:a16="http://schemas.microsoft.com/office/drawing/2014/main" id="{16FA4341-5E97-3AB5-138C-50FA9E733295}"/>
              </a:ext>
            </a:extLst>
          </p:cNvPr>
          <p:cNvSpPr txBox="1"/>
          <p:nvPr/>
        </p:nvSpPr>
        <p:spPr>
          <a:xfrm>
            <a:off x="914400" y="4964668"/>
            <a:ext cx="2209800" cy="369332"/>
          </a:xfrm>
          <a:prstGeom prst="rect">
            <a:avLst/>
          </a:prstGeom>
          <a:noFill/>
        </p:spPr>
        <p:txBody>
          <a:bodyPr wrap="square" rtlCol="0">
            <a:spAutoFit/>
          </a:bodyPr>
          <a:lstStyle/>
          <a:p>
            <a:r>
              <a:rPr lang="en-IN" b="1" dirty="0">
                <a:solidFill>
                  <a:srgbClr val="000000"/>
                </a:solidFill>
                <a:latin typeface="g_d0_f3"/>
              </a:rPr>
              <a:t>6 </a:t>
            </a:r>
            <a:r>
              <a:rPr lang="en-IN" b="1" i="0" dirty="0">
                <a:solidFill>
                  <a:srgbClr val="000000"/>
                </a:solidFill>
                <a:effectLst/>
                <a:latin typeface="g_d0_f3"/>
              </a:rPr>
              <a:t>   CONCLUSION</a:t>
            </a:r>
            <a:endParaRPr lang="en-IN" dirty="0"/>
          </a:p>
        </p:txBody>
      </p:sp>
      <p:sp>
        <p:nvSpPr>
          <p:cNvPr id="7" name="TextBox 6">
            <a:extLst>
              <a:ext uri="{FF2B5EF4-FFF2-40B4-BE49-F238E27FC236}">
                <a16:creationId xmlns:a16="http://schemas.microsoft.com/office/drawing/2014/main" id="{E45CC5D8-C361-678B-A8B6-78AD655794EB}"/>
              </a:ext>
            </a:extLst>
          </p:cNvPr>
          <p:cNvSpPr txBox="1"/>
          <p:nvPr/>
        </p:nvSpPr>
        <p:spPr>
          <a:xfrm>
            <a:off x="990600" y="6019800"/>
            <a:ext cx="5943600" cy="2585323"/>
          </a:xfrm>
          <a:prstGeom prst="rect">
            <a:avLst/>
          </a:prstGeom>
          <a:noFill/>
        </p:spPr>
        <p:txBody>
          <a:bodyPr wrap="square" rtlCol="0">
            <a:spAutoFit/>
          </a:bodyPr>
          <a:lstStyle/>
          <a:p>
            <a:pPr marL="285750" indent="-285750" algn="l">
              <a:buFont typeface="Arial" panose="020B0604020202020204" pitchFamily="34" charset="0"/>
              <a:buChar char="•"/>
            </a:pPr>
            <a:r>
              <a:rPr lang="en-IN" dirty="0">
                <a:solidFill>
                  <a:srgbClr val="000000"/>
                </a:solidFill>
                <a:latin typeface="g_d0_f3"/>
              </a:rPr>
              <a:t>The </a:t>
            </a:r>
            <a:r>
              <a:rPr lang="en-IN" dirty="0" smtClean="0">
                <a:solidFill>
                  <a:srgbClr val="000000"/>
                </a:solidFill>
                <a:latin typeface="g_d0_f3"/>
              </a:rPr>
              <a:t>Survey</a:t>
            </a:r>
            <a:r>
              <a:rPr lang="en-IN" dirty="0" smtClean="0">
                <a:solidFill>
                  <a:srgbClr val="000000"/>
                </a:solidFill>
                <a:latin typeface="g_d0_f3"/>
              </a:rPr>
              <a:t> </a:t>
            </a:r>
            <a:r>
              <a:rPr lang="en-IN" dirty="0">
                <a:solidFill>
                  <a:srgbClr val="000000"/>
                </a:solidFill>
                <a:latin typeface="g_d0_f3"/>
              </a:rPr>
              <a:t>app provides a better and more flexible chat system. </a:t>
            </a:r>
          </a:p>
          <a:p>
            <a:pPr marL="285750" indent="-285750" algn="l">
              <a:buFont typeface="Arial" panose="020B0604020202020204" pitchFamily="34" charset="0"/>
              <a:buChar char="•"/>
            </a:pPr>
            <a:r>
              <a:rPr lang="en-IN" dirty="0">
                <a:solidFill>
                  <a:srgbClr val="000000"/>
                </a:solidFill>
                <a:latin typeface="g_d0_f3"/>
              </a:rPr>
              <a:t>Developed with the latest technology in the way of providing a reliable system. </a:t>
            </a:r>
          </a:p>
          <a:p>
            <a:pPr marL="285750" indent="-285750" algn="l">
              <a:buFont typeface="Arial" panose="020B0604020202020204" pitchFamily="34" charset="0"/>
              <a:buChar char="•"/>
            </a:pPr>
            <a:r>
              <a:rPr lang="en-IN" dirty="0">
                <a:solidFill>
                  <a:srgbClr val="000000"/>
                </a:solidFill>
                <a:latin typeface="g_d0_f3"/>
              </a:rPr>
              <a:t>The main advantage of the system </a:t>
            </a:r>
            <a:r>
              <a:rPr lang="en-IN" dirty="0" smtClean="0">
                <a:solidFill>
                  <a:srgbClr val="000000"/>
                </a:solidFill>
                <a:latin typeface="g_d0_f3"/>
              </a:rPr>
              <a:t>is data gathering, </a:t>
            </a:r>
            <a:r>
              <a:rPr lang="en-IN" dirty="0">
                <a:solidFill>
                  <a:srgbClr val="000000"/>
                </a:solidFill>
                <a:latin typeface="g_d0_f3"/>
              </a:rPr>
              <a:t>real-world communication, </a:t>
            </a:r>
            <a:r>
              <a:rPr lang="en-IN" dirty="0" smtClean="0">
                <a:solidFill>
                  <a:srgbClr val="000000"/>
                </a:solidFill>
                <a:latin typeface="g_d0_f3"/>
              </a:rPr>
              <a:t>observation</a:t>
            </a:r>
            <a:r>
              <a:rPr lang="en-IN" dirty="0" smtClean="0">
                <a:solidFill>
                  <a:srgbClr val="000000"/>
                </a:solidFill>
                <a:latin typeface="g_d0_f3"/>
              </a:rPr>
              <a:t>, predictions, </a:t>
            </a:r>
            <a:r>
              <a:rPr lang="en-IN" dirty="0">
                <a:solidFill>
                  <a:srgbClr val="000000"/>
                </a:solidFill>
                <a:latin typeface="g_d0_f3"/>
              </a:rPr>
              <a:t>etc.</a:t>
            </a:r>
          </a:p>
          <a:p>
            <a:r>
              <a:rPr lang="en-IN" dirty="0">
                <a:solidFill>
                  <a:srgbClr val="000000"/>
                </a:solidFill>
                <a:latin typeface="g_d0_f3"/>
              </a:rPr>
              <a:t/>
            </a:r>
            <a:br>
              <a:rPr lang="en-IN" dirty="0">
                <a:solidFill>
                  <a:srgbClr val="000000"/>
                </a:solidFill>
                <a:latin typeface="g_d0_f3"/>
              </a:rPr>
            </a:br>
            <a:endParaRPr lang="en-IN" dirty="0">
              <a:solidFill>
                <a:srgbClr val="000000"/>
              </a:solidFill>
              <a:latin typeface="g_d0_f3"/>
            </a:endParaRPr>
          </a:p>
        </p:txBody>
      </p:sp>
    </p:spTree>
    <p:extLst>
      <p:ext uri="{BB962C8B-B14F-4D97-AF65-F5344CB8AC3E}">
        <p14:creationId xmlns:p14="http://schemas.microsoft.com/office/powerpoint/2010/main" val="4233233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3">
            <a:extLst>
              <a:ext uri="{FF2B5EF4-FFF2-40B4-BE49-F238E27FC236}">
                <a16:creationId xmlns:a16="http://schemas.microsoft.com/office/drawing/2014/main" id="{5E0E0ADC-2473-3B25-AF44-2F4A29A37F22}"/>
              </a:ext>
            </a:extLst>
          </p:cNvPr>
          <p:cNvPicPr/>
          <p:nvPr/>
        </p:nvPicPr>
        <p:blipFill>
          <a:blip r:embed="rId2" cstate="print"/>
          <a:stretch>
            <a:fillRect/>
          </a:stretch>
        </p:blipFill>
        <p:spPr>
          <a:xfrm>
            <a:off x="380365" y="365759"/>
            <a:ext cx="993317" cy="276859"/>
          </a:xfrm>
          <a:prstGeom prst="rect">
            <a:avLst/>
          </a:prstGeom>
        </p:spPr>
      </p:pic>
      <p:sp>
        <p:nvSpPr>
          <p:cNvPr id="3" name="TextBox 2">
            <a:extLst>
              <a:ext uri="{FF2B5EF4-FFF2-40B4-BE49-F238E27FC236}">
                <a16:creationId xmlns:a16="http://schemas.microsoft.com/office/drawing/2014/main" id="{A8586C25-3F77-B862-01DA-9BB596C95758}"/>
              </a:ext>
            </a:extLst>
          </p:cNvPr>
          <p:cNvSpPr txBox="1"/>
          <p:nvPr/>
        </p:nvSpPr>
        <p:spPr>
          <a:xfrm>
            <a:off x="1066800" y="1129803"/>
            <a:ext cx="2819400" cy="646331"/>
          </a:xfrm>
          <a:prstGeom prst="rect">
            <a:avLst/>
          </a:prstGeom>
          <a:noFill/>
        </p:spPr>
        <p:txBody>
          <a:bodyPr wrap="square" rtlCol="0">
            <a:spAutoFit/>
          </a:bodyPr>
          <a:lstStyle/>
          <a:p>
            <a:r>
              <a:rPr lang="en-US" sz="1800" b="1" kern="0" dirty="0">
                <a:effectLst/>
                <a:latin typeface="Calibri" panose="020F0502020204030204" pitchFamily="34" charset="0"/>
                <a:ea typeface="Calibri" panose="020F0502020204030204" pitchFamily="34" charset="0"/>
              </a:rPr>
              <a:t>7    FUTURE</a:t>
            </a:r>
            <a:r>
              <a:rPr lang="en-US" sz="1800" b="1" kern="0" spc="-20" dirty="0">
                <a:effectLst/>
                <a:latin typeface="Calibri" panose="020F0502020204030204" pitchFamily="34" charset="0"/>
                <a:ea typeface="Calibri" panose="020F0502020204030204" pitchFamily="34" charset="0"/>
              </a:rPr>
              <a:t> </a:t>
            </a:r>
            <a:r>
              <a:rPr lang="en-US" sz="1800" b="1" kern="0" dirty="0">
                <a:effectLst/>
                <a:latin typeface="Calibri" panose="020F0502020204030204" pitchFamily="34" charset="0"/>
                <a:ea typeface="Calibri" panose="020F0502020204030204" pitchFamily="34" charset="0"/>
              </a:rPr>
              <a:t>SCOPE</a:t>
            </a:r>
            <a:endParaRPr lang="en-IN" sz="1800" b="1" kern="0" dirty="0">
              <a:effectLst/>
              <a:latin typeface="Calibri" panose="020F0502020204030204" pitchFamily="34" charset="0"/>
              <a:ea typeface="Calibri" panose="020F0502020204030204" pitchFamily="34" charset="0"/>
            </a:endParaRPr>
          </a:p>
          <a:p>
            <a:endParaRPr lang="en-IN" dirty="0"/>
          </a:p>
        </p:txBody>
      </p:sp>
      <p:sp>
        <p:nvSpPr>
          <p:cNvPr id="4" name="TextBox 3">
            <a:extLst>
              <a:ext uri="{FF2B5EF4-FFF2-40B4-BE49-F238E27FC236}">
                <a16:creationId xmlns:a16="http://schemas.microsoft.com/office/drawing/2014/main" id="{20D87BCE-76DB-0499-C834-7E7D66D01E93}"/>
              </a:ext>
            </a:extLst>
          </p:cNvPr>
          <p:cNvSpPr txBox="1"/>
          <p:nvPr/>
        </p:nvSpPr>
        <p:spPr>
          <a:xfrm>
            <a:off x="1066800" y="1694409"/>
            <a:ext cx="5181600" cy="480131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latin typeface="g_d0_f3"/>
              </a:rPr>
              <a:t>developments are moving into an entirely new realm of near-complete automation</a:t>
            </a:r>
          </a:p>
          <a:p>
            <a:endParaRPr lang="en-US" dirty="0">
              <a:solidFill>
                <a:srgbClr val="000000"/>
              </a:solidFill>
              <a:latin typeface="g_d0_f3"/>
            </a:endParaRPr>
          </a:p>
          <a:p>
            <a:pPr marL="285750" indent="-285750">
              <a:buFont typeface="Arial" panose="020B0604020202020204" pitchFamily="34" charset="0"/>
              <a:buChar char="•"/>
            </a:pPr>
            <a:r>
              <a:rPr lang="en-US" dirty="0">
                <a:solidFill>
                  <a:srgbClr val="000000"/>
                </a:solidFill>
                <a:latin typeface="g_d0_f3"/>
              </a:rPr>
              <a:t>The majority of bots are being used today to provide answers to simple and quick questions</a:t>
            </a:r>
          </a:p>
          <a:p>
            <a:pPr marL="285750" indent="-285750">
              <a:buFont typeface="Arial" panose="020B0604020202020204" pitchFamily="34" charset="0"/>
              <a:buChar char="•"/>
            </a:pPr>
            <a:endParaRPr lang="en-US" dirty="0">
              <a:solidFill>
                <a:srgbClr val="000000"/>
              </a:solidFill>
              <a:latin typeface="g_d0_f3"/>
            </a:endParaRPr>
          </a:p>
          <a:p>
            <a:pPr marL="285750" indent="-285750">
              <a:buFont typeface="Arial" panose="020B0604020202020204" pitchFamily="34" charset="0"/>
              <a:buChar char="•"/>
            </a:pPr>
            <a:r>
              <a:rPr lang="en-US" dirty="0" smtClean="0">
                <a:solidFill>
                  <a:srgbClr val="000000"/>
                </a:solidFill>
                <a:latin typeface="g_d0_f3"/>
              </a:rPr>
              <a:t>Survey</a:t>
            </a:r>
            <a:r>
              <a:rPr lang="en-US" dirty="0" smtClean="0">
                <a:solidFill>
                  <a:srgbClr val="000000"/>
                </a:solidFill>
                <a:latin typeface="g_d0_f3"/>
              </a:rPr>
              <a:t> </a:t>
            </a:r>
            <a:r>
              <a:rPr lang="en-US" dirty="0">
                <a:solidFill>
                  <a:srgbClr val="000000"/>
                </a:solidFill>
                <a:latin typeface="g_d0_f3"/>
              </a:rPr>
              <a:t>apps are great at answering simple or even </a:t>
            </a:r>
            <a:r>
              <a:rPr lang="en-US" dirty="0" smtClean="0">
                <a:solidFill>
                  <a:srgbClr val="000000"/>
                </a:solidFill>
                <a:latin typeface="g_d0_f3"/>
              </a:rPr>
              <a:t>complex</a:t>
            </a:r>
          </a:p>
          <a:p>
            <a:pPr marL="285750" indent="-285750">
              <a:buFont typeface="Arial" panose="020B0604020202020204" pitchFamily="34" charset="0"/>
              <a:buChar char="•"/>
            </a:pPr>
            <a:endParaRPr lang="en-US" dirty="0" smtClean="0">
              <a:solidFill>
                <a:srgbClr val="000000"/>
              </a:solidFill>
              <a:latin typeface="g_d0_f3"/>
            </a:endParaRPr>
          </a:p>
          <a:p>
            <a:pPr marL="285750" indent="-285750">
              <a:buFont typeface="Arial" panose="020B0604020202020204" pitchFamily="34" charset="0"/>
              <a:buChar char="•"/>
            </a:pPr>
            <a:r>
              <a:rPr lang="en-US" dirty="0">
                <a:solidFill>
                  <a:srgbClr val="000000"/>
                </a:solidFill>
                <a:latin typeface="g_d0_f3"/>
              </a:rPr>
              <a:t>The activities and items covered by the survey or </a:t>
            </a:r>
            <a:r>
              <a:rPr lang="en-US" dirty="0" smtClean="0">
                <a:solidFill>
                  <a:srgbClr val="000000"/>
                </a:solidFill>
                <a:latin typeface="g_d0_f3"/>
              </a:rPr>
              <a:t>inspection</a:t>
            </a:r>
          </a:p>
          <a:p>
            <a:pPr marL="285750" indent="-285750">
              <a:buFont typeface="Arial" panose="020B0604020202020204" pitchFamily="34" charset="0"/>
              <a:buChar char="•"/>
            </a:pPr>
            <a:endParaRPr lang="en-US" dirty="0">
              <a:solidFill>
                <a:srgbClr val="000000"/>
              </a:solidFill>
              <a:latin typeface="g_d0_f3"/>
            </a:endParaRPr>
          </a:p>
          <a:p>
            <a:pPr marL="285750" indent="-285750">
              <a:buFont typeface="Arial" panose="020B0604020202020204" pitchFamily="34" charset="0"/>
              <a:buChar char="•"/>
            </a:pPr>
            <a:r>
              <a:rPr lang="en-US" dirty="0">
                <a:solidFill>
                  <a:srgbClr val="000000"/>
                </a:solidFill>
                <a:latin typeface="g_d0_f3"/>
              </a:rPr>
              <a:t>Survey apps are applications that enable people to take surveys on their smartphone or tablet, even when the device is not connected to the internet</a:t>
            </a:r>
          </a:p>
        </p:txBody>
      </p:sp>
      <p:sp>
        <p:nvSpPr>
          <p:cNvPr id="5" name="TextBox 4">
            <a:extLst>
              <a:ext uri="{FF2B5EF4-FFF2-40B4-BE49-F238E27FC236}">
                <a16:creationId xmlns:a16="http://schemas.microsoft.com/office/drawing/2014/main" id="{4953AF8E-2470-6782-75C9-A2107EF545C6}"/>
              </a:ext>
            </a:extLst>
          </p:cNvPr>
          <p:cNvSpPr txBox="1"/>
          <p:nvPr/>
        </p:nvSpPr>
        <p:spPr>
          <a:xfrm>
            <a:off x="1066800" y="6737163"/>
            <a:ext cx="1828800" cy="369332"/>
          </a:xfrm>
          <a:prstGeom prst="rect">
            <a:avLst/>
          </a:prstGeom>
          <a:noFill/>
        </p:spPr>
        <p:txBody>
          <a:bodyPr wrap="square" rtlCol="0">
            <a:spAutoFit/>
          </a:bodyPr>
          <a:lstStyle/>
          <a:p>
            <a:r>
              <a:rPr lang="en-IN" b="1" dirty="0"/>
              <a:t>8    APPENDIX</a:t>
            </a:r>
          </a:p>
        </p:txBody>
      </p:sp>
      <p:sp>
        <p:nvSpPr>
          <p:cNvPr id="6" name="TextBox 5">
            <a:extLst>
              <a:ext uri="{FF2B5EF4-FFF2-40B4-BE49-F238E27FC236}">
                <a16:creationId xmlns:a16="http://schemas.microsoft.com/office/drawing/2014/main" id="{6184A440-47AD-0D23-B3D1-7DDF4A69BAD7}"/>
              </a:ext>
            </a:extLst>
          </p:cNvPr>
          <p:cNvSpPr txBox="1"/>
          <p:nvPr/>
        </p:nvSpPr>
        <p:spPr>
          <a:xfrm>
            <a:off x="1066800" y="7391400"/>
            <a:ext cx="6019800" cy="1477328"/>
          </a:xfrm>
          <a:prstGeom prst="rect">
            <a:avLst/>
          </a:prstGeom>
          <a:noFill/>
        </p:spPr>
        <p:txBody>
          <a:bodyPr wrap="square" rtlCol="0">
            <a:spAutoFit/>
          </a:bodyPr>
          <a:lstStyle/>
          <a:p>
            <a:r>
              <a:rPr lang="en-IN" dirty="0"/>
              <a:t>Source Code</a:t>
            </a:r>
          </a:p>
          <a:p>
            <a:endParaRPr lang="en-IN" dirty="0"/>
          </a:p>
          <a:p>
            <a:r>
              <a:rPr lang="en-IN" dirty="0"/>
              <a:t>        </a:t>
            </a:r>
            <a:r>
              <a:rPr lang="en-IN" dirty="0" smtClean="0"/>
              <a:t>Visit: </a:t>
            </a:r>
            <a:r>
              <a:rPr lang="en-US" dirty="0">
                <a:hlinkClick r:id="rId3"/>
              </a:rPr>
              <a:t>https://github.com/kaviyalaxmi/Compose-Input-A-Demonstration-of-Text-Input-and-Validation-with-Android-Compose (</a:t>
            </a:r>
            <a:r>
              <a:rPr lang="en-US" dirty="0" smtClean="0">
                <a:hlinkClick r:id="rId3"/>
              </a:rPr>
              <a:t>github.com)</a:t>
            </a:r>
            <a:endParaRPr lang="en-IN" dirty="0"/>
          </a:p>
        </p:txBody>
      </p:sp>
    </p:spTree>
    <p:extLst>
      <p:ext uri="{BB962C8B-B14F-4D97-AF65-F5344CB8AC3E}">
        <p14:creationId xmlns:p14="http://schemas.microsoft.com/office/powerpoint/2010/main" val="1970769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TotalTime>
  <Words>406</Words>
  <Application>Microsoft Office PowerPoint</Application>
  <PresentationFormat>Custom</PresentationFormat>
  <Paragraphs>53</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MT</vt:lpstr>
      <vt:lpstr>Calibri</vt:lpstr>
      <vt:lpstr>g_d0_f2</vt:lpstr>
      <vt:lpstr>g_d0_f3</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Gateway Customer</dc:creator>
  <cp:lastModifiedBy>$andy</cp:lastModifiedBy>
  <cp:revision>5</cp:revision>
  <dcterms:created xsi:type="dcterms:W3CDTF">2023-04-12T06:43:55Z</dcterms:created>
  <dcterms:modified xsi:type="dcterms:W3CDTF">2023-04-12T18:48:53Z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2023-04-04T00:00:00Z</vt:filetime>
  </property>
  <property fmtid="{D5CDD505-2E9C-101B-9397-08002B2CF9AE}" pid="3" name="Creator">
    <vt:lpwstr>Microsoft® Word 2021</vt:lpwstr>
  </property>
  <property fmtid="{D5CDD505-2E9C-101B-9397-08002B2CF9AE}" pid="4" name="LastSaved">
    <vt:filetime>2023-04-12T00:00:00Z</vt:filetime>
  </property>
</Properties>
</file>