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Lst>
  <p:sldSz cx="9753600" cy="7315200"/>
  <p:notesSz cx="6858000" cy="9144000"/>
  <p:embeddedFontLst>
    <p:embeddedFont>
      <p:font typeface="Vollkorn Bold" charset="1" panose="00000800000000000000"/>
      <p:regular r:id="rId17"/>
    </p:embeddedFont>
    <p:embeddedFont>
      <p:font typeface="Vollkorn" charset="1" panose="00000500000000000000"/>
      <p:regular r:id="rId18"/>
    </p:embeddedFont>
    <p:embeddedFont>
      <p:font typeface="Calibri (MS) Bold" charset="1" panose="020F0702030404030204"/>
      <p:regular r:id="rId19"/>
    </p:embeddedFont>
    <p:embeddedFont>
      <p:font typeface="Calibri (MS)" charset="1" panose="020F0502020204030204"/>
      <p:regular r:id="rId20"/>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fonts/font17.fntdata" Type="http://schemas.openxmlformats.org/officeDocument/2006/relationships/font"/><Relationship Id="rId18" Target="fonts/font18.fntdata" Type="http://schemas.openxmlformats.org/officeDocument/2006/relationships/font"/><Relationship Id="rId19" Target="fonts/font19.fntdata" Type="http://schemas.openxmlformats.org/officeDocument/2006/relationships/font"/><Relationship Id="rId2" Target="presProps.xml" Type="http://schemas.openxmlformats.org/officeDocument/2006/relationships/presProps"/><Relationship Id="rId20" Target="fonts/font20.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svg" Type="http://schemas.openxmlformats.org/officeDocument/2006/relationships/image"/><Relationship Id="rId4" Target="../media/image3.png" Type="http://schemas.openxmlformats.org/officeDocument/2006/relationships/image"/><Relationship Id="rId5" Target="../media/image4.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 Id="rId4" Target="../media/image5.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png" Type="http://schemas.openxmlformats.org/officeDocument/2006/relationships/image"/><Relationship Id="rId3" Target="../media/image4.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9753600" cy="7315200"/>
          </a:xfrm>
          <a:custGeom>
            <a:avLst/>
            <a:gdLst/>
            <a:ahLst/>
            <a:cxnLst/>
            <a:rect r="r" b="b" t="t" l="l"/>
            <a:pathLst>
              <a:path h="7315200" w="9753600">
                <a:moveTo>
                  <a:pt x="0" y="0"/>
                </a:moveTo>
                <a:lnTo>
                  <a:pt x="9753600" y="0"/>
                </a:lnTo>
                <a:lnTo>
                  <a:pt x="9753600" y="7315200"/>
                </a:lnTo>
                <a:lnTo>
                  <a:pt x="0" y="731520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3" id="3"/>
          <p:cNvGrpSpPr/>
          <p:nvPr/>
        </p:nvGrpSpPr>
        <p:grpSpPr>
          <a:xfrm rot="0">
            <a:off x="-10160" y="-7620"/>
            <a:ext cx="9773920" cy="1110827"/>
            <a:chOff x="0" y="0"/>
            <a:chExt cx="13031893" cy="1481102"/>
          </a:xfrm>
        </p:grpSpPr>
        <p:sp>
          <p:nvSpPr>
            <p:cNvPr name="Freeform 4" id="4"/>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5" id="5"/>
          <p:cNvGrpSpPr/>
          <p:nvPr/>
        </p:nvGrpSpPr>
        <p:grpSpPr>
          <a:xfrm rot="0">
            <a:off x="4673600" y="-7620"/>
            <a:ext cx="5080000" cy="680720"/>
            <a:chOff x="0" y="0"/>
            <a:chExt cx="6773333" cy="907627"/>
          </a:xfrm>
        </p:grpSpPr>
        <p:sp>
          <p:nvSpPr>
            <p:cNvPr name="Freeform 6" id="6"/>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7" id="7"/>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8" id="8"/>
          <p:cNvGrpSpPr/>
          <p:nvPr/>
        </p:nvGrpSpPr>
        <p:grpSpPr>
          <a:xfrm rot="0">
            <a:off x="568960" y="1463040"/>
            <a:ext cx="8375091" cy="3502722"/>
            <a:chOff x="0" y="0"/>
            <a:chExt cx="11166788" cy="4670296"/>
          </a:xfrm>
        </p:grpSpPr>
        <p:sp>
          <p:nvSpPr>
            <p:cNvPr name="Freeform 9" id="9"/>
            <p:cNvSpPr/>
            <p:nvPr/>
          </p:nvSpPr>
          <p:spPr>
            <a:xfrm flipH="false" flipV="false" rot="0">
              <a:off x="0" y="0"/>
              <a:ext cx="11166788" cy="4670296"/>
            </a:xfrm>
            <a:custGeom>
              <a:avLst/>
              <a:gdLst/>
              <a:ahLst/>
              <a:cxnLst/>
              <a:rect r="r" b="b" t="t" l="l"/>
              <a:pathLst>
                <a:path h="4670296" w="11166788">
                  <a:moveTo>
                    <a:pt x="0" y="0"/>
                  </a:moveTo>
                  <a:lnTo>
                    <a:pt x="11166788" y="0"/>
                  </a:lnTo>
                  <a:lnTo>
                    <a:pt x="11166788" y="4670296"/>
                  </a:lnTo>
                  <a:lnTo>
                    <a:pt x="0" y="4670296"/>
                  </a:lnTo>
                  <a:close/>
                </a:path>
              </a:pathLst>
            </a:custGeom>
            <a:solidFill>
              <a:srgbClr val="000000">
                <a:alpha val="0"/>
              </a:srgbClr>
            </a:solidFill>
          </p:spPr>
        </p:sp>
        <p:sp>
          <p:nvSpPr>
            <p:cNvPr name="TextBox 10" id="10"/>
            <p:cNvSpPr txBox="true"/>
            <p:nvPr/>
          </p:nvSpPr>
          <p:spPr>
            <a:xfrm>
              <a:off x="0" y="9525"/>
              <a:ext cx="11166788" cy="4660771"/>
            </a:xfrm>
            <a:prstGeom prst="rect">
              <a:avLst/>
            </a:prstGeom>
          </p:spPr>
          <p:txBody>
            <a:bodyPr anchor="b" rtlCol="false" tIns="0" lIns="0" bIns="0" rIns="0"/>
            <a:lstStyle/>
            <a:p>
              <a:pPr algn="l">
                <a:lnSpc>
                  <a:spcPts val="3686"/>
                </a:lnSpc>
              </a:pPr>
              <a:r>
                <a:rPr lang="en-US" b="true" sz="3071" spc="-6">
                  <a:solidFill>
                    <a:srgbClr val="4DE1EA"/>
                  </a:solidFill>
                  <a:latin typeface="Vollkorn Bold"/>
                  <a:ea typeface="Vollkorn Bold"/>
                  <a:cs typeface="Vollkorn Bold"/>
                  <a:sym typeface="Vollkorn Bold"/>
                </a:rPr>
                <a:t>STUDENT NAME:</a:t>
              </a:r>
              <a:r>
                <a:rPr lang="en-US" sz="3071" spc="-6">
                  <a:solidFill>
                    <a:srgbClr val="F2F2F2"/>
                  </a:solidFill>
                  <a:latin typeface="Vollkorn"/>
                  <a:ea typeface="Vollkorn"/>
                  <a:cs typeface="Vollkorn"/>
                  <a:sym typeface="Vollkorn"/>
                </a:rPr>
                <a:t>L.KAVIYA </a:t>
              </a:r>
            </a:p>
            <a:p>
              <a:pPr algn="l">
                <a:lnSpc>
                  <a:spcPts val="3686"/>
                </a:lnSpc>
              </a:pPr>
              <a:r>
                <a:rPr lang="en-US" b="true" sz="3071" spc="-6">
                  <a:solidFill>
                    <a:srgbClr val="4DE1EA"/>
                  </a:solidFill>
                  <a:latin typeface="Vollkorn Bold"/>
                  <a:ea typeface="Vollkorn Bold"/>
                  <a:cs typeface="Vollkorn Bold"/>
                  <a:sym typeface="Vollkorn Bold"/>
                </a:rPr>
                <a:t>REGESTER NO AND NMID:</a:t>
              </a:r>
              <a:r>
                <a:rPr lang="en-US" b="true" sz="3071" spc="-6">
                  <a:solidFill>
                    <a:srgbClr val="FFFFFF"/>
                  </a:solidFill>
                  <a:latin typeface="Vollkorn Bold"/>
                  <a:ea typeface="Vollkorn Bold"/>
                  <a:cs typeface="Vollkorn Bold"/>
                  <a:sym typeface="Vollkorn Bold"/>
                </a:rPr>
                <a:t> 31024U18023 </a:t>
              </a:r>
              <a:r>
                <a:rPr lang="en-US" b="true" sz="3071" spc="-6">
                  <a:solidFill>
                    <a:srgbClr val="F2F2F2"/>
                  </a:solidFill>
                  <a:latin typeface="Vollkorn Bold"/>
                  <a:ea typeface="Vollkorn Bold"/>
                  <a:cs typeface="Vollkorn Bold"/>
                  <a:sym typeface="Vollkorn Bold"/>
                </a:rPr>
                <a:t>&amp; auttvu31024u18142</a:t>
              </a:r>
            </a:p>
            <a:p>
              <a:pPr algn="l">
                <a:lnSpc>
                  <a:spcPts val="3686"/>
                </a:lnSpc>
              </a:pPr>
              <a:r>
                <a:rPr lang="en-US" b="true" sz="3071" spc="-6">
                  <a:solidFill>
                    <a:srgbClr val="4DE1EA"/>
                  </a:solidFill>
                  <a:latin typeface="Vollkorn Bold"/>
                  <a:ea typeface="Vollkorn Bold"/>
                  <a:cs typeface="Vollkorn Bold"/>
                  <a:sym typeface="Vollkorn Bold"/>
                </a:rPr>
                <a:t>DEPARTMENT:</a:t>
              </a:r>
              <a:r>
                <a:rPr lang="en-US" b="true" sz="3071" spc="-6">
                  <a:solidFill>
                    <a:srgbClr val="F2F2F2"/>
                  </a:solidFill>
                  <a:latin typeface="Vollkorn Bold"/>
                  <a:ea typeface="Vollkorn Bold"/>
                  <a:cs typeface="Vollkorn Bold"/>
                  <a:sym typeface="Vollkorn Bold"/>
                </a:rPr>
                <a:t>BSC.CS</a:t>
              </a:r>
            </a:p>
            <a:p>
              <a:pPr algn="l">
                <a:lnSpc>
                  <a:spcPts val="3686"/>
                </a:lnSpc>
              </a:pPr>
              <a:r>
                <a:rPr lang="en-US" b="true" sz="3072" spc="-6">
                  <a:solidFill>
                    <a:srgbClr val="4DE1EA"/>
                  </a:solidFill>
                  <a:latin typeface="Vollkorn Bold"/>
                  <a:ea typeface="Vollkorn Bold"/>
                  <a:cs typeface="Vollkorn Bold"/>
                  <a:sym typeface="Vollkorn Bold"/>
                </a:rPr>
                <a:t>COLLAGE:</a:t>
              </a:r>
              <a:r>
                <a:rPr lang="en-US" b="true" sz="3072" spc="-6">
                  <a:solidFill>
                    <a:srgbClr val="F2F2F2"/>
                  </a:solidFill>
                  <a:latin typeface="Vollkorn Bold"/>
                  <a:ea typeface="Vollkorn Bold"/>
                  <a:cs typeface="Vollkorn Bold"/>
                  <a:sym typeface="Vollkorn Bold"/>
                </a:rPr>
                <a:t>GTM COLLAGE\ THIRUVALLUVAR  UNIVERSITY </a:t>
              </a:r>
            </a:p>
            <a:p>
              <a:pPr algn="l">
                <a:lnSpc>
                  <a:spcPts val="3686"/>
                </a:lnSpc>
              </a:pPr>
              <a:r>
                <a:rPr lang="en-US" b="true" sz="3071" spc="-6">
                  <a:solidFill>
                    <a:srgbClr val="F2F2F2"/>
                  </a:solidFill>
                  <a:latin typeface="Vollkorn Bold"/>
                  <a:ea typeface="Vollkorn Bold"/>
                  <a:cs typeface="Vollkorn Bold"/>
                  <a:sym typeface="Vollkorn Bold"/>
                </a:rPr>
                <a:t>NMID: 8581D1596512B2EA29B4D7764305A39F</a:t>
              </a:r>
            </a:p>
          </p:txBody>
        </p:sp>
      </p:gr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Conclusion</a:t>
              </a:r>
            </a:p>
          </p:txBody>
        </p:sp>
      </p:grpSp>
      <p:sp>
        <p:nvSpPr>
          <p:cNvPr name="TextBox 10" id="10"/>
          <p:cNvSpPr txBox="true"/>
          <p:nvPr/>
        </p:nvSpPr>
        <p:spPr>
          <a:xfrm rot="0">
            <a:off x="579120" y="2110232"/>
            <a:ext cx="8595360" cy="4590288"/>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Social Learning Platform would provide a comprehensive solution for students to engage with each other, share resources, and learn collaboratively. By leveraging modern technologies and tools, this platform would enhance the overall learning experience and improve academic outcomes.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a:grpSpLocks noChangeAspect="true"/>
          </p:cNvGrpSpPr>
          <p:nvPr/>
        </p:nvGrpSpPr>
        <p:grpSpPr>
          <a:xfrm rot="0">
            <a:off x="191479" y="1430153"/>
            <a:ext cx="9331695" cy="5031120"/>
            <a:chOff x="0" y="0"/>
            <a:chExt cx="12442260" cy="6708160"/>
          </a:xfrm>
        </p:grpSpPr>
        <p:sp>
          <p:nvSpPr>
            <p:cNvPr name="Freeform 8" id="8" descr="kaviya .png"/>
            <p:cNvSpPr/>
            <p:nvPr/>
          </p:nvSpPr>
          <p:spPr>
            <a:xfrm flipH="false" flipV="false" rot="0">
              <a:off x="0" y="0"/>
              <a:ext cx="12442317" cy="6708140"/>
            </a:xfrm>
            <a:custGeom>
              <a:avLst/>
              <a:gdLst/>
              <a:ahLst/>
              <a:cxnLst/>
              <a:rect r="r" b="b" t="t" l="l"/>
              <a:pathLst>
                <a:path h="6708140" w="12442317">
                  <a:moveTo>
                    <a:pt x="0" y="0"/>
                  </a:moveTo>
                  <a:lnTo>
                    <a:pt x="12442317" y="0"/>
                  </a:lnTo>
                  <a:lnTo>
                    <a:pt x="12442317" y="6708140"/>
                  </a:lnTo>
                  <a:lnTo>
                    <a:pt x="0" y="6708140"/>
                  </a:lnTo>
                  <a:lnTo>
                    <a:pt x="0" y="0"/>
                  </a:lnTo>
                  <a:close/>
                </a:path>
              </a:pathLst>
            </a:custGeom>
            <a:blipFill>
              <a:blip r:embed="rId4"/>
              <a:stretch>
                <a:fillRect l="0" t="0" r="0" b="0"/>
              </a:stretch>
            </a:blipFill>
          </p:spPr>
        </p:sp>
      </p:gr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b="true">
                  <a:solidFill>
                    <a:srgbClr val="04617B"/>
                  </a:solidFill>
                  <a:latin typeface="Calibri (MS) Bold"/>
                  <a:ea typeface="Calibri (MS) Bold"/>
                  <a:cs typeface="Calibri (MS) Bold"/>
                  <a:sym typeface="Calibri (MS) Bold"/>
                </a:rPr>
                <a:t>PROJECT TITLE </a:t>
              </a:r>
            </a:p>
          </p:txBody>
        </p:sp>
      </p:grpSp>
      <p:sp>
        <p:nvSpPr>
          <p:cNvPr name="TextBox 10" id="10"/>
          <p:cNvSpPr txBox="true"/>
          <p:nvPr/>
        </p:nvSpPr>
        <p:spPr>
          <a:xfrm rot="0">
            <a:off x="579120" y="2110232"/>
            <a:ext cx="8595360" cy="4590288"/>
          </a:xfrm>
          <a:prstGeom prst="rect">
            <a:avLst/>
          </a:prstGeom>
        </p:spPr>
        <p:txBody>
          <a:bodyPr anchor="t" rtlCol="false" tIns="0" lIns="0" bIns="0" rIns="0">
            <a:spAutoFit/>
          </a:bodyPr>
          <a:lstStyle/>
          <a:p>
            <a:pPr algn="l" marL="823637" indent="-411819" lvl="1">
              <a:lnSpc>
                <a:spcPts val="7680"/>
              </a:lnSpc>
              <a:buFont typeface="Arial"/>
              <a:buChar char="•"/>
            </a:pPr>
            <a:r>
              <a:rPr lang="en-US" b="true" sz="6400" spc="-14">
                <a:solidFill>
                  <a:srgbClr val="000000"/>
                </a:solidFill>
                <a:latin typeface="Vollkorn Bold"/>
                <a:ea typeface="Vollkorn Bold"/>
                <a:cs typeface="Vollkorn Bold"/>
                <a:sym typeface="Vollkorn Bold"/>
              </a:rPr>
              <a:t>SOCIAL MEDIA &amp;</a:t>
            </a:r>
          </a:p>
          <a:p>
            <a:pPr algn="l" marL="823637" indent="-411819" lvl="1">
              <a:lnSpc>
                <a:spcPts val="7680"/>
              </a:lnSpc>
            </a:pPr>
            <a:r>
              <a:rPr lang="en-US" b="true" sz="6400" spc="-14">
                <a:solidFill>
                  <a:srgbClr val="000000"/>
                </a:solidFill>
                <a:latin typeface="Vollkorn Bold"/>
                <a:ea typeface="Vollkorn Bold"/>
                <a:cs typeface="Vollkorn Bold"/>
                <a:sym typeface="Vollkorn Bold"/>
              </a:rPr>
              <a:t>EDUCATION</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675249" y="1199727"/>
            <a:ext cx="8590671" cy="1152128"/>
            <a:chOff x="0" y="0"/>
            <a:chExt cx="11454228" cy="1536171"/>
          </a:xfrm>
        </p:grpSpPr>
        <p:sp>
          <p:nvSpPr>
            <p:cNvPr name="Freeform 8" id="8"/>
            <p:cNvSpPr/>
            <p:nvPr/>
          </p:nvSpPr>
          <p:spPr>
            <a:xfrm flipH="false" flipV="false" rot="0">
              <a:off x="0" y="0"/>
              <a:ext cx="11454228" cy="1536171"/>
            </a:xfrm>
            <a:custGeom>
              <a:avLst/>
              <a:gdLst/>
              <a:ahLst/>
              <a:cxnLst/>
              <a:rect r="r" b="b" t="t" l="l"/>
              <a:pathLst>
                <a:path h="1536171" w="11454228">
                  <a:moveTo>
                    <a:pt x="0" y="0"/>
                  </a:moveTo>
                  <a:lnTo>
                    <a:pt x="11454228" y="0"/>
                  </a:lnTo>
                  <a:lnTo>
                    <a:pt x="11454228" y="1536171"/>
                  </a:lnTo>
                  <a:lnTo>
                    <a:pt x="0" y="1536171"/>
                  </a:lnTo>
                  <a:close/>
                </a:path>
              </a:pathLst>
            </a:custGeom>
            <a:solidFill>
              <a:srgbClr val="000000">
                <a:alpha val="0"/>
              </a:srgbClr>
            </a:solidFill>
          </p:spPr>
        </p:sp>
        <p:sp>
          <p:nvSpPr>
            <p:cNvPr name="TextBox 9" id="9"/>
            <p:cNvSpPr txBox="true"/>
            <p:nvPr/>
          </p:nvSpPr>
          <p:spPr>
            <a:xfrm>
              <a:off x="0" y="-85725"/>
              <a:ext cx="11454228" cy="1621896"/>
            </a:xfrm>
            <a:prstGeom prst="rect">
              <a:avLst/>
            </a:prstGeom>
          </p:spPr>
          <p:txBody>
            <a:bodyPr anchor="b" rtlCol="false" tIns="0" lIns="0" bIns="0" rIns="0"/>
            <a:lstStyle/>
            <a:p>
              <a:pPr algn="l">
                <a:lnSpc>
                  <a:spcPts val="5759"/>
                </a:lnSpc>
              </a:pPr>
              <a:r>
                <a:rPr lang="en-US" sz="4799" b="true">
                  <a:solidFill>
                    <a:srgbClr val="04617B"/>
                  </a:solidFill>
                  <a:latin typeface="Calibri (MS) Bold"/>
                  <a:ea typeface="Calibri (MS) Bold"/>
                  <a:cs typeface="Calibri (MS) Bold"/>
                  <a:sym typeface="Calibri (MS) Bold"/>
                </a:rPr>
                <a:t>AGEND</a:t>
              </a:r>
            </a:p>
            <a:p>
              <a:pPr algn="l">
                <a:lnSpc>
                  <a:spcPts val="5759"/>
                </a:lnSpc>
              </a:pPr>
              <a:r>
                <a:rPr lang="en-US" sz="4799" b="true">
                  <a:solidFill>
                    <a:srgbClr val="04617B"/>
                  </a:solidFill>
                  <a:latin typeface="Calibri (MS) Bold"/>
                  <a:ea typeface="Calibri (MS) Bold"/>
                  <a:cs typeface="Calibri (MS) Bold"/>
                  <a:sym typeface="Calibri (MS) Bold"/>
                </a:rPr>
                <a:t>A</a:t>
              </a:r>
            </a:p>
          </p:txBody>
        </p:sp>
      </p:grpSp>
      <p:sp>
        <p:nvSpPr>
          <p:cNvPr name="TextBox 10" id="10"/>
          <p:cNvSpPr txBox="true"/>
          <p:nvPr/>
        </p:nvSpPr>
        <p:spPr>
          <a:xfrm rot="0">
            <a:off x="1435047" y="2243958"/>
            <a:ext cx="7739433" cy="4456562"/>
          </a:xfrm>
          <a:prstGeom prst="rect">
            <a:avLst/>
          </a:prstGeom>
        </p:spPr>
        <p:txBody>
          <a:bodyPr anchor="t" rtlCol="false" tIns="0" lIns="0" bIns="0" rIns="0">
            <a:spAutoFit/>
          </a:bodyPr>
          <a:lstStyle/>
          <a:p>
            <a:pPr algn="l">
              <a:lnSpc>
                <a:spcPts val="3481"/>
              </a:lnSpc>
            </a:pPr>
          </a:p>
          <a:p>
            <a:pPr algn="l">
              <a:lnSpc>
                <a:spcPts val="3481"/>
              </a:lnSpc>
            </a:pPr>
            <a:r>
              <a:rPr lang="en-US" sz="2901" spc="-6">
                <a:solidFill>
                  <a:srgbClr val="000000"/>
                </a:solidFill>
                <a:latin typeface="Vollkorn"/>
                <a:ea typeface="Vollkorn"/>
                <a:cs typeface="Vollkorn"/>
                <a:sym typeface="Vollkorn"/>
              </a:rPr>
              <a:t>*Problem statement</a:t>
            </a:r>
          </a:p>
          <a:p>
            <a:pPr algn="l">
              <a:lnSpc>
                <a:spcPts val="3481"/>
              </a:lnSpc>
            </a:pPr>
            <a:r>
              <a:rPr lang="en-US" sz="2901" spc="-6">
                <a:solidFill>
                  <a:srgbClr val="000000"/>
                </a:solidFill>
                <a:latin typeface="Vollkorn"/>
                <a:ea typeface="Vollkorn"/>
                <a:cs typeface="Vollkorn"/>
                <a:sym typeface="Vollkorn"/>
              </a:rPr>
              <a:t>*Project over view</a:t>
            </a:r>
          </a:p>
          <a:p>
            <a:pPr algn="l">
              <a:lnSpc>
                <a:spcPts val="3481"/>
              </a:lnSpc>
            </a:pPr>
            <a:r>
              <a:rPr lang="en-US" sz="2901" spc="-6">
                <a:solidFill>
                  <a:srgbClr val="000000"/>
                </a:solidFill>
                <a:latin typeface="Vollkorn"/>
                <a:ea typeface="Vollkorn"/>
                <a:cs typeface="Vollkorn"/>
                <a:sym typeface="Vollkorn"/>
              </a:rPr>
              <a:t>*End users  </a:t>
            </a:r>
          </a:p>
          <a:p>
            <a:pPr algn="l">
              <a:lnSpc>
                <a:spcPts val="3481"/>
              </a:lnSpc>
            </a:pPr>
            <a:r>
              <a:rPr lang="en-US" sz="2901" spc="-6">
                <a:solidFill>
                  <a:srgbClr val="000000"/>
                </a:solidFill>
                <a:latin typeface="Vollkorn"/>
                <a:ea typeface="Vollkorn"/>
                <a:cs typeface="Vollkorn"/>
                <a:sym typeface="Vollkorn"/>
              </a:rPr>
              <a:t>*Tools  and technologies</a:t>
            </a:r>
          </a:p>
          <a:p>
            <a:pPr algn="l">
              <a:lnSpc>
                <a:spcPts val="3481"/>
              </a:lnSpc>
            </a:pPr>
            <a:r>
              <a:rPr lang="en-US" sz="2901" spc="-6">
                <a:solidFill>
                  <a:srgbClr val="000000"/>
                </a:solidFill>
                <a:latin typeface="Vollkorn"/>
                <a:ea typeface="Vollkorn"/>
                <a:cs typeface="Vollkorn"/>
                <a:sym typeface="Vollkorn"/>
              </a:rPr>
              <a:t>*Portfolio design &amp; layout</a:t>
            </a:r>
          </a:p>
          <a:p>
            <a:pPr algn="l">
              <a:lnSpc>
                <a:spcPts val="3481"/>
              </a:lnSpc>
            </a:pPr>
            <a:r>
              <a:rPr lang="en-US" sz="2901" spc="-6">
                <a:solidFill>
                  <a:srgbClr val="000000"/>
                </a:solidFill>
                <a:latin typeface="Vollkorn"/>
                <a:ea typeface="Vollkorn"/>
                <a:cs typeface="Vollkorn"/>
                <a:sym typeface="Vollkorn"/>
              </a:rPr>
              <a:t>*Features &amp; functionality</a:t>
            </a:r>
          </a:p>
          <a:p>
            <a:pPr algn="l">
              <a:lnSpc>
                <a:spcPts val="3481"/>
              </a:lnSpc>
            </a:pPr>
            <a:r>
              <a:rPr lang="en-US" sz="2901" spc="-6">
                <a:solidFill>
                  <a:srgbClr val="000000"/>
                </a:solidFill>
                <a:latin typeface="Vollkorn"/>
                <a:ea typeface="Vollkorn"/>
                <a:cs typeface="Vollkorn"/>
                <a:sym typeface="Vollkorn"/>
              </a:rPr>
              <a:t>*Results &amp; screenshots</a:t>
            </a:r>
          </a:p>
          <a:p>
            <a:pPr algn="l">
              <a:lnSpc>
                <a:spcPts val="3481"/>
              </a:lnSpc>
            </a:pPr>
            <a:r>
              <a:rPr lang="en-US" sz="2901" spc="-6">
                <a:solidFill>
                  <a:srgbClr val="000000"/>
                </a:solidFill>
                <a:latin typeface="Vollkorn"/>
                <a:ea typeface="Vollkorn"/>
                <a:cs typeface="Vollkorn"/>
                <a:sym typeface="Vollkorn"/>
              </a:rPr>
              <a:t>*Conclusion</a:t>
            </a:r>
          </a:p>
          <a:p>
            <a:pPr algn="l">
              <a:lnSpc>
                <a:spcPts val="3481"/>
              </a:lnSpc>
            </a:pPr>
            <a:r>
              <a:rPr lang="en-US" sz="2901" spc="-6">
                <a:solidFill>
                  <a:srgbClr val="000000"/>
                </a:solidFill>
                <a:latin typeface="Vollkorn"/>
                <a:ea typeface="Vollkorn"/>
                <a:cs typeface="Vollkorn"/>
                <a:sym typeface="Vollkorn"/>
              </a:rPr>
              <a:t>*Github link</a:t>
            </a:r>
          </a:p>
          <a:p>
            <a:pPr algn="l">
              <a:lnSpc>
                <a:spcPts val="3481"/>
              </a:lnSpc>
            </a:pPr>
          </a:p>
          <a:p>
            <a:pPr algn="l">
              <a:lnSpc>
                <a:spcPts val="3481"/>
              </a:lnSpc>
            </a:pP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23825"/>
              <a:ext cx="11704320" cy="1749425"/>
            </a:xfrm>
            <a:prstGeom prst="rect">
              <a:avLst/>
            </a:prstGeom>
          </p:spPr>
          <p:txBody>
            <a:bodyPr anchor="b" rtlCol="false" tIns="0" lIns="0" bIns="0" rIns="0"/>
            <a:lstStyle/>
            <a:p>
              <a:pPr algn="l">
                <a:lnSpc>
                  <a:spcPts val="6911"/>
                </a:lnSpc>
              </a:pPr>
              <a:r>
                <a:rPr lang="en-US" sz="5759" b="true">
                  <a:solidFill>
                    <a:srgbClr val="04617B"/>
                  </a:solidFill>
                  <a:latin typeface="Calibri (MS) Bold"/>
                  <a:ea typeface="Calibri (MS) Bold"/>
                  <a:cs typeface="Calibri (MS) Bold"/>
                  <a:sym typeface="Calibri (MS) Bold"/>
                </a:rPr>
                <a:t>PROBLEM STATEMENT</a:t>
              </a:r>
            </a:p>
          </p:txBody>
        </p:sp>
      </p:grpSp>
      <p:sp>
        <p:nvSpPr>
          <p:cNvPr name="TextBox 10" id="10"/>
          <p:cNvSpPr txBox="true"/>
          <p:nvPr/>
        </p:nvSpPr>
        <p:spPr>
          <a:xfrm rot="0">
            <a:off x="579120" y="2781618"/>
            <a:ext cx="8595360" cy="3918902"/>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current education system lacks a platform that effectively integrates social learning, making it difficult for students to collaborate, share resources, and engage with each other.</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23825"/>
              <a:ext cx="11704320" cy="1749425"/>
            </a:xfrm>
            <a:prstGeom prst="rect">
              <a:avLst/>
            </a:prstGeom>
          </p:spPr>
          <p:txBody>
            <a:bodyPr anchor="b" rtlCol="false" tIns="0" lIns="0" bIns="0" rIns="0"/>
            <a:lstStyle/>
            <a:p>
              <a:pPr algn="l">
                <a:lnSpc>
                  <a:spcPts val="7680"/>
                </a:lnSpc>
              </a:pPr>
              <a:r>
                <a:rPr lang="en-US" sz="6400" b="true">
                  <a:solidFill>
                    <a:srgbClr val="009DD9"/>
                  </a:solidFill>
                  <a:latin typeface="Calibri (MS) Bold"/>
                  <a:ea typeface="Calibri (MS) Bold"/>
                  <a:cs typeface="Calibri (MS) Bold"/>
                  <a:sym typeface="Calibri (MS) Bold"/>
                </a:rPr>
                <a:t>End User</a:t>
              </a:r>
            </a:p>
          </p:txBody>
        </p:sp>
      </p:grpSp>
      <p:sp>
        <p:nvSpPr>
          <p:cNvPr name="TextBox 10" id="10"/>
          <p:cNvSpPr txBox="true"/>
          <p:nvPr/>
        </p:nvSpPr>
        <p:spPr>
          <a:xfrm rot="0">
            <a:off x="579120" y="2858426"/>
            <a:ext cx="8595360" cy="2750476"/>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end users of this platform would be</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Students (school and college)</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Teachers/Educators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Parents</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Tools and Technology</a:t>
              </a:r>
            </a:p>
          </p:txBody>
        </p:sp>
      </p:grpSp>
      <p:sp>
        <p:nvSpPr>
          <p:cNvPr name="TextBox 10" id="10"/>
          <p:cNvSpPr txBox="true"/>
          <p:nvPr/>
        </p:nvSpPr>
        <p:spPr>
          <a:xfrm rot="0">
            <a:off x="579120" y="2551192"/>
            <a:ext cx="8595360" cy="3134518"/>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Front-end: HTML5, CSS3, JavaScript, React or Angular- Back-end: Node.js, Express.js, MongoDB- APIs: RESTful APIs for data exchange- Libraries: (link unavailable) for real-time communication</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 Portfolio Design and Layout</a:t>
              </a:r>
            </a:p>
          </p:txBody>
        </p:sp>
      </p:grpSp>
      <p:sp>
        <p:nvSpPr>
          <p:cNvPr name="TextBox 10" id="10"/>
          <p:cNvSpPr txBox="true"/>
          <p:nvPr/>
        </p:nvSpPr>
        <p:spPr>
          <a:xfrm rot="0">
            <a:off x="579120" y="2858426"/>
            <a:ext cx="8595360" cy="3441753"/>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The platform would have the following design elements:- User-friendly interface- Dashboard for users to track progress and engage with others- Discussion forums for topics and subjects- Resource sharing section for study materials and notes</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.Features and Functionality</a:t>
              </a:r>
            </a:p>
          </p:txBody>
        </p:sp>
      </p:grpSp>
      <p:sp>
        <p:nvSpPr>
          <p:cNvPr name="TextBox 10" id="10"/>
          <p:cNvSpPr txBox="true"/>
          <p:nvPr/>
        </p:nvSpPr>
        <p:spPr>
          <a:xfrm rot="0">
            <a:off x="579120" y="2110232"/>
            <a:ext cx="8595360" cy="4590288"/>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User registration and profile management</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Real-time discussion forums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Resource sharing and downloading</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Group projects and collaboration tools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Gamification elements (badges, points, leaderboards)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Integration with popular learning management systems</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00C4CC"/>
        </a:solidFill>
      </p:bgPr>
    </p:bg>
    <p:spTree>
      <p:nvGrpSpPr>
        <p:cNvPr id="1" name=""/>
        <p:cNvGrpSpPr/>
        <p:nvPr/>
      </p:nvGrpSpPr>
      <p:grpSpPr>
        <a:xfrm>
          <a:off x="0" y="0"/>
          <a:ext cx="0" cy="0"/>
          <a:chOff x="0" y="0"/>
          <a:chExt cx="0" cy="0"/>
        </a:xfrm>
      </p:grpSpPr>
      <p:grpSp>
        <p:nvGrpSpPr>
          <p:cNvPr name="Group 2" id="2"/>
          <p:cNvGrpSpPr/>
          <p:nvPr/>
        </p:nvGrpSpPr>
        <p:grpSpPr>
          <a:xfrm rot="0">
            <a:off x="-10160" y="-7620"/>
            <a:ext cx="9773920" cy="1110827"/>
            <a:chOff x="0" y="0"/>
            <a:chExt cx="13031893" cy="1481102"/>
          </a:xfrm>
        </p:grpSpPr>
        <p:sp>
          <p:nvSpPr>
            <p:cNvPr name="Freeform 3" id="3"/>
            <p:cNvSpPr/>
            <p:nvPr/>
          </p:nvSpPr>
          <p:spPr>
            <a:xfrm flipH="false" flipV="false" rot="0">
              <a:off x="0" y="0"/>
              <a:ext cx="13031977" cy="1481074"/>
            </a:xfrm>
            <a:custGeom>
              <a:avLst/>
              <a:gdLst/>
              <a:ahLst/>
              <a:cxnLst/>
              <a:rect r="r" b="b" t="t" l="l"/>
              <a:pathLst>
                <a:path h="1481074" w="13031977">
                  <a:moveTo>
                    <a:pt x="13589" y="4572"/>
                  </a:moveTo>
                  <a:lnTo>
                    <a:pt x="5739257" y="0"/>
                  </a:lnTo>
                  <a:cubicBezTo>
                    <a:pt x="6199886" y="228092"/>
                    <a:pt x="8642731" y="828548"/>
                    <a:pt x="9875520" y="828548"/>
                  </a:cubicBezTo>
                  <a:cubicBezTo>
                    <a:pt x="11108308" y="828548"/>
                    <a:pt x="12476480" y="343154"/>
                    <a:pt x="13018388" y="124206"/>
                  </a:cubicBezTo>
                  <a:lnTo>
                    <a:pt x="13031977" y="480949"/>
                  </a:lnTo>
                  <a:cubicBezTo>
                    <a:pt x="12801600" y="580263"/>
                    <a:pt x="11324971" y="995680"/>
                    <a:pt x="9712960" y="991108"/>
                  </a:cubicBezTo>
                  <a:cubicBezTo>
                    <a:pt x="8100949" y="986536"/>
                    <a:pt x="4978400" y="372491"/>
                    <a:pt x="3359531" y="453771"/>
                  </a:cubicBezTo>
                  <a:cubicBezTo>
                    <a:pt x="1693291" y="471932"/>
                    <a:pt x="609600" y="1088263"/>
                    <a:pt x="0" y="1481074"/>
                  </a:cubicBezTo>
                  <a:lnTo>
                    <a:pt x="13589" y="4572"/>
                  </a:lnTo>
                  <a:close/>
                </a:path>
              </a:pathLst>
            </a:custGeom>
            <a:gradFill rotWithShape="true">
              <a:gsLst>
                <a:gs pos="0">
                  <a:srgbClr val="00729F">
                    <a:alpha val="45000"/>
                  </a:srgbClr>
                </a:gs>
                <a:gs pos="100000">
                  <a:srgbClr val="00C4CD">
                    <a:alpha val="55000"/>
                  </a:srgbClr>
                </a:gs>
              </a:gsLst>
              <a:lin ang="5400000"/>
            </a:gradFill>
          </p:spPr>
        </p:sp>
      </p:grpSp>
      <p:grpSp>
        <p:nvGrpSpPr>
          <p:cNvPr name="Group 4" id="4"/>
          <p:cNvGrpSpPr/>
          <p:nvPr/>
        </p:nvGrpSpPr>
        <p:grpSpPr>
          <a:xfrm rot="0">
            <a:off x="4673600" y="-7620"/>
            <a:ext cx="5080000" cy="680720"/>
            <a:chOff x="0" y="0"/>
            <a:chExt cx="6773333" cy="907627"/>
          </a:xfrm>
        </p:grpSpPr>
        <p:sp>
          <p:nvSpPr>
            <p:cNvPr name="Freeform 5" id="5"/>
            <p:cNvSpPr/>
            <p:nvPr/>
          </p:nvSpPr>
          <p:spPr>
            <a:xfrm flipH="false" flipV="false" rot="0">
              <a:off x="0" y="0"/>
              <a:ext cx="6773291" cy="907542"/>
            </a:xfrm>
            <a:custGeom>
              <a:avLst/>
              <a:gdLst/>
              <a:ahLst/>
              <a:cxnLst/>
              <a:rect r="r" b="b" t="t" l="l"/>
              <a:pathLst>
                <a:path h="907542" w="6773291">
                  <a:moveTo>
                    <a:pt x="0" y="0"/>
                  </a:moveTo>
                  <a:cubicBezTo>
                    <a:pt x="392811" y="155575"/>
                    <a:pt x="2637028" y="813054"/>
                    <a:pt x="3765931" y="860298"/>
                  </a:cubicBezTo>
                  <a:cubicBezTo>
                    <a:pt x="4894834" y="907542"/>
                    <a:pt x="6272022" y="425577"/>
                    <a:pt x="6773291" y="283718"/>
                  </a:cubicBezTo>
                  <a:lnTo>
                    <a:pt x="6773291" y="9144"/>
                  </a:lnTo>
                  <a:lnTo>
                    <a:pt x="0" y="0"/>
                  </a:lnTo>
                  <a:close/>
                </a:path>
              </a:pathLst>
            </a:custGeom>
            <a:gradFill rotWithShape="true">
              <a:gsLst>
                <a:gs pos="0">
                  <a:srgbClr val="009DA5">
                    <a:alpha val="30000"/>
                  </a:srgbClr>
                </a:gs>
                <a:gs pos="80000">
                  <a:srgbClr val="008ABF">
                    <a:alpha val="45000"/>
                  </a:srgbClr>
                </a:gs>
              </a:gsLst>
              <a:lin ang="5400000"/>
            </a:gradFill>
          </p:spPr>
        </p:sp>
      </p:grpSp>
      <p:sp>
        <p:nvSpPr>
          <p:cNvPr name="Freeform 6" id="6"/>
          <p:cNvSpPr/>
          <p:nvPr/>
        </p:nvSpPr>
        <p:spPr>
          <a:xfrm flipH="false" flipV="false" rot="0">
            <a:off x="-37273" y="-23213"/>
            <a:ext cx="9822815" cy="1170736"/>
          </a:xfrm>
          <a:custGeom>
            <a:avLst/>
            <a:gdLst/>
            <a:ahLst/>
            <a:cxnLst/>
            <a:rect r="r" b="b" t="t" l="l"/>
            <a:pathLst>
              <a:path h="1170736" w="9822815">
                <a:moveTo>
                  <a:pt x="0" y="0"/>
                </a:moveTo>
                <a:lnTo>
                  <a:pt x="9822815" y="0"/>
                </a:lnTo>
                <a:lnTo>
                  <a:pt x="9822815" y="1170735"/>
                </a:lnTo>
                <a:lnTo>
                  <a:pt x="0" y="1170735"/>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grpSp>
        <p:nvGrpSpPr>
          <p:cNvPr name="Group 7" id="7"/>
          <p:cNvGrpSpPr/>
          <p:nvPr/>
        </p:nvGrpSpPr>
        <p:grpSpPr>
          <a:xfrm rot="0">
            <a:off x="487680" y="751027"/>
            <a:ext cx="8778240" cy="1219200"/>
            <a:chOff x="0" y="0"/>
            <a:chExt cx="11704320" cy="1625600"/>
          </a:xfrm>
        </p:grpSpPr>
        <p:sp>
          <p:nvSpPr>
            <p:cNvPr name="Freeform 8" id="8"/>
            <p:cNvSpPr/>
            <p:nvPr/>
          </p:nvSpPr>
          <p:spPr>
            <a:xfrm flipH="false" flipV="false" rot="0">
              <a:off x="0" y="0"/>
              <a:ext cx="11704320" cy="1625600"/>
            </a:xfrm>
            <a:custGeom>
              <a:avLst/>
              <a:gdLst/>
              <a:ahLst/>
              <a:cxnLst/>
              <a:rect r="r" b="b" t="t" l="l"/>
              <a:pathLst>
                <a:path h="1625600" w="11704320">
                  <a:moveTo>
                    <a:pt x="0" y="0"/>
                  </a:moveTo>
                  <a:lnTo>
                    <a:pt x="11704320" y="0"/>
                  </a:lnTo>
                  <a:lnTo>
                    <a:pt x="11704320" y="1625600"/>
                  </a:lnTo>
                  <a:lnTo>
                    <a:pt x="0" y="1625600"/>
                  </a:lnTo>
                  <a:close/>
                </a:path>
              </a:pathLst>
            </a:custGeom>
            <a:solidFill>
              <a:srgbClr val="000000">
                <a:alpha val="0"/>
              </a:srgbClr>
            </a:solidFill>
          </p:spPr>
        </p:sp>
        <p:sp>
          <p:nvSpPr>
            <p:cNvPr name="TextBox 9" id="9"/>
            <p:cNvSpPr txBox="true"/>
            <p:nvPr/>
          </p:nvSpPr>
          <p:spPr>
            <a:xfrm>
              <a:off x="0" y="-114300"/>
              <a:ext cx="11704320" cy="1739900"/>
            </a:xfrm>
            <a:prstGeom prst="rect">
              <a:avLst/>
            </a:prstGeom>
          </p:spPr>
          <p:txBody>
            <a:bodyPr anchor="b" rtlCol="false" tIns="0" lIns="0" bIns="0" rIns="0"/>
            <a:lstStyle/>
            <a:p>
              <a:pPr algn="l">
                <a:lnSpc>
                  <a:spcPts val="6399"/>
                </a:lnSpc>
              </a:pPr>
              <a:r>
                <a:rPr lang="en-US" sz="5333">
                  <a:solidFill>
                    <a:srgbClr val="04617B"/>
                  </a:solidFill>
                  <a:latin typeface="Calibri (MS)"/>
                  <a:ea typeface="Calibri (MS)"/>
                  <a:cs typeface="Calibri (MS)"/>
                  <a:sym typeface="Calibri (MS)"/>
                </a:rPr>
                <a:t>Results and Screenshots</a:t>
              </a:r>
            </a:p>
          </p:txBody>
        </p:sp>
      </p:grpSp>
      <p:sp>
        <p:nvSpPr>
          <p:cNvPr name="TextBox 10" id="10"/>
          <p:cNvSpPr txBox="true"/>
          <p:nvPr/>
        </p:nvSpPr>
        <p:spPr>
          <a:xfrm rot="0">
            <a:off x="579120" y="2474383"/>
            <a:ext cx="8595360" cy="4226137"/>
          </a:xfrm>
          <a:prstGeom prst="rect">
            <a:avLst/>
          </a:prstGeom>
        </p:spPr>
        <p:txBody>
          <a:bodyPr anchor="t" rtlCol="false" tIns="0" lIns="0" bIns="0" rIns="0">
            <a:spAutoFit/>
          </a:bodyPr>
          <a:lstStyle/>
          <a:p>
            <a:pPr algn="l" marL="356910" indent="-178455" lvl="1">
              <a:lnSpc>
                <a:spcPts val="3327"/>
              </a:lnSpc>
              <a:buFont typeface="Arial"/>
              <a:buChar char="•"/>
            </a:pPr>
            <a:r>
              <a:rPr lang="en-US" sz="2773" spc="-6">
                <a:solidFill>
                  <a:srgbClr val="000000"/>
                </a:solidFill>
                <a:latin typeface="Vollkorn"/>
                <a:ea typeface="Vollkorn"/>
                <a:cs typeface="Vollkorn"/>
                <a:sym typeface="Vollkorn"/>
              </a:rPr>
              <a:t>Some potential results and screenshots</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Increased student engagement and participation</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Improved resource sharing and collaboration</a:t>
            </a:r>
          </a:p>
          <a:p>
            <a:pPr algn="l" marL="356910" indent="-178455" lvl="1">
              <a:lnSpc>
                <a:spcPts val="3327"/>
              </a:lnSpc>
              <a:buFont typeface="Arial"/>
              <a:buChar char="•"/>
            </a:pPr>
            <a:r>
              <a:rPr lang="en-US" sz="2773" spc="-6">
                <a:solidFill>
                  <a:srgbClr val="000000"/>
                </a:solidFill>
                <a:latin typeface="Vollkorn"/>
                <a:ea typeface="Vollkorn"/>
                <a:cs typeface="Vollkorn"/>
                <a:sym typeface="Vollkorn"/>
              </a:rPr>
              <a:t>- Screenshots of discussion forums, resource sharing section, and dashboard</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DAGyvb_gZzQ</dc:identifier>
  <dcterms:modified xsi:type="dcterms:W3CDTF">2011-08-01T06:04:30Z</dcterms:modified>
  <cp:revision>1</cp:revision>
  <dc:title>kaviya ppt-2.pptx</dc:title>
</cp:coreProperties>
</file>