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12192000" cy="6858000"/>
  <p:embeddedFontLst>
    <p:embeddedFont>
      <p:font typeface="Roboto"/>
      <p:regular r:id="rId20"/>
      <p:bold r:id="rId21"/>
      <p:italic r:id="rId22"/>
      <p:boldItalic r:id="rId23"/>
    </p:embeddedFont>
    <p:embeddedFont>
      <p:font typeface="Roboto Medium"/>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8" roundtripDataSignature="AMtx7mgmq+CXWxywgEYevrs1g3kjGnvh0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1442DB0-7555-4DCA-9C1E-B3D587DF9285}">
  <a:tblStyle styleId="{F1442DB0-7555-4DCA-9C1E-B3D587DF928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RobotoMedium-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Medium-italic.fntdata"/><Relationship Id="rId25" Type="http://schemas.openxmlformats.org/officeDocument/2006/relationships/font" Target="fonts/RobotoMedium-bold.fntdata"/><Relationship Id="rId28" Type="http://customschemas.google.com/relationships/presentationmetadata" Target="metadata"/><Relationship Id="rId27" Type="http://schemas.openxmlformats.org/officeDocument/2006/relationships/font" Target="fonts/RobotoMedium-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853ded2275_0_5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853ded2275_0_53: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3853ded2275_0_53: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853ded2275_0_58: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853ded2275_0_58: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g3853ded2275_0_58: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3"/>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3"/>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5"/>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16"/>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6"/>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6"/>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2"/>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2"/>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b.sc"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jp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jp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jp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1"/>
          <p:cNvSpPr txBox="1"/>
          <p:nvPr>
            <p:ph type="ctrTitle"/>
          </p:nvPr>
        </p:nvSpPr>
        <p:spPr>
          <a:xfrm>
            <a:off x="1523999" y="19665"/>
            <a:ext cx="7629525" cy="1001556"/>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i="0" lang="en-US">
                <a:solidFill>
                  <a:srgbClr val="0F0F0F"/>
                </a:solidFill>
                <a:latin typeface="Times New Roman"/>
                <a:ea typeface="Times New Roman"/>
                <a:cs typeface="Times New Roman"/>
                <a:sym typeface="Times New Roman"/>
              </a:rPr>
              <a:t>Digital Portfolio </a:t>
            </a:r>
            <a:br>
              <a:rPr b="1" i="0" lang="en-US">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6" name="Google Shape;66;p1"/>
          <p:cNvSpPr txBox="1"/>
          <p:nvPr/>
        </p:nvSpPr>
        <p:spPr>
          <a:xfrm>
            <a:off x="2053825" y="3131787"/>
            <a:ext cx="9861300" cy="193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Roboto Medium"/>
                <a:ea typeface="Roboto Medium"/>
                <a:cs typeface="Roboto Medium"/>
                <a:sym typeface="Roboto Medium"/>
              </a:rPr>
              <a:t>STUDENT NAME: R.Kaviya</a:t>
            </a:r>
            <a:endParaRPr>
              <a:latin typeface="Roboto Medium"/>
              <a:ea typeface="Roboto Medium"/>
              <a:cs typeface="Roboto Medium"/>
              <a:sym typeface="Roboto Medium"/>
            </a:endParaRPr>
          </a:p>
          <a:p>
            <a:pPr indent="0" lvl="0" marL="0" marR="0" rtl="0" algn="l">
              <a:spcBef>
                <a:spcPts val="0"/>
              </a:spcBef>
              <a:spcAft>
                <a:spcPts val="0"/>
              </a:spcAft>
              <a:buNone/>
            </a:pPr>
            <a:r>
              <a:rPr lang="en-US" sz="2400">
                <a:solidFill>
                  <a:schemeClr val="dk1"/>
                </a:solidFill>
                <a:latin typeface="Roboto Medium"/>
                <a:ea typeface="Roboto Medium"/>
                <a:cs typeface="Roboto Medium"/>
                <a:sym typeface="Roboto Medium"/>
              </a:rPr>
              <a:t>REGISTER NO AND NMID: 2426J1446 &amp; as2426j1446</a:t>
            </a:r>
            <a:endParaRPr sz="2400">
              <a:solidFill>
                <a:schemeClr val="dk1"/>
              </a:solidFill>
              <a:latin typeface="Roboto Medium"/>
              <a:ea typeface="Roboto Medium"/>
              <a:cs typeface="Roboto Medium"/>
              <a:sym typeface="Roboto Medium"/>
            </a:endParaRPr>
          </a:p>
          <a:p>
            <a:pPr indent="0" lvl="0" marL="0" marR="0" rtl="0" algn="l">
              <a:spcBef>
                <a:spcPts val="0"/>
              </a:spcBef>
              <a:spcAft>
                <a:spcPts val="0"/>
              </a:spcAft>
              <a:buNone/>
            </a:pPr>
            <a:r>
              <a:rPr lang="en-US" sz="2400">
                <a:solidFill>
                  <a:schemeClr val="dk1"/>
                </a:solidFill>
                <a:latin typeface="Roboto Medium"/>
                <a:ea typeface="Roboto Medium"/>
                <a:cs typeface="Roboto Medium"/>
                <a:sym typeface="Roboto Medium"/>
              </a:rPr>
              <a:t>DEPARTMENT: </a:t>
            </a:r>
            <a:r>
              <a:rPr lang="en-US" sz="2400" u="sng">
                <a:solidFill>
                  <a:schemeClr val="hlink"/>
                </a:solidFill>
                <a:latin typeface="Roboto Medium"/>
                <a:ea typeface="Roboto Medium"/>
                <a:cs typeface="Roboto Medium"/>
                <a:sym typeface="Roboto Medium"/>
                <a:hlinkClick r:id="rId4"/>
              </a:rPr>
              <a:t>B.Sc</a:t>
            </a:r>
            <a:r>
              <a:rPr lang="en-US" sz="2400">
                <a:solidFill>
                  <a:schemeClr val="dk1"/>
                </a:solidFill>
                <a:latin typeface="Roboto Medium"/>
                <a:ea typeface="Roboto Medium"/>
                <a:cs typeface="Roboto Medium"/>
                <a:sym typeface="Roboto Medium"/>
              </a:rPr>
              <a:t> IT</a:t>
            </a:r>
            <a:endParaRPr>
              <a:latin typeface="Roboto Medium"/>
              <a:ea typeface="Roboto Medium"/>
              <a:cs typeface="Roboto Medium"/>
              <a:sym typeface="Roboto Medium"/>
            </a:endParaRPr>
          </a:p>
          <a:p>
            <a:pPr indent="0" lvl="0" marL="0" marR="0" rtl="0" algn="l">
              <a:spcBef>
                <a:spcPts val="0"/>
              </a:spcBef>
              <a:spcAft>
                <a:spcPts val="0"/>
              </a:spcAft>
              <a:buNone/>
            </a:pPr>
            <a:r>
              <a:rPr lang="en-US" sz="2400">
                <a:solidFill>
                  <a:schemeClr val="dk1"/>
                </a:solidFill>
                <a:latin typeface="Roboto Medium"/>
                <a:ea typeface="Roboto Medium"/>
                <a:cs typeface="Roboto Medium"/>
                <a:sym typeface="Roboto Medium"/>
              </a:rPr>
              <a:t>COLLEGE: Cheran Arts Science College</a:t>
            </a:r>
            <a:endParaRPr>
              <a:latin typeface="Roboto Medium"/>
              <a:ea typeface="Roboto Medium"/>
              <a:cs typeface="Roboto Medium"/>
              <a:sym typeface="Roboto Medium"/>
            </a:endParaRPr>
          </a:p>
          <a:p>
            <a:pPr indent="0" lvl="0" marL="0" marR="0" rtl="0" algn="l">
              <a:spcBef>
                <a:spcPts val="0"/>
              </a:spcBef>
              <a:spcAft>
                <a:spcPts val="0"/>
              </a:spcAft>
              <a:buNone/>
            </a:pPr>
            <a:r>
              <a:rPr lang="en-US" sz="2400">
                <a:solidFill>
                  <a:schemeClr val="dk1"/>
                </a:solidFill>
                <a:latin typeface="Roboto Medium"/>
                <a:ea typeface="Roboto Medium"/>
                <a:cs typeface="Roboto Medium"/>
                <a:sym typeface="Roboto Medium"/>
              </a:rPr>
              <a:t>           </a:t>
            </a:r>
            <a:endParaRPr sz="2400">
              <a:solidFill>
                <a:schemeClr val="dk1"/>
              </a:solidFill>
              <a:latin typeface="Roboto Medium"/>
              <a:ea typeface="Roboto Medium"/>
              <a:cs typeface="Roboto Medium"/>
              <a:sym typeface="Roboto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3853ded2275_0_53"/>
          <p:cNvSpPr txBox="1"/>
          <p:nvPr>
            <p:ph type="title"/>
          </p:nvPr>
        </p:nvSpPr>
        <p:spPr>
          <a:xfrm>
            <a:off x="755332" y="385444"/>
            <a:ext cx="10681200" cy="738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  </a:t>
            </a:r>
            <a:endParaRPr/>
          </a:p>
        </p:txBody>
      </p:sp>
      <p:sp>
        <p:nvSpPr>
          <p:cNvPr id="191" name="Google Shape;191;g3853ded2275_0_53"/>
          <p:cNvSpPr txBox="1"/>
          <p:nvPr/>
        </p:nvSpPr>
        <p:spPr>
          <a:xfrm>
            <a:off x="752475" y="6486037"/>
            <a:ext cx="1773600" cy="3657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92" name="Google Shape;192;g3853ded2275_0_5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 name="Google Shape;193;g3853ded2275_0_5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g3853ded2275_0_5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5" name="Google Shape;195;g3853ded2275_0_53"/>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96" name="Google Shape;196;g3853ded2275_0_53"/>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RESULTS AND SCREENSHOTS</a:t>
            </a:r>
            <a:endParaRPr sz="4250"/>
          </a:p>
        </p:txBody>
      </p:sp>
      <p:sp>
        <p:nvSpPr>
          <p:cNvPr id="197" name="Google Shape;197;g3853ded2275_0_53"/>
          <p:cNvSpPr txBox="1"/>
          <p:nvPr/>
        </p:nvSpPr>
        <p:spPr>
          <a:xfrm>
            <a:off x="11277218" y="6473337"/>
            <a:ext cx="228600" cy="1764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8" name="Google Shape;198;g3853ded2275_0_53"/>
          <p:cNvSpPr txBox="1"/>
          <p:nvPr/>
        </p:nvSpPr>
        <p:spPr>
          <a:xfrm>
            <a:off x="2743200" y="2354703"/>
            <a:ext cx="8534100" cy="954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pic>
        <p:nvPicPr>
          <p:cNvPr id="199" name="Google Shape;199;g3853ded2275_0_53" title="Screenshot (54).png"/>
          <p:cNvPicPr preferRelativeResize="0"/>
          <p:nvPr/>
        </p:nvPicPr>
        <p:blipFill>
          <a:blip r:embed="rId4">
            <a:alphaModFix/>
          </a:blip>
          <a:stretch>
            <a:fillRect/>
          </a:stretch>
        </p:blipFill>
        <p:spPr>
          <a:xfrm>
            <a:off x="2327845" y="1484275"/>
            <a:ext cx="7206681" cy="40517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0"/>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205" name="Google Shape;205;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8" name="Google Shape;208;p10"/>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209" name="Google Shape;209;p10"/>
          <p:cNvSpPr txBox="1"/>
          <p:nvPr>
            <p:ph type="title"/>
          </p:nvPr>
        </p:nvSpPr>
        <p:spPr>
          <a:xfrm>
            <a:off x="739775" y="654938"/>
            <a:ext cx="84804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RESULTS AND SCREENSHOTS</a:t>
            </a:r>
            <a:endParaRPr sz="4250"/>
          </a:p>
        </p:txBody>
      </p:sp>
      <p:sp>
        <p:nvSpPr>
          <p:cNvPr id="210" name="Google Shape;210;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11" name="Google Shape;211;p10"/>
          <p:cNvSpPr txBox="1"/>
          <p:nvPr/>
        </p:nvSpPr>
        <p:spPr>
          <a:xfrm>
            <a:off x="2743200" y="2354703"/>
            <a:ext cx="8534018"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pic>
        <p:nvPicPr>
          <p:cNvPr id="212" name="Google Shape;212;p10" title="Screenshot (55).png"/>
          <p:cNvPicPr preferRelativeResize="0"/>
          <p:nvPr/>
        </p:nvPicPr>
        <p:blipFill>
          <a:blip r:embed="rId4">
            <a:alphaModFix/>
          </a:blip>
          <a:stretch>
            <a:fillRect/>
          </a:stretch>
        </p:blipFill>
        <p:spPr>
          <a:xfrm>
            <a:off x="2243262" y="1325625"/>
            <a:ext cx="7705476" cy="4332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3853ded2275_0_58"/>
          <p:cNvSpPr txBox="1"/>
          <p:nvPr>
            <p:ph type="title"/>
          </p:nvPr>
        </p:nvSpPr>
        <p:spPr>
          <a:xfrm>
            <a:off x="755332" y="385444"/>
            <a:ext cx="10681200" cy="738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  </a:t>
            </a:r>
            <a:endParaRPr/>
          </a:p>
        </p:txBody>
      </p:sp>
      <p:sp>
        <p:nvSpPr>
          <p:cNvPr id="219" name="Google Shape;219;g3853ded2275_0_58"/>
          <p:cNvSpPr txBox="1"/>
          <p:nvPr/>
        </p:nvSpPr>
        <p:spPr>
          <a:xfrm>
            <a:off x="752475" y="6486037"/>
            <a:ext cx="1773600" cy="3657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220" name="Google Shape;220;g3853ded2275_0_5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 name="Google Shape;221;g3853ded2275_0_5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 name="Google Shape;222;g3853ded2275_0_5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3" name="Google Shape;223;g3853ded2275_0_58"/>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224" name="Google Shape;224;g3853ded2275_0_58"/>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RESULTS AND SCREENSHOTS</a:t>
            </a:r>
            <a:endParaRPr sz="4250"/>
          </a:p>
        </p:txBody>
      </p:sp>
      <p:sp>
        <p:nvSpPr>
          <p:cNvPr id="225" name="Google Shape;225;g3853ded2275_0_58"/>
          <p:cNvSpPr txBox="1"/>
          <p:nvPr/>
        </p:nvSpPr>
        <p:spPr>
          <a:xfrm>
            <a:off x="11277218" y="6473337"/>
            <a:ext cx="228600" cy="1764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26" name="Google Shape;226;g3853ded2275_0_58"/>
          <p:cNvSpPr txBox="1"/>
          <p:nvPr/>
        </p:nvSpPr>
        <p:spPr>
          <a:xfrm>
            <a:off x="2743200" y="2354703"/>
            <a:ext cx="8534100" cy="954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pic>
        <p:nvPicPr>
          <p:cNvPr id="227" name="Google Shape;227;g3853ded2275_0_58" title="Screenshot (57).png"/>
          <p:cNvPicPr preferRelativeResize="0"/>
          <p:nvPr/>
        </p:nvPicPr>
        <p:blipFill>
          <a:blip r:embed="rId4">
            <a:alphaModFix/>
          </a:blip>
          <a:stretch>
            <a:fillRect/>
          </a:stretch>
        </p:blipFill>
        <p:spPr>
          <a:xfrm>
            <a:off x="2343150" y="1452250"/>
            <a:ext cx="7467601" cy="419847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 name="Google Shape;233;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 name="Google Shape;234;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35" name="Google Shape;235;p11"/>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36" name="Google Shape;236;p11"/>
          <p:cNvSpPr txBox="1"/>
          <p:nvPr>
            <p:ph type="title"/>
          </p:nvPr>
        </p:nvSpPr>
        <p:spPr>
          <a:xfrm>
            <a:off x="755332" y="385444"/>
            <a:ext cx="4578668" cy="752129"/>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CONCLUSION</a:t>
            </a:r>
            <a:endParaRPr/>
          </a:p>
        </p:txBody>
      </p:sp>
      <p:sp>
        <p:nvSpPr>
          <p:cNvPr id="237" name="Google Shape;237;p11"/>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38" name="Google Shape;238;p11"/>
          <p:cNvSpPr txBox="1"/>
          <p:nvPr/>
        </p:nvSpPr>
        <p:spPr>
          <a:xfrm>
            <a:off x="609075" y="1545975"/>
            <a:ext cx="9696600" cy="374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100">
                <a:latin typeface="Roboto Medium"/>
                <a:ea typeface="Roboto Medium"/>
                <a:cs typeface="Roboto Medium"/>
                <a:sym typeface="Roboto Medium"/>
              </a:rPr>
              <a:t>The Smart Expense Splitter is a practical and user-friendly web application designed to simplify shared financial management. By combining clean design with powerful features like real-time balance tracking, category breakdowns, and payment reminders, it empowers users to handle group expenses transparently and efficiently. Whether for roommates, travel buddies, or event organizers, this tool brings clarity and fairness to everyday spending.</a:t>
            </a:r>
            <a:endParaRPr sz="21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t/>
            </a:r>
            <a:endParaRPr sz="21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rPr lang="en-US" sz="2100">
                <a:latin typeface="Roboto Medium"/>
                <a:ea typeface="Roboto Medium"/>
                <a:cs typeface="Roboto Medium"/>
                <a:sym typeface="Roboto Medium"/>
              </a:rPr>
              <a:t>This project demonstrates strong front-end development skills, thoughtful UX design, and a clear understanding of real-world problems — making it a valuable addition to any digital portfolio.</a:t>
            </a:r>
            <a:endParaRPr sz="2100">
              <a:latin typeface="Roboto Medium"/>
              <a:ea typeface="Roboto Medium"/>
              <a:cs typeface="Roboto Medium"/>
              <a:sym typeface="Roboto Medium"/>
            </a:endParaRPr>
          </a:p>
          <a:p>
            <a:pPr indent="0" lvl="0" marL="0" rtl="0" algn="l">
              <a:spcBef>
                <a:spcPts val="0"/>
              </a:spcBef>
              <a:spcAft>
                <a:spcPts val="0"/>
              </a:spcAft>
              <a:buNone/>
            </a:pPr>
            <a:r>
              <a:t/>
            </a:r>
            <a:endParaRPr sz="2100">
              <a:latin typeface="Roboto Medium"/>
              <a:ea typeface="Roboto Medium"/>
              <a:cs typeface="Roboto Medium"/>
              <a:sym typeface="Roboto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6" cy="6858466"/>
            <a:chOff x="7448612" y="0"/>
            <a:chExt cx="4743796" cy="6858466"/>
          </a:xfrm>
        </p:grpSpPr>
        <p:sp>
          <p:nvSpPr>
            <p:cNvPr id="73" name="Google Shape;73;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2"/>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1" name="Google Shape;91;p2"/>
          <p:cNvSpPr txBox="1"/>
          <p:nvPr/>
        </p:nvSpPr>
        <p:spPr>
          <a:xfrm>
            <a:off x="3303975" y="2911075"/>
            <a:ext cx="8929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latin typeface="Roboto Medium"/>
                <a:ea typeface="Roboto Medium"/>
                <a:cs typeface="Roboto Medium"/>
                <a:sym typeface="Roboto Medium"/>
              </a:rPr>
              <a:t>💸Smart expense spillter</a:t>
            </a:r>
            <a:endParaRPr sz="3200">
              <a:latin typeface="Roboto Medium"/>
              <a:ea typeface="Roboto Medium"/>
              <a:cs typeface="Roboto Medium"/>
              <a:sym typeface="Robot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3"/>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7" name="Google Shape;97;p3"/>
          <p:cNvGrpSpPr/>
          <p:nvPr/>
        </p:nvGrpSpPr>
        <p:grpSpPr>
          <a:xfrm>
            <a:off x="7448612" y="0"/>
            <a:ext cx="4743796" cy="6858466"/>
            <a:chOff x="7448612" y="0"/>
            <a:chExt cx="4743796" cy="6858466"/>
          </a:xfrm>
        </p:grpSpPr>
        <p:sp>
          <p:nvSpPr>
            <p:cNvPr id="98" name="Google Shape;98;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6" name="Google Shape;116;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7" name="Google Shape;117;p3"/>
          <p:cNvSpPr txBox="1"/>
          <p:nvPr/>
        </p:nvSpPr>
        <p:spPr>
          <a:xfrm>
            <a:off x="2509807" y="1041533"/>
            <a:ext cx="5029200" cy="48320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Tools and Technologies</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Portfolio design and Layout</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Features and Functionality</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Screenshots</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Github Link</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4"/>
          <p:cNvGrpSpPr/>
          <p:nvPr/>
        </p:nvGrpSpPr>
        <p:grpSpPr>
          <a:xfrm>
            <a:off x="7991475" y="2933700"/>
            <a:ext cx="2762250" cy="3257550"/>
            <a:chOff x="7991475" y="2933700"/>
            <a:chExt cx="2762250" cy="3257550"/>
          </a:xfrm>
        </p:grpSpPr>
        <p:sp>
          <p:nvSpPr>
            <p:cNvPr id="123" name="Google Shape;123;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5" name="Google Shape;125;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6" name="Google Shape;126;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4"/>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8" name="Google Shape;128;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9" name="Google Shape;129;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0" name="Google Shape;130;p4"/>
          <p:cNvSpPr txBox="1"/>
          <p:nvPr/>
        </p:nvSpPr>
        <p:spPr>
          <a:xfrm>
            <a:off x="1839525" y="2019300"/>
            <a:ext cx="74472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200">
                <a:latin typeface="Roboto Medium"/>
                <a:ea typeface="Roboto Medium"/>
                <a:cs typeface="Roboto Medium"/>
                <a:sym typeface="Roboto Medium"/>
              </a:rPr>
              <a:t>🎯 Problem Statement</a:t>
            </a:r>
            <a:endParaRPr sz="22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rPr lang="en-US" sz="2200">
                <a:latin typeface="Roboto Medium"/>
                <a:ea typeface="Roboto Medium"/>
                <a:cs typeface="Roboto Medium"/>
                <a:sym typeface="Roboto Medium"/>
              </a:rPr>
              <a:t>Managing shared expenses manually often leads to confusion, miscommunication, and awkward conversations. This app solves that by:</a:t>
            </a:r>
            <a:endParaRPr sz="22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rPr lang="en-US" sz="2200">
                <a:latin typeface="Roboto Medium"/>
                <a:ea typeface="Roboto Medium"/>
                <a:cs typeface="Roboto Medium"/>
                <a:sym typeface="Roboto Medium"/>
              </a:rPr>
              <a:t>- Automating expense splitting</a:t>
            </a:r>
            <a:endParaRPr sz="22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rPr lang="en-US" sz="2200">
                <a:latin typeface="Roboto Medium"/>
                <a:ea typeface="Roboto Medium"/>
                <a:cs typeface="Roboto Medium"/>
                <a:sym typeface="Roboto Medium"/>
              </a:rPr>
              <a:t>- Providing clear payment reminders</a:t>
            </a:r>
            <a:endParaRPr sz="22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rPr lang="en-US" sz="2200">
                <a:latin typeface="Roboto Medium"/>
                <a:ea typeface="Roboto Medium"/>
                <a:cs typeface="Roboto Medium"/>
                <a:sym typeface="Roboto Medium"/>
              </a:rPr>
              <a:t>- Categorizing spending for better financial awareness</a:t>
            </a:r>
            <a:endParaRPr sz="2200">
              <a:latin typeface="Roboto Medium"/>
              <a:ea typeface="Roboto Medium"/>
              <a:cs typeface="Roboto Medium"/>
              <a:sym typeface="Roboto Medium"/>
            </a:endParaRPr>
          </a:p>
          <a:p>
            <a:pPr indent="0" lvl="0" marL="0" rtl="0" algn="l">
              <a:spcBef>
                <a:spcPts val="0"/>
              </a:spcBef>
              <a:spcAft>
                <a:spcPts val="0"/>
              </a:spcAft>
              <a:buNone/>
            </a:pPr>
            <a:r>
              <a:t/>
            </a:r>
            <a:endParaRPr sz="2200">
              <a:latin typeface="Roboto Medium"/>
              <a:ea typeface="Roboto Medium"/>
              <a:cs typeface="Roboto Medium"/>
              <a:sym typeface="Roboto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5"/>
          <p:cNvGrpSpPr/>
          <p:nvPr/>
        </p:nvGrpSpPr>
        <p:grpSpPr>
          <a:xfrm>
            <a:off x="8658225" y="2647950"/>
            <a:ext cx="3533775" cy="3810000"/>
            <a:chOff x="8658225" y="2647950"/>
            <a:chExt cx="3533775" cy="3810000"/>
          </a:xfrm>
        </p:grpSpPr>
        <p:sp>
          <p:nvSpPr>
            <p:cNvPr id="136" name="Google Shape;136;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8" name="Google Shape;138;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9" name="Google Shape;139;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5"/>
          <p:cNvSpPr txBox="1"/>
          <p:nvPr>
            <p:ph type="title"/>
          </p:nvPr>
        </p:nvSpPr>
        <p:spPr>
          <a:xfrm>
            <a:off x="739775" y="829627"/>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41" name="Google Shape;141;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2" name="Google Shape;142;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3" name="Google Shape;143;p5"/>
          <p:cNvSpPr txBox="1"/>
          <p:nvPr/>
        </p:nvSpPr>
        <p:spPr>
          <a:xfrm>
            <a:off x="1446600" y="2250275"/>
            <a:ext cx="76617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200">
                <a:latin typeface="Roboto Medium"/>
                <a:ea typeface="Roboto Medium"/>
                <a:cs typeface="Roboto Medium"/>
                <a:sym typeface="Roboto Medium"/>
              </a:rPr>
              <a:t>🧾 Project Overview</a:t>
            </a:r>
            <a:endParaRPr sz="22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rPr lang="en-US" sz="2200">
                <a:latin typeface="Roboto Medium"/>
                <a:ea typeface="Roboto Medium"/>
                <a:cs typeface="Roboto Medium"/>
                <a:sym typeface="Roboto Medium"/>
              </a:rPr>
              <a:t>Smart Expense Splitter is a responsive web application built with HTML, CSS, and JavaScript that helps groups fairly split shared expenses. It includes features like category tracking, payment reminders, and real-time balance calculations, making it ideal for roommates, travel groups, or event organizers.</a:t>
            </a:r>
            <a:endParaRPr sz="2200">
              <a:latin typeface="Roboto Medium"/>
              <a:ea typeface="Roboto Medium"/>
              <a:cs typeface="Roboto Medium"/>
              <a:sym typeface="Roboto Medium"/>
            </a:endParaRPr>
          </a:p>
          <a:p>
            <a:pPr indent="0" lvl="0" marL="0" rtl="0" algn="l">
              <a:spcBef>
                <a:spcPts val="0"/>
              </a:spcBef>
              <a:spcAft>
                <a:spcPts val="0"/>
              </a:spcAft>
              <a:buNone/>
            </a:pPr>
            <a:r>
              <a:t/>
            </a:r>
            <a:endParaRPr sz="22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6"/>
          <p:cNvSpPr txBox="1"/>
          <p:nvPr>
            <p:ph type="title"/>
          </p:nvPr>
        </p:nvSpPr>
        <p:spPr>
          <a:xfrm>
            <a:off x="699452" y="891793"/>
            <a:ext cx="5014500" cy="4785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000"/>
              <a:t>WHO ARE THE END USERS?</a:t>
            </a:r>
            <a:endParaRPr sz="3000"/>
          </a:p>
        </p:txBody>
      </p:sp>
      <p:pic>
        <p:nvPicPr>
          <p:cNvPr id="152" name="Google Shape;152;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3" name="Google Shape;153;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4" name="Google Shape;154;p6"/>
          <p:cNvSpPr txBox="1"/>
          <p:nvPr/>
        </p:nvSpPr>
        <p:spPr>
          <a:xfrm>
            <a:off x="2286000" y="2196700"/>
            <a:ext cx="9947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55" name="Google Shape;155;p6"/>
          <p:cNvSpPr txBox="1"/>
          <p:nvPr/>
        </p:nvSpPr>
        <p:spPr>
          <a:xfrm>
            <a:off x="1994400" y="2019300"/>
            <a:ext cx="10197600" cy="294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300">
                <a:latin typeface="Roboto Medium"/>
                <a:ea typeface="Roboto Medium"/>
                <a:cs typeface="Roboto Medium"/>
                <a:sym typeface="Roboto Medium"/>
              </a:rPr>
              <a:t>- 🏠 Roommates  </a:t>
            </a:r>
            <a:endParaRPr sz="23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rPr lang="en-US" sz="2300">
                <a:latin typeface="Roboto Medium"/>
                <a:ea typeface="Roboto Medium"/>
                <a:cs typeface="Roboto Medium"/>
                <a:sym typeface="Roboto Medium"/>
              </a:rPr>
              <a:t>- ✈ Travel groups  </a:t>
            </a:r>
            <a:endParaRPr sz="23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rPr lang="en-US" sz="2300">
                <a:latin typeface="Roboto Medium"/>
                <a:ea typeface="Roboto Medium"/>
                <a:cs typeface="Roboto Medium"/>
                <a:sym typeface="Roboto Medium"/>
              </a:rPr>
              <a:t>- 🎉 Event organizers  </a:t>
            </a:r>
            <a:endParaRPr sz="23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rPr lang="en-US" sz="2300">
                <a:latin typeface="Roboto Medium"/>
                <a:ea typeface="Roboto Medium"/>
                <a:cs typeface="Roboto Medium"/>
                <a:sym typeface="Roboto Medium"/>
              </a:rPr>
              <a:t>- 👨‍👩‍👧‍👦 Families  </a:t>
            </a:r>
            <a:endParaRPr sz="23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rPr lang="en-US" sz="2300">
                <a:latin typeface="Roboto Medium"/>
                <a:ea typeface="Roboto Medium"/>
                <a:cs typeface="Roboto Medium"/>
                <a:sym typeface="Roboto Medium"/>
              </a:rPr>
              <a:t>- 👥 Small teams or startups  </a:t>
            </a:r>
            <a:endParaRPr sz="23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rPr lang="en-US" sz="2300">
                <a:latin typeface="Roboto Medium"/>
                <a:ea typeface="Roboto Medium"/>
                <a:cs typeface="Roboto Medium"/>
                <a:sym typeface="Roboto Medium"/>
              </a:rPr>
              <a:t>- 🎓 College students</a:t>
            </a:r>
            <a:endParaRPr sz="23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t/>
            </a:r>
            <a:endParaRPr sz="2300">
              <a:latin typeface="Roboto Medium"/>
              <a:ea typeface="Roboto Medium"/>
              <a:cs typeface="Roboto Medium"/>
              <a:sym typeface="Roboto Medium"/>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7"/>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1" name="Google Shape;161;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7"/>
          <p:cNvSpPr txBox="1"/>
          <p:nvPr>
            <p:ph type="title"/>
          </p:nvPr>
        </p:nvSpPr>
        <p:spPr>
          <a:xfrm>
            <a:off x="576040" y="536410"/>
            <a:ext cx="9763200" cy="5676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TOOLS AND TECHNIQUES</a:t>
            </a:r>
            <a:endParaRPr sz="3600"/>
          </a:p>
        </p:txBody>
      </p:sp>
      <p:pic>
        <p:nvPicPr>
          <p:cNvPr id="165" name="Google Shape;165;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6" name="Google Shape;166;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7" name="Google Shape;167;p7"/>
          <p:cNvSpPr txBox="1"/>
          <p:nvPr/>
        </p:nvSpPr>
        <p:spPr>
          <a:xfrm>
            <a:off x="3446850" y="1964525"/>
            <a:ext cx="8786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graphicFrame>
        <p:nvGraphicFramePr>
          <p:cNvPr id="168" name="Google Shape;168;p7"/>
          <p:cNvGraphicFramePr/>
          <p:nvPr/>
        </p:nvGraphicFramePr>
        <p:xfrm>
          <a:off x="2917000" y="1819125"/>
          <a:ext cx="3000000" cy="3000000"/>
        </p:xfrm>
        <a:graphic>
          <a:graphicData uri="http://schemas.openxmlformats.org/drawingml/2006/table">
            <a:tbl>
              <a:tblPr>
                <a:noFill/>
                <a:tableStyleId>{F1442DB0-7555-4DCA-9C1E-B3D587DF9285}</a:tableStyleId>
              </a:tblPr>
              <a:tblGrid>
                <a:gridCol w="2089550"/>
                <a:gridCol w="5590000"/>
              </a:tblGrid>
              <a:tr h="649600">
                <a:tc>
                  <a:txBody>
                    <a:bodyPr/>
                    <a:lstStyle/>
                    <a:p>
                      <a:pPr indent="0" lvl="0" marL="0" rtl="0" algn="l">
                        <a:spcBef>
                          <a:spcPts val="0"/>
                        </a:spcBef>
                        <a:spcAft>
                          <a:spcPts val="0"/>
                        </a:spcAft>
                        <a:buNone/>
                      </a:pPr>
                      <a:r>
                        <a:rPr lang="en-US" sz="2200">
                          <a:latin typeface="Roboto Medium"/>
                          <a:ea typeface="Roboto Medium"/>
                          <a:cs typeface="Roboto Medium"/>
                          <a:sym typeface="Roboto Medium"/>
                        </a:rPr>
                        <a:t> </a:t>
                      </a:r>
                      <a:r>
                        <a:rPr b="1" lang="en-US" sz="2600">
                          <a:latin typeface="Roboto"/>
                          <a:ea typeface="Roboto"/>
                          <a:cs typeface="Roboto"/>
                          <a:sym typeface="Roboto"/>
                        </a:rPr>
                        <a:t>Technology</a:t>
                      </a:r>
                      <a:endParaRPr b="1" sz="26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b="1" lang="en-US" sz="2600">
                          <a:latin typeface="Roboto"/>
                          <a:ea typeface="Roboto"/>
                          <a:cs typeface="Roboto"/>
                          <a:sym typeface="Roboto"/>
                        </a:rPr>
                        <a:t> Purpose </a:t>
                      </a:r>
                      <a:endParaRPr b="1" sz="2600">
                        <a:latin typeface="Roboto"/>
                        <a:ea typeface="Roboto"/>
                        <a:cs typeface="Roboto"/>
                        <a:sym typeface="Roboto"/>
                      </a:endParaRPr>
                    </a:p>
                  </a:txBody>
                  <a:tcPr marT="91425" marB="91425" marR="91425" marL="91425"/>
                </a:tc>
              </a:tr>
              <a:tr h="649600">
                <a:tc>
                  <a:txBody>
                    <a:bodyPr/>
                    <a:lstStyle/>
                    <a:p>
                      <a:pPr indent="0" lvl="0" marL="0" rtl="0" algn="l">
                        <a:spcBef>
                          <a:spcPts val="0"/>
                        </a:spcBef>
                        <a:spcAft>
                          <a:spcPts val="0"/>
                        </a:spcAft>
                        <a:buNone/>
                      </a:pPr>
                      <a:r>
                        <a:rPr lang="en-US" sz="2200">
                          <a:latin typeface="Roboto Medium"/>
                          <a:ea typeface="Roboto Medium"/>
                          <a:cs typeface="Roboto Medium"/>
                          <a:sym typeface="Roboto Medium"/>
                        </a:rPr>
                        <a:t>HTML </a:t>
                      </a:r>
                      <a:endParaRPr sz="2200">
                        <a:latin typeface="Roboto Medium"/>
                        <a:ea typeface="Roboto Medium"/>
                        <a:cs typeface="Roboto Medium"/>
                        <a:sym typeface="Roboto Medium"/>
                      </a:endParaRPr>
                    </a:p>
                  </a:txBody>
                  <a:tcPr marT="91425" marB="91425" marR="91425" marL="91425"/>
                </a:tc>
                <a:tc>
                  <a:txBody>
                    <a:bodyPr/>
                    <a:lstStyle/>
                    <a:p>
                      <a:pPr indent="0" lvl="0" marL="0" rtl="0" algn="l">
                        <a:spcBef>
                          <a:spcPts val="0"/>
                        </a:spcBef>
                        <a:spcAft>
                          <a:spcPts val="0"/>
                        </a:spcAft>
                        <a:buNone/>
                      </a:pPr>
                      <a:r>
                        <a:rPr lang="en-US" sz="2200">
                          <a:latin typeface="Roboto Medium"/>
                          <a:ea typeface="Roboto Medium"/>
                          <a:cs typeface="Roboto Medium"/>
                          <a:sym typeface="Roboto Medium"/>
                        </a:rPr>
                        <a:t>Structure and layout </a:t>
                      </a:r>
                      <a:endParaRPr sz="2200">
                        <a:latin typeface="Roboto Medium"/>
                        <a:ea typeface="Roboto Medium"/>
                        <a:cs typeface="Roboto Medium"/>
                        <a:sym typeface="Roboto Medium"/>
                      </a:endParaRPr>
                    </a:p>
                  </a:txBody>
                  <a:tcPr marT="91425" marB="91425" marR="91425" marL="91425"/>
                </a:tc>
              </a:tr>
              <a:tr h="649600">
                <a:tc>
                  <a:txBody>
                    <a:bodyPr/>
                    <a:lstStyle/>
                    <a:p>
                      <a:pPr indent="0" lvl="0" marL="0" rtl="0" algn="l">
                        <a:spcBef>
                          <a:spcPts val="0"/>
                        </a:spcBef>
                        <a:spcAft>
                          <a:spcPts val="0"/>
                        </a:spcAft>
                        <a:buNone/>
                      </a:pPr>
                      <a:r>
                        <a:rPr lang="en-US" sz="2200">
                          <a:latin typeface="Roboto Medium"/>
                          <a:ea typeface="Roboto Medium"/>
                          <a:cs typeface="Roboto Medium"/>
                          <a:sym typeface="Roboto Medium"/>
                        </a:rPr>
                        <a:t> CSS </a:t>
                      </a:r>
                      <a:endParaRPr sz="2200">
                        <a:latin typeface="Roboto Medium"/>
                        <a:ea typeface="Roboto Medium"/>
                        <a:cs typeface="Roboto Medium"/>
                        <a:sym typeface="Roboto Medium"/>
                      </a:endParaRPr>
                    </a:p>
                  </a:txBody>
                  <a:tcPr marT="91425" marB="91425" marR="91425" marL="91425"/>
                </a:tc>
                <a:tc>
                  <a:txBody>
                    <a:bodyPr/>
                    <a:lstStyle/>
                    <a:p>
                      <a:pPr indent="0" lvl="0" marL="0" rtl="0" algn="l">
                        <a:spcBef>
                          <a:spcPts val="0"/>
                        </a:spcBef>
                        <a:spcAft>
                          <a:spcPts val="0"/>
                        </a:spcAft>
                        <a:buNone/>
                      </a:pPr>
                      <a:r>
                        <a:rPr lang="en-US" sz="2200">
                          <a:latin typeface="Roboto Medium"/>
                          <a:ea typeface="Roboto Medium"/>
                          <a:cs typeface="Roboto Medium"/>
                          <a:sym typeface="Roboto Medium"/>
                        </a:rPr>
                        <a:t>Styling and responsive design</a:t>
                      </a:r>
                      <a:endParaRPr sz="2200">
                        <a:latin typeface="Roboto Medium"/>
                        <a:ea typeface="Roboto Medium"/>
                        <a:cs typeface="Roboto Medium"/>
                        <a:sym typeface="Roboto Medium"/>
                      </a:endParaRPr>
                    </a:p>
                  </a:txBody>
                  <a:tcPr marT="91425" marB="91425" marR="91425" marL="91425"/>
                </a:tc>
              </a:tr>
              <a:tr h="649600">
                <a:tc>
                  <a:txBody>
                    <a:bodyPr/>
                    <a:lstStyle/>
                    <a:p>
                      <a:pPr indent="0" lvl="0" marL="0" rtl="0" algn="l">
                        <a:spcBef>
                          <a:spcPts val="0"/>
                        </a:spcBef>
                        <a:spcAft>
                          <a:spcPts val="0"/>
                        </a:spcAft>
                        <a:buNone/>
                      </a:pPr>
                      <a:r>
                        <a:rPr lang="en-US" sz="2200">
                          <a:latin typeface="Roboto Medium"/>
                          <a:ea typeface="Roboto Medium"/>
                          <a:cs typeface="Roboto Medium"/>
                          <a:sym typeface="Roboto Medium"/>
                        </a:rPr>
                        <a:t>JavaScript </a:t>
                      </a:r>
                      <a:endParaRPr sz="2200">
                        <a:latin typeface="Roboto Medium"/>
                        <a:ea typeface="Roboto Medium"/>
                        <a:cs typeface="Roboto Medium"/>
                        <a:sym typeface="Roboto Medium"/>
                      </a:endParaRPr>
                    </a:p>
                  </a:txBody>
                  <a:tcPr marT="91425" marB="91425" marR="91425" marL="91425"/>
                </a:tc>
                <a:tc>
                  <a:txBody>
                    <a:bodyPr/>
                    <a:lstStyle/>
                    <a:p>
                      <a:pPr indent="0" lvl="0" marL="0" rtl="0" algn="l">
                        <a:spcBef>
                          <a:spcPts val="0"/>
                        </a:spcBef>
                        <a:spcAft>
                          <a:spcPts val="0"/>
                        </a:spcAft>
                        <a:buNone/>
                      </a:pPr>
                      <a:r>
                        <a:rPr lang="en-US" sz="2200">
                          <a:latin typeface="Roboto Medium"/>
                          <a:ea typeface="Roboto Medium"/>
                          <a:cs typeface="Roboto Medium"/>
                          <a:sym typeface="Roboto Medium"/>
                        </a:rPr>
                        <a:t>Logic, interactivity, data flow</a:t>
                      </a:r>
                      <a:endParaRPr sz="2200">
                        <a:latin typeface="Roboto Medium"/>
                        <a:ea typeface="Roboto Medium"/>
                        <a:cs typeface="Roboto Medium"/>
                        <a:sym typeface="Roboto Medium"/>
                      </a:endParaRPr>
                    </a:p>
                  </a:txBody>
                  <a:tcPr marT="91425" marB="91425" marR="91425" marL="91425"/>
                </a:tc>
              </a:tr>
              <a:tr h="649600">
                <a:tc>
                  <a:txBody>
                    <a:bodyPr/>
                    <a:lstStyle/>
                    <a:p>
                      <a:pPr indent="0" lvl="0" marL="0" rtl="0" algn="l">
                        <a:spcBef>
                          <a:spcPts val="0"/>
                        </a:spcBef>
                        <a:spcAft>
                          <a:spcPts val="0"/>
                        </a:spcAft>
                        <a:buNone/>
                      </a:pPr>
                      <a:r>
                        <a:rPr lang="en-US" sz="2200">
                          <a:latin typeface="Roboto Medium"/>
                          <a:ea typeface="Roboto Medium"/>
                          <a:cs typeface="Roboto Medium"/>
                          <a:sym typeface="Roboto Medium"/>
                        </a:rPr>
                        <a:t> LocalStorage</a:t>
                      </a:r>
                      <a:endParaRPr sz="2200">
                        <a:latin typeface="Roboto Medium"/>
                        <a:ea typeface="Roboto Medium"/>
                        <a:cs typeface="Roboto Medium"/>
                        <a:sym typeface="Roboto Medium"/>
                      </a:endParaRPr>
                    </a:p>
                  </a:txBody>
                  <a:tcPr marT="91425" marB="91425" marR="91425" marL="91425"/>
                </a:tc>
                <a:tc>
                  <a:txBody>
                    <a:bodyPr/>
                    <a:lstStyle/>
                    <a:p>
                      <a:pPr indent="0" lvl="0" marL="0" rtl="0" algn="l">
                        <a:spcBef>
                          <a:spcPts val="0"/>
                        </a:spcBef>
                        <a:spcAft>
                          <a:spcPts val="0"/>
                        </a:spcAft>
                        <a:buNone/>
                      </a:pPr>
                      <a:r>
                        <a:rPr lang="en-US" sz="2200">
                          <a:latin typeface="Roboto Medium"/>
                          <a:ea typeface="Roboto Medium"/>
                          <a:cs typeface="Roboto Medium"/>
                          <a:sym typeface="Roboto Medium"/>
                        </a:rPr>
                        <a:t>Persistent data without backend </a:t>
                      </a:r>
                      <a:endParaRPr sz="2200">
                        <a:latin typeface="Roboto Medium"/>
                        <a:ea typeface="Roboto Medium"/>
                        <a:cs typeface="Roboto Medium"/>
                        <a:sym typeface="Roboto Medium"/>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4" name="Google Shape;174;p8"/>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75" name="Google Shape;175;p8"/>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76" name="Google Shape;176;p8"/>
          <p:cNvSpPr txBox="1"/>
          <p:nvPr/>
        </p:nvSpPr>
        <p:spPr>
          <a:xfrm>
            <a:off x="739775" y="291147"/>
            <a:ext cx="8794750" cy="629018"/>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000">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77" name="Google Shape;177;p8"/>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8"/>
          <p:cNvSpPr txBox="1"/>
          <p:nvPr/>
        </p:nvSpPr>
        <p:spPr>
          <a:xfrm>
            <a:off x="2574150" y="1357325"/>
            <a:ext cx="70437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400">
                <a:latin typeface="Roboto Medium"/>
                <a:ea typeface="Roboto Medium"/>
                <a:cs typeface="Roboto Medium"/>
                <a:sym typeface="Roboto Medium"/>
              </a:rPr>
              <a:t>🧾 Portfolio Design &amp; Layout: Smart Expense Splitter</a:t>
            </a:r>
            <a:endParaRPr sz="24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t/>
            </a:r>
            <a:endParaRPr sz="24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rPr lang="en-US" sz="2400">
                <a:latin typeface="Roboto Medium"/>
                <a:ea typeface="Roboto Medium"/>
                <a:cs typeface="Roboto Medium"/>
                <a:sym typeface="Roboto Medium"/>
              </a:rPr>
              <a:t>🏷 Project Title</a:t>
            </a:r>
            <a:endParaRPr sz="24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rPr lang="en-US" sz="2400">
                <a:latin typeface="Roboto Medium"/>
                <a:ea typeface="Roboto Medium"/>
                <a:cs typeface="Roboto Medium"/>
                <a:sym typeface="Roboto Medium"/>
              </a:rPr>
              <a:t>💸 Smart Expense Splitter  </a:t>
            </a:r>
            <a:endParaRPr sz="24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rPr lang="en-US" sz="2400">
                <a:latin typeface="Roboto Medium"/>
                <a:ea typeface="Roboto Medium"/>
                <a:cs typeface="Roboto Medium"/>
                <a:sym typeface="Roboto Medium"/>
              </a:rPr>
              <a:t>A simple and intuitive web app to split group expenses fairly.</a:t>
            </a:r>
            <a:endParaRPr sz="24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t/>
            </a:r>
            <a:endParaRPr sz="2400">
              <a:latin typeface="Roboto Medium"/>
              <a:ea typeface="Roboto Medium"/>
              <a:cs typeface="Roboto Medium"/>
              <a:sym typeface="Roboto Medium"/>
            </a:endParaRPr>
          </a:p>
          <a:p>
            <a:pPr indent="0" lvl="0" marL="0" rtl="0" algn="l">
              <a:spcBef>
                <a:spcPts val="0"/>
              </a:spcBef>
              <a:spcAft>
                <a:spcPts val="0"/>
              </a:spcAft>
              <a:buNone/>
            </a:pPr>
            <a:r>
              <a:t/>
            </a:r>
            <a:endParaRPr sz="2400">
              <a:latin typeface="Roboto Medium"/>
              <a:ea typeface="Roboto Medium"/>
              <a:cs typeface="Roboto Medium"/>
              <a:sym typeface="Roboto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9"/>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FEATURES AND FUNCTIONALITY</a:t>
            </a:r>
            <a:endParaRPr/>
          </a:p>
        </p:txBody>
      </p:sp>
      <p:graphicFrame>
        <p:nvGraphicFramePr>
          <p:cNvPr id="184" name="Google Shape;184;p9"/>
          <p:cNvGraphicFramePr/>
          <p:nvPr/>
        </p:nvGraphicFramePr>
        <p:xfrm>
          <a:off x="952500" y="1702575"/>
          <a:ext cx="3000000" cy="3000000"/>
        </p:xfrm>
        <a:graphic>
          <a:graphicData uri="http://schemas.openxmlformats.org/drawingml/2006/table">
            <a:tbl>
              <a:tblPr>
                <a:noFill/>
                <a:tableStyleId>{F1442DB0-7555-4DCA-9C1E-B3D587DF9285}</a:tableStyleId>
              </a:tblPr>
              <a:tblGrid>
                <a:gridCol w="2476500"/>
                <a:gridCol w="6238875"/>
              </a:tblGrid>
              <a:tr h="789125">
                <a:tc>
                  <a:txBody>
                    <a:bodyPr/>
                    <a:lstStyle/>
                    <a:p>
                      <a:pPr indent="0" lvl="0" marL="0" rtl="0" algn="l">
                        <a:spcBef>
                          <a:spcPts val="0"/>
                        </a:spcBef>
                        <a:spcAft>
                          <a:spcPts val="0"/>
                        </a:spcAft>
                        <a:buNone/>
                      </a:pPr>
                      <a:r>
                        <a:rPr lang="en-US" sz="2600">
                          <a:latin typeface="Roboto Medium"/>
                          <a:ea typeface="Roboto Medium"/>
                          <a:cs typeface="Roboto Medium"/>
                          <a:sym typeface="Roboto Medium"/>
                        </a:rPr>
                        <a:t> Feature </a:t>
                      </a:r>
                      <a:endParaRPr sz="2600">
                        <a:latin typeface="Roboto Medium"/>
                        <a:ea typeface="Roboto Medium"/>
                        <a:cs typeface="Roboto Medium"/>
                        <a:sym typeface="Roboto Medium"/>
                      </a:endParaRPr>
                    </a:p>
                  </a:txBody>
                  <a:tcPr marT="91425" marB="91425" marR="91425" marL="91425"/>
                </a:tc>
                <a:tc>
                  <a:txBody>
                    <a:bodyPr/>
                    <a:lstStyle/>
                    <a:p>
                      <a:pPr indent="0" lvl="0" marL="0" rtl="0" algn="l">
                        <a:spcBef>
                          <a:spcPts val="0"/>
                        </a:spcBef>
                        <a:spcAft>
                          <a:spcPts val="0"/>
                        </a:spcAft>
                        <a:buNone/>
                      </a:pPr>
                      <a:r>
                        <a:rPr lang="en-US" sz="2600">
                          <a:latin typeface="Roboto Medium"/>
                          <a:ea typeface="Roboto Medium"/>
                          <a:cs typeface="Roboto Medium"/>
                          <a:sym typeface="Roboto Medium"/>
                        </a:rPr>
                        <a:t>Description   </a:t>
                      </a:r>
                      <a:endParaRPr sz="2600">
                        <a:latin typeface="Roboto Medium"/>
                        <a:ea typeface="Roboto Medium"/>
                        <a:cs typeface="Roboto Medium"/>
                        <a:sym typeface="Roboto Medium"/>
                      </a:endParaRPr>
                    </a:p>
                  </a:txBody>
                  <a:tcPr marT="91425" marB="91425" marR="91425" marL="91425"/>
                </a:tc>
              </a:tr>
              <a:tr h="381000">
                <a:tc>
                  <a:txBody>
                    <a:bodyPr/>
                    <a:lstStyle/>
                    <a:p>
                      <a:pPr indent="0" lvl="0" marL="0" rtl="0" algn="l">
                        <a:spcBef>
                          <a:spcPts val="0"/>
                        </a:spcBef>
                        <a:spcAft>
                          <a:spcPts val="0"/>
                        </a:spcAft>
                        <a:buNone/>
                      </a:pPr>
                      <a:r>
                        <a:rPr lang="en-US" sz="1900">
                          <a:latin typeface="Roboto Medium"/>
                          <a:ea typeface="Roboto Medium"/>
                          <a:cs typeface="Roboto Medium"/>
                          <a:sym typeface="Roboto Medium"/>
                        </a:rPr>
                        <a:t> 👥 Add Participants  </a:t>
                      </a:r>
                      <a:endParaRPr sz="1900">
                        <a:latin typeface="Roboto Medium"/>
                        <a:ea typeface="Roboto Medium"/>
                        <a:cs typeface="Roboto Medium"/>
                        <a:sym typeface="Roboto Medium"/>
                      </a:endParaRPr>
                    </a:p>
                  </a:txBody>
                  <a:tcPr marT="91425" marB="91425" marR="91425" marL="91425"/>
                </a:tc>
                <a:tc>
                  <a:txBody>
                    <a:bodyPr/>
                    <a:lstStyle/>
                    <a:p>
                      <a:pPr indent="0" lvl="0" marL="0" rtl="0" algn="l">
                        <a:spcBef>
                          <a:spcPts val="0"/>
                        </a:spcBef>
                        <a:spcAft>
                          <a:spcPts val="0"/>
                        </a:spcAft>
                        <a:buNone/>
                      </a:pPr>
                      <a:r>
                        <a:rPr lang="en-US" sz="1900">
                          <a:latin typeface="Roboto Medium"/>
                          <a:ea typeface="Roboto Medium"/>
                          <a:cs typeface="Roboto Medium"/>
                          <a:sym typeface="Roboto Medium"/>
                        </a:rPr>
                        <a:t>Dynamically add people involved in shared expenses  </a:t>
                      </a:r>
                      <a:endParaRPr sz="1900">
                        <a:latin typeface="Roboto Medium"/>
                        <a:ea typeface="Roboto Medium"/>
                        <a:cs typeface="Roboto Medium"/>
                        <a:sym typeface="Roboto Medium"/>
                      </a:endParaRPr>
                    </a:p>
                  </a:txBody>
                  <a:tcPr marT="91425" marB="91425" marR="91425" marL="91425"/>
                </a:tc>
              </a:tr>
              <a:tr h="381000">
                <a:tc>
                  <a:txBody>
                    <a:bodyPr/>
                    <a:lstStyle/>
                    <a:p>
                      <a:pPr indent="0" lvl="0" marL="0" rtl="0" algn="l">
                        <a:spcBef>
                          <a:spcPts val="0"/>
                        </a:spcBef>
                        <a:spcAft>
                          <a:spcPts val="0"/>
                        </a:spcAft>
                        <a:buNone/>
                      </a:pPr>
                      <a:r>
                        <a:rPr lang="en-US" sz="1900">
                          <a:latin typeface="Roboto Medium"/>
                          <a:ea typeface="Roboto Medium"/>
                          <a:cs typeface="Roboto Medium"/>
                          <a:sym typeface="Roboto Medium"/>
                        </a:rPr>
                        <a:t>💰 Log Expenses        </a:t>
                      </a:r>
                      <a:endParaRPr sz="1900">
                        <a:latin typeface="Roboto Medium"/>
                        <a:ea typeface="Roboto Medium"/>
                        <a:cs typeface="Roboto Medium"/>
                        <a:sym typeface="Roboto Medium"/>
                      </a:endParaRPr>
                    </a:p>
                  </a:txBody>
                  <a:tcPr marT="91425" marB="91425" marR="91425" marL="91425"/>
                </a:tc>
                <a:tc>
                  <a:txBody>
                    <a:bodyPr/>
                    <a:lstStyle/>
                    <a:p>
                      <a:pPr indent="0" lvl="0" marL="0" rtl="0" algn="l">
                        <a:spcBef>
                          <a:spcPts val="0"/>
                        </a:spcBef>
                        <a:spcAft>
                          <a:spcPts val="0"/>
                        </a:spcAft>
                        <a:buNone/>
                      </a:pPr>
                      <a:r>
                        <a:rPr lang="en-US" sz="1900">
                          <a:latin typeface="Roboto Medium"/>
                          <a:ea typeface="Roboto Medium"/>
                          <a:cs typeface="Roboto Medium"/>
                          <a:sym typeface="Roboto Medium"/>
                        </a:rPr>
                        <a:t> Record who paid, how much, and for what category</a:t>
                      </a:r>
                      <a:endParaRPr sz="1900">
                        <a:latin typeface="Roboto Medium"/>
                        <a:ea typeface="Roboto Medium"/>
                        <a:cs typeface="Roboto Medium"/>
                        <a:sym typeface="Roboto Medium"/>
                      </a:endParaRPr>
                    </a:p>
                  </a:txBody>
                  <a:tcPr marT="91425" marB="91425" marR="91425" marL="91425"/>
                </a:tc>
              </a:tr>
              <a:tr h="381000">
                <a:tc>
                  <a:txBody>
                    <a:bodyPr/>
                    <a:lstStyle/>
                    <a:p>
                      <a:pPr indent="0" lvl="0" marL="0" rtl="0" algn="l">
                        <a:spcBef>
                          <a:spcPts val="0"/>
                        </a:spcBef>
                        <a:spcAft>
                          <a:spcPts val="0"/>
                        </a:spcAft>
                        <a:buNone/>
                      </a:pPr>
                      <a:r>
                        <a:rPr lang="en-US" sz="1900">
                          <a:latin typeface="Roboto Medium"/>
                          <a:ea typeface="Roboto Medium"/>
                          <a:cs typeface="Roboto Medium"/>
                          <a:sym typeface="Roboto Medium"/>
                        </a:rPr>
                        <a:t> 📊 Balance Calculation</a:t>
                      </a:r>
                      <a:endParaRPr sz="1900">
                        <a:latin typeface="Roboto Medium"/>
                        <a:ea typeface="Roboto Medium"/>
                        <a:cs typeface="Roboto Medium"/>
                        <a:sym typeface="Roboto Medium"/>
                      </a:endParaRPr>
                    </a:p>
                  </a:txBody>
                  <a:tcPr marT="91425" marB="91425" marR="91425" marL="91425"/>
                </a:tc>
                <a:tc>
                  <a:txBody>
                    <a:bodyPr/>
                    <a:lstStyle/>
                    <a:p>
                      <a:pPr indent="0" lvl="0" marL="0" rtl="0" algn="l">
                        <a:spcBef>
                          <a:spcPts val="0"/>
                        </a:spcBef>
                        <a:spcAft>
                          <a:spcPts val="0"/>
                        </a:spcAft>
                        <a:buNone/>
                      </a:pPr>
                      <a:r>
                        <a:rPr lang="en-US" sz="1900">
                          <a:latin typeface="Roboto Medium"/>
                          <a:ea typeface="Roboto Medium"/>
                          <a:cs typeface="Roboto Medium"/>
                          <a:sym typeface="Roboto Medium"/>
                        </a:rPr>
                        <a:t>Automatically calculates who owes or is owed</a:t>
                      </a:r>
                      <a:endParaRPr sz="1900">
                        <a:latin typeface="Roboto Medium"/>
                        <a:ea typeface="Roboto Medium"/>
                        <a:cs typeface="Roboto Medium"/>
                        <a:sym typeface="Roboto Medium"/>
                      </a:endParaRPr>
                    </a:p>
                  </a:txBody>
                  <a:tcPr marT="91425" marB="91425" marR="91425" marL="91425"/>
                </a:tc>
              </a:tr>
              <a:tr h="381000">
                <a:tc>
                  <a:txBody>
                    <a:bodyPr/>
                    <a:lstStyle/>
                    <a:p>
                      <a:pPr indent="0" lvl="0" marL="0" rtl="0" algn="l">
                        <a:spcBef>
                          <a:spcPts val="0"/>
                        </a:spcBef>
                        <a:spcAft>
                          <a:spcPts val="0"/>
                        </a:spcAft>
                        <a:buNone/>
                      </a:pPr>
                      <a:r>
                        <a:rPr lang="en-US" sz="1900">
                          <a:latin typeface="Roboto Medium"/>
                          <a:ea typeface="Roboto Medium"/>
                          <a:cs typeface="Roboto Medium"/>
                          <a:sym typeface="Roboto Medium"/>
                        </a:rPr>
                        <a:t>🔔 Payment Reminders  </a:t>
                      </a:r>
                      <a:endParaRPr sz="1900">
                        <a:latin typeface="Roboto Medium"/>
                        <a:ea typeface="Roboto Medium"/>
                        <a:cs typeface="Roboto Medium"/>
                        <a:sym typeface="Roboto Medium"/>
                      </a:endParaRPr>
                    </a:p>
                  </a:txBody>
                  <a:tcPr marT="91425" marB="91425" marR="91425" marL="91425"/>
                </a:tc>
                <a:tc>
                  <a:txBody>
                    <a:bodyPr/>
                    <a:lstStyle/>
                    <a:p>
                      <a:pPr indent="0" lvl="0" marL="0" rtl="0" algn="l">
                        <a:spcBef>
                          <a:spcPts val="0"/>
                        </a:spcBef>
                        <a:spcAft>
                          <a:spcPts val="0"/>
                        </a:spcAft>
                        <a:buNone/>
                      </a:pPr>
                      <a:r>
                        <a:rPr lang="en-US" sz="1900">
                          <a:latin typeface="Roboto Medium"/>
                          <a:ea typeface="Roboto Medium"/>
                          <a:cs typeface="Roboto Medium"/>
                          <a:sym typeface="Roboto Medium"/>
                        </a:rPr>
                        <a:t>Displays actionable reminders for settling debts </a:t>
                      </a:r>
                      <a:endParaRPr sz="1900">
                        <a:latin typeface="Roboto Medium"/>
                        <a:ea typeface="Roboto Medium"/>
                        <a:cs typeface="Roboto Medium"/>
                        <a:sym typeface="Roboto Medium"/>
                      </a:endParaRPr>
                    </a:p>
                  </a:txBody>
                  <a:tcPr marT="91425" marB="91425" marR="91425" marL="91425"/>
                </a:tc>
              </a:tr>
              <a:tr h="381000">
                <a:tc>
                  <a:txBody>
                    <a:bodyPr/>
                    <a:lstStyle/>
                    <a:p>
                      <a:pPr indent="0" lvl="0" marL="0" rtl="0" algn="l">
                        <a:spcBef>
                          <a:spcPts val="0"/>
                        </a:spcBef>
                        <a:spcAft>
                          <a:spcPts val="0"/>
                        </a:spcAft>
                        <a:buNone/>
                      </a:pPr>
                      <a:r>
                        <a:rPr lang="en-US" sz="1900">
                          <a:latin typeface="Roboto Medium"/>
                          <a:ea typeface="Roboto Medium"/>
                          <a:cs typeface="Roboto Medium"/>
                          <a:sym typeface="Roboto Medium"/>
                        </a:rPr>
                        <a:t>🧾 Category Breakdown</a:t>
                      </a:r>
                      <a:endParaRPr sz="1900">
                        <a:latin typeface="Roboto Medium"/>
                        <a:ea typeface="Roboto Medium"/>
                        <a:cs typeface="Roboto Medium"/>
                        <a:sym typeface="Roboto Medium"/>
                      </a:endParaRPr>
                    </a:p>
                  </a:txBody>
                  <a:tcPr marT="91425" marB="91425" marR="91425" marL="91425"/>
                </a:tc>
                <a:tc>
                  <a:txBody>
                    <a:bodyPr/>
                    <a:lstStyle/>
                    <a:p>
                      <a:pPr indent="0" lvl="0" marL="0" rtl="0" algn="l">
                        <a:spcBef>
                          <a:spcPts val="0"/>
                        </a:spcBef>
                        <a:spcAft>
                          <a:spcPts val="0"/>
                        </a:spcAft>
                        <a:buNone/>
                      </a:pPr>
                      <a:r>
                        <a:rPr lang="en-US" sz="1900">
                          <a:latin typeface="Roboto Medium"/>
                          <a:ea typeface="Roboto Medium"/>
                          <a:cs typeface="Roboto Medium"/>
                          <a:sym typeface="Roboto Medium"/>
                        </a:rPr>
                        <a:t> Tracks spending across categories like Food, Travel, Utilities, etc. </a:t>
                      </a:r>
                      <a:endParaRPr sz="1900">
                        <a:latin typeface="Roboto Medium"/>
                        <a:ea typeface="Roboto Medium"/>
                        <a:cs typeface="Roboto Medium"/>
                        <a:sym typeface="Roboto Medium"/>
                      </a:endParaRPr>
                    </a:p>
                  </a:txBody>
                  <a:tcPr marT="91425" marB="91425" marR="91425" marL="91425"/>
                </a:tc>
              </a:tr>
              <a:tr h="398875">
                <a:tc>
                  <a:txBody>
                    <a:bodyPr/>
                    <a:lstStyle/>
                    <a:p>
                      <a:pPr indent="0" lvl="0" marL="0" rtl="0" algn="l">
                        <a:spcBef>
                          <a:spcPts val="0"/>
                        </a:spcBef>
                        <a:spcAft>
                          <a:spcPts val="0"/>
                        </a:spcAft>
                        <a:buNone/>
                      </a:pPr>
                      <a:r>
                        <a:rPr lang="en-US" sz="1900">
                          <a:latin typeface="Roboto Medium"/>
                          <a:ea typeface="Roboto Medium"/>
                          <a:cs typeface="Roboto Medium"/>
                          <a:sym typeface="Roboto Medium"/>
                        </a:rPr>
                        <a:t>📱 Responsive Design</a:t>
                      </a:r>
                      <a:endParaRPr sz="1900">
                        <a:latin typeface="Roboto Medium"/>
                        <a:ea typeface="Roboto Medium"/>
                        <a:cs typeface="Roboto Medium"/>
                        <a:sym typeface="Roboto Medium"/>
                      </a:endParaRPr>
                    </a:p>
                  </a:txBody>
                  <a:tcPr marT="91425" marB="91425" marR="91425" marL="91425"/>
                </a:tc>
                <a:tc>
                  <a:txBody>
                    <a:bodyPr/>
                    <a:lstStyle/>
                    <a:p>
                      <a:pPr indent="0" lvl="0" marL="0" rtl="0" algn="l">
                        <a:spcBef>
                          <a:spcPts val="0"/>
                        </a:spcBef>
                        <a:spcAft>
                          <a:spcPts val="0"/>
                        </a:spcAft>
                        <a:buNone/>
                      </a:pPr>
                      <a:r>
                        <a:rPr lang="en-US" sz="1900">
                          <a:latin typeface="Roboto Medium"/>
                          <a:ea typeface="Roboto Medium"/>
                          <a:cs typeface="Roboto Medium"/>
                          <a:sym typeface="Roboto Medium"/>
                        </a:rPr>
                        <a:t> Works seamlessly on mobile, tablet, and desktop      </a:t>
                      </a:r>
                      <a:endParaRPr sz="1900">
                        <a:latin typeface="Roboto Medium"/>
                        <a:ea typeface="Roboto Medium"/>
                        <a:cs typeface="Roboto Medium"/>
                        <a:sym typeface="Roboto Medium"/>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2024-03-29T15:07:22Z</dcterms:created>
  <dc:creator>Konduru Narasimha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