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 yarasan" userId="688887abd983c98e" providerId="LiveId" clId="{4351B8BA-81D0-4F51-A226-0412BAF09546}"/>
    <pc:docChg chg="custSel modSld">
      <pc:chgData name="kavi yarasan" userId="688887abd983c98e" providerId="LiveId" clId="{4351B8BA-81D0-4F51-A226-0412BAF09546}" dt="2024-07-16T23:13:20.027" v="0" actId="700"/>
      <pc:docMkLst>
        <pc:docMk/>
      </pc:docMkLst>
      <pc:sldChg chg="delSp modSp mod modClrScheme chgLayout">
        <pc:chgData name="kavi yarasan" userId="688887abd983c98e" providerId="LiveId" clId="{4351B8BA-81D0-4F51-A226-0412BAF09546}" dt="2024-07-16T23:13:20.027" v="0" actId="700"/>
        <pc:sldMkLst>
          <pc:docMk/>
          <pc:sldMk cId="4163275366" sldId="257"/>
        </pc:sldMkLst>
        <pc:spChg chg="del">
          <ac:chgData name="kavi yarasan" userId="688887abd983c98e" providerId="LiveId" clId="{4351B8BA-81D0-4F51-A226-0412BAF09546}" dt="2024-07-16T23:13:20.027" v="0" actId="700"/>
          <ac:spMkLst>
            <pc:docMk/>
            <pc:sldMk cId="4163275366" sldId="257"/>
            <ac:spMk id="2" creationId="{0ED2E55E-59A8-19FC-442F-08A331AC18F8}"/>
          </ac:spMkLst>
        </pc:spChg>
        <pc:spChg chg="mod ord">
          <ac:chgData name="kavi yarasan" userId="688887abd983c98e" providerId="LiveId" clId="{4351B8BA-81D0-4F51-A226-0412BAF09546}" dt="2024-07-16T23:13:20.027" v="0" actId="700"/>
          <ac:spMkLst>
            <pc:docMk/>
            <pc:sldMk cId="4163275366" sldId="257"/>
            <ac:spMk id="3" creationId="{A9FB68B4-D473-D742-5A53-887DA0F89D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8/notebooks/fazzariproject.ipynb#3.and-the-male-count-is-upto-35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66780-A9FC-A142-0AC6-231960D7DF0C}"/>
              </a:ext>
            </a:extLst>
          </p:cNvPr>
          <p:cNvPicPr>
            <a:picLocks noChangeAspect="1"/>
          </p:cNvPicPr>
          <p:nvPr/>
        </p:nvPicPr>
        <p:blipFill>
          <a:blip r:embed="rId2"/>
          <a:srcRect t="23892" b="13596"/>
          <a:stretch/>
        </p:blipFill>
        <p:spPr>
          <a:xfrm>
            <a:off x="20" y="10"/>
            <a:ext cx="12191980" cy="6859300"/>
          </a:xfrm>
          <a:prstGeom prst="rect">
            <a:avLst/>
          </a:prstGeom>
        </p:spPr>
      </p:pic>
      <p:sp>
        <p:nvSpPr>
          <p:cNvPr id="9" name="Rectangle 8">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
        <p:nvSpPr>
          <p:cNvPr id="13"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2" name="Title 1">
            <a:extLst>
              <a:ext uri="{FF2B5EF4-FFF2-40B4-BE49-F238E27FC236}">
                <a16:creationId xmlns:a16="http://schemas.microsoft.com/office/drawing/2014/main" id="{765ABBDB-E802-8D09-2D38-B19812A6E9A0}"/>
              </a:ext>
            </a:extLst>
          </p:cNvPr>
          <p:cNvSpPr>
            <a:spLocks noGrp="1"/>
          </p:cNvSpPr>
          <p:nvPr>
            <p:ph type="ctrTitle"/>
          </p:nvPr>
        </p:nvSpPr>
        <p:spPr>
          <a:xfrm>
            <a:off x="1915128" y="1788454"/>
            <a:ext cx="8361229" cy="2098226"/>
          </a:xfrm>
        </p:spPr>
        <p:txBody>
          <a:bodyPr>
            <a:normAutofit/>
          </a:bodyPr>
          <a:lstStyle/>
          <a:p>
            <a:r>
              <a:rPr lang="en-IN" dirty="0" err="1"/>
              <a:t>Fezzari</a:t>
            </a:r>
            <a:r>
              <a:rPr lang="en-IN" dirty="0"/>
              <a:t> sales</a:t>
            </a:r>
          </a:p>
        </p:txBody>
      </p:sp>
      <p:sp>
        <p:nvSpPr>
          <p:cNvPr id="3" name="Subtitle 2">
            <a:extLst>
              <a:ext uri="{FF2B5EF4-FFF2-40B4-BE49-F238E27FC236}">
                <a16:creationId xmlns:a16="http://schemas.microsoft.com/office/drawing/2014/main" id="{D7B00404-CB9A-58B1-FA87-E721E1156671}"/>
              </a:ext>
            </a:extLst>
          </p:cNvPr>
          <p:cNvSpPr>
            <a:spLocks noGrp="1"/>
          </p:cNvSpPr>
          <p:nvPr>
            <p:ph type="subTitle" idx="1"/>
          </p:nvPr>
        </p:nvSpPr>
        <p:spPr>
          <a:xfrm>
            <a:off x="2679906" y="3956279"/>
            <a:ext cx="6831673" cy="1086237"/>
          </a:xfrm>
        </p:spPr>
        <p:txBody>
          <a:bodyPr>
            <a:normAutofit/>
          </a:bodyPr>
          <a:lstStyle/>
          <a:p>
            <a:pPr>
              <a:spcAft>
                <a:spcPts val="600"/>
              </a:spcAft>
            </a:pPr>
            <a:r>
              <a:rPr lang="en-IN">
                <a:solidFill>
                  <a:srgbClr val="191B0E"/>
                </a:solidFill>
              </a:rPr>
              <a:t>By kaviyarasan</a:t>
            </a:r>
          </a:p>
        </p:txBody>
      </p:sp>
    </p:spTree>
    <p:extLst>
      <p:ext uri="{BB962C8B-B14F-4D97-AF65-F5344CB8AC3E}">
        <p14:creationId xmlns:p14="http://schemas.microsoft.com/office/powerpoint/2010/main" val="335102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colored bars&#10;&#10;Description automatically generated with medium confidence">
            <a:extLst>
              <a:ext uri="{FF2B5EF4-FFF2-40B4-BE49-F238E27FC236}">
                <a16:creationId xmlns:a16="http://schemas.microsoft.com/office/drawing/2014/main" id="{F965CD62-74E8-DB1E-90F8-0BACAB5D44B2}"/>
              </a:ext>
            </a:extLst>
          </p:cNvPr>
          <p:cNvPicPr>
            <a:picLocks noGrp="1" noChangeAspect="1"/>
          </p:cNvPicPr>
          <p:nvPr>
            <p:ph idx="1"/>
          </p:nvPr>
        </p:nvPicPr>
        <p:blipFill>
          <a:blip r:embed="rId2"/>
          <a:stretch>
            <a:fillRect/>
          </a:stretch>
        </p:blipFill>
        <p:spPr>
          <a:xfrm>
            <a:off x="1246368" y="480515"/>
            <a:ext cx="9699263" cy="5892302"/>
          </a:xfrm>
          <a:prstGeom prst="rect">
            <a:avLst/>
          </a:prstGeom>
        </p:spPr>
      </p:pic>
    </p:spTree>
    <p:extLst>
      <p:ext uri="{BB962C8B-B14F-4D97-AF65-F5344CB8AC3E}">
        <p14:creationId xmlns:p14="http://schemas.microsoft.com/office/powerpoint/2010/main" val="54949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B0D5-7571-2714-F3E8-8A569EC2BC6B}"/>
              </a:ext>
            </a:extLst>
          </p:cNvPr>
          <p:cNvSpPr>
            <a:spLocks noGrp="1"/>
          </p:cNvSpPr>
          <p:nvPr>
            <p:ph type="title"/>
          </p:nvPr>
        </p:nvSpPr>
        <p:spPr>
          <a:xfrm>
            <a:off x="1489587" y="3429001"/>
            <a:ext cx="4247283" cy="3138948"/>
          </a:xfrm>
        </p:spPr>
        <p:txBody>
          <a:bodyPr>
            <a:noAutofit/>
          </a:bodyPr>
          <a:lstStyle/>
          <a:p>
            <a:r>
              <a:rPr lang="en-US" sz="1600" b="1" i="0" dirty="0">
                <a:effectLst/>
                <a:highlight>
                  <a:srgbClr val="FFFFFF"/>
                </a:highlight>
                <a:latin typeface="system-ui"/>
              </a:rPr>
              <a:t>Inference :</a:t>
            </a:r>
            <a:br>
              <a:rPr lang="en-US" sz="1600" b="1" i="0" dirty="0">
                <a:effectLst/>
                <a:highlight>
                  <a:srgbClr val="FFFFFF"/>
                </a:highlight>
                <a:latin typeface="system-ui"/>
              </a:rPr>
            </a:br>
            <a:r>
              <a:rPr lang="en-US" sz="1600" b="1" i="0" dirty="0">
                <a:effectLst/>
                <a:highlight>
                  <a:srgbClr val="FFFFFF"/>
                </a:highlight>
                <a:latin typeface="system-ui"/>
              </a:rPr>
              <a:t>1.comparatively female using hand cash more than male</a:t>
            </a:r>
            <a:br>
              <a:rPr lang="en-US" sz="1600" b="1" i="0" dirty="0">
                <a:effectLst/>
                <a:highlight>
                  <a:srgbClr val="FFFFFF"/>
                </a:highlight>
                <a:latin typeface="system-ui"/>
              </a:rPr>
            </a:br>
            <a:r>
              <a:rPr lang="en-US" sz="1600" b="1" i="0" dirty="0">
                <a:effectLst/>
                <a:highlight>
                  <a:srgbClr val="FFFFFF"/>
                </a:highlight>
                <a:latin typeface="system-ui"/>
              </a:rPr>
              <a:t>2.women use hand cash count </a:t>
            </a:r>
            <a:r>
              <a:rPr lang="en-US" sz="1600" b="1" i="0" dirty="0" err="1">
                <a:effectLst/>
                <a:highlight>
                  <a:srgbClr val="FFFFFF"/>
                </a:highlight>
                <a:latin typeface="system-ui"/>
              </a:rPr>
              <a:t>upto</a:t>
            </a:r>
            <a:r>
              <a:rPr lang="en-US" sz="1600" b="1" i="0" dirty="0">
                <a:effectLst/>
                <a:highlight>
                  <a:srgbClr val="FFFFFF"/>
                </a:highlight>
                <a:latin typeface="system-ui"/>
              </a:rPr>
              <a:t> 900</a:t>
            </a:r>
            <a:br>
              <a:rPr lang="en-US" sz="1600" b="1" i="0" dirty="0">
                <a:effectLst/>
                <a:highlight>
                  <a:srgbClr val="FFFFFF"/>
                </a:highlight>
                <a:latin typeface="system-ui"/>
              </a:rPr>
            </a:br>
            <a:r>
              <a:rPr lang="en-US" sz="1600" b="1" i="0" dirty="0">
                <a:effectLst/>
                <a:highlight>
                  <a:srgbClr val="FFFFFF"/>
                </a:highlight>
                <a:latin typeface="system-ui"/>
              </a:rPr>
              <a:t>3.male use hand cash count nearly 900</a:t>
            </a:r>
            <a:br>
              <a:rPr lang="en-US" sz="1600" b="1" dirty="0">
                <a:highlight>
                  <a:srgbClr val="FFFFFF"/>
                </a:highlight>
                <a:latin typeface="system-ui"/>
              </a:rPr>
            </a:br>
            <a:br>
              <a:rPr lang="en-US" sz="1600" b="0" i="0" dirty="0">
                <a:effectLst/>
                <a:highlight>
                  <a:srgbClr val="FFFFFF"/>
                </a:highlight>
                <a:latin typeface="system-ui"/>
              </a:rPr>
            </a:br>
            <a:r>
              <a:rPr lang="en-US" sz="1600" b="1" i="0" dirty="0">
                <a:effectLst/>
                <a:highlight>
                  <a:srgbClr val="FFFFFF"/>
                </a:highlight>
                <a:latin typeface="system-ui"/>
              </a:rPr>
              <a:t>1.comparativly male using credit card more than female</a:t>
            </a:r>
            <a:br>
              <a:rPr lang="en-US" sz="1600" b="1" i="0" dirty="0">
                <a:effectLst/>
                <a:highlight>
                  <a:srgbClr val="FFFFFF"/>
                </a:highlight>
                <a:latin typeface="system-ui"/>
              </a:rPr>
            </a:br>
            <a:r>
              <a:rPr lang="en-US" sz="1600" b="1" i="0" dirty="0">
                <a:effectLst/>
                <a:highlight>
                  <a:srgbClr val="FFFFFF"/>
                </a:highlight>
                <a:latin typeface="system-ui"/>
              </a:rPr>
              <a:t>2.male using credit card count is 650</a:t>
            </a:r>
            <a:br>
              <a:rPr lang="en-US" sz="1600" b="1" i="0" dirty="0">
                <a:effectLst/>
                <a:highlight>
                  <a:srgbClr val="FFFFFF"/>
                </a:highlight>
                <a:latin typeface="system-ui"/>
              </a:rPr>
            </a:br>
            <a:r>
              <a:rPr lang="en-US" sz="1600" b="1" i="0" dirty="0">
                <a:effectLst/>
                <a:highlight>
                  <a:srgbClr val="FFFFFF"/>
                </a:highlight>
                <a:latin typeface="system-ui"/>
              </a:rPr>
              <a:t>3.female using count is nearly 610</a:t>
            </a:r>
            <a:br>
              <a:rPr lang="en-US" sz="1600" b="1" dirty="0">
                <a:highlight>
                  <a:srgbClr val="FFFFFF"/>
                </a:highlight>
                <a:latin typeface="system-ui"/>
              </a:rPr>
            </a:br>
            <a:br>
              <a:rPr lang="en-US" sz="1600" b="0" i="0" dirty="0">
                <a:effectLst/>
                <a:highlight>
                  <a:srgbClr val="FFFFFF"/>
                </a:highlight>
                <a:latin typeface="system-ui"/>
              </a:rPr>
            </a:br>
            <a:r>
              <a:rPr lang="en-US" sz="1600" b="1" i="0" dirty="0">
                <a:effectLst/>
                <a:highlight>
                  <a:srgbClr val="FFFFFF"/>
                </a:highlight>
                <a:latin typeface="system-ui"/>
              </a:rPr>
              <a:t>1.least amount of customers using </a:t>
            </a:r>
            <a:r>
              <a:rPr lang="en-US" sz="1600" b="1" i="0" dirty="0" err="1">
                <a:effectLst/>
                <a:highlight>
                  <a:srgbClr val="FFFFFF"/>
                </a:highlight>
                <a:latin typeface="system-ui"/>
              </a:rPr>
              <a:t>ewallet</a:t>
            </a:r>
            <a:br>
              <a:rPr lang="en-US" sz="1600" b="1" i="0" dirty="0">
                <a:effectLst/>
                <a:highlight>
                  <a:srgbClr val="FFFFFF"/>
                </a:highlight>
                <a:latin typeface="system-ui"/>
              </a:rPr>
            </a:br>
            <a:r>
              <a:rPr lang="en-US" sz="1600" b="1" i="0" dirty="0">
                <a:effectLst/>
                <a:highlight>
                  <a:srgbClr val="FFFFFF"/>
                </a:highlight>
                <a:latin typeface="system-ui"/>
              </a:rPr>
              <a:t>2.using count of female is nearly 300</a:t>
            </a:r>
            <a:br>
              <a:rPr lang="en-US" sz="1600" b="1" i="0" dirty="0">
                <a:effectLst/>
                <a:highlight>
                  <a:srgbClr val="FFFFFF"/>
                </a:highlight>
                <a:latin typeface="system-ui"/>
              </a:rPr>
            </a:br>
            <a:r>
              <a:rPr lang="en-US" sz="1600" b="1" i="0" dirty="0">
                <a:effectLst/>
                <a:highlight>
                  <a:srgbClr val="FFFFFF"/>
                </a:highlight>
                <a:latin typeface="system-ui"/>
              </a:rPr>
              <a:t>3.and the male count is </a:t>
            </a:r>
            <a:r>
              <a:rPr lang="en-US" sz="1600" b="1" i="0" dirty="0" err="1">
                <a:effectLst/>
                <a:highlight>
                  <a:srgbClr val="FFFFFF"/>
                </a:highlight>
                <a:latin typeface="system-ui"/>
              </a:rPr>
              <a:t>upto</a:t>
            </a:r>
            <a:r>
              <a:rPr lang="en-US" sz="1600" b="1" i="0" dirty="0">
                <a:effectLst/>
                <a:highlight>
                  <a:srgbClr val="FFFFFF"/>
                </a:highlight>
                <a:latin typeface="system-ui"/>
              </a:rPr>
              <a:t> 350</a:t>
            </a:r>
            <a:r>
              <a:rPr lang="en-US" sz="1600" b="1" i="0" u="none" strike="noStrike" dirty="0">
                <a:effectLst/>
                <a:highlight>
                  <a:srgbClr val="FFFFFF"/>
                </a:highlight>
                <a:latin typeface="system-ui"/>
                <a:hlinkClick r:id="rId2"/>
              </a:rPr>
              <a:t>¶</a:t>
            </a:r>
            <a:br>
              <a:rPr lang="en-US" sz="1600" b="1" i="0" dirty="0">
                <a:effectLst/>
                <a:highlight>
                  <a:srgbClr val="FFFFFF"/>
                </a:highlight>
                <a:latin typeface="system-ui"/>
              </a:rPr>
            </a:br>
            <a:endParaRPr lang="en-IN" sz="1600" dirty="0"/>
          </a:p>
        </p:txBody>
      </p:sp>
      <p:pic>
        <p:nvPicPr>
          <p:cNvPr id="5" name="Content Placeholder 4" descr="A graph of a number of blue lines&#10;&#10;Description automatically generated with medium confidence">
            <a:extLst>
              <a:ext uri="{FF2B5EF4-FFF2-40B4-BE49-F238E27FC236}">
                <a16:creationId xmlns:a16="http://schemas.microsoft.com/office/drawing/2014/main" id="{0D7A51A0-6CB3-D499-C833-F57396D3E8E0}"/>
              </a:ext>
            </a:extLst>
          </p:cNvPr>
          <p:cNvPicPr>
            <a:picLocks noGrp="1" noChangeAspect="1"/>
          </p:cNvPicPr>
          <p:nvPr>
            <p:ph idx="1"/>
          </p:nvPr>
        </p:nvPicPr>
        <p:blipFill>
          <a:blip r:embed="rId3"/>
          <a:stretch>
            <a:fillRect/>
          </a:stretch>
        </p:blipFill>
        <p:spPr>
          <a:xfrm>
            <a:off x="5584774" y="290052"/>
            <a:ext cx="6274010" cy="4055806"/>
          </a:xfrm>
        </p:spPr>
      </p:pic>
    </p:spTree>
    <p:extLst>
      <p:ext uri="{BB962C8B-B14F-4D97-AF65-F5344CB8AC3E}">
        <p14:creationId xmlns:p14="http://schemas.microsoft.com/office/powerpoint/2010/main" val="293663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7D4E-608C-2208-28AA-DB5E31DB4EBE}"/>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BF6C7AA1-6DF8-85F9-5EA4-6DF529E729BA}"/>
              </a:ext>
            </a:extLst>
          </p:cNvPr>
          <p:cNvSpPr>
            <a:spLocks noGrp="1"/>
          </p:cNvSpPr>
          <p:nvPr>
            <p:ph idx="1"/>
          </p:nvPr>
        </p:nvSpPr>
        <p:spPr/>
        <p:txBody>
          <a:bodyPr>
            <a:normAutofit/>
          </a:bodyPr>
          <a:lstStyle/>
          <a:p>
            <a:pPr algn="ctr"/>
            <a:r>
              <a:rPr lang="en-US" sz="2400" i="1" dirty="0"/>
              <a:t>effectively collecting, analyzing, and utilizing sales data, companies can make informed decisions that drive revenue growth, enhance customer satisfaction, and ensure long-term success.</a:t>
            </a:r>
            <a:endParaRPr lang="en-IN" sz="2400" i="1" dirty="0"/>
          </a:p>
        </p:txBody>
      </p:sp>
    </p:spTree>
    <p:extLst>
      <p:ext uri="{BB962C8B-B14F-4D97-AF65-F5344CB8AC3E}">
        <p14:creationId xmlns:p14="http://schemas.microsoft.com/office/powerpoint/2010/main" val="305674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B68B4-D473-D742-5A53-887DA0F89DDF}"/>
              </a:ext>
            </a:extLst>
          </p:cNvPr>
          <p:cNvSpPr>
            <a:spLocks noGrp="1"/>
          </p:cNvSpPr>
          <p:nvPr>
            <p:ph idx="4294967295"/>
          </p:nvPr>
        </p:nvSpPr>
        <p:spPr>
          <a:xfrm>
            <a:off x="2590800" y="2286000"/>
            <a:ext cx="9601200" cy="3581400"/>
          </a:xfrm>
        </p:spPr>
        <p:txBody>
          <a:bodyPr>
            <a:normAutofit/>
          </a:bodyPr>
          <a:lstStyle/>
          <a:p>
            <a:pPr marL="0" indent="0" algn="ctr">
              <a:buNone/>
            </a:pPr>
            <a:r>
              <a:rPr lang="en-IN" sz="6000" dirty="0"/>
              <a:t>INTRODUCTION TO THE COMPANY</a:t>
            </a:r>
          </a:p>
        </p:txBody>
      </p:sp>
    </p:spTree>
    <p:extLst>
      <p:ext uri="{BB962C8B-B14F-4D97-AF65-F5344CB8AC3E}">
        <p14:creationId xmlns:p14="http://schemas.microsoft.com/office/powerpoint/2010/main" val="416327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410874D-0CE0-CA73-AF67-8761306614C9}"/>
              </a:ext>
            </a:extLst>
          </p:cNvPr>
          <p:cNvPicPr>
            <a:picLocks noGrp="1" noChangeAspect="1"/>
          </p:cNvPicPr>
          <p:nvPr>
            <p:ph idx="1"/>
          </p:nvPr>
        </p:nvPicPr>
        <p:blipFill>
          <a:blip r:embed="rId2"/>
          <a:stretch>
            <a:fillRect/>
          </a:stretch>
        </p:blipFill>
        <p:spPr>
          <a:xfrm>
            <a:off x="1144484" y="480515"/>
            <a:ext cx="9903030" cy="5892302"/>
          </a:xfrm>
          <a:prstGeom prst="rect">
            <a:avLst/>
          </a:prstGeom>
        </p:spPr>
      </p:pic>
    </p:spTree>
    <p:extLst>
      <p:ext uri="{BB962C8B-B14F-4D97-AF65-F5344CB8AC3E}">
        <p14:creationId xmlns:p14="http://schemas.microsoft.com/office/powerpoint/2010/main" val="200311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AB07724C-3316-2198-8BD0-2269EB2EE167}"/>
              </a:ext>
            </a:extLst>
          </p:cNvPr>
          <p:cNvPicPr>
            <a:picLocks noGrp="1" noChangeAspect="1"/>
          </p:cNvPicPr>
          <p:nvPr>
            <p:ph idx="1"/>
          </p:nvPr>
        </p:nvPicPr>
        <p:blipFill>
          <a:blip r:embed="rId2"/>
          <a:stretch>
            <a:fillRect/>
          </a:stretch>
        </p:blipFill>
        <p:spPr>
          <a:xfrm>
            <a:off x="482600" y="830469"/>
            <a:ext cx="11226799" cy="5192394"/>
          </a:xfrm>
          <a:prstGeom prst="rect">
            <a:avLst/>
          </a:prstGeom>
        </p:spPr>
      </p:pic>
    </p:spTree>
    <p:extLst>
      <p:ext uri="{BB962C8B-B14F-4D97-AF65-F5344CB8AC3E}">
        <p14:creationId xmlns:p14="http://schemas.microsoft.com/office/powerpoint/2010/main" val="118983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p:nvSpPr>
          <p:cNvPr id="18" name="Rectangle 1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table with numbers&#10;&#10;Description automatically generated">
            <a:extLst>
              <a:ext uri="{FF2B5EF4-FFF2-40B4-BE49-F238E27FC236}">
                <a16:creationId xmlns:a16="http://schemas.microsoft.com/office/drawing/2014/main" id="{8BC4CA0D-D98E-493D-CA8A-E21EF925B8D9}"/>
              </a:ext>
            </a:extLst>
          </p:cNvPr>
          <p:cNvPicPr>
            <a:picLocks noGrp="1" noChangeAspect="1"/>
          </p:cNvPicPr>
          <p:nvPr>
            <p:ph idx="1"/>
          </p:nvPr>
        </p:nvPicPr>
        <p:blipFill>
          <a:blip r:embed="rId2"/>
          <a:stretch>
            <a:fillRect/>
          </a:stretch>
        </p:blipFill>
        <p:spPr>
          <a:xfrm>
            <a:off x="1941338" y="1289918"/>
            <a:ext cx="8312292" cy="4242853"/>
          </a:xfrm>
          <a:prstGeom prst="rect">
            <a:avLst/>
          </a:prstGeom>
        </p:spPr>
      </p:pic>
    </p:spTree>
    <p:extLst>
      <p:ext uri="{BB962C8B-B14F-4D97-AF65-F5344CB8AC3E}">
        <p14:creationId xmlns:p14="http://schemas.microsoft.com/office/powerpoint/2010/main" val="135013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149A-6C08-F353-7693-9C5D94A66B11}"/>
              </a:ext>
            </a:extLst>
          </p:cNvPr>
          <p:cNvSpPr>
            <a:spLocks noGrp="1"/>
          </p:cNvSpPr>
          <p:nvPr>
            <p:ph type="title"/>
          </p:nvPr>
        </p:nvSpPr>
        <p:spPr/>
        <p:txBody>
          <a:bodyPr>
            <a:normAutofit/>
          </a:bodyPr>
          <a:lstStyle/>
          <a:p>
            <a:r>
              <a:rPr lang="en-IN" sz="3600" b="1" dirty="0"/>
              <a:t>Creating bar plot for sales by month</a:t>
            </a:r>
          </a:p>
        </p:txBody>
      </p:sp>
      <p:pic>
        <p:nvPicPr>
          <p:cNvPr id="5" name="Content Placeholder 4" descr="A graph of blue bars&#10;&#10;Description automatically generated">
            <a:extLst>
              <a:ext uri="{FF2B5EF4-FFF2-40B4-BE49-F238E27FC236}">
                <a16:creationId xmlns:a16="http://schemas.microsoft.com/office/drawing/2014/main" id="{E2F7AE45-57BE-7A4F-EEE0-816FEBA8691F}"/>
              </a:ext>
            </a:extLst>
          </p:cNvPr>
          <p:cNvPicPr>
            <a:picLocks noGrp="1" noChangeAspect="1"/>
          </p:cNvPicPr>
          <p:nvPr>
            <p:ph idx="1"/>
          </p:nvPr>
        </p:nvPicPr>
        <p:blipFill>
          <a:blip r:embed="rId2"/>
          <a:stretch>
            <a:fillRect/>
          </a:stretch>
        </p:blipFill>
        <p:spPr>
          <a:xfrm>
            <a:off x="1900865" y="1661651"/>
            <a:ext cx="8442670" cy="4773555"/>
          </a:xfrm>
        </p:spPr>
      </p:pic>
    </p:spTree>
    <p:extLst>
      <p:ext uri="{BB962C8B-B14F-4D97-AF65-F5344CB8AC3E}">
        <p14:creationId xmlns:p14="http://schemas.microsoft.com/office/powerpoint/2010/main" val="205358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9CD0-9134-112D-1982-DDF841BD4E7B}"/>
              </a:ext>
            </a:extLst>
          </p:cNvPr>
          <p:cNvSpPr>
            <a:spLocks noGrp="1"/>
          </p:cNvSpPr>
          <p:nvPr>
            <p:ph type="title"/>
          </p:nvPr>
        </p:nvSpPr>
        <p:spPr/>
        <p:txBody>
          <a:bodyPr>
            <a:normAutofit fontScale="90000"/>
          </a:bodyPr>
          <a:lstStyle/>
          <a:p>
            <a:r>
              <a:rPr lang="en-US" b="1" i="0">
                <a:effectLst/>
                <a:latin typeface="var(--jp-content-font-family)"/>
              </a:rPr>
              <a:t>Bar Plot for most sold products based on Quantity</a:t>
            </a:r>
            <a:br>
              <a:rPr lang="en-US" b="1" i="0">
                <a:effectLst/>
                <a:latin typeface="var(--jp-content-font-family)"/>
              </a:rPr>
            </a:br>
            <a:br>
              <a:rPr lang="en-US" b="1">
                <a:effectLst/>
                <a:latin typeface="var(--jp-cell-prompt-font-family)"/>
              </a:rPr>
            </a:br>
            <a:br>
              <a:rPr lang="en-US" b="0" i="0">
                <a:effectLst/>
                <a:highlight>
                  <a:srgbClr val="F5F5F5"/>
                </a:highlight>
                <a:latin typeface="menlo"/>
              </a:rPr>
            </a:br>
            <a:endParaRPr lang="en-IN" dirty="0"/>
          </a:p>
        </p:txBody>
      </p:sp>
      <p:pic>
        <p:nvPicPr>
          <p:cNvPr id="5" name="Content Placeholder 4" descr="A graph of a number of tires&#10;&#10;Description automatically generated with medium confidence">
            <a:extLst>
              <a:ext uri="{FF2B5EF4-FFF2-40B4-BE49-F238E27FC236}">
                <a16:creationId xmlns:a16="http://schemas.microsoft.com/office/drawing/2014/main" id="{AFF0F2CB-8D0F-2805-751C-531564B37097}"/>
              </a:ext>
            </a:extLst>
          </p:cNvPr>
          <p:cNvPicPr>
            <a:picLocks noGrp="1" noChangeAspect="1"/>
          </p:cNvPicPr>
          <p:nvPr>
            <p:ph idx="1"/>
          </p:nvPr>
        </p:nvPicPr>
        <p:blipFill>
          <a:blip r:embed="rId2"/>
          <a:stretch>
            <a:fillRect/>
          </a:stretch>
        </p:blipFill>
        <p:spPr>
          <a:xfrm>
            <a:off x="2890685" y="1897626"/>
            <a:ext cx="7531510" cy="4719484"/>
          </a:xfrm>
        </p:spPr>
      </p:pic>
    </p:spTree>
    <p:extLst>
      <p:ext uri="{BB962C8B-B14F-4D97-AF65-F5344CB8AC3E}">
        <p14:creationId xmlns:p14="http://schemas.microsoft.com/office/powerpoint/2010/main" val="164284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E371-CCF6-7C9A-A74D-EDE6E6EF9D82}"/>
              </a:ext>
            </a:extLst>
          </p:cNvPr>
          <p:cNvSpPr>
            <a:spLocks noGrp="1"/>
          </p:cNvSpPr>
          <p:nvPr>
            <p:ph type="title"/>
          </p:nvPr>
        </p:nvSpPr>
        <p:spPr>
          <a:xfrm>
            <a:off x="1371599" y="174522"/>
            <a:ext cx="9601200" cy="1485900"/>
          </a:xfrm>
        </p:spPr>
        <p:txBody>
          <a:bodyPr/>
          <a:lstStyle/>
          <a:p>
            <a:endParaRPr lang="en-IN"/>
          </a:p>
        </p:txBody>
      </p:sp>
      <p:pic>
        <p:nvPicPr>
          <p:cNvPr id="5" name="Content Placeholder 4" descr="A pie chart with different colored circles">
            <a:extLst>
              <a:ext uri="{FF2B5EF4-FFF2-40B4-BE49-F238E27FC236}">
                <a16:creationId xmlns:a16="http://schemas.microsoft.com/office/drawing/2014/main" id="{C7BBA558-19CA-9749-EAFE-312CB404A392}"/>
              </a:ext>
            </a:extLst>
          </p:cNvPr>
          <p:cNvPicPr>
            <a:picLocks noGrp="1" noChangeAspect="1"/>
          </p:cNvPicPr>
          <p:nvPr>
            <p:ph idx="1"/>
          </p:nvPr>
        </p:nvPicPr>
        <p:blipFill>
          <a:blip r:embed="rId2"/>
          <a:stretch>
            <a:fillRect/>
          </a:stretch>
        </p:blipFill>
        <p:spPr>
          <a:xfrm>
            <a:off x="2649794" y="650403"/>
            <a:ext cx="6892412" cy="5557194"/>
          </a:xfrm>
        </p:spPr>
      </p:pic>
    </p:spTree>
    <p:extLst>
      <p:ext uri="{BB962C8B-B14F-4D97-AF65-F5344CB8AC3E}">
        <p14:creationId xmlns:p14="http://schemas.microsoft.com/office/powerpoint/2010/main" val="133062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credit card&#10;&#10;Description automatically generated">
            <a:extLst>
              <a:ext uri="{FF2B5EF4-FFF2-40B4-BE49-F238E27FC236}">
                <a16:creationId xmlns:a16="http://schemas.microsoft.com/office/drawing/2014/main" id="{99BD1E61-0260-0FE6-B54B-4A1EB591C14B}"/>
              </a:ext>
            </a:extLst>
          </p:cNvPr>
          <p:cNvPicPr>
            <a:picLocks noGrp="1" noChangeAspect="1"/>
          </p:cNvPicPr>
          <p:nvPr>
            <p:ph idx="1"/>
          </p:nvPr>
        </p:nvPicPr>
        <p:blipFill>
          <a:blip r:embed="rId2"/>
          <a:stretch>
            <a:fillRect/>
          </a:stretch>
        </p:blipFill>
        <p:spPr>
          <a:xfrm>
            <a:off x="2436184" y="480515"/>
            <a:ext cx="7319630" cy="5892302"/>
          </a:xfrm>
          <a:prstGeom prst="rect">
            <a:avLst/>
          </a:prstGeom>
        </p:spPr>
      </p:pic>
    </p:spTree>
    <p:extLst>
      <p:ext uri="{BB962C8B-B14F-4D97-AF65-F5344CB8AC3E}">
        <p14:creationId xmlns:p14="http://schemas.microsoft.com/office/powerpoint/2010/main" val="8330052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{099CDC8C-838A-4CF1-AF79-F4384583B870}tf10001105</Template>
  <TotalTime>64</TotalTime>
  <Words>154</Words>
  <Application>Microsoft Office PowerPoint</Application>
  <PresentationFormat>Widescreen</PresentationFormat>
  <Paragraphs>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 Book</vt:lpstr>
      <vt:lpstr>menlo</vt:lpstr>
      <vt:lpstr>system-ui</vt:lpstr>
      <vt:lpstr>var(--jp-cell-prompt-font-family)</vt:lpstr>
      <vt:lpstr>var(--jp-content-font-family)</vt:lpstr>
      <vt:lpstr>Crop</vt:lpstr>
      <vt:lpstr>Fezzari sales</vt:lpstr>
      <vt:lpstr>PowerPoint Presentation</vt:lpstr>
      <vt:lpstr>PowerPoint Presentation</vt:lpstr>
      <vt:lpstr>PowerPoint Presentation</vt:lpstr>
      <vt:lpstr>PowerPoint Presentation</vt:lpstr>
      <vt:lpstr>Creating bar plot for sales by month</vt:lpstr>
      <vt:lpstr>Bar Plot for most sold products based on Quantity   </vt:lpstr>
      <vt:lpstr>PowerPoint Presentation</vt:lpstr>
      <vt:lpstr>PowerPoint Presentation</vt:lpstr>
      <vt:lpstr>PowerPoint Presentation</vt:lpstr>
      <vt:lpstr>Inference : 1.comparatively female using hand cash more than male 2.women use hand cash count upto 900 3.male use hand cash count nearly 900  1.comparativly male using credit card more than female 2.male using credit card count is 650 3.female using count is nearly 610  1.least amount of customers using ewallet 2.using count of female is nearly 300 3.and the male count is upto 350¶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 yarasan</dc:creator>
  <cp:lastModifiedBy>kavi yarasan</cp:lastModifiedBy>
  <cp:revision>1</cp:revision>
  <dcterms:created xsi:type="dcterms:W3CDTF">2024-07-16T22:08:23Z</dcterms:created>
  <dcterms:modified xsi:type="dcterms:W3CDTF">2024-07-16T23:13:28Z</dcterms:modified>
</cp:coreProperties>
</file>