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57" r:id="rId3"/>
    <p:sldId id="265" r:id="rId4"/>
    <p:sldId id="259" r:id="rId5"/>
    <p:sldId id="268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682C455-39F0-0DF9-AD83-768CCFBB66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33" y="0"/>
            <a:ext cx="2277438" cy="7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1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270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54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43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3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82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3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2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8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2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0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BBDEFFEA-379D-C8DF-525A-5604A7FBA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191250"/>
            <a:ext cx="19812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2DFD56-18E9-E557-9F60-128E129B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885" y="2338789"/>
            <a:ext cx="7794396" cy="62992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Sales Dashboard-Report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18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28ED-3BD7-1026-7E8D-5961362D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95" y="749934"/>
            <a:ext cx="7794396" cy="62992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Exploratory Data Analysis-EDA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DC92-B7A0-6DE0-0EF0-94570B16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39696"/>
            <a:ext cx="7007352" cy="444398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Check  the  percentage of NULL Values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i</a:t>
            </a:r>
            <a:r>
              <a:rPr lang="en-US" dirty="0"/>
              <a:t>) if NULL values &gt; 80% =&gt; drop the column </a:t>
            </a:r>
          </a:p>
          <a:p>
            <a:pPr marL="0" indent="0">
              <a:buNone/>
            </a:pPr>
            <a:r>
              <a:rPr lang="en-US" dirty="0"/>
              <a:t>	ii) If NULL values &lt;10% =&gt; drop the rows</a:t>
            </a:r>
          </a:p>
          <a:p>
            <a:pPr marL="0" indent="0">
              <a:buNone/>
            </a:pPr>
            <a:r>
              <a:rPr lang="en-US" b="1" dirty="0"/>
              <a:t>2. Null Value imputation :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) Categorical : mode</a:t>
            </a:r>
          </a:p>
          <a:p>
            <a:pPr marL="0" indent="0">
              <a:buNone/>
            </a:pPr>
            <a:r>
              <a:rPr lang="en-IN" dirty="0"/>
              <a:t>	ii) Continuous : median, mean</a:t>
            </a:r>
          </a:p>
          <a:p>
            <a:pPr marL="0" indent="0">
              <a:buNone/>
            </a:pPr>
            <a:r>
              <a:rPr lang="en-IN" dirty="0"/>
              <a:t>	iii) Time Series Data : Forward fill, Backward fill</a:t>
            </a:r>
          </a:p>
          <a:p>
            <a:pPr marL="0" indent="0">
              <a:buNone/>
            </a:pPr>
            <a:r>
              <a:rPr lang="en-IN" b="1" dirty="0"/>
              <a:t>3. Outliers 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) Here we have found outliers in every report</a:t>
            </a:r>
          </a:p>
          <a:p>
            <a:pPr marL="0" indent="0">
              <a:buNone/>
            </a:pPr>
            <a:r>
              <a:rPr lang="en-US" dirty="0"/>
              <a:t>	ii) but we are not treating the outliers hence the given 	input data’s are metrics kind of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93FA95-26C0-7F3C-8197-A22F83E5F079}"/>
              </a:ext>
            </a:extLst>
          </p:cNvPr>
          <p:cNvSpPr txBox="1">
            <a:spLocks/>
          </p:cNvSpPr>
          <p:nvPr/>
        </p:nvSpPr>
        <p:spPr>
          <a:xfrm>
            <a:off x="1066800" y="1463040"/>
            <a:ext cx="1849120" cy="469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 err="1"/>
              <a:t>i</a:t>
            </a:r>
            <a:r>
              <a:rPr lang="en-IN" sz="2400" dirty="0"/>
              <a:t>) Cleaning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5373913-C9E6-9B4D-2FD2-22C4E8D89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191250"/>
            <a:ext cx="19812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99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8024560-8182-476C-9634-CD0E8F3C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98" y="296068"/>
            <a:ext cx="6134720" cy="61301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800" dirty="0"/>
              <a:t>Category vs SUM of ASP-December month</a:t>
            </a:r>
            <a:endParaRPr lang="en-IN" sz="2800" dirty="0"/>
          </a:p>
        </p:txBody>
      </p:sp>
      <p:pic>
        <p:nvPicPr>
          <p:cNvPr id="7" name="Graphic 6" descr="Statistics with solid fill">
            <a:extLst>
              <a:ext uri="{FF2B5EF4-FFF2-40B4-BE49-F238E27FC236}">
                <a16:creationId xmlns:a16="http://schemas.microsoft.com/office/drawing/2014/main" id="{4B9D4C35-4A2F-7D26-3854-9DC2AF301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746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F20332-D6A3-4D40-6034-18307858144A}"/>
              </a:ext>
            </a:extLst>
          </p:cNvPr>
          <p:cNvSpPr txBox="1"/>
          <p:nvPr/>
        </p:nvSpPr>
        <p:spPr>
          <a:xfrm flipH="1">
            <a:off x="914400" y="5395904"/>
            <a:ext cx="489383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/>
              <a:t>Interpretation :</a:t>
            </a:r>
          </a:p>
          <a:p>
            <a:r>
              <a:rPr lang="en-IN" sz="1600" dirty="0"/>
              <a:t>	with respect to </a:t>
            </a:r>
            <a:r>
              <a:rPr lang="en-US" sz="1600" dirty="0"/>
              <a:t>Category column</a:t>
            </a:r>
            <a:r>
              <a:rPr lang="en-IN" sz="1600" dirty="0"/>
              <a:t>, most no of sales happened in  “</a:t>
            </a:r>
            <a:r>
              <a:rPr lang="en-IN" sz="1600" b="1" dirty="0"/>
              <a:t>Apple</a:t>
            </a:r>
            <a:r>
              <a:rPr lang="en-IN" sz="1600" dirty="0"/>
              <a:t>” and ”</a:t>
            </a:r>
            <a:r>
              <a:rPr lang="en-IN" sz="1600" b="1" dirty="0"/>
              <a:t>Mango</a:t>
            </a:r>
            <a:r>
              <a:rPr lang="en-IN" sz="1600" dirty="0"/>
              <a:t>” </a:t>
            </a:r>
            <a:r>
              <a:rPr lang="en-US" sz="1600" dirty="0"/>
              <a:t>Category</a:t>
            </a:r>
            <a:r>
              <a:rPr lang="en-IN" sz="1600" dirty="0"/>
              <a:t> and very less no of sales happened in “</a:t>
            </a:r>
            <a:r>
              <a:rPr lang="en-IN" sz="1600" b="1" dirty="0"/>
              <a:t>Guava</a:t>
            </a:r>
            <a:r>
              <a:rPr lang="en-IN" sz="1600" dirty="0"/>
              <a:t>” </a:t>
            </a:r>
            <a:r>
              <a:rPr lang="en-US" sz="1600" dirty="0"/>
              <a:t>Category</a:t>
            </a:r>
            <a:r>
              <a:rPr lang="en-IN" sz="1600" dirty="0"/>
              <a:t>.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6B70A179-6286-85A2-59FB-4820EC726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191250"/>
            <a:ext cx="19812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2AC43081-DBC1-072B-5B85-0B7A4B792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3141"/>
            <a:ext cx="7560297" cy="401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39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61CF-5E6E-F6D9-B66A-F9FC519A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675" y="268159"/>
            <a:ext cx="7419033" cy="61301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/>
              <a:t>Sub-Category </a:t>
            </a:r>
            <a:r>
              <a:rPr lang="en-US" dirty="0"/>
              <a:t>Dec-Month Report</a:t>
            </a:r>
            <a:endParaRPr lang="en-IN" dirty="0"/>
          </a:p>
        </p:txBody>
      </p:sp>
      <p:pic>
        <p:nvPicPr>
          <p:cNvPr id="11" name="Graphic 10" descr="Statistics with solid fill">
            <a:extLst>
              <a:ext uri="{FF2B5EF4-FFF2-40B4-BE49-F238E27FC236}">
                <a16:creationId xmlns:a16="http://schemas.microsoft.com/office/drawing/2014/main" id="{82360FB7-CD14-8A43-277B-4508A7E8D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7464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C396EE-972B-34C1-00C1-20D5C5AEF8EB}"/>
              </a:ext>
            </a:extLst>
          </p:cNvPr>
          <p:cNvSpPr txBox="1"/>
          <p:nvPr/>
        </p:nvSpPr>
        <p:spPr>
          <a:xfrm flipH="1">
            <a:off x="4024552" y="3564791"/>
            <a:ext cx="4225716" cy="3293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/>
              <a:t>Interpretation :</a:t>
            </a:r>
          </a:p>
          <a:p>
            <a:endParaRPr lang="en-IN" sz="1600" b="1" dirty="0"/>
          </a:p>
          <a:p>
            <a:r>
              <a:rPr lang="en-IN" sz="1600" b="1" dirty="0"/>
              <a:t> </a:t>
            </a:r>
            <a:r>
              <a:rPr lang="en-IN" sz="1600" b="1" dirty="0" err="1"/>
              <a:t>i</a:t>
            </a:r>
            <a:r>
              <a:rPr lang="en-IN" sz="1600" b="1" dirty="0"/>
              <a:t>) apple :</a:t>
            </a:r>
          </a:p>
          <a:p>
            <a:r>
              <a:rPr lang="en-IN" sz="1600" dirty="0"/>
              <a:t>	In apple category, all apples are have more or less equal sales.</a:t>
            </a:r>
          </a:p>
          <a:p>
            <a:endParaRPr lang="en-IN" sz="1600" b="1" dirty="0"/>
          </a:p>
          <a:p>
            <a:r>
              <a:rPr lang="en-IN" sz="1600" b="1" dirty="0"/>
              <a:t> ii) lemon :</a:t>
            </a:r>
          </a:p>
          <a:p>
            <a:r>
              <a:rPr lang="en-IN" sz="1600" b="1" dirty="0"/>
              <a:t>	</a:t>
            </a:r>
            <a:r>
              <a:rPr lang="en-IN" sz="1600" dirty="0"/>
              <a:t> majority of the sales happened in only “</a:t>
            </a:r>
            <a:r>
              <a:rPr lang="en-IN" sz="1600" b="1" dirty="0"/>
              <a:t>Lisbon</a:t>
            </a:r>
            <a:r>
              <a:rPr lang="en-IN" sz="1600" dirty="0"/>
              <a:t>” and “</a:t>
            </a:r>
            <a:r>
              <a:rPr lang="en-IN" sz="1600" b="1" dirty="0" err="1"/>
              <a:t>Obiong</a:t>
            </a:r>
            <a:r>
              <a:rPr lang="en-IN" sz="1600" dirty="0"/>
              <a:t>” and there is no sales in “</a:t>
            </a:r>
            <a:r>
              <a:rPr lang="en-IN" sz="1600" b="1" dirty="0" err="1"/>
              <a:t>Nimbu</a:t>
            </a:r>
            <a:r>
              <a:rPr lang="en-IN" sz="1600" dirty="0"/>
              <a:t>” sub-category.</a:t>
            </a:r>
          </a:p>
          <a:p>
            <a:endParaRPr lang="en-IN" sz="1600" dirty="0"/>
          </a:p>
          <a:p>
            <a:r>
              <a:rPr lang="en-IN" sz="1600" b="1" dirty="0"/>
              <a:t>iii) Guava:</a:t>
            </a:r>
          </a:p>
          <a:p>
            <a:r>
              <a:rPr lang="en-IN" sz="1600" b="1" dirty="0"/>
              <a:t>	</a:t>
            </a:r>
            <a:r>
              <a:rPr lang="en-IN" sz="1600" dirty="0"/>
              <a:t>within guava we have only “</a:t>
            </a:r>
            <a:r>
              <a:rPr lang="en-IN" sz="1600" b="1" dirty="0"/>
              <a:t>Sour</a:t>
            </a:r>
            <a:r>
              <a:rPr lang="en-IN" sz="1600" dirty="0"/>
              <a:t>”.</a:t>
            </a:r>
            <a:r>
              <a:rPr lang="en-IN" sz="1600" b="1" dirty="0"/>
              <a:t>	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823082F2-B803-C784-C0D7-F0960D60A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191250"/>
            <a:ext cx="19812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23185F-6024-CB17-FCA5-114B07AF6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28" y="961370"/>
            <a:ext cx="3799696" cy="29282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FFD6D1-E0CF-2E1C-937B-AA350C9C5C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65" y="3882788"/>
            <a:ext cx="3475021" cy="2857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916E59-CF20-D014-30DF-69BFBB2ABB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3054" y="961370"/>
            <a:ext cx="2872884" cy="24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9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61CF-5E6E-F6D9-B66A-F9FC519A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675" y="268159"/>
            <a:ext cx="7089096" cy="61301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3600" dirty="0"/>
              <a:t>Sub-Category</a:t>
            </a:r>
            <a:r>
              <a:rPr lang="en-US" dirty="0"/>
              <a:t> Dec-Month Report</a:t>
            </a:r>
            <a:endParaRPr lang="en-IN" dirty="0"/>
          </a:p>
        </p:txBody>
      </p:sp>
      <p:pic>
        <p:nvPicPr>
          <p:cNvPr id="11" name="Graphic 10" descr="Statistics with solid fill">
            <a:extLst>
              <a:ext uri="{FF2B5EF4-FFF2-40B4-BE49-F238E27FC236}">
                <a16:creationId xmlns:a16="http://schemas.microsoft.com/office/drawing/2014/main" id="{82360FB7-CD14-8A43-277B-4508A7E8D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7464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C396EE-972B-34C1-00C1-20D5C5AEF8EB}"/>
              </a:ext>
            </a:extLst>
          </p:cNvPr>
          <p:cNvSpPr txBox="1"/>
          <p:nvPr/>
        </p:nvSpPr>
        <p:spPr>
          <a:xfrm flipH="1">
            <a:off x="146115" y="4160949"/>
            <a:ext cx="936520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/>
              <a:t>Interpretation :</a:t>
            </a:r>
          </a:p>
          <a:p>
            <a:endParaRPr lang="en-IN" sz="1600" b="1" dirty="0"/>
          </a:p>
          <a:p>
            <a:r>
              <a:rPr lang="en-IN" sz="1600" b="1" dirty="0"/>
              <a:t> </a:t>
            </a:r>
            <a:r>
              <a:rPr lang="en-IN" sz="1600" b="1" dirty="0" err="1"/>
              <a:t>i</a:t>
            </a:r>
            <a:r>
              <a:rPr lang="en-IN" sz="1600" b="1" dirty="0"/>
              <a:t>) Mango :</a:t>
            </a:r>
          </a:p>
          <a:p>
            <a:r>
              <a:rPr lang="en-IN" sz="1600" dirty="0"/>
              <a:t>	In mango category, most no of sales happened in “</a:t>
            </a:r>
            <a:r>
              <a:rPr lang="en-IN" sz="1600" b="1" dirty="0"/>
              <a:t>green</a:t>
            </a:r>
            <a:r>
              <a:rPr lang="en-IN" sz="1600" dirty="0"/>
              <a:t>”.</a:t>
            </a:r>
            <a:endParaRPr lang="en-IN" sz="1600" b="1" dirty="0"/>
          </a:p>
          <a:p>
            <a:r>
              <a:rPr lang="en-IN" sz="1600" b="1" dirty="0"/>
              <a:t> ii) Orange :</a:t>
            </a:r>
          </a:p>
          <a:p>
            <a:r>
              <a:rPr lang="en-IN" sz="1600" b="1" dirty="0"/>
              <a:t>	</a:t>
            </a:r>
            <a:r>
              <a:rPr lang="en-IN" sz="1600" dirty="0"/>
              <a:t> majority of the sales happened in only “</a:t>
            </a:r>
            <a:r>
              <a:rPr lang="en-IN" sz="16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Tangerine</a:t>
            </a:r>
            <a:r>
              <a:rPr lang="en-IN" sz="1600" dirty="0"/>
              <a:t>” and less no sales in “</a:t>
            </a:r>
            <a:r>
              <a:rPr lang="en-IN" sz="1600" b="1" dirty="0"/>
              <a:t>Indie</a:t>
            </a:r>
            <a:r>
              <a:rPr lang="en-IN" sz="1600" dirty="0"/>
              <a:t>” sub-category.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823082F2-B803-C784-C0D7-F0960D60A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191250"/>
            <a:ext cx="19812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0847A-A816-D870-BC5F-47F021991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61" y="978524"/>
            <a:ext cx="3295799" cy="2715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650C9D-A063-04F6-14AA-55467F609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851" y="1009004"/>
            <a:ext cx="3208298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7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5CDA-F4EF-83F6-2F75-F7FD0A8E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8" y="126757"/>
            <a:ext cx="9112582" cy="61301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Overall Summary with respect to weekly Report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25D41D-11AC-F5B4-AEA0-9DB48DDFA221}"/>
              </a:ext>
            </a:extLst>
          </p:cNvPr>
          <p:cNvSpPr txBox="1"/>
          <p:nvPr/>
        </p:nvSpPr>
        <p:spPr>
          <a:xfrm flipH="1">
            <a:off x="500143" y="5348782"/>
            <a:ext cx="489383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/>
              <a:t>Interpretation :</a:t>
            </a:r>
          </a:p>
          <a:p>
            <a:r>
              <a:rPr lang="en-IN" sz="1600" dirty="0"/>
              <a:t>	more or less all weeks haves equal amount sales except week-5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8AD71E78-B9FE-9AD7-39B5-87FCFF8B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191250"/>
            <a:ext cx="19812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908FBD-C74A-E4FA-ADC6-53BD94B71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19" y="1009514"/>
            <a:ext cx="6077163" cy="38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7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966BE4-988C-1DCA-1072-5B8D29A7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92" y="149959"/>
            <a:ext cx="5408372" cy="53732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Pages &amp; Screens Report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FBA2B-AD6D-A729-034D-1FC552122189}"/>
              </a:ext>
            </a:extLst>
          </p:cNvPr>
          <p:cNvSpPr txBox="1"/>
          <p:nvPr/>
        </p:nvSpPr>
        <p:spPr>
          <a:xfrm flipH="1">
            <a:off x="968237" y="4336717"/>
            <a:ext cx="489383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/>
              <a:t>Interpretation :</a:t>
            </a:r>
          </a:p>
          <a:p>
            <a:r>
              <a:rPr lang="en-IN" sz="1600" dirty="0"/>
              <a:t>	while comparing every week </a:t>
            </a:r>
            <a:r>
              <a:rPr lang="en-IN" sz="1600" b="1" dirty="0"/>
              <a:t>apple</a:t>
            </a:r>
            <a:r>
              <a:rPr lang="en-IN" sz="1600" dirty="0"/>
              <a:t> have highest sales and followed by mango.</a:t>
            </a:r>
          </a:p>
          <a:p>
            <a:r>
              <a:rPr lang="en-IN" sz="1600" dirty="0"/>
              <a:t>	</a:t>
            </a:r>
            <a:r>
              <a:rPr lang="en-IN" sz="1600" b="1" dirty="0"/>
              <a:t>Guava</a:t>
            </a:r>
            <a:r>
              <a:rPr lang="en-IN" sz="1600" dirty="0"/>
              <a:t> have almost zero percent contribution in sales.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F8D5C14E-AC6F-762C-2B27-CBE6D457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191250"/>
            <a:ext cx="19812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BAC7E-9780-42AA-58CC-6781AE02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76" y="831646"/>
            <a:ext cx="9967824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5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EB6D-8933-DB08-9F02-D62729D5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92" y="149959"/>
            <a:ext cx="5408372" cy="53732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Product_ID Report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849B7-4113-DCAE-807B-835D1D630E50}"/>
              </a:ext>
            </a:extLst>
          </p:cNvPr>
          <p:cNvSpPr txBox="1"/>
          <p:nvPr/>
        </p:nvSpPr>
        <p:spPr>
          <a:xfrm flipH="1">
            <a:off x="367471" y="4398535"/>
            <a:ext cx="489383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b="1" dirty="0"/>
              <a:t>Interpretation :</a:t>
            </a:r>
          </a:p>
          <a:p>
            <a:r>
              <a:rPr lang="en-IN" sz="1600" dirty="0"/>
              <a:t>	when we will know the category and sub category ,With the help of above report we can able to find out the particular product_id, which have more no sales.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9C5C980-7921-487B-03A3-E894D5F2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191250"/>
            <a:ext cx="19812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4A1F8C-B04F-C4D5-4485-80907ED88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92" y="931522"/>
            <a:ext cx="6812870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10A3-2128-3DEE-4C76-23B0523F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23444"/>
            <a:ext cx="8264434" cy="6463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Conclusion &amp; Recommendation:</a:t>
            </a:r>
            <a:endParaRPr lang="en-IN" dirty="0"/>
          </a:p>
        </p:txBody>
      </p:sp>
      <p:pic>
        <p:nvPicPr>
          <p:cNvPr id="13" name="Graphic 12" descr="Supply And Demand with solid fill">
            <a:extLst>
              <a:ext uri="{FF2B5EF4-FFF2-40B4-BE49-F238E27FC236}">
                <a16:creationId xmlns:a16="http://schemas.microsoft.com/office/drawing/2014/main" id="{D2EC33F1-C017-125A-54E1-2028CB7F2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4874" y="136977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4D0CD-10BB-C236-52BF-ABDE8EA470DE}"/>
              </a:ext>
            </a:extLst>
          </p:cNvPr>
          <p:cNvSpPr txBox="1"/>
          <p:nvPr/>
        </p:nvSpPr>
        <p:spPr>
          <a:xfrm>
            <a:off x="2566683" y="1642309"/>
            <a:ext cx="888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 December month more no of apple and mango  fruits are sold.</a:t>
            </a:r>
            <a:br>
              <a:rPr lang="en-IN" b="1" dirty="0"/>
            </a:br>
            <a:r>
              <a:rPr lang="en-IN" b="1" dirty="0"/>
              <a:t>So we can increase the apple and mango fruits.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B35D5-EC05-1F88-6F0C-C1F037AA1667}"/>
              </a:ext>
            </a:extLst>
          </p:cNvPr>
          <p:cNvSpPr txBox="1"/>
          <p:nvPr/>
        </p:nvSpPr>
        <p:spPr>
          <a:xfrm>
            <a:off x="2566683" y="2782669"/>
            <a:ext cx="859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Very less no of guava fruits are sold in December month. </a:t>
            </a:r>
          </a:p>
          <a:p>
            <a:r>
              <a:rPr lang="en-IN" sz="1800" b="1" dirty="0"/>
              <a:t>So we ignore t</a:t>
            </a:r>
            <a:r>
              <a:rPr lang="en-IN" b="1" dirty="0"/>
              <a:t>he guava  fruit in December month sales.</a:t>
            </a:r>
          </a:p>
        </p:txBody>
      </p:sp>
      <p:pic>
        <p:nvPicPr>
          <p:cNvPr id="6" name="Graphic 5" descr="Supply And Demand with solid fill">
            <a:extLst>
              <a:ext uri="{FF2B5EF4-FFF2-40B4-BE49-F238E27FC236}">
                <a16:creationId xmlns:a16="http://schemas.microsoft.com/office/drawing/2014/main" id="{F04B8521-393A-7A84-E6A6-D4E171C27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4874" y="2514600"/>
            <a:ext cx="914400" cy="914400"/>
          </a:xfrm>
          <a:prstGeom prst="rect">
            <a:avLst/>
          </a:prstGeom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A63A9FD6-1A82-AD8C-2EC3-E024DAFBE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191250"/>
            <a:ext cx="19812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18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437</TotalTime>
  <Words>418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Sales Dashboard-Report</vt:lpstr>
      <vt:lpstr>Exploratory Data Analysis-EDA</vt:lpstr>
      <vt:lpstr>Category vs SUM of ASP-December month</vt:lpstr>
      <vt:lpstr>Sub-Category Dec-Month Report</vt:lpstr>
      <vt:lpstr>Sub-Category Dec-Month Report</vt:lpstr>
      <vt:lpstr>Overall Summary with respect to weekly Report</vt:lpstr>
      <vt:lpstr>Pages &amp; Screens Report</vt:lpstr>
      <vt:lpstr>Product_ID Report</vt:lpstr>
      <vt:lpstr>Conclusion &amp; Recommendation: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gowsika saravanan</dc:creator>
  <cp:lastModifiedBy>Kavi Dhina</cp:lastModifiedBy>
  <cp:revision>4</cp:revision>
  <dcterms:created xsi:type="dcterms:W3CDTF">2023-10-09T02:30:22Z</dcterms:created>
  <dcterms:modified xsi:type="dcterms:W3CDTF">2023-11-26T13:22:34Z</dcterms:modified>
</cp:coreProperties>
</file>