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1" r:id="rId13"/>
    <p:sldId id="282"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36" name="Slide Image Placeholder 1"/>
          <p:cNvSpPr>
            <a:spLocks noChangeAspect="1" noRot="1" noGrp="1"/>
          </p:cNvSpPr>
          <p:nvPr>
            <p:ph type="sldImg"/>
          </p:nvPr>
        </p:nvSpPr>
        <p:spPr/>
      </p:sp>
      <p:sp>
        <p:nvSpPr>
          <p:cNvPr id="1048637" name="Notes Placeholder 2"/>
          <p:cNvSpPr>
            <a:spLocks noGrp="1"/>
          </p:cNvSpPr>
          <p:nvPr>
            <p:ph type="body" idx="1"/>
          </p:nvPr>
        </p:nvSpPr>
        <p:spPr/>
        <p:txBody>
          <a:bodyPr/>
          <a:p>
            <a:endParaRPr dirty="0" lang="en-IN"/>
          </a:p>
        </p:txBody>
      </p:sp>
      <p:sp>
        <p:nvSpPr>
          <p:cNvPr id="1048638"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type="body" idx="1"/>
          </p:nvPr>
        </p:nvSpPr>
        <p:spPr/>
        <p:txBody>
          <a:bodyPr bIns="0" lIns="0" rIns="0" tIns="0"/>
          <a:p/>
        </p:txBody>
      </p:sp>
      <p:sp>
        <p:nvSpPr>
          <p:cNvPr id="104869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2" name=""/>
        <p:cNvGrpSpPr/>
        <p:nvPr/>
      </p:nvGrpSpPr>
      <p:grpSpPr>
        <a:xfrm>
          <a:off x="0" y="0"/>
          <a:ext cx="0" cy="0"/>
          <a:chOff x="0" y="0"/>
          <a:chExt cx="0" cy="0"/>
        </a:xfrm>
      </p:grpSpPr>
      <p:sp>
        <p:nvSpPr>
          <p:cNvPr id="104860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grpSp>
        <p:nvGrpSpPr>
          <p:cNvPr id="29" name="object 2"/>
          <p:cNvGrpSpPr/>
          <p:nvPr/>
        </p:nvGrpSpPr>
        <p:grpSpPr>
          <a:xfrm>
            <a:off x="876299" y="990600"/>
            <a:ext cx="1743075" cy="1333500"/>
            <a:chOff x="742950" y="1104900"/>
            <a:chExt cx="1743075" cy="1333500"/>
          </a:xfrm>
        </p:grpSpPr>
        <p:sp>
          <p:nvSpPr>
            <p:cNvPr id="1048629"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30"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31"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32"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33"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7"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4"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35" name="TextBox 13"/>
          <p:cNvSpPr txBox="1"/>
          <p:nvPr/>
        </p:nvSpPr>
        <p:spPr>
          <a:xfrm>
            <a:off x="2619373" y="3075305"/>
            <a:ext cx="8610600" cy="1869441"/>
          </a:xfrm>
          <a:prstGeom prst="rect"/>
          <a:noFill/>
        </p:spPr>
        <p:txBody>
          <a:bodyPr rtlCol="0" wrap="square">
            <a:spAutoFit/>
          </a:bodyPr>
          <a:p>
            <a:r>
              <a:rPr sz="2400" lang="en-US"/>
              <a:t>STUDENT NAME:</a:t>
            </a:r>
            <a:r>
              <a:rPr sz="2400" lang="en-US"/>
              <a:t> </a:t>
            </a:r>
            <a:r>
              <a:rPr sz="2400" lang="en-US"/>
              <a:t>K</a:t>
            </a:r>
            <a:r>
              <a:rPr sz="2400" lang="en-US"/>
              <a:t>a</a:t>
            </a:r>
            <a:r>
              <a:rPr sz="2400" lang="en-US"/>
              <a:t>v</a:t>
            </a:r>
            <a:r>
              <a:rPr sz="2400" lang="en-US"/>
              <a:t>i</a:t>
            </a:r>
            <a:r>
              <a:rPr sz="2400" lang="en-US"/>
              <a:t>y</a:t>
            </a:r>
            <a:r>
              <a:rPr sz="2400" lang="en-US"/>
              <a:t>a</a:t>
            </a:r>
            <a:r>
              <a:rPr sz="2400" lang="en-US"/>
              <a:t>.</a:t>
            </a:r>
            <a:r>
              <a:rPr sz="2400" lang="en-US"/>
              <a:t>S</a:t>
            </a:r>
            <a:endParaRPr dirty="0" sz="2400" lang="en-US"/>
          </a:p>
          <a:p>
            <a:r>
              <a:rPr dirty="0" sz="2400" lang="en-US"/>
              <a:t>REGISTER NO:</a:t>
            </a:r>
            <a:r>
              <a:rPr dirty="0" sz="2400" lang="en-US"/>
              <a:t>3</a:t>
            </a:r>
            <a:r>
              <a:rPr dirty="0" sz="2400" lang="en-US"/>
              <a:t>1</a:t>
            </a:r>
            <a:r>
              <a:rPr dirty="0" sz="2400" lang="en-US"/>
              <a:t>2</a:t>
            </a:r>
            <a:r>
              <a:rPr dirty="0" sz="2400" lang="en-US"/>
              <a:t>2</a:t>
            </a:r>
            <a:r>
              <a:rPr dirty="0" sz="2400" lang="en-US"/>
              <a:t>0</a:t>
            </a:r>
            <a:r>
              <a:rPr dirty="0" sz="2400" lang="en-US"/>
              <a:t>5</a:t>
            </a:r>
            <a:r>
              <a:rPr dirty="0" sz="2400" lang="en-US"/>
              <a:t>8</a:t>
            </a:r>
            <a:r>
              <a:rPr dirty="0" sz="2400" lang="en-US"/>
              <a:t>9</a:t>
            </a:r>
            <a:r>
              <a:rPr dirty="0" sz="2400" lang="en-US"/>
              <a:t>4</a:t>
            </a:r>
            <a:endParaRPr altLang="en-US" lang="zh-CN"/>
          </a:p>
          <a:p>
            <a:r>
              <a:rPr dirty="0" sz="2400" lang="en-US"/>
              <a:t>DEPARTMENT:</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a:t>
            </a:r>
            <a:r>
              <a:rPr dirty="0" sz="2400" lang="en-US"/>
              <a:t>e</a:t>
            </a:r>
            <a:endParaRPr altLang="en-US" lang="zh-CN"/>
          </a:p>
          <a:p>
            <a:r>
              <a:rPr dirty="0" sz="2400" lang="en-US"/>
              <a:t>COLLEGE</a:t>
            </a:r>
            <a:r>
              <a:rPr dirty="0" sz="2400" lang="en-US"/>
              <a:t>:</a:t>
            </a:r>
            <a:r>
              <a:rPr dirty="0" sz="2400" lang="en-US"/>
              <a:t> </a:t>
            </a:r>
            <a:r>
              <a:rPr dirty="0" sz="2400" lang="en-US"/>
              <a:t>V</a:t>
            </a:r>
            <a:r>
              <a:rPr dirty="0" sz="2400" lang="en-US"/>
              <a:t>i</a:t>
            </a:r>
            <a:r>
              <a:rPr dirty="0" sz="2400" lang="en-US"/>
              <a:t>d</a:t>
            </a:r>
            <a:r>
              <a:rPr dirty="0" sz="2400" lang="en-US"/>
              <a:t>h</a:t>
            </a:r>
            <a:r>
              <a:rPr dirty="0" sz="2400" lang="en-US"/>
              <a:t>y</a:t>
            </a:r>
            <a:r>
              <a:rPr dirty="0" sz="2400" lang="en-US"/>
              <a:t>a</a:t>
            </a:r>
            <a:r>
              <a:rPr dirty="0" sz="2400" lang="en-US"/>
              <a:t> </a:t>
            </a:r>
            <a:r>
              <a:rPr dirty="0" sz="2400" lang="en-US"/>
              <a:t>Sagar </a:t>
            </a:r>
            <a:r>
              <a:rPr dirty="0" sz="2400" lang="en-US"/>
              <a:t>W</a:t>
            </a:r>
            <a:r>
              <a:rPr dirty="0" sz="2400" lang="en-US"/>
              <a:t>o</a:t>
            </a:r>
            <a:r>
              <a:rPr dirty="0" sz="2400" lang="en-US"/>
              <a:t>m</a:t>
            </a:r>
            <a:r>
              <a:rPr dirty="0" sz="2400" lang="en-US"/>
              <a:t>e</a:t>
            </a:r>
            <a:r>
              <a:rPr dirty="0" sz="2400" lang="en-US"/>
              <a:t>n</a:t>
            </a:r>
            <a:r>
              <a:rPr dirty="0" sz="2400" lang="en-US"/>
              <a:t>'</a:t>
            </a:r>
            <a:r>
              <a:rPr dirty="0" sz="2400" lang="en-US"/>
              <a:t>s</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ge</a:t>
            </a:r>
            <a:r>
              <a:rPr dirty="0" sz="2400" lang="en-US"/>
              <a:t>.</a:t>
            </a:r>
            <a:endParaRPr altLang="en-US" lang="zh-CN"/>
          </a:p>
          <a:p>
            <a:r>
              <a:rPr dirty="0" sz="2400" lang="en-US"/>
              <a:t>           </a:t>
            </a:r>
            <a:r>
              <a:rPr dirty="0" sz="2400" lang="en-US"/>
              <a:t> </a:t>
            </a:r>
            <a:r>
              <a:rPr dirty="0" sz="2400" lang="en-US"/>
              <a:t> </a:t>
            </a:r>
            <a:r>
              <a:rPr dirty="0" sz="2400" lang="en-US"/>
              <a:t> </a:t>
            </a:r>
            <a:r>
              <a:rPr dirty="0" sz="2400" lang="en-US"/>
              <a:t> </a:t>
            </a:r>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59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59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0" name=""/>
          <p:cNvSpPr txBox="1"/>
          <p:nvPr/>
        </p:nvSpPr>
        <p:spPr>
          <a:xfrm>
            <a:off x="1133285" y="2597307"/>
            <a:ext cx="7974018" cy="3025140"/>
          </a:xfrm>
          <a:prstGeom prst="rect"/>
        </p:spPr>
        <p:txBody>
          <a:bodyPr rtlCol="0" wrap="square">
            <a:spAutoFit/>
          </a:bodyPr>
          <a:p>
            <a:r>
              <a:rPr sz="2800" lang="en-US">
                <a:solidFill>
                  <a:srgbClr val="000000"/>
                </a:solidFill>
              </a:rPr>
              <a:t>Modeling involves making a representation of something. Creating a tiny, functioning volcano is an example of modeling. Teachers use modeling when they have a class election that represents a larger one, like a presidential election. Modeling is anything that represents something else, usually on a smaller scale.</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8"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0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10" name=""/>
          <p:cNvSpPr txBox="1"/>
          <p:nvPr/>
        </p:nvSpPr>
        <p:spPr>
          <a:xfrm>
            <a:off x="1651360" y="3251200"/>
            <a:ext cx="6730640" cy="929640"/>
          </a:xfrm>
          <a:prstGeom prst="rect"/>
        </p:spPr>
        <p:txBody>
          <a:bodyPr rtlCol="0" wrap="square">
            <a:spAutoFit/>
          </a:bodyPr>
          <a:p>
            <a:r>
              <a:rPr sz="2800" lang="en-US">
                <a:solidFill>
                  <a:srgbClr val="000000"/>
                </a:solidFill>
              </a:rPr>
              <a:t>we type =TRUE() in a cell, we get the result as TRUE.</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20" name=""/>
          <p:cNvSpPr txBox="1"/>
          <p:nvPr/>
        </p:nvSpPr>
        <p:spPr>
          <a:xfrm>
            <a:off x="1841318" y="2508845"/>
            <a:ext cx="6903332" cy="2186940"/>
          </a:xfrm>
          <a:prstGeom prst="rect"/>
        </p:spPr>
        <p:txBody>
          <a:bodyPr rtlCol="0" wrap="square">
            <a:spAutoFit/>
          </a:bodyPr>
          <a:p>
            <a:r>
              <a:rPr sz="2800" lang="en-US">
                <a:solidFill>
                  <a:srgbClr val="000000"/>
                </a:solidFill>
              </a:rPr>
              <a:t>It make work efficient and easier for people working in larger firms.
It stores data and analyzes numerical information easily and saves plenty of time.</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39"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3" name="object 3"/>
          <p:cNvGrpSpPr/>
          <p:nvPr/>
        </p:nvGrpSpPr>
        <p:grpSpPr>
          <a:xfrm>
            <a:off x="7443849" y="0"/>
            <a:ext cx="4752975" cy="6863080"/>
            <a:chOff x="7443849" y="0"/>
            <a:chExt cx="4752975" cy="6863080"/>
          </a:xfrm>
        </p:grpSpPr>
        <p:sp>
          <p:nvSpPr>
            <p:cNvPr id="104864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0"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3"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4" name="object 18"/>
          <p:cNvGrpSpPr/>
          <p:nvPr/>
        </p:nvGrpSpPr>
        <p:grpSpPr>
          <a:xfrm>
            <a:off x="466725" y="6410325"/>
            <a:ext cx="3705225" cy="295275"/>
            <a:chOff x="466725" y="6410325"/>
            <a:chExt cx="3705225" cy="295275"/>
          </a:xfrm>
        </p:grpSpPr>
        <p:pic>
          <p:nvPicPr>
            <p:cNvPr id="2097158"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9"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5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55"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5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6" name="object 3"/>
          <p:cNvGrpSpPr/>
          <p:nvPr/>
        </p:nvGrpSpPr>
        <p:grpSpPr>
          <a:xfrm>
            <a:off x="7443849" y="0"/>
            <a:ext cx="4752975" cy="6863080"/>
            <a:chOff x="7443849" y="0"/>
            <a:chExt cx="4752975" cy="6863080"/>
          </a:xfrm>
        </p:grpSpPr>
        <p:sp>
          <p:nvSpPr>
            <p:cNvPr id="104865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6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6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6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6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6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0"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7" name="object 18"/>
          <p:cNvGrpSpPr/>
          <p:nvPr/>
        </p:nvGrpSpPr>
        <p:grpSpPr>
          <a:xfrm>
            <a:off x="47625" y="3819523"/>
            <a:ext cx="4124325" cy="3009900"/>
            <a:chOff x="47625" y="3819523"/>
            <a:chExt cx="4124325" cy="3009900"/>
          </a:xfrm>
        </p:grpSpPr>
        <p:pic>
          <p:nvPicPr>
            <p:cNvPr id="2097161"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2"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7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7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72"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7991475" y="2933700"/>
            <a:ext cx="2762250" cy="3257550"/>
            <a:chOff x="7991475" y="2933700"/>
            <a:chExt cx="2762250" cy="3257550"/>
          </a:xfrm>
        </p:grpSpPr>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7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8" name=""/>
          <p:cNvSpPr txBox="1"/>
          <p:nvPr/>
        </p:nvSpPr>
        <p:spPr>
          <a:xfrm rot="146462">
            <a:off x="1197431" y="8961468"/>
            <a:ext cx="6890822" cy="510540"/>
          </a:xfrm>
          <a:prstGeom prst="rect"/>
        </p:spPr>
        <p:txBody>
          <a:bodyPr rtlCol="0" wrap="square">
            <a:spAutoFit/>
          </a:bodyPr>
          <a:p>
            <a:endParaRPr sz="2800" lang="en-US">
              <a:solidFill>
                <a:srgbClr val="000000"/>
              </a:solidFill>
            </a:endParaRPr>
          </a:p>
        </p:txBody>
      </p:sp>
      <p:sp>
        <p:nvSpPr>
          <p:cNvPr id="1048679" name=""/>
          <p:cNvSpPr txBox="1"/>
          <p:nvPr/>
        </p:nvSpPr>
        <p:spPr>
          <a:xfrm rot="21578896">
            <a:off x="1789822" y="2099768"/>
            <a:ext cx="6327033" cy="3444240"/>
          </a:xfrm>
          <a:prstGeom prst="rect"/>
        </p:spPr>
        <p:txBody>
          <a:bodyPr rtlCol="0" wrap="square">
            <a:spAutoFit/>
          </a:bodyPr>
          <a:p>
            <a:r>
              <a:rPr sz="2800" lang="en-US">
                <a:solidFill>
                  <a:srgbClr val="000000"/>
                </a:solidFill>
              </a:rPr>
              <a:t>A problem statement is a description of an issue to be addressed. or a condition to be improved upon. It identifies the gap between the current problem and goal. The first condition of solving a problem is understanding the problem, which can be done by way of a problem statement.</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grpSp>
        <p:nvGrpSpPr>
          <p:cNvPr id="41" name="object 2"/>
          <p:cNvGrpSpPr/>
          <p:nvPr/>
        </p:nvGrpSpPr>
        <p:grpSpPr>
          <a:xfrm>
            <a:off x="8658225" y="2647950"/>
            <a:ext cx="3533775" cy="3810000"/>
            <a:chOff x="8658225" y="2647950"/>
            <a:chExt cx="3533775" cy="3810000"/>
          </a:xfrm>
        </p:grpSpPr>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8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8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86" name=""/>
          <p:cNvSpPr txBox="1"/>
          <p:nvPr/>
        </p:nvSpPr>
        <p:spPr>
          <a:xfrm>
            <a:off x="1766574" y="2647949"/>
            <a:ext cx="5972238" cy="3444241"/>
          </a:xfrm>
          <a:prstGeom prst="rect"/>
        </p:spPr>
        <p:txBody>
          <a:bodyPr rtlCol="0" wrap="square">
            <a:spAutoFit/>
          </a:bodyPr>
          <a:p>
            <a:r>
              <a:rPr sz="2800" lang="en-US">
                <a:solidFill>
                  <a:srgbClr val="000000"/>
                </a:solidFill>
              </a:rPr>
              <a:t>A project overview is a concise summary of a project that provides a clear understanding of its purpose, goals, and how it will be executed. It can be used to communicate with clients, team members, and stakeholders. </a:t>
            </a:r>
            <a:endParaRPr sz="2800" lang="en-US">
              <a:solidFill>
                <a:srgbClr val="000000"/>
              </a:solidFill>
            </a:endParaRPr>
          </a:p>
          <a:p>
            <a:r>
              <a:rPr sz="2800" lang="en-US">
                <a:solidFill>
                  <a:srgbClr val="000000"/>
                </a:solidFill>
              </a:rPr>
              <a:t> </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9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7"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9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92" name=""/>
          <p:cNvSpPr txBox="1"/>
          <p:nvPr/>
        </p:nvSpPr>
        <p:spPr>
          <a:xfrm rot="32649">
            <a:off x="1185093" y="2052750"/>
            <a:ext cx="7058754" cy="3025140"/>
          </a:xfrm>
          <a:prstGeom prst="rect"/>
        </p:spPr>
        <p:txBody>
          <a:bodyPr rtlCol="0" wrap="square">
            <a:spAutoFit/>
          </a:bodyPr>
          <a:p>
            <a:r>
              <a:rPr sz="2800" lang="en-US">
                <a:solidFill>
                  <a:srgbClr val="000000"/>
                </a:solidFill>
              </a:rPr>
              <a:t>the end customer is the last consumer of a product or service. For example, grocery shoppers who buy farm produce for food are excellent examples of end-users. In order to develop successful products or services, businesses must identify and find ways to solve customer needs.</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pic>
        <p:nvPicPr>
          <p:cNvPr id="2097155"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2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56"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28" name=""/>
          <p:cNvSpPr txBox="1"/>
          <p:nvPr/>
        </p:nvSpPr>
        <p:spPr>
          <a:xfrm>
            <a:off x="3404175" y="2337434"/>
            <a:ext cx="5383649" cy="3025140"/>
          </a:xfrm>
          <a:prstGeom prst="rect"/>
        </p:spPr>
        <p:txBody>
          <a:bodyPr rtlCol="0" wrap="square">
            <a:spAutoFit/>
          </a:bodyPr>
          <a:p>
            <a:r>
              <a:rPr sz="2800" lang="en-US">
                <a:solidFill>
                  <a:srgbClr val="000000"/>
                </a:solidFill>
              </a:rPr>
              <a:t>A product's unique value proposition can be defined as “a clear statement of the benefits the solution will provide to customers that are different from and superior to the benefits provided by competing products.”</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21" name="Title 1"/>
          <p:cNvSpPr>
            <a:spLocks noGrp="1"/>
          </p:cNvSpPr>
          <p:nvPr>
            <p:ph type="title"/>
          </p:nvPr>
        </p:nvSpPr>
        <p:spPr>
          <a:xfrm>
            <a:off x="755332" y="385444"/>
            <a:ext cx="10681335" cy="723901"/>
          </a:xfrm>
        </p:spPr>
        <p:txBody>
          <a:bodyPr/>
          <a:p>
            <a:r>
              <a:rPr dirty="0" lang="en-IN"/>
              <a:t>Dataset Description</a:t>
            </a:r>
          </a:p>
        </p:txBody>
      </p:sp>
      <p:sp>
        <p:nvSpPr>
          <p:cNvPr id="1048622" name=""/>
          <p:cNvSpPr txBox="1"/>
          <p:nvPr/>
        </p:nvSpPr>
        <p:spPr>
          <a:xfrm>
            <a:off x="1133285" y="2232323"/>
            <a:ext cx="7904941" cy="2606041"/>
          </a:xfrm>
          <a:prstGeom prst="rect"/>
        </p:spPr>
        <p:txBody>
          <a:bodyPr rtlCol="0" wrap="square">
            <a:spAutoFit/>
          </a:bodyPr>
          <a:p>
            <a:r>
              <a:rPr sz="2800" lang="en-US">
                <a:solidFill>
                  <a:srgbClr val="000000"/>
                </a:solidFill>
              </a:rPr>
              <a:t>A Dataset is a set or collection of data. This set is normally presented in a tabular pattern. Every column describes a particular variable. And each row corresponds to a given member of the data set, as per the given question. This is a part of data management.</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18" name=""/>
          <p:cNvSpPr txBox="1"/>
          <p:nvPr/>
        </p:nvSpPr>
        <p:spPr>
          <a:xfrm>
            <a:off x="2526029" y="2756535"/>
            <a:ext cx="6920601" cy="2606040"/>
          </a:xfrm>
          <a:prstGeom prst="rect"/>
        </p:spPr>
        <p:txBody>
          <a:bodyPr rtlCol="0" wrap="square">
            <a:spAutoFit/>
          </a:bodyPr>
          <a:p>
            <a:r>
              <a:rPr sz="2800" lang="en-US">
                <a:solidFill>
                  <a:srgbClr val="000000"/>
                </a:solidFill>
              </a:rPr>
              <a:t>The "wow" in a solution can refer to a "wow moment" or "wow factor", which is an experience that exceeds customer expectations and leaves a lasting impression: 
 </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2024-03-28T06:07:22Z</dcterms:created>
  <dcterms:modified xsi:type="dcterms:W3CDTF">2024-08-31T16:05:06Z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a53fe259c6c840539386b3c67bae5c5e</vt:lpwstr>
  </property>
</Properties>
</file>