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12:39:40.90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1025-6022-4D6D-B7E3-D7BED848B76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AC3-80D9-4C3C-981B-054A52D96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AC3-80D9-4C3C-981B-054A52D966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7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2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9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9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8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3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88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4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2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58B9EF-44E2-4179-BB8F-2AD0BCB57F4F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AA0A-F57A-4E20-83F0-AA167C173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5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C5A-E5A4-DB14-F511-82EA5C93A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66425"/>
            <a:ext cx="13448713" cy="5303520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 TITLE:</a:t>
            </a:r>
            <a:endParaRPr lang="en-IN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81010-FF6D-44B5-A169-010290D1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618" y="1243231"/>
            <a:ext cx="10818055" cy="102166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Data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</a:rPr>
              <a:t>literacy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</a:rPr>
              <a:t>with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</a:rPr>
              <a:t>tableau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5CCAD-AADF-A037-DAA7-9D0CA2D7083B}"/>
              </a:ext>
            </a:extLst>
          </p:cNvPr>
          <p:cNvSpPr txBox="1"/>
          <p:nvPr/>
        </p:nvSpPr>
        <p:spPr>
          <a:xfrm>
            <a:off x="942536" y="3406231"/>
            <a:ext cx="9650437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India’s Agricultural Crop Production Analysis(1997-2021)</a:t>
            </a:r>
          </a:p>
        </p:txBody>
      </p:sp>
    </p:spTree>
    <p:extLst>
      <p:ext uri="{BB962C8B-B14F-4D97-AF65-F5344CB8AC3E}">
        <p14:creationId xmlns:p14="http://schemas.microsoft.com/office/powerpoint/2010/main" val="410024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D15-D9E2-77F4-3590-138CF00E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1400530"/>
          </a:xfrm>
        </p:spPr>
        <p:txBody>
          <a:bodyPr/>
          <a:lstStyle/>
          <a:p>
            <a:r>
              <a:rPr lang="en-US" dirty="0"/>
              <a:t>TEAM PROFILE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11CFB-6136-EF13-A3FD-D0B6B3F96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4590" r="9369" b="10821"/>
          <a:stretch/>
        </p:blipFill>
        <p:spPr>
          <a:xfrm>
            <a:off x="1538514" y="3881472"/>
            <a:ext cx="1630491" cy="2168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D8BC-F7BF-F94D-0FCA-33B2A320282E}"/>
              </a:ext>
            </a:extLst>
          </p:cNvPr>
          <p:cNvSpPr txBox="1"/>
          <p:nvPr/>
        </p:nvSpPr>
        <p:spPr>
          <a:xfrm>
            <a:off x="2238342" y="69052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NM2023TMID37300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1AF47-104F-BDC5-AC70-187B80BCC327}"/>
              </a:ext>
            </a:extLst>
          </p:cNvPr>
          <p:cNvSpPr txBox="1"/>
          <p:nvPr/>
        </p:nvSpPr>
        <p:spPr>
          <a:xfrm>
            <a:off x="2785289" y="1959378"/>
            <a:ext cx="173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TEAM LEADER</a:t>
            </a:r>
            <a:endParaRPr lang="en-IN" dirty="0">
              <a:highlight>
                <a:srgbClr val="000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7E1E3-1758-017A-3CAE-EE3B2311A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23899" r="5772" b="24406"/>
          <a:stretch/>
        </p:blipFill>
        <p:spPr>
          <a:xfrm>
            <a:off x="4521196" y="1156730"/>
            <a:ext cx="1988457" cy="2100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4AC93-C1B1-FF17-E039-1B3CE96D1AB0}"/>
              </a:ext>
            </a:extLst>
          </p:cNvPr>
          <p:cNvSpPr txBox="1"/>
          <p:nvPr/>
        </p:nvSpPr>
        <p:spPr>
          <a:xfrm>
            <a:off x="4555720" y="3256890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KATHIRVELAN.R</a:t>
            </a:r>
            <a:endParaRPr lang="en-I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9914C-9C23-AA8D-F0B0-5B580528E4B4}"/>
              </a:ext>
            </a:extLst>
          </p:cNvPr>
          <p:cNvSpPr txBox="1"/>
          <p:nvPr/>
        </p:nvSpPr>
        <p:spPr>
          <a:xfrm>
            <a:off x="1341302" y="6049856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KIRUBAKARAN.G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A63645-D5D5-DE33-A02E-E6F283473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72" y="3904980"/>
            <a:ext cx="1768981" cy="2144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B69E70-16AC-7702-A40E-1DCEFB4F511A}"/>
              </a:ext>
            </a:extLst>
          </p:cNvPr>
          <p:cNvSpPr txBox="1"/>
          <p:nvPr/>
        </p:nvSpPr>
        <p:spPr>
          <a:xfrm>
            <a:off x="4974182" y="602470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KISHORE.S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2DCD92-3485-8223-8626-6C5CE99982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3387" r="9292" b="4127"/>
          <a:stretch/>
        </p:blipFill>
        <p:spPr>
          <a:xfrm>
            <a:off x="8081320" y="3904980"/>
            <a:ext cx="1768981" cy="2157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E31C71-EBB3-246F-8C97-29F73E49E848}"/>
              </a:ext>
            </a:extLst>
          </p:cNvPr>
          <p:cNvSpPr txBox="1"/>
          <p:nvPr/>
        </p:nvSpPr>
        <p:spPr>
          <a:xfrm>
            <a:off x="8081320" y="61045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KAVIYA SHREE.V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9D711-B8A4-75CC-5B59-775C9EED98BB}"/>
              </a:ext>
            </a:extLst>
          </p:cNvPr>
          <p:cNvSpPr txBox="1"/>
          <p:nvPr/>
        </p:nvSpPr>
        <p:spPr>
          <a:xfrm>
            <a:off x="695523" y="70026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 TEAM ID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5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259B-684A-CD96-5006-45D7924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6" y="450166"/>
            <a:ext cx="10663310" cy="7680960"/>
          </a:xfrm>
        </p:spPr>
        <p:txBody>
          <a:bodyPr/>
          <a:lstStyle/>
          <a:p>
            <a:r>
              <a:rPr lang="en-US" sz="3600" b="0" i="0" dirty="0">
                <a:solidFill>
                  <a:srgbClr val="1F1F1F"/>
                </a:solidFill>
                <a:effectLst/>
                <a:latin typeface="Google Sans"/>
              </a:rPr>
              <a:t>India's agricultural crop production has witnessed a significant growth over the past two and a half decades. The total food grain production in the country increased from 204.8 million </a:t>
            </a:r>
            <a:r>
              <a:rPr lang="en-US" sz="3600" b="0" i="0" dirty="0" err="1">
                <a:solidFill>
                  <a:srgbClr val="1F1F1F"/>
                </a:solidFill>
                <a:effectLst/>
                <a:latin typeface="Google Sans"/>
              </a:rPr>
              <a:t>tonnes</a:t>
            </a:r>
            <a:r>
              <a:rPr lang="en-US" sz="3600" b="0" i="0" dirty="0">
                <a:solidFill>
                  <a:srgbClr val="1F1F1F"/>
                </a:solidFill>
                <a:effectLst/>
                <a:latin typeface="Google Sans"/>
              </a:rPr>
              <a:t> in 1997-98 to 314.9 million </a:t>
            </a:r>
            <a:r>
              <a:rPr lang="en-US" sz="3600" b="0" i="0" dirty="0" err="1">
                <a:solidFill>
                  <a:srgbClr val="1F1F1F"/>
                </a:solidFill>
                <a:effectLst/>
                <a:latin typeface="Google Sans"/>
              </a:rPr>
              <a:t>tonnes</a:t>
            </a:r>
            <a:r>
              <a:rPr lang="en-US" sz="3600" b="0" i="0" dirty="0">
                <a:solidFill>
                  <a:srgbClr val="1F1F1F"/>
                </a:solidFill>
                <a:effectLst/>
                <a:latin typeface="Google Sans"/>
              </a:rPr>
              <a:t> in 2021-22, registering a growth of over 50%. This growth has been driven by a number of factors, including increased use of inputs such as seeds, fertilizers, and pesticides, improved irrigation facilities, and better crop management practices.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41D16-F2A7-2145-0A5F-C8C2B281A42D}"/>
              </a:ext>
            </a:extLst>
          </p:cNvPr>
          <p:cNvSpPr txBox="1"/>
          <p:nvPr/>
        </p:nvSpPr>
        <p:spPr>
          <a:xfrm>
            <a:off x="4548554" y="126610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95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44CD-B21B-17E4-164A-42748B45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779" y="0"/>
            <a:ext cx="2645729" cy="686765"/>
          </a:xfrm>
        </p:spPr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A643-F470-9830-0CCA-7A646CD7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to provide a reliable and accurate prediction tool that assist users in navigation the competitive </a:t>
            </a:r>
            <a:r>
              <a:rPr lang="en-US" dirty="0" err="1"/>
              <a:t>rael</a:t>
            </a:r>
            <a:r>
              <a:rPr lang="en-US" dirty="0"/>
              <a:t> estate market and maximizing their returns.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The model should identity the key futures impacting house price and provide insights to aid decision marketing</a:t>
            </a:r>
          </a:p>
        </p:txBody>
      </p:sp>
    </p:spTree>
    <p:extLst>
      <p:ext uri="{BB962C8B-B14F-4D97-AF65-F5344CB8AC3E}">
        <p14:creationId xmlns:p14="http://schemas.microsoft.com/office/powerpoint/2010/main" val="9047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2D99-6F30-6E13-5042-C2DECA34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2ECC0-F3CD-B7D7-8402-E2038635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30268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3C67-6AF3-E6D5-AAFD-ADBB5BB3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D1DA8-027B-E75E-A3BA-53E68BCA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3403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F206-7E6B-AF02-ED31-73E22337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8B2C9-107A-3EA0-32A9-59EC4B71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28358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1784-AFD3-AA5C-940D-EEB6A5C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F311C-FE97-A6CF-8862-BEC2AE25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382909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165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Google Sans</vt:lpstr>
      <vt:lpstr>Wingdings 3</vt:lpstr>
      <vt:lpstr>Ion</vt:lpstr>
      <vt:lpstr>PROJECT TITLE:</vt:lpstr>
      <vt:lpstr>TEAM PROFILE</vt:lpstr>
      <vt:lpstr>India's agricultural crop production has witnessed a significant growth over the past two and a half decades. The total food grain production in the country increased from 204.8 million tonnes in 1997-98 to 314.9 million tonnes in 2021-22, registering a growth of over 50%. This growth has been driven by a number of factors, including increased use of inputs such as seeds, fertilizers, and pesticides, improved irrigation facilities, and better crop management practices.</vt:lpstr>
      <vt:lpstr>PURPOSE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User</dc:creator>
  <cp:lastModifiedBy>User</cp:lastModifiedBy>
  <cp:revision>1</cp:revision>
  <dcterms:created xsi:type="dcterms:W3CDTF">2023-10-18T06:11:55Z</dcterms:created>
  <dcterms:modified xsi:type="dcterms:W3CDTF">2023-10-18T07:56:38Z</dcterms:modified>
</cp:coreProperties>
</file>