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278411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50963-D883-496F-94FB-E16B8026014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134191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206417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615591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1872964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B50963-D883-496F-94FB-E16B80260140}"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3942195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B50963-D883-496F-94FB-E16B80260140}" type="datetimeFigureOut">
              <a:rPr lang="en-US" smtClean="0"/>
              <a:t>11/25/2022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104828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3851441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74839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115492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50963-D883-496F-94FB-E16B80260140}"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257405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B50963-D883-496F-94FB-E16B8026014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276581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50963-D883-496F-94FB-E16B80260140}"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67936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B50963-D883-496F-94FB-E16B80260140}"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84734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0963-D883-496F-94FB-E16B80260140}"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334445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50963-D883-496F-94FB-E16B8026014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254740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50963-D883-496F-94FB-E16B80260140}"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A1639C-FF50-400F-867B-18615126A500}" type="slidenum">
              <a:rPr lang="en-US" smtClean="0"/>
              <a:t>‹#›</a:t>
            </a:fld>
            <a:endParaRPr lang="en-US"/>
          </a:p>
        </p:txBody>
      </p:sp>
    </p:spTree>
    <p:extLst>
      <p:ext uri="{BB962C8B-B14F-4D97-AF65-F5344CB8AC3E}">
        <p14:creationId xmlns:p14="http://schemas.microsoft.com/office/powerpoint/2010/main" val="424359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B50963-D883-496F-94FB-E16B80260140}" type="datetimeFigureOut">
              <a:rPr lang="en-US" smtClean="0"/>
              <a:t>11/25/2022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A1639C-FF50-400F-867B-18615126A500}" type="slidenum">
              <a:rPr lang="en-US" smtClean="0"/>
              <a:t>‹#›</a:t>
            </a:fld>
            <a:endParaRPr lang="en-US"/>
          </a:p>
        </p:txBody>
      </p:sp>
    </p:spTree>
    <p:extLst>
      <p:ext uri="{BB962C8B-B14F-4D97-AF65-F5344CB8AC3E}">
        <p14:creationId xmlns:p14="http://schemas.microsoft.com/office/powerpoint/2010/main" val="181887861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F219-B3BF-7454-AAEC-0AC21F12707E}"/>
              </a:ext>
            </a:extLst>
          </p:cNvPr>
          <p:cNvSpPr>
            <a:spLocks noGrp="1"/>
          </p:cNvSpPr>
          <p:nvPr>
            <p:ph type="ctrTitle"/>
          </p:nvPr>
        </p:nvSpPr>
        <p:spPr>
          <a:xfrm>
            <a:off x="1579419" y="789920"/>
            <a:ext cx="7772400" cy="1463040"/>
          </a:xfrm>
        </p:spPr>
        <p:txBody>
          <a:bodyPr/>
          <a:lstStyle/>
          <a:p>
            <a:pPr algn="ctr"/>
            <a:r>
              <a:rPr lang="en-US" sz="6600" dirty="0">
                <a:latin typeface="Algerian" panose="04020705040A02060702" pitchFamily="82" charset="0"/>
              </a:rPr>
              <a:t>My application</a:t>
            </a:r>
          </a:p>
        </p:txBody>
      </p:sp>
      <p:sp>
        <p:nvSpPr>
          <p:cNvPr id="3" name="Subtitle 2">
            <a:extLst>
              <a:ext uri="{FF2B5EF4-FFF2-40B4-BE49-F238E27FC236}">
                <a16:creationId xmlns:a16="http://schemas.microsoft.com/office/drawing/2014/main" id="{516E6A57-F25B-CBC8-4DEC-A98929182A09}"/>
              </a:ext>
            </a:extLst>
          </p:cNvPr>
          <p:cNvSpPr>
            <a:spLocks noGrp="1"/>
          </p:cNvSpPr>
          <p:nvPr>
            <p:ph type="subTitle" idx="1"/>
          </p:nvPr>
        </p:nvSpPr>
        <p:spPr>
          <a:xfrm>
            <a:off x="734290" y="3219691"/>
            <a:ext cx="9440286" cy="2770698"/>
          </a:xfrm>
        </p:spPr>
        <p:txBody>
          <a:bodyPr>
            <a:noAutofit/>
          </a:bodyPr>
          <a:lstStyle/>
          <a:p>
            <a:r>
              <a:rPr lang="en-US" sz="2400" dirty="0"/>
              <a:t>Presented By</a:t>
            </a:r>
          </a:p>
          <a:p>
            <a:r>
              <a:rPr lang="en-US" sz="2400" dirty="0"/>
              <a:t>                       </a:t>
            </a:r>
            <a:r>
              <a:rPr lang="en-US" sz="2400" dirty="0" err="1"/>
              <a:t>A.Sharmila</a:t>
            </a:r>
            <a:endParaRPr lang="en-US" sz="2400" dirty="0"/>
          </a:p>
          <a:p>
            <a:r>
              <a:rPr lang="en-US" sz="2400" dirty="0"/>
              <a:t>                       </a:t>
            </a:r>
            <a:r>
              <a:rPr lang="en-US" sz="2400" dirty="0" err="1"/>
              <a:t>S.Udita</a:t>
            </a:r>
            <a:endParaRPr lang="en-US" sz="2400" dirty="0"/>
          </a:p>
          <a:p>
            <a:r>
              <a:rPr lang="en-US" sz="2400" dirty="0"/>
              <a:t>                       </a:t>
            </a:r>
            <a:r>
              <a:rPr lang="en-US" sz="2400" dirty="0" err="1"/>
              <a:t>B.Pavithra</a:t>
            </a:r>
            <a:endParaRPr lang="en-US" sz="2400" dirty="0"/>
          </a:p>
          <a:p>
            <a:r>
              <a:rPr lang="en-US" sz="2400" dirty="0"/>
              <a:t>                       </a:t>
            </a:r>
            <a:r>
              <a:rPr lang="en-US" sz="2400" dirty="0" err="1"/>
              <a:t>s.kaviya</a:t>
            </a:r>
            <a:endParaRPr lang="en-US" sz="2400" dirty="0"/>
          </a:p>
          <a:p>
            <a:r>
              <a:rPr lang="en-US" sz="2400" dirty="0"/>
              <a:t>                        </a:t>
            </a:r>
            <a:r>
              <a:rPr lang="en-US" sz="2400" dirty="0" err="1"/>
              <a:t>thiruvezhil</a:t>
            </a:r>
            <a:endParaRPr lang="en-US" sz="2400" dirty="0"/>
          </a:p>
        </p:txBody>
      </p:sp>
    </p:spTree>
    <p:extLst>
      <p:ext uri="{BB962C8B-B14F-4D97-AF65-F5344CB8AC3E}">
        <p14:creationId xmlns:p14="http://schemas.microsoft.com/office/powerpoint/2010/main" val="400283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756F-DA03-024E-CD2F-0775769286F2}"/>
              </a:ext>
            </a:extLst>
          </p:cNvPr>
          <p:cNvSpPr>
            <a:spLocks noGrp="1"/>
          </p:cNvSpPr>
          <p:nvPr>
            <p:ph type="title"/>
          </p:nvPr>
        </p:nvSpPr>
        <p:spPr/>
        <p:txBody>
          <a:bodyPr/>
          <a:lstStyle/>
          <a:p>
            <a:r>
              <a:rPr lang="en-US" sz="5400" dirty="0" err="1">
                <a:latin typeface="Algerian" panose="04020705040A02060702" pitchFamily="82" charset="0"/>
              </a:rPr>
              <a:t>jsp</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3613C8C-25CF-3FE8-A288-B4A788F8BF71}"/>
              </a:ext>
            </a:extLst>
          </p:cNvPr>
          <p:cNvSpPr>
            <a:spLocks noGrp="1"/>
          </p:cNvSpPr>
          <p:nvPr>
            <p:ph idx="1"/>
          </p:nvPr>
        </p:nvSpPr>
        <p:spPr>
          <a:xfrm>
            <a:off x="1154954" y="2603499"/>
            <a:ext cx="8825659" cy="3866573"/>
          </a:xfrm>
        </p:spPr>
        <p:txBody>
          <a:bodyPr>
            <a:normAutofit/>
          </a:bodyPr>
          <a:lstStyle/>
          <a:p>
            <a:r>
              <a:rPr lang="en-US" sz="2000" b="1" i="0" dirty="0">
                <a:solidFill>
                  <a:srgbClr val="202124"/>
                </a:solidFill>
                <a:effectLst/>
                <a:latin typeface="Arial Nova Cond" panose="020B0506020202020204" pitchFamily="34" charset="0"/>
              </a:rPr>
              <a:t>It stands for Java Server Pages. It is a server side technology. It is used for creating web application. It is used to create dynamic web content. </a:t>
            </a:r>
          </a:p>
          <a:p>
            <a:r>
              <a:rPr lang="en-US" sz="2000" b="1" i="0" dirty="0">
                <a:solidFill>
                  <a:srgbClr val="202124"/>
                </a:solidFill>
                <a:effectLst/>
                <a:latin typeface="Arial Nova Cond" panose="020B0506020202020204" pitchFamily="34" charset="0"/>
              </a:rPr>
              <a:t>In this JSP tags are used to insert JAVA code into HTML pages</a:t>
            </a:r>
            <a:r>
              <a:rPr lang="en-US" b="1" i="0" dirty="0">
                <a:solidFill>
                  <a:srgbClr val="202124"/>
                </a:solidFill>
                <a:effectLst/>
                <a:latin typeface="Arial Nova Cond" panose="020B0506020202020204" pitchFamily="34" charset="0"/>
              </a:rPr>
              <a:t>.</a:t>
            </a:r>
          </a:p>
          <a:p>
            <a:pPr marL="0" indent="0">
              <a:buNone/>
            </a:pPr>
            <a:endParaRPr lang="en-US" b="1" dirty="0">
              <a:solidFill>
                <a:srgbClr val="202124"/>
              </a:solidFill>
              <a:latin typeface="Arial Nova Cond" panose="020B0506020202020204" pitchFamily="34" charset="0"/>
            </a:endParaRPr>
          </a:p>
          <a:p>
            <a:pPr marL="0" indent="0">
              <a:buNone/>
            </a:pPr>
            <a:r>
              <a:rPr lang="en-US" sz="4800" i="0" dirty="0">
                <a:solidFill>
                  <a:srgbClr val="202124"/>
                </a:solidFill>
                <a:effectLst/>
                <a:latin typeface="Algerian" panose="04020705040A02060702" pitchFamily="82" charset="0"/>
              </a:rPr>
              <a:t>syntax</a:t>
            </a:r>
          </a:p>
          <a:p>
            <a:pPr marL="0" indent="0">
              <a:buNone/>
            </a:pPr>
            <a:r>
              <a:rPr lang="en-US" sz="2800" b="1" dirty="0">
                <a:solidFill>
                  <a:srgbClr val="202124"/>
                </a:solidFill>
                <a:latin typeface="Arial Nova Cond" panose="020B0506020202020204" pitchFamily="34" charset="0"/>
              </a:rPr>
              <a:t>                        </a:t>
            </a:r>
            <a:r>
              <a:rPr lang="en-US" sz="2800" b="1" i="0" dirty="0">
                <a:solidFill>
                  <a:srgbClr val="202124"/>
                </a:solidFill>
                <a:effectLst/>
                <a:latin typeface="Arial Nova Cond" panose="020B0506020202020204" pitchFamily="34" charset="0"/>
              </a:rPr>
              <a:t> </a:t>
            </a:r>
            <a:r>
              <a:rPr lang="en-US" sz="2800" b="1" i="0" dirty="0" err="1">
                <a:solidFill>
                  <a:srgbClr val="202124"/>
                </a:solidFill>
                <a:effectLst/>
                <a:latin typeface="Arial Nova Cond" panose="020B0506020202020204" pitchFamily="34" charset="0"/>
              </a:rPr>
              <a:t>jsp:include</a:t>
            </a:r>
            <a:r>
              <a:rPr lang="en-US" sz="2800" b="1" i="0" dirty="0">
                <a:solidFill>
                  <a:srgbClr val="202124"/>
                </a:solidFill>
                <a:effectLst/>
                <a:latin typeface="Arial Nova Cond" panose="020B0506020202020204" pitchFamily="34" charset="0"/>
              </a:rPr>
              <a:t> action tag </a:t>
            </a:r>
            <a:endParaRPr lang="en-US" sz="2800" b="1" dirty="0">
              <a:latin typeface="Arial Nova Cond" panose="020B0506020202020204" pitchFamily="34" charset="0"/>
            </a:endParaRPr>
          </a:p>
        </p:txBody>
      </p:sp>
    </p:spTree>
    <p:extLst>
      <p:ext uri="{BB962C8B-B14F-4D97-AF65-F5344CB8AC3E}">
        <p14:creationId xmlns:p14="http://schemas.microsoft.com/office/powerpoint/2010/main" val="274234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1D8C-16BE-0BF2-F9B1-8264D0D3A790}"/>
              </a:ext>
            </a:extLst>
          </p:cNvPr>
          <p:cNvSpPr>
            <a:spLocks noGrp="1"/>
          </p:cNvSpPr>
          <p:nvPr>
            <p:ph type="title"/>
          </p:nvPr>
        </p:nvSpPr>
        <p:spPr/>
        <p:txBody>
          <a:bodyPr/>
          <a:lstStyle/>
          <a:p>
            <a:r>
              <a:rPr lang="en-US" sz="5400" dirty="0">
                <a:latin typeface="Algerian" panose="04020705040A02060702" pitchFamily="82" charset="0"/>
              </a:rPr>
              <a:t>advantage</a:t>
            </a:r>
          </a:p>
        </p:txBody>
      </p:sp>
      <p:sp>
        <p:nvSpPr>
          <p:cNvPr id="3" name="Content Placeholder 2">
            <a:extLst>
              <a:ext uri="{FF2B5EF4-FFF2-40B4-BE49-F238E27FC236}">
                <a16:creationId xmlns:a16="http://schemas.microsoft.com/office/drawing/2014/main" id="{083ADCDA-8E5E-E714-D257-3F6F558CA9FC}"/>
              </a:ext>
            </a:extLst>
          </p:cNvPr>
          <p:cNvSpPr>
            <a:spLocks noGrp="1"/>
          </p:cNvSpPr>
          <p:nvPr>
            <p:ph idx="1"/>
          </p:nvPr>
        </p:nvSpPr>
        <p:spPr/>
        <p:txBody>
          <a:bodyPr/>
          <a:lstStyle/>
          <a:p>
            <a:r>
              <a:rPr lang="en-US" sz="2000" b="1" i="0" dirty="0">
                <a:solidFill>
                  <a:srgbClr val="000000"/>
                </a:solidFill>
                <a:effectLst/>
                <a:latin typeface="Arial Nova Cond" panose="020B0506020202020204" pitchFamily="34" charset="0"/>
              </a:rPr>
              <a:t>Easy to learn and easy to apply.</a:t>
            </a:r>
          </a:p>
          <a:p>
            <a:r>
              <a:rPr lang="en-US" sz="2000" b="1" i="0" dirty="0">
                <a:solidFill>
                  <a:srgbClr val="000000"/>
                </a:solidFill>
                <a:effectLst/>
                <a:latin typeface="Arial Nova Cond" panose="020B0506020202020204" pitchFamily="34" charset="0"/>
              </a:rPr>
              <a:t>Increases readability of code because of tags.</a:t>
            </a:r>
          </a:p>
          <a:p>
            <a:r>
              <a:rPr lang="en-US" sz="2000" b="1" i="0" dirty="0">
                <a:solidFill>
                  <a:srgbClr val="000000"/>
                </a:solidFill>
                <a:effectLst/>
                <a:latin typeface="Arial Nova Cond" panose="020B0506020202020204" pitchFamily="34" charset="0"/>
              </a:rPr>
              <a:t>Takes care of exception handling.</a:t>
            </a:r>
          </a:p>
          <a:p>
            <a:r>
              <a:rPr lang="en-US" sz="2000" b="1" i="0" dirty="0">
                <a:solidFill>
                  <a:srgbClr val="000000"/>
                </a:solidFill>
                <a:effectLst/>
                <a:latin typeface="Arial Nova Cond" panose="020B0506020202020204" pitchFamily="34" charset="0"/>
              </a:rPr>
              <a:t>Suitable for both java and non java programmer.</a:t>
            </a:r>
          </a:p>
          <a:p>
            <a:pPr marL="0" indent="0">
              <a:buNone/>
            </a:pPr>
            <a:endParaRPr lang="en-US" dirty="0"/>
          </a:p>
        </p:txBody>
      </p:sp>
    </p:spTree>
    <p:extLst>
      <p:ext uri="{BB962C8B-B14F-4D97-AF65-F5344CB8AC3E}">
        <p14:creationId xmlns:p14="http://schemas.microsoft.com/office/powerpoint/2010/main" val="88342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82CF-17C1-FDBE-455B-D62481646DEA}"/>
              </a:ext>
            </a:extLst>
          </p:cNvPr>
          <p:cNvSpPr>
            <a:spLocks noGrp="1"/>
          </p:cNvSpPr>
          <p:nvPr>
            <p:ph type="title"/>
          </p:nvPr>
        </p:nvSpPr>
        <p:spPr/>
        <p:txBody>
          <a:bodyPr/>
          <a:lstStyle/>
          <a:p>
            <a:r>
              <a:rPr lang="en-US" sz="5400" dirty="0">
                <a:latin typeface="Algerian" panose="04020705040A02060702" pitchFamily="82" charset="0"/>
              </a:rPr>
              <a:t>controller</a:t>
            </a:r>
          </a:p>
        </p:txBody>
      </p:sp>
      <p:sp>
        <p:nvSpPr>
          <p:cNvPr id="3" name="Content Placeholder 2">
            <a:extLst>
              <a:ext uri="{FF2B5EF4-FFF2-40B4-BE49-F238E27FC236}">
                <a16:creationId xmlns:a16="http://schemas.microsoft.com/office/drawing/2014/main" id="{79C14E8C-BD10-A5FC-0DB0-354A3CB50262}"/>
              </a:ext>
            </a:extLst>
          </p:cNvPr>
          <p:cNvSpPr>
            <a:spLocks noGrp="1"/>
          </p:cNvSpPr>
          <p:nvPr>
            <p:ph idx="1"/>
          </p:nvPr>
        </p:nvSpPr>
        <p:spPr/>
        <p:txBody>
          <a:bodyPr>
            <a:noAutofit/>
          </a:bodyPr>
          <a:lstStyle/>
          <a:p>
            <a:pPr marL="0" indent="0">
              <a:buNone/>
            </a:pPr>
            <a:r>
              <a:rPr lang="en-US" sz="2000" b="1" dirty="0">
                <a:latin typeface="Arial Nova Cond" panose="020B0506020202020204" pitchFamily="34" charset="0"/>
              </a:rPr>
              <a:t>Responsible for processing incoming REST API requests, preparing a</a:t>
            </a:r>
          </a:p>
          <a:p>
            <a:pPr marL="0" indent="0">
              <a:buNone/>
            </a:pPr>
            <a:r>
              <a:rPr lang="en-US" sz="2000" b="1" dirty="0">
                <a:latin typeface="Arial Nova Cond" panose="020B0506020202020204" pitchFamily="34" charset="0"/>
              </a:rPr>
              <a:t>model, and returning the view to be rendered as a response.</a:t>
            </a:r>
          </a:p>
          <a:p>
            <a:pPr marL="0" indent="0">
              <a:buNone/>
            </a:pPr>
            <a:endParaRPr lang="en-US" sz="2000" b="1" dirty="0">
              <a:latin typeface="Arial Nova Cond" panose="020B0506020202020204" pitchFamily="34" charset="0"/>
            </a:endParaRPr>
          </a:p>
          <a:p>
            <a:pPr marL="0" indent="0">
              <a:buNone/>
            </a:pPr>
            <a:r>
              <a:rPr lang="en-US" sz="3200" b="1" dirty="0">
                <a:latin typeface="Algerian" panose="04020705040A02060702" pitchFamily="82" charset="0"/>
              </a:rPr>
              <a:t>SYNTAX</a:t>
            </a:r>
          </a:p>
          <a:p>
            <a:pPr marL="0" indent="0">
              <a:buNone/>
            </a:pPr>
            <a:endParaRPr lang="en-US" sz="2000" b="1" dirty="0">
              <a:latin typeface="Arial Nova Cond" panose="020B0506020202020204" pitchFamily="34" charset="0"/>
            </a:endParaRPr>
          </a:p>
          <a:p>
            <a:pPr marL="0" indent="0">
              <a:buNone/>
            </a:pPr>
            <a:r>
              <a:rPr lang="en-US" sz="2000" b="1" dirty="0">
                <a:latin typeface="Arial Nova Cond" panose="020B0506020202020204" pitchFamily="34" charset="0"/>
              </a:rPr>
              <a:t>@Controllerpublic class </a:t>
            </a:r>
            <a:r>
              <a:rPr lang="en-US" sz="2000" b="1" dirty="0" err="1">
                <a:latin typeface="Arial Nova Cond" panose="020B0506020202020204" pitchFamily="34" charset="0"/>
              </a:rPr>
              <a:t>UserController</a:t>
            </a:r>
            <a:r>
              <a:rPr lang="en-US" sz="2000" b="1" dirty="0">
                <a:latin typeface="Arial Nova Cond" panose="020B0506020202020204" pitchFamily="34" charset="0"/>
              </a:rPr>
              <a:t> {@RequestMapping("/user")public </a:t>
            </a:r>
            <a:r>
              <a:rPr lang="en-US" sz="2000" b="1" dirty="0" err="1">
                <a:latin typeface="Arial Nova Cond" panose="020B0506020202020204" pitchFamily="34" charset="0"/>
              </a:rPr>
              <a:t>StringgetUser</a:t>
            </a:r>
            <a:r>
              <a:rPr lang="en-US" sz="2000" b="1" dirty="0">
                <a:latin typeface="Arial Nova Cond" panose="020B0506020202020204" pitchFamily="34" charset="0"/>
              </a:rPr>
              <a:t>() {</a:t>
            </a:r>
          </a:p>
          <a:p>
            <a:pPr marL="0" indent="0">
              <a:buNone/>
            </a:pPr>
            <a:r>
              <a:rPr lang="en-US" sz="2000" b="1" dirty="0">
                <a:latin typeface="Arial Nova Cond" panose="020B0506020202020204" pitchFamily="34" charset="0"/>
              </a:rPr>
              <a:t>}}</a:t>
            </a:r>
          </a:p>
          <a:p>
            <a:pPr marL="0" indent="0">
              <a:buNone/>
            </a:pPr>
            <a:endParaRPr lang="en-US" sz="2000" dirty="0">
              <a:latin typeface="Arial Nova Cond" panose="020B0506020202020204" pitchFamily="34" charset="0"/>
            </a:endParaRPr>
          </a:p>
        </p:txBody>
      </p:sp>
    </p:spTree>
    <p:extLst>
      <p:ext uri="{BB962C8B-B14F-4D97-AF65-F5344CB8AC3E}">
        <p14:creationId xmlns:p14="http://schemas.microsoft.com/office/powerpoint/2010/main" val="102908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6277-4805-C14B-6866-50E53F304A2D}"/>
              </a:ext>
            </a:extLst>
          </p:cNvPr>
          <p:cNvSpPr>
            <a:spLocks noGrp="1"/>
          </p:cNvSpPr>
          <p:nvPr>
            <p:ph type="title"/>
          </p:nvPr>
        </p:nvSpPr>
        <p:spPr/>
        <p:txBody>
          <a:bodyPr/>
          <a:lstStyle/>
          <a:p>
            <a:r>
              <a:rPr lang="en-US" sz="5400" dirty="0">
                <a:latin typeface="Algerian" panose="04020705040A02060702" pitchFamily="82" charset="0"/>
              </a:rPr>
              <a:t>uses</a:t>
            </a:r>
          </a:p>
        </p:txBody>
      </p:sp>
      <p:sp>
        <p:nvSpPr>
          <p:cNvPr id="3" name="Content Placeholder 2">
            <a:extLst>
              <a:ext uri="{FF2B5EF4-FFF2-40B4-BE49-F238E27FC236}">
                <a16:creationId xmlns:a16="http://schemas.microsoft.com/office/drawing/2014/main" id="{063D3FB8-FF70-8364-FC38-8D13839F72E7}"/>
              </a:ext>
            </a:extLst>
          </p:cNvPr>
          <p:cNvSpPr>
            <a:spLocks noGrp="1"/>
          </p:cNvSpPr>
          <p:nvPr>
            <p:ph idx="1"/>
          </p:nvPr>
        </p:nvSpPr>
        <p:spPr/>
        <p:txBody>
          <a:bodyPr/>
          <a:lstStyle/>
          <a:p>
            <a:pPr marL="0" indent="0">
              <a:buNone/>
            </a:pPr>
            <a:endParaRPr lang="en-US" sz="1800" dirty="0">
              <a:latin typeface="Arial Nova Cond" panose="020B0506020202020204" pitchFamily="34" charset="0"/>
            </a:endParaRPr>
          </a:p>
          <a:p>
            <a:pPr marL="0" indent="0">
              <a:buNone/>
            </a:pPr>
            <a:endParaRPr lang="en-US" sz="1800" dirty="0">
              <a:latin typeface="Arial Nova Cond" panose="020B0506020202020204" pitchFamily="34" charset="0"/>
            </a:endParaRPr>
          </a:p>
          <a:p>
            <a:r>
              <a:rPr lang="en-US" sz="1800" b="1" dirty="0">
                <a:latin typeface="Arial Nova Cond" panose="020B0506020202020204" pitchFamily="34" charset="0"/>
              </a:rPr>
              <a:t>Indicates that a particular class serves the role of a controller.</a:t>
            </a:r>
          </a:p>
          <a:p>
            <a:endParaRPr lang="en-US" sz="1800" b="1" dirty="0">
              <a:latin typeface="Arial Nova Cond" panose="020B0506020202020204" pitchFamily="34" charset="0"/>
            </a:endParaRPr>
          </a:p>
          <a:p>
            <a:r>
              <a:rPr lang="en-US" sz="1800" b="1" dirty="0">
                <a:latin typeface="Arial Nova Cond" panose="020B0506020202020204" pitchFamily="34" charset="0"/>
              </a:rPr>
              <a:t>Controls the flow of the data.</a:t>
            </a:r>
          </a:p>
          <a:p>
            <a:endParaRPr lang="en-US" dirty="0"/>
          </a:p>
        </p:txBody>
      </p:sp>
    </p:spTree>
    <p:extLst>
      <p:ext uri="{BB962C8B-B14F-4D97-AF65-F5344CB8AC3E}">
        <p14:creationId xmlns:p14="http://schemas.microsoft.com/office/powerpoint/2010/main" val="226570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3433-C4EB-9819-4E43-30C4B1E49250}"/>
              </a:ext>
            </a:extLst>
          </p:cNvPr>
          <p:cNvSpPr>
            <a:spLocks noGrp="1"/>
          </p:cNvSpPr>
          <p:nvPr>
            <p:ph type="title"/>
          </p:nvPr>
        </p:nvSpPr>
        <p:spPr/>
        <p:txBody>
          <a:bodyPr/>
          <a:lstStyle/>
          <a:p>
            <a:r>
              <a:rPr lang="en-US" sz="5400" dirty="0" err="1">
                <a:latin typeface="Algerian" panose="04020705040A02060702" pitchFamily="82" charset="0"/>
              </a:rPr>
              <a:t>respository</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6D8B553-9D1D-CF8E-1C87-B09714F8F350}"/>
              </a:ext>
            </a:extLst>
          </p:cNvPr>
          <p:cNvSpPr>
            <a:spLocks noGrp="1"/>
          </p:cNvSpPr>
          <p:nvPr>
            <p:ph idx="1"/>
          </p:nvPr>
        </p:nvSpPr>
        <p:spPr>
          <a:xfrm>
            <a:off x="1418191" y="2468031"/>
            <a:ext cx="8825659" cy="4057459"/>
          </a:xfrm>
        </p:spPr>
        <p:txBody>
          <a:bodyPr>
            <a:normAutofit fontScale="70000" lnSpcReduction="20000"/>
          </a:bodyPr>
          <a:lstStyle/>
          <a:p>
            <a:pPr marL="0" indent="0">
              <a:buNone/>
            </a:pPr>
            <a:r>
              <a:rPr lang="en-US" sz="4200" b="1" dirty="0">
                <a:latin typeface="Arial Nova Cond" panose="020B0506020202020204" pitchFamily="34" charset="0"/>
              </a:rPr>
              <a:t>Mechanism for encapsulating storage, retrieval, and search behavior which emulates a collection of objects.</a:t>
            </a:r>
          </a:p>
          <a:p>
            <a:pPr marL="0" indent="0">
              <a:buNone/>
            </a:pPr>
            <a:endParaRPr lang="en-US" sz="3300" dirty="0"/>
          </a:p>
          <a:p>
            <a:pPr marL="0" indent="0">
              <a:buNone/>
            </a:pPr>
            <a:r>
              <a:rPr lang="en-US" sz="4000" dirty="0">
                <a:latin typeface="Algerian" panose="04020705040A02060702" pitchFamily="82" charset="0"/>
              </a:rPr>
              <a:t>SYNTAX</a:t>
            </a:r>
          </a:p>
          <a:p>
            <a:pPr marL="0" indent="0">
              <a:buNone/>
            </a:pPr>
            <a:r>
              <a:rPr lang="en-US" sz="3600" b="1" dirty="0">
                <a:latin typeface="Arial Nova Cond" panose="020B0506020202020204" pitchFamily="34" charset="0"/>
              </a:rPr>
              <a:t>public interface </a:t>
            </a:r>
            <a:r>
              <a:rPr lang="en-US" sz="3600" b="1" dirty="0" err="1">
                <a:latin typeface="Arial Nova Cond" panose="020B0506020202020204" pitchFamily="34" charset="0"/>
              </a:rPr>
              <a:t>PagingAndSortingRepository</a:t>
            </a:r>
            <a:r>
              <a:rPr lang="en-US" sz="3600" b="1" dirty="0">
                <a:latin typeface="Arial Nova Cond" panose="020B0506020202020204" pitchFamily="34" charset="0"/>
              </a:rPr>
              <a:t>&lt;T, ID extends Serializable&gt; extends </a:t>
            </a:r>
            <a:r>
              <a:rPr lang="en-US" sz="3600" b="1" dirty="0" err="1">
                <a:latin typeface="Arial Nova Cond" panose="020B0506020202020204" pitchFamily="34" charset="0"/>
              </a:rPr>
              <a:t>CrudRepository</a:t>
            </a:r>
            <a:r>
              <a:rPr lang="en-US" sz="3600" b="1" dirty="0">
                <a:latin typeface="Arial Nova Cond" panose="020B0506020202020204" pitchFamily="34" charset="0"/>
              </a:rPr>
              <a:t>&lt;T, ID&gt; {}</a:t>
            </a:r>
          </a:p>
          <a:p>
            <a:pPr marL="0" indent="0">
              <a:buNone/>
            </a:pPr>
            <a:endParaRPr lang="en-US" dirty="0"/>
          </a:p>
          <a:p>
            <a:pPr marL="0" indent="0">
              <a:buNone/>
            </a:pPr>
            <a:r>
              <a:rPr lang="en-US" sz="4500" dirty="0">
                <a:latin typeface="Algerian" panose="04020705040A02060702" pitchFamily="82" charset="0"/>
              </a:rPr>
              <a:t>uses</a:t>
            </a:r>
          </a:p>
          <a:p>
            <a:pPr marL="0" indent="0">
              <a:buNone/>
            </a:pPr>
            <a:r>
              <a:rPr lang="en-US" sz="3200" b="1" dirty="0">
                <a:latin typeface="Arial Nova Cond" panose="020B0506020202020204" pitchFamily="34" charset="0"/>
              </a:rPr>
              <a:t>Allows you to populate data in memory that comes from the database in the form of the domain entities.</a:t>
            </a:r>
          </a:p>
        </p:txBody>
      </p:sp>
    </p:spTree>
    <p:extLst>
      <p:ext uri="{BB962C8B-B14F-4D97-AF65-F5344CB8AC3E}">
        <p14:creationId xmlns:p14="http://schemas.microsoft.com/office/powerpoint/2010/main" val="20892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70A0-8AFE-2F6F-913E-85B5F1949DFE}"/>
              </a:ext>
            </a:extLst>
          </p:cNvPr>
          <p:cNvSpPr>
            <a:spLocks noGrp="1"/>
          </p:cNvSpPr>
          <p:nvPr>
            <p:ph type="title"/>
          </p:nvPr>
        </p:nvSpPr>
        <p:spPr/>
        <p:txBody>
          <a:bodyPr/>
          <a:lstStyle/>
          <a:p>
            <a:r>
              <a:rPr lang="en-US" sz="5400" dirty="0">
                <a:latin typeface="Algerian" panose="04020705040A02060702" pitchFamily="82" charset="0"/>
              </a:rPr>
              <a:t>Crud </a:t>
            </a:r>
            <a:r>
              <a:rPr lang="en-US" sz="5400" dirty="0" err="1">
                <a:latin typeface="Algerian" panose="04020705040A02060702" pitchFamily="82" charset="0"/>
              </a:rPr>
              <a:t>respository</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A212E69D-94E4-F67D-8057-52918C4EED32}"/>
              </a:ext>
            </a:extLst>
          </p:cNvPr>
          <p:cNvSpPr>
            <a:spLocks noGrp="1"/>
          </p:cNvSpPr>
          <p:nvPr>
            <p:ph idx="1"/>
          </p:nvPr>
        </p:nvSpPr>
        <p:spPr/>
        <p:txBody>
          <a:bodyPr>
            <a:normAutofit/>
          </a:bodyPr>
          <a:lstStyle/>
          <a:p>
            <a:r>
              <a:rPr lang="en-US" sz="2000" b="1" i="0" dirty="0" err="1">
                <a:solidFill>
                  <a:srgbClr val="202124"/>
                </a:solidFill>
                <a:effectLst/>
                <a:latin typeface="Arial Nova Cond" panose="020B0506020202020204" pitchFamily="34" charset="0"/>
              </a:rPr>
              <a:t>CrudRepository</a:t>
            </a:r>
            <a:r>
              <a:rPr lang="en-US" sz="2000" b="1" i="0" dirty="0">
                <a:solidFill>
                  <a:srgbClr val="202124"/>
                </a:solidFill>
                <a:effectLst/>
                <a:latin typeface="Arial Nova Cond" panose="020B0506020202020204" pitchFamily="34" charset="0"/>
              </a:rPr>
              <a:t> is a Spring Data interface for generic CRUD operations on a repository of a specific type. </a:t>
            </a:r>
          </a:p>
          <a:p>
            <a:r>
              <a:rPr lang="en-US" sz="2000" b="1" i="0" dirty="0">
                <a:solidFill>
                  <a:srgbClr val="202124"/>
                </a:solidFill>
                <a:effectLst/>
                <a:latin typeface="Arial Nova Cond" panose="020B0506020202020204" pitchFamily="34" charset="0"/>
              </a:rPr>
              <a:t>It provides several methods out of the box for interacting with a database.</a:t>
            </a:r>
          </a:p>
          <a:p>
            <a:pPr marL="0" indent="0">
              <a:buNone/>
            </a:pPr>
            <a:endParaRPr lang="en-US" sz="3500" dirty="0">
              <a:latin typeface="Algerian" panose="04020705040A02060702" pitchFamily="82" charset="0"/>
            </a:endParaRPr>
          </a:p>
          <a:p>
            <a:pPr marL="0" indent="0">
              <a:buNone/>
            </a:pPr>
            <a:r>
              <a:rPr lang="en-US" sz="3500" dirty="0">
                <a:latin typeface="Algerian" panose="04020705040A02060702" pitchFamily="82" charset="0"/>
              </a:rPr>
              <a:t>SYNTAX</a:t>
            </a:r>
          </a:p>
          <a:p>
            <a:pPr marL="0" indent="0">
              <a:buNone/>
            </a:pPr>
            <a:r>
              <a:rPr lang="en-US" sz="2000" b="1" dirty="0">
                <a:latin typeface="Arial Nova Cond" panose="020B0506020202020204" pitchFamily="34" charset="0"/>
              </a:rPr>
              <a:t>public interface </a:t>
            </a:r>
            <a:r>
              <a:rPr lang="en-US" sz="2000" b="1" dirty="0" err="1">
                <a:latin typeface="Arial Nova Cond" panose="020B0506020202020204" pitchFamily="34" charset="0"/>
              </a:rPr>
              <a:t>DepartmentRepository</a:t>
            </a:r>
            <a:r>
              <a:rPr lang="en-US" sz="2000" b="1" dirty="0">
                <a:latin typeface="Arial Nova Cond" panose="020B0506020202020204" pitchFamily="34" charset="0"/>
              </a:rPr>
              <a:t> extends </a:t>
            </a:r>
            <a:r>
              <a:rPr lang="en-US" sz="2000" b="1" dirty="0" err="1">
                <a:latin typeface="Arial Nova Cond" panose="020B0506020202020204" pitchFamily="34" charset="0"/>
              </a:rPr>
              <a:t>CrudRepository</a:t>
            </a:r>
            <a:r>
              <a:rPr lang="en-US" sz="2000" b="1" dirty="0">
                <a:latin typeface="Arial Nova Cond" panose="020B0506020202020204" pitchFamily="34" charset="0"/>
              </a:rPr>
              <a:t>&lt;Department,</a:t>
            </a:r>
          </a:p>
          <a:p>
            <a:pPr marL="0" indent="0">
              <a:buNone/>
            </a:pPr>
            <a:r>
              <a:rPr lang="en-US" sz="2000" b="1" dirty="0">
                <a:latin typeface="Arial Nova Cond" panose="020B0506020202020204" pitchFamily="34" charset="0"/>
              </a:rPr>
              <a:t>Long&gt; {}</a:t>
            </a:r>
          </a:p>
        </p:txBody>
      </p:sp>
    </p:spTree>
    <p:extLst>
      <p:ext uri="{BB962C8B-B14F-4D97-AF65-F5344CB8AC3E}">
        <p14:creationId xmlns:p14="http://schemas.microsoft.com/office/powerpoint/2010/main" val="81125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38F0-C4A6-6C23-A760-428965242F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0C4F95A-23CB-12AD-5046-8609A5123259}"/>
              </a:ext>
            </a:extLst>
          </p:cNvPr>
          <p:cNvSpPr>
            <a:spLocks noGrp="1"/>
          </p:cNvSpPr>
          <p:nvPr>
            <p:ph idx="1"/>
          </p:nvPr>
        </p:nvSpPr>
        <p:spPr>
          <a:xfrm>
            <a:off x="1404336" y="2092036"/>
            <a:ext cx="8825659" cy="4391891"/>
          </a:xfrm>
        </p:spPr>
        <p:txBody>
          <a:bodyPr>
            <a:normAutofit fontScale="70000" lnSpcReduction="20000"/>
          </a:bodyPr>
          <a:lstStyle/>
          <a:p>
            <a:pPr marL="0" indent="0">
              <a:buNone/>
            </a:pPr>
            <a:r>
              <a:rPr lang="en-US" sz="3800" dirty="0">
                <a:latin typeface="Algerian" panose="04020705040A02060702" pitchFamily="82" charset="0"/>
              </a:rPr>
              <a:t>ENTITY</a:t>
            </a:r>
          </a:p>
          <a:p>
            <a:r>
              <a:rPr lang="en-US" sz="2300" b="1" i="0" dirty="0">
                <a:solidFill>
                  <a:srgbClr val="202124"/>
                </a:solidFill>
                <a:effectLst/>
                <a:latin typeface="Arial Nova Cond" panose="020B0506020202020204" pitchFamily="34" charset="0"/>
              </a:rPr>
              <a:t>    An entity is a lightweight persistence domain object</a:t>
            </a:r>
          </a:p>
          <a:p>
            <a:r>
              <a:rPr lang="en-US" sz="2300" b="1" i="0" dirty="0">
                <a:solidFill>
                  <a:srgbClr val="202124"/>
                </a:solidFill>
                <a:effectLst/>
                <a:latin typeface="Arial Nova Cond" panose="020B0506020202020204" pitchFamily="34" charset="0"/>
              </a:rPr>
              <a:t>   Typically, an entity represents a table in a relational database, and each entity instance corresponds to a row in that table.</a:t>
            </a:r>
          </a:p>
          <a:p>
            <a:endParaRPr lang="en-US" sz="2300" b="1" dirty="0">
              <a:latin typeface="Arial Nova Cond" panose="020B0506020202020204" pitchFamily="34" charset="0"/>
            </a:endParaRPr>
          </a:p>
          <a:p>
            <a:pPr marL="0" indent="0">
              <a:buNone/>
            </a:pPr>
            <a:r>
              <a:rPr lang="en-US" sz="3100" dirty="0">
                <a:latin typeface="Algerian" panose="04020705040A02060702" pitchFamily="82" charset="0"/>
              </a:rPr>
              <a:t>TABLE</a:t>
            </a:r>
          </a:p>
          <a:p>
            <a:r>
              <a:rPr lang="en-US" sz="2300" b="1" i="0" dirty="0">
                <a:solidFill>
                  <a:srgbClr val="4D5156"/>
                </a:solidFill>
                <a:effectLst/>
                <a:latin typeface="Arial Nova Cond" panose="020B0506020202020204" pitchFamily="34" charset="0"/>
              </a:rPr>
              <a:t>A table is an arrangement of information or data, typically in rows and columns, or possibly in a more complex structure. </a:t>
            </a:r>
          </a:p>
          <a:p>
            <a:r>
              <a:rPr lang="en-US" sz="2300" b="1" i="0" dirty="0">
                <a:solidFill>
                  <a:srgbClr val="4D5156"/>
                </a:solidFill>
                <a:effectLst/>
                <a:latin typeface="Arial Nova Cond" panose="020B0506020202020204" pitchFamily="34" charset="0"/>
              </a:rPr>
              <a:t>Tables are widely used in communication, research, and data analysis</a:t>
            </a:r>
            <a:r>
              <a:rPr lang="en-US" sz="2600" b="0" i="0" dirty="0">
                <a:solidFill>
                  <a:srgbClr val="4D5156"/>
                </a:solidFill>
                <a:effectLst/>
                <a:latin typeface="arial" panose="020B0604020202020204" pitchFamily="34" charset="0"/>
              </a:rPr>
              <a:t>.</a:t>
            </a:r>
          </a:p>
          <a:p>
            <a:endParaRPr lang="en-US" sz="2600" dirty="0">
              <a:latin typeface="Algerian" panose="04020705040A02060702" pitchFamily="82" charset="0"/>
            </a:endParaRPr>
          </a:p>
          <a:p>
            <a:pPr marL="0" indent="0">
              <a:buNone/>
            </a:pPr>
            <a:r>
              <a:rPr lang="en-US" sz="3600" dirty="0">
                <a:latin typeface="Algerian" panose="04020705040A02060702" pitchFamily="82" charset="0"/>
              </a:rPr>
              <a:t>ID</a:t>
            </a:r>
          </a:p>
          <a:p>
            <a:r>
              <a:rPr lang="en-US" sz="2100" b="1" i="0" dirty="0">
                <a:solidFill>
                  <a:srgbClr val="202124"/>
                </a:solidFill>
                <a:effectLst/>
                <a:latin typeface="Arial Nova Cond" panose="020B0506020202020204" pitchFamily="34" charset="0"/>
              </a:rPr>
              <a:t> id attribute specifies a unique id for an HTML element. </a:t>
            </a:r>
          </a:p>
          <a:p>
            <a:r>
              <a:rPr lang="en-US" sz="2100" b="1" i="0" dirty="0">
                <a:solidFill>
                  <a:srgbClr val="202124"/>
                </a:solidFill>
                <a:effectLst/>
                <a:latin typeface="Arial Nova Cond" panose="020B0506020202020204" pitchFamily="34" charset="0"/>
              </a:rPr>
              <a:t>The value of the id attribute must be unique within the HTML document. </a:t>
            </a:r>
            <a:endParaRPr lang="en-US" sz="2100" b="1" dirty="0">
              <a:latin typeface="Arial Nova Cond" panose="020B0506020202020204" pitchFamily="34" charset="0"/>
            </a:endParaRPr>
          </a:p>
          <a:p>
            <a:pPr marL="0" indent="0">
              <a:buNone/>
            </a:pPr>
            <a:endParaRPr lang="en-US" sz="3600" dirty="0">
              <a:latin typeface="Algerian" panose="04020705040A02060702" pitchFamily="82" charset="0"/>
            </a:endParaRPr>
          </a:p>
          <a:p>
            <a:pPr marL="0" indent="0">
              <a:buNone/>
            </a:pPr>
            <a:endParaRPr lang="en-US" sz="3600" dirty="0">
              <a:latin typeface="Algerian" panose="04020705040A02060702" pitchFamily="82" charset="0"/>
            </a:endParaRPr>
          </a:p>
          <a:p>
            <a:endParaRPr lang="en-US" dirty="0"/>
          </a:p>
          <a:p>
            <a:pPr marL="0" indent="0">
              <a:buNone/>
            </a:pPr>
            <a:endParaRPr lang="en-US" dirty="0"/>
          </a:p>
        </p:txBody>
      </p:sp>
    </p:spTree>
    <p:extLst>
      <p:ext uri="{BB962C8B-B14F-4D97-AF65-F5344CB8AC3E}">
        <p14:creationId xmlns:p14="http://schemas.microsoft.com/office/powerpoint/2010/main" val="170513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F854-71FE-2A0E-2C2D-9A160D8417D0}"/>
              </a:ext>
            </a:extLst>
          </p:cNvPr>
          <p:cNvSpPr>
            <a:spLocks noGrp="1"/>
          </p:cNvSpPr>
          <p:nvPr>
            <p:ph type="title"/>
          </p:nvPr>
        </p:nvSpPr>
        <p:spPr/>
        <p:txBody>
          <a:bodyPr/>
          <a:lstStyle/>
          <a:p>
            <a:r>
              <a:rPr lang="en-US" sz="5400" dirty="0">
                <a:latin typeface="Algerian" panose="04020705040A02060702" pitchFamily="82" charset="0"/>
              </a:rPr>
              <a:t>Snap shot</a:t>
            </a:r>
          </a:p>
        </p:txBody>
      </p:sp>
      <p:pic>
        <p:nvPicPr>
          <p:cNvPr id="3074" name="Picture 2">
            <a:extLst>
              <a:ext uri="{FF2B5EF4-FFF2-40B4-BE49-F238E27FC236}">
                <a16:creationId xmlns:a16="http://schemas.microsoft.com/office/drawing/2014/main" id="{F016D1AC-FE9A-A253-1DCE-23727ED8C7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543" y="2590800"/>
            <a:ext cx="8824913" cy="407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88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DE6F-6882-3C24-F62B-9ECB4A8F0A49}"/>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12255CF5-3C7B-44B2-9BC5-AFDF0E8CC8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700" y="2507673"/>
            <a:ext cx="10288155" cy="401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73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EAB-D7A5-EB9E-8874-6D7D6232F5A8}"/>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8538CF02-F2E7-C2B0-DCFF-A1365ACAB0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132" y="2424545"/>
            <a:ext cx="9772032" cy="412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2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977F-BC9D-2284-49F7-197E5CBA4E80}"/>
              </a:ext>
            </a:extLst>
          </p:cNvPr>
          <p:cNvSpPr>
            <a:spLocks noGrp="1"/>
          </p:cNvSpPr>
          <p:nvPr>
            <p:ph type="title"/>
          </p:nvPr>
        </p:nvSpPr>
        <p:spPr/>
        <p:txBody>
          <a:bodyPr/>
          <a:lstStyle/>
          <a:p>
            <a:r>
              <a:rPr lang="en-US" sz="4800" dirty="0">
                <a:latin typeface="Algerian" panose="04020705040A02060702" pitchFamily="82" charset="0"/>
              </a:rPr>
              <a:t>      introduction</a:t>
            </a:r>
          </a:p>
        </p:txBody>
      </p:sp>
      <p:sp>
        <p:nvSpPr>
          <p:cNvPr id="3" name="Content Placeholder 2">
            <a:extLst>
              <a:ext uri="{FF2B5EF4-FFF2-40B4-BE49-F238E27FC236}">
                <a16:creationId xmlns:a16="http://schemas.microsoft.com/office/drawing/2014/main" id="{67EEA3BF-426F-E687-4574-43A393086286}"/>
              </a:ext>
            </a:extLst>
          </p:cNvPr>
          <p:cNvSpPr>
            <a:spLocks noGrp="1"/>
          </p:cNvSpPr>
          <p:nvPr>
            <p:ph idx="1"/>
          </p:nvPr>
        </p:nvSpPr>
        <p:spPr/>
        <p:txBody>
          <a:bodyPr>
            <a:normAutofit fontScale="92500" lnSpcReduction="20000"/>
          </a:bodyPr>
          <a:lstStyle/>
          <a:p>
            <a:pPr marL="0" indent="0" algn="l">
              <a:buNone/>
            </a:pPr>
            <a:endParaRPr lang="en-US" b="0" i="0" dirty="0">
              <a:solidFill>
                <a:srgbClr val="0A0A0A"/>
              </a:solidFill>
              <a:effectLst/>
              <a:latin typeface="Times New Roman" panose="02020603050405020304" pitchFamily="18" charset="0"/>
            </a:endParaRPr>
          </a:p>
          <a:p>
            <a:pPr algn="l"/>
            <a:r>
              <a:rPr lang="en-US" sz="2000" b="1" i="0" dirty="0">
                <a:solidFill>
                  <a:srgbClr val="0A0A0A"/>
                </a:solidFill>
                <a:effectLst/>
                <a:latin typeface="Arial Nova Cond" panose="020B0506020202020204" pitchFamily="34" charset="0"/>
              </a:rPr>
              <a:t>A project well structured for beginners with deep knowledge on Spring boot, Java, HTML and CSS. we will build a Login and registration page with Backend as Java code and front end using JSP. It is recommended to follow the video tutorial on YouTube and follow step by step development. Project is better viewed on desktop.</a:t>
            </a:r>
          </a:p>
          <a:p>
            <a:pPr algn="l"/>
            <a:r>
              <a:rPr lang="en-US" sz="2000" b="1" i="0" dirty="0">
                <a:solidFill>
                  <a:srgbClr val="0A0A0A"/>
                </a:solidFill>
                <a:effectLst/>
                <a:latin typeface="Arial Nova Cond" panose="020B0506020202020204" pitchFamily="34" charset="0"/>
              </a:rPr>
              <a:t>Assuming that you have already installed STS and basic development environment setup for a spring project, lets start with creating the project. In STS, Click on Spring started project, Give the project a name and </a:t>
            </a:r>
            <a:r>
              <a:rPr lang="en-US" sz="2000" b="1" i="0" dirty="0" err="1">
                <a:solidFill>
                  <a:srgbClr val="0A0A0A"/>
                </a:solidFill>
                <a:effectLst/>
                <a:latin typeface="Arial Nova Cond" panose="020B0506020202020204" pitchFamily="34" charset="0"/>
              </a:rPr>
              <a:t>and</a:t>
            </a:r>
            <a:r>
              <a:rPr lang="en-US" sz="2000" b="1" i="0" dirty="0">
                <a:solidFill>
                  <a:srgbClr val="0A0A0A"/>
                </a:solidFill>
                <a:effectLst/>
                <a:latin typeface="Arial Nova Cond" panose="020B0506020202020204" pitchFamily="34" charset="0"/>
              </a:rPr>
              <a:t> group ids and include the dependencies “spring-boot-starter-web”, </a:t>
            </a:r>
            <a:r>
              <a:rPr lang="en-US" sz="2000" b="1" i="0" dirty="0" err="1">
                <a:solidFill>
                  <a:srgbClr val="0A0A0A"/>
                </a:solidFill>
                <a:effectLst/>
                <a:latin typeface="Arial Nova Cond" panose="020B0506020202020204" pitchFamily="34" charset="0"/>
              </a:rPr>
              <a:t>devtools</a:t>
            </a:r>
            <a:r>
              <a:rPr lang="en-US" sz="2000" b="1" i="0" dirty="0">
                <a:solidFill>
                  <a:srgbClr val="0A0A0A"/>
                </a:solidFill>
                <a:effectLst/>
                <a:latin typeface="Arial Nova Cond" panose="020B0506020202020204" pitchFamily="34" charset="0"/>
              </a:rPr>
              <a:t>, </a:t>
            </a:r>
            <a:r>
              <a:rPr lang="en-US" sz="2000" b="1" i="0" dirty="0" err="1">
                <a:solidFill>
                  <a:srgbClr val="0A0A0A"/>
                </a:solidFill>
                <a:effectLst/>
                <a:latin typeface="Arial Nova Cond" panose="020B0506020202020204" pitchFamily="34" charset="0"/>
              </a:rPr>
              <a:t>jpa</a:t>
            </a:r>
            <a:r>
              <a:rPr lang="en-US" sz="2000" b="1" i="0" dirty="0">
                <a:solidFill>
                  <a:srgbClr val="0A0A0A"/>
                </a:solidFill>
                <a:effectLst/>
                <a:latin typeface="Arial Nova Cond" panose="020B0506020202020204" pitchFamily="34" charset="0"/>
              </a:rPr>
              <a:t>, “tomcat-embed-jasper”, you can get the dependencies from the pom.xml file below. Ignore the below image for now, it is just to let you know the structure of the files and folders, we will create these files one by one.</a:t>
            </a:r>
          </a:p>
          <a:p>
            <a:endParaRPr lang="en-US" dirty="0"/>
          </a:p>
        </p:txBody>
      </p:sp>
    </p:spTree>
    <p:extLst>
      <p:ext uri="{BB962C8B-B14F-4D97-AF65-F5344CB8AC3E}">
        <p14:creationId xmlns:p14="http://schemas.microsoft.com/office/powerpoint/2010/main" val="209514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74F6-F2CC-1FF9-11AB-A806A00B4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C6C786-6B9C-8573-B490-31B28E67B6EB}"/>
              </a:ext>
            </a:extLst>
          </p:cNvPr>
          <p:cNvSpPr>
            <a:spLocks noGrp="1"/>
          </p:cNvSpPr>
          <p:nvPr>
            <p:ph idx="1"/>
          </p:nvPr>
        </p:nvSpPr>
        <p:spPr/>
        <p:txBody>
          <a:bodyPr>
            <a:normAutofit/>
          </a:bodyPr>
          <a:lstStyle/>
          <a:p>
            <a:pPr marL="0" indent="0" algn="ctr">
              <a:buNone/>
            </a:pPr>
            <a:endParaRPr lang="en-US" sz="6600" dirty="0">
              <a:latin typeface="Algerian" panose="04020705040A02060702" pitchFamily="82" charset="0"/>
            </a:endParaRPr>
          </a:p>
          <a:p>
            <a:pPr marL="0" indent="0" algn="ctr">
              <a:buNone/>
            </a:pPr>
            <a:r>
              <a:rPr lang="en-US" sz="6600" dirty="0">
                <a:latin typeface="Algerian" panose="04020705040A02060702" pitchFamily="82" charset="0"/>
              </a:rPr>
              <a:t>Thank you</a:t>
            </a:r>
          </a:p>
        </p:txBody>
      </p:sp>
    </p:spTree>
    <p:extLst>
      <p:ext uri="{BB962C8B-B14F-4D97-AF65-F5344CB8AC3E}">
        <p14:creationId xmlns:p14="http://schemas.microsoft.com/office/powerpoint/2010/main" val="201390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62B4-E4A1-4DEF-9976-D6542D8F810F}"/>
              </a:ext>
            </a:extLst>
          </p:cNvPr>
          <p:cNvSpPr>
            <a:spLocks noGrp="1"/>
          </p:cNvSpPr>
          <p:nvPr>
            <p:ph type="title"/>
          </p:nvPr>
        </p:nvSpPr>
        <p:spPr/>
        <p:txBody>
          <a:bodyPr/>
          <a:lstStyle/>
          <a:p>
            <a:r>
              <a:rPr lang="en-US" sz="5400" dirty="0">
                <a:latin typeface="Algerian" panose="04020705040A02060702" pitchFamily="82" charset="0"/>
              </a:rPr>
              <a:t>Technologies</a:t>
            </a:r>
          </a:p>
        </p:txBody>
      </p:sp>
      <p:sp>
        <p:nvSpPr>
          <p:cNvPr id="3" name="Content Placeholder 2">
            <a:extLst>
              <a:ext uri="{FF2B5EF4-FFF2-40B4-BE49-F238E27FC236}">
                <a16:creationId xmlns:a16="http://schemas.microsoft.com/office/drawing/2014/main" id="{02DDD153-7039-7B4C-CBFC-626BE32BB19F}"/>
              </a:ext>
            </a:extLst>
          </p:cNvPr>
          <p:cNvSpPr>
            <a:spLocks noGrp="1"/>
          </p:cNvSpPr>
          <p:nvPr>
            <p:ph idx="1"/>
          </p:nvPr>
        </p:nvSpPr>
        <p:spPr/>
        <p:txBody>
          <a:bodyPr>
            <a:normAutofit/>
          </a:bodyPr>
          <a:lstStyle/>
          <a:p>
            <a:r>
              <a:rPr lang="en-US" sz="4000" b="1" i="1" dirty="0">
                <a:latin typeface="Arial Nova Cond" panose="020B0506020202020204" pitchFamily="34" charset="0"/>
                <a:cs typeface="Andalus" panose="02020603050405020304" pitchFamily="18" charset="-78"/>
              </a:rPr>
              <a:t>Spring boot</a:t>
            </a:r>
          </a:p>
          <a:p>
            <a:r>
              <a:rPr lang="en-US" sz="4000" b="1" i="1" dirty="0">
                <a:latin typeface="Arial Nova Cond" panose="020B0506020202020204" pitchFamily="34" charset="0"/>
                <a:cs typeface="Andalus" panose="02020603050405020304" pitchFamily="18" charset="-78"/>
              </a:rPr>
              <a:t>Html</a:t>
            </a:r>
          </a:p>
          <a:p>
            <a:r>
              <a:rPr lang="en-US" sz="4000" b="1" i="1" dirty="0" err="1">
                <a:latin typeface="Arial Nova Cond" panose="020B0506020202020204" pitchFamily="34" charset="0"/>
                <a:cs typeface="Andalus" panose="02020603050405020304" pitchFamily="18" charset="-78"/>
              </a:rPr>
              <a:t>Jsp</a:t>
            </a:r>
            <a:endParaRPr lang="en-US" sz="4000" b="1" i="1" dirty="0">
              <a:latin typeface="Arial Nova Cond" panose="020B0506020202020204" pitchFamily="34" charset="0"/>
              <a:cs typeface="Andalus" panose="02020603050405020304" pitchFamily="18" charset="-78"/>
            </a:endParaRPr>
          </a:p>
          <a:p>
            <a:r>
              <a:rPr lang="en-US" sz="4000" b="1" i="1" dirty="0" err="1">
                <a:latin typeface="Arial Nova Cond" panose="020B0506020202020204" pitchFamily="34" charset="0"/>
                <a:cs typeface="Andalus" panose="02020603050405020304" pitchFamily="18" charset="-78"/>
              </a:rPr>
              <a:t>css</a:t>
            </a:r>
            <a:endParaRPr lang="en-US" sz="4000" b="1" i="1" dirty="0">
              <a:latin typeface="Arial Nova Cond" panose="020B0506020202020204" pitchFamily="34" charset="0"/>
              <a:cs typeface="Andalus" panose="02020603050405020304" pitchFamily="18" charset="-78"/>
            </a:endParaRPr>
          </a:p>
        </p:txBody>
      </p:sp>
    </p:spTree>
    <p:extLst>
      <p:ext uri="{BB962C8B-B14F-4D97-AF65-F5344CB8AC3E}">
        <p14:creationId xmlns:p14="http://schemas.microsoft.com/office/powerpoint/2010/main" val="276643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058-87F4-1473-C067-283AD1D18427}"/>
              </a:ext>
            </a:extLst>
          </p:cNvPr>
          <p:cNvSpPr>
            <a:spLocks noGrp="1"/>
          </p:cNvSpPr>
          <p:nvPr>
            <p:ph type="title"/>
          </p:nvPr>
        </p:nvSpPr>
        <p:spPr/>
        <p:txBody>
          <a:bodyPr/>
          <a:lstStyle/>
          <a:p>
            <a:r>
              <a:rPr lang="en-US" sz="5400" dirty="0">
                <a:latin typeface="Algerian" panose="04020705040A02060702" pitchFamily="82" charset="0"/>
              </a:rPr>
              <a:t>Spring boot</a:t>
            </a:r>
          </a:p>
        </p:txBody>
      </p:sp>
      <p:sp>
        <p:nvSpPr>
          <p:cNvPr id="3" name="Content Placeholder 2">
            <a:extLst>
              <a:ext uri="{FF2B5EF4-FFF2-40B4-BE49-F238E27FC236}">
                <a16:creationId xmlns:a16="http://schemas.microsoft.com/office/drawing/2014/main" id="{77A9A117-A640-EDB7-DB1E-EAC60CF0C083}"/>
              </a:ext>
            </a:extLst>
          </p:cNvPr>
          <p:cNvSpPr>
            <a:spLocks noGrp="1"/>
          </p:cNvSpPr>
          <p:nvPr>
            <p:ph idx="1"/>
          </p:nvPr>
        </p:nvSpPr>
        <p:spPr>
          <a:xfrm>
            <a:off x="1154954" y="2521527"/>
            <a:ext cx="8825659" cy="3719946"/>
          </a:xfrm>
        </p:spPr>
        <p:txBody>
          <a:bodyPr>
            <a:normAutofit fontScale="77500" lnSpcReduction="20000"/>
          </a:bodyPr>
          <a:lstStyle/>
          <a:p>
            <a:r>
              <a:rPr lang="en-US" sz="2400" b="1" dirty="0">
                <a:solidFill>
                  <a:srgbClr val="202124"/>
                </a:solidFill>
                <a:effectLst/>
                <a:latin typeface="Arial Nova Cond" panose="020B0506020202020204" pitchFamily="34" charset="0"/>
                <a:cs typeface="Andalus" panose="02020603050405020304" pitchFamily="18" charset="-78"/>
              </a:rPr>
              <a:t>Spring Boot is a project that is built on the top of the Spring Framework. It provides an easier and faster way to set up, configure, and run both simple and web-based applications. </a:t>
            </a:r>
          </a:p>
          <a:p>
            <a:r>
              <a:rPr lang="en-US" sz="2400" b="1" dirty="0">
                <a:solidFill>
                  <a:srgbClr val="202124"/>
                </a:solidFill>
                <a:effectLst/>
                <a:latin typeface="Arial Nova Cond" panose="020B0506020202020204" pitchFamily="34" charset="0"/>
                <a:cs typeface="Andalus" panose="02020603050405020304" pitchFamily="18" charset="-78"/>
              </a:rPr>
              <a:t>It is a Spring module that provides the RAD (Rapid Application Development) feature to the Spring Framework.</a:t>
            </a:r>
          </a:p>
          <a:p>
            <a:pPr algn="l"/>
            <a:r>
              <a:rPr lang="en-US" sz="2400" b="1" dirty="0">
                <a:solidFill>
                  <a:srgbClr val="4D5156"/>
                </a:solidFill>
                <a:effectLst/>
                <a:latin typeface="Arial Nova Cond" panose="020B0506020202020204" pitchFamily="34" charset="0"/>
                <a:cs typeface="Andalus" panose="02020603050405020304" pitchFamily="18" charset="-78"/>
              </a:rPr>
              <a:t>Spring Boot </a:t>
            </a:r>
            <a:r>
              <a:rPr lang="en-US" sz="2400" b="1" dirty="0">
                <a:solidFill>
                  <a:srgbClr val="5F6368"/>
                </a:solidFill>
                <a:effectLst/>
                <a:latin typeface="Arial Nova Cond" panose="020B0506020202020204" pitchFamily="34" charset="0"/>
                <a:cs typeface="Andalus" panose="02020603050405020304" pitchFamily="18" charset="-78"/>
              </a:rPr>
              <a:t>helps developers create applications that just run</a:t>
            </a:r>
            <a:r>
              <a:rPr lang="en-US" sz="2400" b="1" dirty="0">
                <a:solidFill>
                  <a:srgbClr val="4D5156"/>
                </a:solidFill>
                <a:effectLst/>
                <a:latin typeface="Arial Nova Cond" panose="020B0506020202020204" pitchFamily="34" charset="0"/>
                <a:cs typeface="Andalus" panose="02020603050405020304" pitchFamily="18" charset="-78"/>
              </a:rPr>
              <a:t>. Specifically, it lets you create standalone applications that run on their own.</a:t>
            </a:r>
          </a:p>
          <a:p>
            <a:pPr marL="0" indent="0" algn="l">
              <a:buNone/>
            </a:pPr>
            <a:endParaRPr lang="en-US" sz="2000" b="1" i="1" dirty="0">
              <a:solidFill>
                <a:srgbClr val="4D5156"/>
              </a:solidFill>
              <a:effectLst/>
              <a:latin typeface="Algerian" panose="04020705040A02060702" pitchFamily="82" charset="0"/>
              <a:cs typeface="Andalus" panose="02020603050405020304" pitchFamily="18" charset="-78"/>
            </a:endParaRPr>
          </a:p>
          <a:p>
            <a:pPr marL="0" indent="0" algn="l">
              <a:buNone/>
            </a:pPr>
            <a:r>
              <a:rPr lang="en-US" sz="4200" dirty="0">
                <a:solidFill>
                  <a:srgbClr val="4D5156"/>
                </a:solidFill>
                <a:effectLst/>
                <a:latin typeface="Algerian" panose="04020705040A02060702" pitchFamily="82" charset="0"/>
                <a:cs typeface="Andalus" panose="02020603050405020304" pitchFamily="18" charset="-78"/>
              </a:rPr>
              <a:t>Syntax</a:t>
            </a:r>
          </a:p>
          <a:p>
            <a:pPr marL="0" indent="0" algn="l">
              <a:buNone/>
            </a:pPr>
            <a:r>
              <a:rPr lang="en-US" sz="3100" b="1" i="0" dirty="0">
                <a:solidFill>
                  <a:srgbClr val="202124"/>
                </a:solidFill>
                <a:effectLst/>
                <a:latin typeface="arial" panose="020B0604020202020204" pitchFamily="34" charset="0"/>
              </a:rPr>
              <a:t>                         @SpringBootApplication annotation</a:t>
            </a:r>
            <a:r>
              <a:rPr lang="en-US" sz="3100" b="0" i="0" dirty="0">
                <a:solidFill>
                  <a:srgbClr val="202124"/>
                </a:solidFill>
                <a:effectLst/>
                <a:latin typeface="arial" panose="020B0604020202020204" pitchFamily="34" charset="0"/>
              </a:rPr>
              <a:t>.</a:t>
            </a:r>
            <a:endParaRPr lang="en-US" sz="3100" b="1" i="1" dirty="0">
              <a:solidFill>
                <a:srgbClr val="4D5156"/>
              </a:solidFill>
              <a:effectLst/>
              <a:latin typeface="Algerian" panose="04020705040A02060702" pitchFamily="82" charset="0"/>
              <a:cs typeface="Andalus" panose="02020603050405020304" pitchFamily="18" charset="-78"/>
            </a:endParaRPr>
          </a:p>
          <a:p>
            <a:pPr marL="0" indent="0">
              <a:buNone/>
            </a:pPr>
            <a:br>
              <a:rPr lang="en-US"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346618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6381-0D29-870B-20E3-6A37B8DA380B}"/>
              </a:ext>
            </a:extLst>
          </p:cNvPr>
          <p:cNvSpPr>
            <a:spLocks noGrp="1"/>
          </p:cNvSpPr>
          <p:nvPr>
            <p:ph type="title"/>
          </p:nvPr>
        </p:nvSpPr>
        <p:spPr/>
        <p:txBody>
          <a:bodyPr/>
          <a:lstStyle/>
          <a:p>
            <a:r>
              <a:rPr lang="en-US" sz="5400"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C7E5006F-1E09-637A-F5F1-E5524C48ABA7}"/>
              </a:ext>
            </a:extLst>
          </p:cNvPr>
          <p:cNvSpPr>
            <a:spLocks noGrp="1"/>
          </p:cNvSpPr>
          <p:nvPr>
            <p:ph idx="1"/>
          </p:nvPr>
        </p:nvSpPr>
        <p:spPr/>
        <p:txBody>
          <a:bodyPr/>
          <a:lstStyle/>
          <a:p>
            <a:r>
              <a:rPr lang="en-US" b="1" i="0">
                <a:solidFill>
                  <a:srgbClr val="202124"/>
                </a:solidFill>
                <a:effectLst/>
                <a:latin typeface="Arial Nova Cond" panose="020B0506020202020204" pitchFamily="34" charset="0"/>
              </a:rPr>
              <a:t>Spring Boot works well with several servlet containers</a:t>
            </a:r>
          </a:p>
          <a:p>
            <a:r>
              <a:rPr lang="en-US" b="1" i="0">
                <a:solidFill>
                  <a:srgbClr val="202124"/>
                </a:solidFill>
                <a:effectLst/>
                <a:latin typeface="Arial Nova Cond" panose="020B0506020202020204" pitchFamily="34" charset="0"/>
              </a:rPr>
              <a:t>Bootstrapping saves memory space. </a:t>
            </a:r>
          </a:p>
          <a:p>
            <a:r>
              <a:rPr lang="en-US" b="1" i="0">
                <a:solidFill>
                  <a:srgbClr val="202124"/>
                </a:solidFill>
                <a:effectLst/>
                <a:latin typeface="Arial Nova Cond" panose="020B0506020202020204" pitchFamily="34" charset="0"/>
              </a:rPr>
              <a:t>Decreased boilerplate code. </a:t>
            </a:r>
          </a:p>
          <a:p>
            <a:r>
              <a:rPr lang="en-US" b="1" i="0">
                <a:solidFill>
                  <a:srgbClr val="202124"/>
                </a:solidFill>
                <a:effectLst/>
                <a:latin typeface="Arial Nova Cond" panose="020B0506020202020204" pitchFamily="34" charset="0"/>
              </a:rPr>
              <a:t>No XML configuration required. </a:t>
            </a:r>
          </a:p>
          <a:p>
            <a:r>
              <a:rPr lang="en-US" b="1" i="0">
                <a:solidFill>
                  <a:srgbClr val="202124"/>
                </a:solidFill>
                <a:effectLst/>
                <a:latin typeface="Arial Nova Cond" panose="020B0506020202020204" pitchFamily="34" charset="0"/>
              </a:rPr>
              <a:t>WAR files are not required. </a:t>
            </a:r>
          </a:p>
          <a:p>
            <a:r>
              <a:rPr lang="en-US" b="1" i="0">
                <a:solidFill>
                  <a:srgbClr val="202124"/>
                </a:solidFill>
                <a:effectLst/>
                <a:latin typeface="Arial Nova Cond" panose="020B0506020202020204" pitchFamily="34" charset="0"/>
              </a:rPr>
              <a:t>POM dependency management. </a:t>
            </a:r>
          </a:p>
          <a:p>
            <a:r>
              <a:rPr lang="en-US" b="1" i="0">
                <a:solidFill>
                  <a:srgbClr val="202124"/>
                </a:solidFill>
                <a:effectLst/>
                <a:latin typeface="Arial Nova Cond" panose="020B0506020202020204" pitchFamily="34" charset="0"/>
              </a:rPr>
              <a:t>A large community of helpful users. </a:t>
            </a:r>
          </a:p>
          <a:p>
            <a:pPr marL="0" indent="0">
              <a:buNone/>
            </a:pPr>
            <a:endParaRPr lang="en-US" dirty="0"/>
          </a:p>
        </p:txBody>
      </p:sp>
    </p:spTree>
    <p:extLst>
      <p:ext uri="{BB962C8B-B14F-4D97-AF65-F5344CB8AC3E}">
        <p14:creationId xmlns:p14="http://schemas.microsoft.com/office/powerpoint/2010/main" val="35774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40D-4598-3B92-04CA-F2CA109331B2}"/>
              </a:ext>
            </a:extLst>
          </p:cNvPr>
          <p:cNvSpPr>
            <a:spLocks noGrp="1"/>
          </p:cNvSpPr>
          <p:nvPr>
            <p:ph type="title"/>
          </p:nvPr>
        </p:nvSpPr>
        <p:spPr/>
        <p:txBody>
          <a:bodyPr/>
          <a:lstStyle/>
          <a:p>
            <a:r>
              <a:rPr lang="en-US" sz="5400" dirty="0">
                <a:latin typeface="Algerian" panose="04020705040A02060702" pitchFamily="82" charset="0"/>
              </a:rPr>
              <a:t>html</a:t>
            </a:r>
          </a:p>
        </p:txBody>
      </p:sp>
      <p:sp>
        <p:nvSpPr>
          <p:cNvPr id="3" name="Content Placeholder 2">
            <a:extLst>
              <a:ext uri="{FF2B5EF4-FFF2-40B4-BE49-F238E27FC236}">
                <a16:creationId xmlns:a16="http://schemas.microsoft.com/office/drawing/2014/main" id="{4E2D14B7-2775-2A11-3040-96C57B84B5D6}"/>
              </a:ext>
            </a:extLst>
          </p:cNvPr>
          <p:cNvSpPr>
            <a:spLocks noGrp="1"/>
          </p:cNvSpPr>
          <p:nvPr>
            <p:ph idx="1"/>
          </p:nvPr>
        </p:nvSpPr>
        <p:spPr>
          <a:xfrm>
            <a:off x="1307354" y="2908300"/>
            <a:ext cx="8825659" cy="3416300"/>
          </a:xfrm>
        </p:spPr>
        <p:txBody>
          <a:bodyPr/>
          <a:lstStyle/>
          <a:p>
            <a:r>
              <a:rPr lang="en-US" sz="2000" b="1" i="0" dirty="0">
                <a:solidFill>
                  <a:srgbClr val="202124"/>
                </a:solidFill>
                <a:effectLst/>
                <a:latin typeface="Arial Nova Cond" panose="020B0506020202020204" pitchFamily="34" charset="0"/>
              </a:rPr>
              <a:t>HTML (</a:t>
            </a:r>
            <a:r>
              <a:rPr lang="en-US" sz="2000" b="1" i="0" dirty="0" err="1">
                <a:solidFill>
                  <a:srgbClr val="202124"/>
                </a:solidFill>
                <a:effectLst/>
                <a:latin typeface="Arial Nova Cond" panose="020B0506020202020204" pitchFamily="34" charset="0"/>
              </a:rPr>
              <a:t>HyperText</a:t>
            </a:r>
            <a:r>
              <a:rPr lang="en-US" sz="2000" b="1" i="0" dirty="0">
                <a:solidFill>
                  <a:srgbClr val="202124"/>
                </a:solidFill>
                <a:effectLst/>
                <a:latin typeface="Arial Nova Cond" panose="020B0506020202020204" pitchFamily="34" charset="0"/>
              </a:rPr>
              <a:t> Markup Language) is the code that is used to structure a web page and its content..</a:t>
            </a:r>
          </a:p>
          <a:p>
            <a:r>
              <a:rPr lang="en-US" sz="2000" b="1" i="0" dirty="0">
                <a:solidFill>
                  <a:srgbClr val="202124"/>
                </a:solidFill>
                <a:effectLst/>
                <a:latin typeface="Arial Nova Cond" panose="020B0506020202020204" pitchFamily="34" charset="0"/>
              </a:rPr>
              <a:t>HTML describes the structure of a Web page. HTML consists of a series of elements. HTML elements tell the browser how to display the content.</a:t>
            </a:r>
          </a:p>
          <a:p>
            <a:r>
              <a:rPr lang="en-US" sz="2000" b="1" i="0" dirty="0">
                <a:solidFill>
                  <a:srgbClr val="202124"/>
                </a:solidFill>
                <a:effectLst/>
                <a:latin typeface="Arial Nova Cond" panose="020B0506020202020204" pitchFamily="34" charset="0"/>
              </a:rPr>
              <a:t>For example, content could be structured within a set of paragraphs, a list of bulleted points, or using images and data tables</a:t>
            </a:r>
          </a:p>
          <a:p>
            <a:endParaRPr lang="en-US" dirty="0"/>
          </a:p>
        </p:txBody>
      </p:sp>
    </p:spTree>
    <p:extLst>
      <p:ext uri="{BB962C8B-B14F-4D97-AF65-F5344CB8AC3E}">
        <p14:creationId xmlns:p14="http://schemas.microsoft.com/office/powerpoint/2010/main" val="383046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EED-2B76-FEEB-E542-4A4DC1E2B561}"/>
              </a:ext>
            </a:extLst>
          </p:cNvPr>
          <p:cNvSpPr>
            <a:spLocks noGrp="1"/>
          </p:cNvSpPr>
          <p:nvPr>
            <p:ph type="title"/>
          </p:nvPr>
        </p:nvSpPr>
        <p:spPr/>
        <p:txBody>
          <a:bodyPr/>
          <a:lstStyle/>
          <a:p>
            <a:r>
              <a:rPr lang="en-US" sz="5400"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94E5F466-3AD1-1A23-C41D-99B4094FF283}"/>
              </a:ext>
            </a:extLst>
          </p:cNvPr>
          <p:cNvSpPr>
            <a:spLocks noGrp="1"/>
          </p:cNvSpPr>
          <p:nvPr>
            <p:ph idx="1"/>
          </p:nvPr>
        </p:nvSpPr>
        <p:spPr/>
        <p:txBody>
          <a:bodyPr>
            <a:normAutofit/>
          </a:bodyPr>
          <a:lstStyle/>
          <a:p>
            <a:r>
              <a:rPr lang="en-US" sz="2000" b="1" i="0" dirty="0">
                <a:solidFill>
                  <a:srgbClr val="222222"/>
                </a:solidFill>
                <a:effectLst/>
                <a:latin typeface="Arial Nova Cond" panose="020B0506020202020204" pitchFamily="34" charset="0"/>
              </a:rPr>
              <a:t>HTML is Browser friendly</a:t>
            </a:r>
          </a:p>
          <a:p>
            <a:r>
              <a:rPr lang="en-US" sz="2000" b="1" i="0" dirty="0">
                <a:solidFill>
                  <a:srgbClr val="222222"/>
                </a:solidFill>
                <a:effectLst/>
                <a:latin typeface="Arial Nova Cond" panose="020B0506020202020204" pitchFamily="34" charset="0"/>
              </a:rPr>
              <a:t>Allowed to utilize</a:t>
            </a:r>
          </a:p>
          <a:p>
            <a:r>
              <a:rPr lang="en-US" sz="2000" b="1" i="0" dirty="0">
                <a:solidFill>
                  <a:srgbClr val="222222"/>
                </a:solidFill>
                <a:effectLst/>
                <a:latin typeface="Arial Nova Cond" panose="020B0506020202020204" pitchFamily="34" charset="0"/>
              </a:rPr>
              <a:t>Simple to learn</a:t>
            </a:r>
          </a:p>
          <a:p>
            <a:r>
              <a:rPr lang="en-US" sz="2000" b="1" i="0" dirty="0">
                <a:solidFill>
                  <a:srgbClr val="222222"/>
                </a:solidFill>
                <a:effectLst/>
                <a:latin typeface="Arial Nova Cond" panose="020B0506020202020204" pitchFamily="34" charset="0"/>
              </a:rPr>
              <a:t>Basic design</a:t>
            </a:r>
          </a:p>
          <a:p>
            <a:r>
              <a:rPr lang="en-US" sz="2000" b="1" i="0" dirty="0">
                <a:solidFill>
                  <a:srgbClr val="222222"/>
                </a:solidFill>
                <a:effectLst/>
                <a:latin typeface="Arial Nova Cond" panose="020B0506020202020204" pitchFamily="34" charset="0"/>
              </a:rPr>
              <a:t>Lightweight and quick</a:t>
            </a:r>
          </a:p>
          <a:p>
            <a:r>
              <a:rPr lang="en-US" sz="2000" b="1" i="0" dirty="0">
                <a:solidFill>
                  <a:srgbClr val="222222"/>
                </a:solidFill>
                <a:effectLst/>
                <a:latin typeface="Arial Nova Cond" panose="020B0506020202020204" pitchFamily="34" charset="0"/>
              </a:rPr>
              <a:t>Utilization of formats</a:t>
            </a:r>
          </a:p>
          <a:p>
            <a:r>
              <a:rPr lang="en-US" sz="2000" b="1" i="0" dirty="0">
                <a:solidFill>
                  <a:srgbClr val="222222"/>
                </a:solidFill>
                <a:effectLst/>
                <a:latin typeface="Arial Nova Cond" panose="020B0506020202020204" pitchFamily="34" charset="0"/>
              </a:rPr>
              <a:t>Information stockpiling</a:t>
            </a:r>
            <a:endParaRPr lang="en-US" sz="2000" dirty="0">
              <a:latin typeface="Arial Nova Cond" panose="020B0506020202020204" pitchFamily="34" charset="0"/>
            </a:endParaRPr>
          </a:p>
        </p:txBody>
      </p:sp>
    </p:spTree>
    <p:extLst>
      <p:ext uri="{BB962C8B-B14F-4D97-AF65-F5344CB8AC3E}">
        <p14:creationId xmlns:p14="http://schemas.microsoft.com/office/powerpoint/2010/main" val="158393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DEAB-7E79-69FB-AC40-F5375DECCD8E}"/>
              </a:ext>
            </a:extLst>
          </p:cNvPr>
          <p:cNvSpPr>
            <a:spLocks noGrp="1"/>
          </p:cNvSpPr>
          <p:nvPr>
            <p:ph type="title"/>
          </p:nvPr>
        </p:nvSpPr>
        <p:spPr/>
        <p:txBody>
          <a:bodyPr/>
          <a:lstStyle/>
          <a:p>
            <a:r>
              <a:rPr lang="en-US" sz="5400" dirty="0" err="1">
                <a:latin typeface="Algerian" panose="04020705040A02060702" pitchFamily="82" charset="0"/>
              </a:rPr>
              <a:t>css</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BF99A809-6806-2636-A4ED-1073BFEC43C0}"/>
              </a:ext>
            </a:extLst>
          </p:cNvPr>
          <p:cNvSpPr>
            <a:spLocks noGrp="1"/>
          </p:cNvSpPr>
          <p:nvPr>
            <p:ph idx="1"/>
          </p:nvPr>
        </p:nvSpPr>
        <p:spPr>
          <a:xfrm>
            <a:off x="1348918" y="2551158"/>
            <a:ext cx="8825659" cy="4002041"/>
          </a:xfrm>
        </p:spPr>
        <p:txBody>
          <a:bodyPr>
            <a:normAutofit/>
          </a:bodyPr>
          <a:lstStyle/>
          <a:p>
            <a:r>
              <a:rPr lang="en-US" sz="2000" b="1" i="0" dirty="0">
                <a:solidFill>
                  <a:srgbClr val="202124"/>
                </a:solidFill>
                <a:effectLst/>
                <a:latin typeface="Arial Nova Cond" panose="020B0506020202020204" pitchFamily="34" charset="0"/>
              </a:rPr>
              <a:t> CSS is the language for describing the presentation of Web pages, including colors, layout, and fonts. </a:t>
            </a:r>
          </a:p>
          <a:p>
            <a:r>
              <a:rPr lang="en-US" sz="2000" b="1" i="0" dirty="0">
                <a:solidFill>
                  <a:srgbClr val="202124"/>
                </a:solidFill>
                <a:effectLst/>
                <a:latin typeface="Arial Nova Cond" panose="020B0506020202020204" pitchFamily="34" charset="0"/>
              </a:rPr>
              <a:t>It allows one to adapt the presentation to different types of devices, such as large screens, small screens, or printers.</a:t>
            </a:r>
          </a:p>
          <a:p>
            <a:r>
              <a:rPr lang="en-US" sz="2000" b="1" i="0" dirty="0">
                <a:solidFill>
                  <a:srgbClr val="202124"/>
                </a:solidFill>
                <a:effectLst/>
                <a:latin typeface="Arial Nova Cond" panose="020B0506020202020204" pitchFamily="34" charset="0"/>
              </a:rPr>
              <a:t> CSS is independent of HTML and can be used with any XML-based markup language</a:t>
            </a:r>
            <a:endParaRPr lang="en-US" sz="2800" dirty="0">
              <a:solidFill>
                <a:srgbClr val="202124"/>
              </a:solidFill>
              <a:latin typeface="Algerian" panose="04020705040A02060702" pitchFamily="82" charset="0"/>
            </a:endParaRPr>
          </a:p>
          <a:p>
            <a:pPr marL="0" indent="0">
              <a:buNone/>
            </a:pPr>
            <a:endParaRPr lang="en-US" sz="4000" dirty="0">
              <a:latin typeface="Algerian" panose="04020705040A02060702" pitchFamily="82" charset="0"/>
            </a:endParaRPr>
          </a:p>
        </p:txBody>
      </p:sp>
    </p:spTree>
    <p:extLst>
      <p:ext uri="{BB962C8B-B14F-4D97-AF65-F5344CB8AC3E}">
        <p14:creationId xmlns:p14="http://schemas.microsoft.com/office/powerpoint/2010/main" val="93243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5DD5-DF45-CE38-A2A2-E656A2B89B7F}"/>
              </a:ext>
            </a:extLst>
          </p:cNvPr>
          <p:cNvSpPr>
            <a:spLocks noGrp="1"/>
          </p:cNvSpPr>
          <p:nvPr>
            <p:ph type="title"/>
          </p:nvPr>
        </p:nvSpPr>
        <p:spPr/>
        <p:txBody>
          <a:bodyPr/>
          <a:lstStyle/>
          <a:p>
            <a:r>
              <a:rPr lang="en-US" sz="5400"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0454B227-42BA-3A1D-2911-E127116F32C9}"/>
              </a:ext>
            </a:extLst>
          </p:cNvPr>
          <p:cNvSpPr>
            <a:spLocks noGrp="1"/>
          </p:cNvSpPr>
          <p:nvPr>
            <p:ph idx="1"/>
          </p:nvPr>
        </p:nvSpPr>
        <p:spPr/>
        <p:txBody>
          <a:bodyPr/>
          <a:lstStyle/>
          <a:p>
            <a:r>
              <a:rPr lang="en-US" sz="2000" b="1" i="0" dirty="0">
                <a:solidFill>
                  <a:srgbClr val="202124"/>
                </a:solidFill>
                <a:effectLst/>
                <a:latin typeface="Arial Nova Cond" panose="020B0506020202020204" pitchFamily="34" charset="0"/>
              </a:rPr>
              <a:t>Faster Page Speed. More code means slower page speed. </a:t>
            </a:r>
          </a:p>
          <a:p>
            <a:r>
              <a:rPr lang="en-US" sz="2000" b="1" i="0" dirty="0">
                <a:solidFill>
                  <a:srgbClr val="202124"/>
                </a:solidFill>
                <a:effectLst/>
                <a:latin typeface="Arial Nova Cond" panose="020B0506020202020204" pitchFamily="34" charset="0"/>
              </a:rPr>
              <a:t>Better User Experience. CSS not only makes web pages easy on the eye, it also allows for user-friendly formatting. </a:t>
            </a:r>
          </a:p>
          <a:p>
            <a:r>
              <a:rPr lang="en-US" sz="2000" b="1" i="0" dirty="0">
                <a:solidFill>
                  <a:srgbClr val="202124"/>
                </a:solidFill>
                <a:effectLst/>
                <a:latin typeface="Arial Nova Cond" panose="020B0506020202020204" pitchFamily="34" charset="0"/>
              </a:rPr>
              <a:t> Quicker Development Time. </a:t>
            </a:r>
          </a:p>
          <a:p>
            <a:r>
              <a:rPr lang="en-US" sz="2000" b="1" i="0" dirty="0">
                <a:solidFill>
                  <a:srgbClr val="202124"/>
                </a:solidFill>
                <a:effectLst/>
                <a:latin typeface="Arial Nova Cond" panose="020B0506020202020204" pitchFamily="34" charset="0"/>
              </a:rPr>
              <a:t>  Easy Formatting Changes. </a:t>
            </a:r>
          </a:p>
          <a:p>
            <a:r>
              <a:rPr lang="en-US" sz="2000" b="1" i="0" dirty="0">
                <a:solidFill>
                  <a:srgbClr val="202124"/>
                </a:solidFill>
                <a:effectLst/>
                <a:latin typeface="Arial Nova Cond" panose="020B0506020202020204" pitchFamily="34" charset="0"/>
              </a:rPr>
              <a:t> Compatibility Across Devices.</a:t>
            </a:r>
          </a:p>
          <a:p>
            <a:pPr marL="0" indent="0">
              <a:buNone/>
            </a:pPr>
            <a:endParaRPr lang="en-US" dirty="0"/>
          </a:p>
        </p:txBody>
      </p:sp>
    </p:spTree>
    <p:extLst>
      <p:ext uri="{BB962C8B-B14F-4D97-AF65-F5344CB8AC3E}">
        <p14:creationId xmlns:p14="http://schemas.microsoft.com/office/powerpoint/2010/main" val="341444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213</TotalTime>
  <Words>880</Words>
  <Application>Microsoft Office PowerPoint</Application>
  <PresentationFormat>Widescreen</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My application</vt:lpstr>
      <vt:lpstr>      introduction</vt:lpstr>
      <vt:lpstr>Technologies</vt:lpstr>
      <vt:lpstr>Spring boot</vt:lpstr>
      <vt:lpstr>advantages</vt:lpstr>
      <vt:lpstr>html</vt:lpstr>
      <vt:lpstr>advantages</vt:lpstr>
      <vt:lpstr>css</vt:lpstr>
      <vt:lpstr>advantages</vt:lpstr>
      <vt:lpstr>jsp</vt:lpstr>
      <vt:lpstr>advantage</vt:lpstr>
      <vt:lpstr>controller</vt:lpstr>
      <vt:lpstr>uses</vt:lpstr>
      <vt:lpstr>respository</vt:lpstr>
      <vt:lpstr>Crud respository</vt:lpstr>
      <vt:lpstr>PowerPoint Presentation</vt:lpstr>
      <vt:lpstr>Snap shot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application</dc:title>
  <dc:creator>udita</dc:creator>
  <cp:lastModifiedBy>udita subbiah</cp:lastModifiedBy>
  <cp:revision>2</cp:revision>
  <dcterms:created xsi:type="dcterms:W3CDTF">2022-11-24T17:44:36Z</dcterms:created>
  <dcterms:modified xsi:type="dcterms:W3CDTF">2022-11-24T21:26:56Z</dcterms:modified>
</cp:coreProperties>
</file>