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Helvetica Neue Light" panose="020B0604020202020204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  <p:embeddedFont>
      <p:font typeface="Source Sans Pro SemiBold" panose="020B06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2" y="9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5ffb3cd4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5ffb3cd4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5ffb3cd40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5ffb3cd40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5b83e905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5b83e905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149f1844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149f1844e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5b83e905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5b83e905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73989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739893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ffb3cd40_1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ffb3cd40_1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ffb3cd40_1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ffb3cd40_1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5ffb3cd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5ffb3cd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b83e90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b83e90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5b83e905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5b83e905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5ffb3cd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5ffb3cd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5ffb3cd4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5ffb3cd4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0">
  <p:cSld name="TITLE_AND_BODY_10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9">
  <p:cSld name="TITLE_AND_BODY_9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_AND_BODY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645295" y="1366242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rmAutofit/>
          </a:bodyPr>
          <a:lstStyle>
            <a:lvl1pPr marL="457200" lvl="0" indent="-2921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500"/>
            </a:lvl1pPr>
            <a:lvl2pPr marL="914400" lvl="1" indent="-2921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500"/>
            </a:lvl2pPr>
            <a:lvl3pPr marL="1371600" lvl="2" indent="-2921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 sz="500"/>
            </a:lvl3pPr>
            <a:lvl4pPr marL="1828800" lvl="3" indent="-2921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500"/>
            </a:lvl4pPr>
            <a:lvl5pPr marL="2286000" lvl="4" indent="-2921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500"/>
            </a:lvl5pPr>
            <a:lvl6pPr marL="2743200" lvl="5" indent="-2921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 sz="500"/>
            </a:lvl6pPr>
            <a:lvl7pPr marL="3200400" lvl="6" indent="-2921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500"/>
            </a:lvl7pPr>
            <a:lvl8pPr marL="3657600" lvl="7" indent="-2921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500"/>
            </a:lvl8pPr>
            <a:lvl9pPr marL="4114800" lvl="8" indent="-2921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 sz="5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rm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247350" y="987400"/>
            <a:ext cx="7896600" cy="41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Moser | DataJoint Imaging</a:t>
            </a:r>
            <a:br>
              <a:rPr lang="en"/>
            </a:br>
            <a:endParaRPr sz="4755"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11700" y="3089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</a:rPr>
              <a:t>Thinh Nguyen - May 2021</a:t>
            </a:r>
            <a:endParaRPr sz="2300">
              <a:solidFill>
                <a:srgbClr val="666666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34050" y="2117900"/>
            <a:ext cx="8475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5">
                <a:solidFill>
                  <a:srgbClr val="434343"/>
                </a:solidFill>
              </a:rPr>
              <a:t>Pipeline architecture and data ingestion</a:t>
            </a:r>
            <a:endParaRPr sz="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5" y="0"/>
            <a:ext cx="36125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/>
          <p:nvPr/>
        </p:nvSpPr>
        <p:spPr>
          <a:xfrm>
            <a:off x="439275" y="-100"/>
            <a:ext cx="3872700" cy="51435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l="38709" t="32158" r="36907" b="37645"/>
          <a:stretch/>
        </p:blipFill>
        <p:spPr>
          <a:xfrm>
            <a:off x="1978950" y="1654000"/>
            <a:ext cx="880800" cy="1553124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19" name="Google Shape;219;p25"/>
          <p:cNvGrpSpPr/>
          <p:nvPr/>
        </p:nvGrpSpPr>
        <p:grpSpPr>
          <a:xfrm>
            <a:off x="580475" y="884825"/>
            <a:ext cx="8411125" cy="4255976"/>
            <a:chOff x="580475" y="884825"/>
            <a:chExt cx="8411125" cy="4255976"/>
          </a:xfrm>
        </p:grpSpPr>
        <p:sp>
          <p:nvSpPr>
            <p:cNvPr id="220" name="Google Shape;220;p25"/>
            <p:cNvSpPr txBox="1"/>
            <p:nvPr/>
          </p:nvSpPr>
          <p:spPr>
            <a:xfrm>
              <a:off x="5748625" y="1326350"/>
              <a:ext cx="303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Tracking data</a:t>
              </a:r>
              <a:endParaRPr/>
            </a:p>
          </p:txBody>
        </p:sp>
        <p:grpSp>
          <p:nvGrpSpPr>
            <p:cNvPr id="221" name="Google Shape;221;p25"/>
            <p:cNvGrpSpPr/>
            <p:nvPr/>
          </p:nvGrpSpPr>
          <p:grpSpPr>
            <a:xfrm>
              <a:off x="580475" y="884825"/>
              <a:ext cx="8411125" cy="4255976"/>
              <a:chOff x="580475" y="884825"/>
              <a:chExt cx="8411125" cy="4255976"/>
            </a:xfrm>
          </p:grpSpPr>
          <p:sp>
            <p:nvSpPr>
              <p:cNvPr id="222" name="Google Shape;222;p25"/>
              <p:cNvSpPr txBox="1"/>
              <p:nvPr/>
            </p:nvSpPr>
            <p:spPr>
              <a:xfrm>
                <a:off x="5748625" y="884825"/>
                <a:ext cx="3032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"/>
                  <a:t>Imaging meta information</a:t>
                </a:r>
                <a:endParaRPr/>
              </a:p>
            </p:txBody>
          </p:sp>
          <p:pic>
            <p:nvPicPr>
              <p:cNvPr id="223" name="Google Shape;223;p25"/>
              <p:cNvPicPr preferRelativeResize="0"/>
              <p:nvPr/>
            </p:nvPicPr>
            <p:blipFill rotWithShape="1">
              <a:blip r:embed="rId3">
                <a:alphaModFix/>
              </a:blip>
              <a:srcRect t="30718" r="62961" b="50000"/>
              <a:stretch/>
            </p:blipFill>
            <p:spPr>
              <a:xfrm>
                <a:off x="580475" y="1580025"/>
                <a:ext cx="1337975" cy="991725"/>
              </a:xfrm>
              <a:prstGeom prst="rect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224" name="Google Shape;224;p25"/>
              <p:cNvSpPr txBox="1"/>
              <p:nvPr/>
            </p:nvSpPr>
            <p:spPr>
              <a:xfrm>
                <a:off x="5748625" y="1767875"/>
                <a:ext cx="30324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"/>
                  <a:t>Imaging analysis (cells, traces, spikes)</a:t>
                </a:r>
                <a:endParaRPr/>
              </a:p>
            </p:txBody>
          </p:sp>
          <p:pic>
            <p:nvPicPr>
              <p:cNvPr id="225" name="Google Shape;225;p25"/>
              <p:cNvPicPr preferRelativeResize="0"/>
              <p:nvPr/>
            </p:nvPicPr>
            <p:blipFill rotWithShape="1">
              <a:blip r:embed="rId3">
                <a:alphaModFix/>
              </a:blip>
              <a:srcRect l="64024" t="31243" b="27319"/>
              <a:stretch/>
            </p:blipFill>
            <p:spPr>
              <a:xfrm>
                <a:off x="2893350" y="1606925"/>
                <a:ext cx="1299625" cy="2131350"/>
              </a:xfrm>
              <a:prstGeom prst="rect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226" name="Google Shape;226;p25"/>
              <p:cNvPicPr preferRelativeResize="0"/>
              <p:nvPr/>
            </p:nvPicPr>
            <p:blipFill rotWithShape="1">
              <a:blip r:embed="rId4">
                <a:alphaModFix/>
              </a:blip>
              <a:srcRect l="1994" t="6388" r="2557" b="8324"/>
              <a:stretch/>
            </p:blipFill>
            <p:spPr>
              <a:xfrm>
                <a:off x="4043079" y="3903675"/>
                <a:ext cx="4948521" cy="12371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 l="1994" t="36704" r="2557" b="54488"/>
          <a:stretch/>
        </p:blipFill>
        <p:spPr>
          <a:xfrm>
            <a:off x="4043075" y="4343400"/>
            <a:ext cx="4948526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5876350" y="100825"/>
            <a:ext cx="249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Tracking data</a:t>
            </a:r>
            <a:endParaRPr sz="2000" b="1"/>
          </a:p>
        </p:txBody>
      </p:sp>
      <p:grpSp>
        <p:nvGrpSpPr>
          <p:cNvPr id="229" name="Google Shape;229;p25"/>
          <p:cNvGrpSpPr/>
          <p:nvPr/>
        </p:nvGrpSpPr>
        <p:grpSpPr>
          <a:xfrm>
            <a:off x="4296250" y="940600"/>
            <a:ext cx="4847750" cy="2421125"/>
            <a:chOff x="1371600" y="752325"/>
            <a:chExt cx="4847750" cy="2421125"/>
          </a:xfrm>
        </p:grpSpPr>
        <p:sp>
          <p:nvSpPr>
            <p:cNvPr id="230" name="Google Shape;230;p25"/>
            <p:cNvSpPr/>
            <p:nvPr/>
          </p:nvSpPr>
          <p:spPr>
            <a:xfrm>
              <a:off x="1371600" y="786650"/>
              <a:ext cx="4814100" cy="2386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1" name="Google Shape;23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64350" y="1152525"/>
              <a:ext cx="4573376" cy="196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5"/>
            <p:cNvSpPr txBox="1"/>
            <p:nvPr/>
          </p:nvSpPr>
          <p:spPr>
            <a:xfrm>
              <a:off x="1464350" y="752325"/>
              <a:ext cx="4755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/>
                <a:t>TrackingRaw</a:t>
              </a:r>
              <a:r>
                <a:rPr lang="en" sz="1300"/>
                <a:t>, </a:t>
              </a:r>
              <a:r>
                <a:rPr lang="en" sz="1300" b="1"/>
                <a:t>Tracking</a:t>
              </a:r>
              <a:r>
                <a:rPr lang="en" sz="1300"/>
                <a:t> and </a:t>
              </a:r>
              <a:r>
                <a:rPr lang="en" sz="1300" b="1"/>
                <a:t>Tracking.OpenField</a:t>
              </a:r>
              <a:r>
                <a:rPr lang="en" sz="1300"/>
                <a:t> contents</a:t>
              </a:r>
              <a:endParaRPr sz="13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5" y="0"/>
            <a:ext cx="36125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/>
          <p:nvPr/>
        </p:nvSpPr>
        <p:spPr>
          <a:xfrm>
            <a:off x="439275" y="-100"/>
            <a:ext cx="3872700" cy="51435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l="64024" t="31243" b="27319"/>
          <a:stretch/>
        </p:blipFill>
        <p:spPr>
          <a:xfrm>
            <a:off x="2893350" y="1606925"/>
            <a:ext cx="1299625" cy="213135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0" name="Google Shape;240;p26"/>
          <p:cNvSpPr txBox="1"/>
          <p:nvPr/>
        </p:nvSpPr>
        <p:spPr>
          <a:xfrm>
            <a:off x="5876350" y="100825"/>
            <a:ext cx="249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Imaging analysis</a:t>
            </a:r>
            <a:endParaRPr sz="2000" b="1"/>
          </a:p>
        </p:txBody>
      </p:sp>
      <p:pic>
        <p:nvPicPr>
          <p:cNvPr id="241" name="Google Shape;241;p26"/>
          <p:cNvPicPr preferRelativeResize="0"/>
          <p:nvPr/>
        </p:nvPicPr>
        <p:blipFill rotWithShape="1">
          <a:blip r:embed="rId4">
            <a:alphaModFix/>
          </a:blip>
          <a:srcRect l="1994" t="55243" r="2557" b="30851"/>
          <a:stretch/>
        </p:blipFill>
        <p:spPr>
          <a:xfrm>
            <a:off x="4043075" y="4612350"/>
            <a:ext cx="4948526" cy="20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6"/>
          <p:cNvGrpSpPr/>
          <p:nvPr/>
        </p:nvGrpSpPr>
        <p:grpSpPr>
          <a:xfrm>
            <a:off x="580475" y="884825"/>
            <a:ext cx="8411125" cy="4255976"/>
            <a:chOff x="580475" y="884825"/>
            <a:chExt cx="8411125" cy="4255976"/>
          </a:xfrm>
        </p:grpSpPr>
        <p:pic>
          <p:nvPicPr>
            <p:cNvPr id="243" name="Google Shape;243;p26"/>
            <p:cNvPicPr preferRelativeResize="0"/>
            <p:nvPr/>
          </p:nvPicPr>
          <p:blipFill rotWithShape="1">
            <a:blip r:embed="rId3">
              <a:alphaModFix/>
            </a:blip>
            <a:srcRect l="38709" t="32158" r="36907" b="37645"/>
            <a:stretch/>
          </p:blipFill>
          <p:spPr>
            <a:xfrm>
              <a:off x="1978950" y="1654000"/>
              <a:ext cx="880800" cy="1553124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44" name="Google Shape;244;p26"/>
            <p:cNvSpPr txBox="1"/>
            <p:nvPr/>
          </p:nvSpPr>
          <p:spPr>
            <a:xfrm>
              <a:off x="5748625" y="1326350"/>
              <a:ext cx="303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Tracking data</a:t>
              </a:r>
              <a:endParaRPr/>
            </a:p>
          </p:txBody>
        </p:sp>
        <p:sp>
          <p:nvSpPr>
            <p:cNvPr id="245" name="Google Shape;245;p26"/>
            <p:cNvSpPr txBox="1"/>
            <p:nvPr/>
          </p:nvSpPr>
          <p:spPr>
            <a:xfrm>
              <a:off x="5748625" y="884825"/>
              <a:ext cx="303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Imaging meta information</a:t>
              </a:r>
              <a:endParaRPr/>
            </a:p>
          </p:txBody>
        </p:sp>
        <p:pic>
          <p:nvPicPr>
            <p:cNvPr id="246" name="Google Shape;246;p26"/>
            <p:cNvPicPr preferRelativeResize="0"/>
            <p:nvPr/>
          </p:nvPicPr>
          <p:blipFill rotWithShape="1">
            <a:blip r:embed="rId3">
              <a:alphaModFix/>
            </a:blip>
            <a:srcRect t="30718" r="62961" b="50000"/>
            <a:stretch/>
          </p:blipFill>
          <p:spPr>
            <a:xfrm>
              <a:off x="580475" y="1580025"/>
              <a:ext cx="1337975" cy="991725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47" name="Google Shape;247;p26"/>
            <p:cNvSpPr txBox="1"/>
            <p:nvPr/>
          </p:nvSpPr>
          <p:spPr>
            <a:xfrm>
              <a:off x="5748625" y="1767875"/>
              <a:ext cx="3032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Imaging analysis (cells, traces, spikes)</a:t>
              </a:r>
              <a:endParaRPr/>
            </a:p>
          </p:txBody>
        </p:sp>
        <p:pic>
          <p:nvPicPr>
            <p:cNvPr id="248" name="Google Shape;248;p26"/>
            <p:cNvPicPr preferRelativeResize="0"/>
            <p:nvPr/>
          </p:nvPicPr>
          <p:blipFill rotWithShape="1">
            <a:blip r:embed="rId4">
              <a:alphaModFix/>
            </a:blip>
            <a:srcRect l="1994" t="6388" r="2557" b="8324"/>
            <a:stretch/>
          </p:blipFill>
          <p:spPr>
            <a:xfrm>
              <a:off x="4043079" y="3903675"/>
              <a:ext cx="4948521" cy="1237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 l="1994" t="80737" r="2557" b="8323"/>
          <a:stretch/>
        </p:blipFill>
        <p:spPr>
          <a:xfrm>
            <a:off x="4043075" y="4982125"/>
            <a:ext cx="4948526" cy="15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26"/>
          <p:cNvGrpSpPr/>
          <p:nvPr/>
        </p:nvGrpSpPr>
        <p:grpSpPr>
          <a:xfrm>
            <a:off x="2878000" y="1982071"/>
            <a:ext cx="6266013" cy="3161431"/>
            <a:chOff x="2878000" y="1982071"/>
            <a:chExt cx="6266013" cy="3161431"/>
          </a:xfrm>
        </p:grpSpPr>
        <p:grpSp>
          <p:nvGrpSpPr>
            <p:cNvPr id="251" name="Google Shape;251;p26"/>
            <p:cNvGrpSpPr/>
            <p:nvPr/>
          </p:nvGrpSpPr>
          <p:grpSpPr>
            <a:xfrm>
              <a:off x="5161600" y="1982071"/>
              <a:ext cx="3450958" cy="1516007"/>
              <a:chOff x="537875" y="78250"/>
              <a:chExt cx="3939900" cy="1755450"/>
            </a:xfrm>
          </p:grpSpPr>
          <p:grpSp>
            <p:nvGrpSpPr>
              <p:cNvPr id="252" name="Google Shape;252;p26"/>
              <p:cNvGrpSpPr/>
              <p:nvPr/>
            </p:nvGrpSpPr>
            <p:grpSpPr>
              <a:xfrm>
                <a:off x="537875" y="78250"/>
                <a:ext cx="3939900" cy="1755450"/>
                <a:chOff x="1371600" y="434600"/>
                <a:chExt cx="3939900" cy="1755450"/>
              </a:xfrm>
            </p:grpSpPr>
            <p:sp>
              <p:nvSpPr>
                <p:cNvPr id="253" name="Google Shape;253;p26"/>
                <p:cNvSpPr/>
                <p:nvPr/>
              </p:nvSpPr>
              <p:spPr>
                <a:xfrm>
                  <a:off x="1371600" y="786650"/>
                  <a:ext cx="3939900" cy="14034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 txBox="1"/>
                <p:nvPr/>
              </p:nvSpPr>
              <p:spPr>
                <a:xfrm>
                  <a:off x="1464264" y="434600"/>
                  <a:ext cx="3847200" cy="46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/>
                    <a:t>Projection </a:t>
                  </a:r>
                  <a:r>
                    <a:rPr lang="en"/>
                    <a:t>contents</a:t>
                  </a:r>
                  <a:endParaRPr/>
                </a:p>
              </p:txBody>
            </p:sp>
          </p:grpSp>
          <p:pic>
            <p:nvPicPr>
              <p:cNvPr id="255" name="Google Shape;255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3639" y="452575"/>
                <a:ext cx="3774126" cy="1063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6" name="Google Shape;256;p26"/>
            <p:cNvGrpSpPr/>
            <p:nvPr/>
          </p:nvGrpSpPr>
          <p:grpSpPr>
            <a:xfrm>
              <a:off x="2878000" y="3929649"/>
              <a:ext cx="6266013" cy="1213853"/>
              <a:chOff x="605104" y="2352915"/>
              <a:chExt cx="7153800" cy="1405574"/>
            </a:xfrm>
          </p:grpSpPr>
          <p:sp>
            <p:nvSpPr>
              <p:cNvPr id="257" name="Google Shape;257;p26"/>
              <p:cNvSpPr/>
              <p:nvPr/>
            </p:nvSpPr>
            <p:spPr>
              <a:xfrm>
                <a:off x="605104" y="2355088"/>
                <a:ext cx="7153800" cy="1403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58" name="Google Shape;258;p26"/>
              <p:cNvPicPr preferRelativeResize="0"/>
              <p:nvPr/>
            </p:nvPicPr>
            <p:blipFill rotWithShape="1">
              <a:blip r:embed="rId6">
                <a:alphaModFix/>
              </a:blip>
              <a:srcRect b="3956"/>
              <a:stretch/>
            </p:blipFill>
            <p:spPr>
              <a:xfrm>
                <a:off x="703725" y="2753115"/>
                <a:ext cx="7008175" cy="870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" name="Google Shape;259;p26"/>
              <p:cNvSpPr txBox="1"/>
              <p:nvPr/>
            </p:nvSpPr>
            <p:spPr>
              <a:xfrm>
                <a:off x="703725" y="2352915"/>
                <a:ext cx="6867000" cy="4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/>
                  <a:t>Cell, Cell.Traces, Cell.Spikes </a:t>
                </a:r>
                <a:r>
                  <a:rPr lang="en"/>
                  <a:t>contents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00" y="0"/>
            <a:ext cx="36125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7"/>
          <p:cNvGrpSpPr/>
          <p:nvPr/>
        </p:nvGrpSpPr>
        <p:grpSpPr>
          <a:xfrm>
            <a:off x="666002" y="2254625"/>
            <a:ext cx="3388298" cy="2835074"/>
            <a:chOff x="6905427" y="2147050"/>
            <a:chExt cx="3388298" cy="2835074"/>
          </a:xfrm>
        </p:grpSpPr>
        <p:pic>
          <p:nvPicPr>
            <p:cNvPr id="266" name="Google Shape;26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05427" y="3328150"/>
              <a:ext cx="1698925" cy="1653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7"/>
            <p:cNvSpPr/>
            <p:nvPr/>
          </p:nvSpPr>
          <p:spPr>
            <a:xfrm>
              <a:off x="9492375" y="2147050"/>
              <a:ext cx="795600" cy="9390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972638" y="3395375"/>
              <a:ext cx="1564500" cy="15195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9" name="Google Shape;269;p27"/>
            <p:cNvCxnSpPr/>
            <p:nvPr/>
          </p:nvCxnSpPr>
          <p:spPr>
            <a:xfrm flipH="1">
              <a:off x="8545625" y="3092825"/>
              <a:ext cx="1748100" cy="18222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7"/>
            <p:cNvCxnSpPr/>
            <p:nvPr/>
          </p:nvCxnSpPr>
          <p:spPr>
            <a:xfrm flipH="1">
              <a:off x="6972425" y="2151525"/>
              <a:ext cx="2521200" cy="12507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71" name="Google Shape;271;p27"/>
          <p:cNvSpPr txBox="1"/>
          <p:nvPr/>
        </p:nvSpPr>
        <p:spPr>
          <a:xfrm>
            <a:off x="5815850" y="0"/>
            <a:ext cx="3160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Tracking &amp;</a:t>
            </a:r>
            <a:br>
              <a:rPr lang="en" sz="2000" b="1">
                <a:solidFill>
                  <a:schemeClr val="dk1"/>
                </a:solidFill>
              </a:rPr>
            </a:br>
            <a:r>
              <a:rPr lang="en" sz="2000" b="1"/>
              <a:t>Imaging analysis data</a:t>
            </a:r>
            <a:endParaRPr sz="2000" b="1"/>
          </a:p>
        </p:txBody>
      </p:sp>
      <p:grpSp>
        <p:nvGrpSpPr>
          <p:cNvPr id="272" name="Google Shape;272;p27"/>
          <p:cNvGrpSpPr/>
          <p:nvPr/>
        </p:nvGrpSpPr>
        <p:grpSpPr>
          <a:xfrm>
            <a:off x="5029200" y="3899629"/>
            <a:ext cx="4114934" cy="1243843"/>
            <a:chOff x="0" y="3824613"/>
            <a:chExt cx="4195488" cy="1318888"/>
          </a:xfrm>
        </p:grpSpPr>
        <p:pic>
          <p:nvPicPr>
            <p:cNvPr id="273" name="Google Shape;27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824625"/>
              <a:ext cx="4161874" cy="131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27"/>
            <p:cNvSpPr/>
            <p:nvPr/>
          </p:nvSpPr>
          <p:spPr>
            <a:xfrm>
              <a:off x="33588" y="3824613"/>
              <a:ext cx="4161900" cy="13044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5" name="Google Shape;275;p27"/>
          <p:cNvCxnSpPr>
            <a:endCxn id="276" idx="0"/>
          </p:cNvCxnSpPr>
          <p:nvPr/>
        </p:nvCxnSpPr>
        <p:spPr>
          <a:xfrm rot="10800000">
            <a:off x="5219620" y="2901750"/>
            <a:ext cx="3904200" cy="9978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7"/>
          <p:cNvCxnSpPr>
            <a:endCxn id="276" idx="2"/>
          </p:cNvCxnSpPr>
          <p:nvPr/>
        </p:nvCxnSpPr>
        <p:spPr>
          <a:xfrm rot="10800000">
            <a:off x="4342720" y="4239750"/>
            <a:ext cx="713400" cy="8835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6" name="Google Shape;276;p27"/>
          <p:cNvSpPr/>
          <p:nvPr/>
        </p:nvSpPr>
        <p:spPr>
          <a:xfrm rot="1992787">
            <a:off x="4461319" y="2770875"/>
            <a:ext cx="639702" cy="1599749"/>
          </a:xfrm>
          <a:prstGeom prst="roundRect">
            <a:avLst>
              <a:gd name="adj" fmla="val 18866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for discussion</a:t>
            </a:r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Ways to 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repository to query and do whatever you want downstream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SessionView as screening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Suite2p, DLC analysis be done locally?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can, and the pipeline would ingest the locally generated results too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you don’t have to anymore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Imaging pipeline are designed to be flexible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data type? - Just need to build a new “loader”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data modality? - Extend new table(s) downstream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Generalized design for tables to fit many things (Tif, ImagingAnalysis)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Tif - extend beyond ScanImage?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ImagingAnalysis - using other analysis package other than Suite2p?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574" y="114287"/>
            <a:ext cx="7158374" cy="4780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29"/>
          <p:cNvGrpSpPr/>
          <p:nvPr/>
        </p:nvGrpSpPr>
        <p:grpSpPr>
          <a:xfrm>
            <a:off x="40350" y="1584625"/>
            <a:ext cx="3980451" cy="3384200"/>
            <a:chOff x="40350" y="1584625"/>
            <a:chExt cx="3980451" cy="3384200"/>
          </a:xfrm>
        </p:grpSpPr>
        <p:pic>
          <p:nvPicPr>
            <p:cNvPr id="290" name="Google Shape;29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350" y="3309225"/>
              <a:ext cx="1768275" cy="1652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29"/>
            <p:cNvSpPr/>
            <p:nvPr/>
          </p:nvSpPr>
          <p:spPr>
            <a:xfrm>
              <a:off x="40389" y="3309250"/>
              <a:ext cx="1768200" cy="16527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041301" y="1584625"/>
              <a:ext cx="979500" cy="4404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9"/>
            <p:cNvCxnSpPr/>
            <p:nvPr/>
          </p:nvCxnSpPr>
          <p:spPr>
            <a:xfrm flipH="1">
              <a:off x="53675" y="2030500"/>
              <a:ext cx="2998800" cy="12774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9"/>
            <p:cNvCxnSpPr/>
            <p:nvPr/>
          </p:nvCxnSpPr>
          <p:spPr>
            <a:xfrm flipH="1">
              <a:off x="1822150" y="2037225"/>
              <a:ext cx="2191800" cy="29316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5" name="Google Shape;295;p29"/>
          <p:cNvGrpSpPr/>
          <p:nvPr/>
        </p:nvGrpSpPr>
        <p:grpSpPr>
          <a:xfrm>
            <a:off x="5815850" y="1071200"/>
            <a:ext cx="3294525" cy="3063825"/>
            <a:chOff x="5815850" y="1071200"/>
            <a:chExt cx="3294525" cy="3063825"/>
          </a:xfrm>
        </p:grpSpPr>
        <p:pic>
          <p:nvPicPr>
            <p:cNvPr id="296" name="Google Shape;296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38262" y="1102675"/>
              <a:ext cx="3225038" cy="13971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29"/>
            <p:cNvSpPr/>
            <p:nvPr/>
          </p:nvSpPr>
          <p:spPr>
            <a:xfrm>
              <a:off x="5818049" y="1071200"/>
              <a:ext cx="3290100" cy="14601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6400800" y="3081725"/>
              <a:ext cx="2124600" cy="10533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9" name="Google Shape;299;p29"/>
            <p:cNvCxnSpPr/>
            <p:nvPr/>
          </p:nvCxnSpPr>
          <p:spPr>
            <a:xfrm>
              <a:off x="5815850" y="2541500"/>
              <a:ext cx="591600" cy="5514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29"/>
            <p:cNvCxnSpPr/>
            <p:nvPr/>
          </p:nvCxnSpPr>
          <p:spPr>
            <a:xfrm flipH="1">
              <a:off x="8532275" y="2541500"/>
              <a:ext cx="578100" cy="5445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1" name="Google Shape;301;p29"/>
          <p:cNvSpPr txBox="1"/>
          <p:nvPr/>
        </p:nvSpPr>
        <p:spPr>
          <a:xfrm>
            <a:off x="67200" y="73950"/>
            <a:ext cx="1775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Downstream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analysis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 idx="4294967295"/>
          </p:nvPr>
        </p:nvSpPr>
        <p:spPr>
          <a:xfrm>
            <a:off x="1163175" y="779925"/>
            <a:ext cx="79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to get out of this session?</a:t>
            </a:r>
            <a:endParaRPr b="1"/>
          </a:p>
        </p:txBody>
      </p:sp>
      <p:sp>
        <p:nvSpPr>
          <p:cNvPr id="79" name="Google Shape;79;p17"/>
          <p:cNvSpPr txBox="1"/>
          <p:nvPr/>
        </p:nvSpPr>
        <p:spPr>
          <a:xfrm>
            <a:off x="1163175" y="1573300"/>
            <a:ext cx="61185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Overview of the imaging DataJoint pipeline</a:t>
            </a:r>
            <a:endParaRPr sz="1500"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Core tables</a:t>
            </a:r>
            <a:endParaRPr sz="1500"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What are stored where</a:t>
            </a:r>
            <a:endParaRPr sz="1500"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How things flow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 level view of the ingestion routine</a:t>
            </a:r>
            <a:endParaRPr sz="1500"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How your data make its way into the pipeline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are data pipelines</a:t>
            </a: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476550" y="910000"/>
            <a:ext cx="38550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 the mind of the researcher...</a:t>
            </a:r>
            <a:endParaRPr sz="196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751" y="1461375"/>
            <a:ext cx="4950625" cy="36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231575" y="1615625"/>
            <a:ext cx="4435200" cy="14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"Things", relationships between them,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execution steps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Source Sans Pro"/>
                <a:ea typeface="Source Sans Pro"/>
                <a:cs typeface="Source Sans Pro"/>
                <a:sym typeface="Source Sans Pro"/>
              </a:rPr>
              <a:t>Scientific Data Pipeline</a:t>
            </a:r>
            <a:endParaRPr sz="18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0" y="5098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https://moser-pipelines.readthedocs.io/en/latest/common/getting_started/why.html#</a:t>
            </a:r>
            <a:endParaRPr sz="1200">
              <a:solidFill>
                <a:srgbClr val="999999"/>
              </a:solidFill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231563" y="3239525"/>
            <a:ext cx="3174280" cy="1773060"/>
            <a:chOff x="5969713" y="1902225"/>
            <a:chExt cx="3174280" cy="1773060"/>
          </a:xfrm>
        </p:grpSpPr>
        <p:pic>
          <p:nvPicPr>
            <p:cNvPr id="90" name="Google Shape;9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69713" y="1902225"/>
              <a:ext cx="3174280" cy="102345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91" name="Google Shape;91;p18"/>
            <p:cNvGrpSpPr/>
            <p:nvPr/>
          </p:nvGrpSpPr>
          <p:grpSpPr>
            <a:xfrm>
              <a:off x="7377258" y="2832329"/>
              <a:ext cx="1582964" cy="842956"/>
              <a:chOff x="6323275" y="3235720"/>
              <a:chExt cx="1616424" cy="715400"/>
            </a:xfrm>
          </p:grpSpPr>
          <p:pic>
            <p:nvPicPr>
              <p:cNvPr id="92" name="Google Shape;92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88540" y="3235720"/>
                <a:ext cx="651159" cy="523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323275" y="3267419"/>
                <a:ext cx="1210154" cy="6837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2160275"/>
            <a:ext cx="8226600" cy="28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and standardised way for data organization and management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can automate processing/analysis consistently, and on scale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structured - easy to search, query, restrict, download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publishing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extent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26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use data pipelines</a:t>
            </a:r>
            <a:endParaRPr b="1"/>
          </a:p>
        </p:txBody>
      </p:sp>
      <p:grpSp>
        <p:nvGrpSpPr>
          <p:cNvPr id="100" name="Google Shape;100;p19"/>
          <p:cNvGrpSpPr/>
          <p:nvPr/>
        </p:nvGrpSpPr>
        <p:grpSpPr>
          <a:xfrm>
            <a:off x="5849413" y="261250"/>
            <a:ext cx="3174280" cy="1773060"/>
            <a:chOff x="5969713" y="1902225"/>
            <a:chExt cx="3174280" cy="1773060"/>
          </a:xfrm>
        </p:grpSpPr>
        <p:pic>
          <p:nvPicPr>
            <p:cNvPr id="101" name="Google Shape;10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69713" y="1902225"/>
              <a:ext cx="3174280" cy="102345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102" name="Google Shape;102;p19"/>
            <p:cNvGrpSpPr/>
            <p:nvPr/>
          </p:nvGrpSpPr>
          <p:grpSpPr>
            <a:xfrm>
              <a:off x="7377258" y="2832329"/>
              <a:ext cx="1582964" cy="842956"/>
              <a:chOff x="6323275" y="3235720"/>
              <a:chExt cx="1616424" cy="715400"/>
            </a:xfrm>
          </p:grpSpPr>
          <p:pic>
            <p:nvPicPr>
              <p:cNvPr id="103" name="Google Shape;103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288540" y="3235720"/>
                <a:ext cx="651159" cy="523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323275" y="3267419"/>
                <a:ext cx="1210154" cy="6837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94950" y="73950"/>
            <a:ext cx="2763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Imaging </a:t>
            </a:r>
            <a:br>
              <a:rPr lang="en" sz="2000" b="1"/>
            </a:br>
            <a:r>
              <a:rPr lang="en" sz="2000" b="1"/>
              <a:t>experiments</a:t>
            </a:r>
            <a:endParaRPr sz="2000" b="1"/>
          </a:p>
        </p:txBody>
      </p:sp>
      <p:sp>
        <p:nvSpPr>
          <p:cNvPr id="110" name="Google Shape;110;p20"/>
          <p:cNvSpPr txBox="1"/>
          <p:nvPr/>
        </p:nvSpPr>
        <p:spPr>
          <a:xfrm>
            <a:off x="0" y="988350"/>
            <a:ext cx="46056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acquisition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an experimental </a:t>
            </a:r>
            <a:r>
              <a:rPr lang="en" sz="1200" b="1">
                <a:solidFill>
                  <a:schemeClr val="dk1"/>
                </a:solidFill>
              </a:rPr>
              <a:t>session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From an animal - from MLIMS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Meta information about the setup for this session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acquired data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Imaging data - Femtonics or Miniscopes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Tracking data - Wheel, 2D, DLC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Sync data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Suite2p analysis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Summary images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Cells, traces, spikes</a:t>
            </a:r>
            <a:endParaRPr sz="12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713" y="389450"/>
            <a:ext cx="2819400" cy="23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0"/>
          <p:cNvGrpSpPr/>
          <p:nvPr/>
        </p:nvGrpSpPr>
        <p:grpSpPr>
          <a:xfrm>
            <a:off x="2803700" y="1378325"/>
            <a:ext cx="6239426" cy="3689550"/>
            <a:chOff x="2803700" y="1378325"/>
            <a:chExt cx="6239426" cy="3689550"/>
          </a:xfrm>
        </p:grpSpPr>
        <p:pic>
          <p:nvPicPr>
            <p:cNvPr id="113" name="Google Shape;11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03700" y="3204750"/>
              <a:ext cx="6239426" cy="186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0"/>
            <p:cNvSpPr/>
            <p:nvPr/>
          </p:nvSpPr>
          <p:spPr>
            <a:xfrm>
              <a:off x="5405700" y="1378325"/>
              <a:ext cx="995100" cy="6786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0"/>
          <p:cNvGrpSpPr/>
          <p:nvPr/>
        </p:nvGrpSpPr>
        <p:grpSpPr>
          <a:xfrm>
            <a:off x="135650" y="4067350"/>
            <a:ext cx="8959775" cy="399000"/>
            <a:chOff x="135650" y="4067350"/>
            <a:chExt cx="8959775" cy="399000"/>
          </a:xfrm>
        </p:grpSpPr>
        <p:sp>
          <p:nvSpPr>
            <p:cNvPr id="116" name="Google Shape;116;p20"/>
            <p:cNvSpPr txBox="1"/>
            <p:nvPr/>
          </p:nvSpPr>
          <p:spPr>
            <a:xfrm>
              <a:off x="135650" y="4082200"/>
              <a:ext cx="2473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(MetaSession with 3 sessions)</a:t>
              </a:r>
              <a:endParaRPr sz="1200"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2752525" y="4067350"/>
              <a:ext cx="6342900" cy="3990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1"/>
          <p:cNvGrpSpPr/>
          <p:nvPr/>
        </p:nvGrpSpPr>
        <p:grpSpPr>
          <a:xfrm>
            <a:off x="2476519" y="73950"/>
            <a:ext cx="5609743" cy="1160653"/>
            <a:chOff x="1267819" y="40375"/>
            <a:chExt cx="5609743" cy="1160653"/>
          </a:xfrm>
        </p:grpSpPr>
        <p:pic>
          <p:nvPicPr>
            <p:cNvPr id="123" name="Google Shape;12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67819" y="275700"/>
              <a:ext cx="5609743" cy="925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1"/>
            <p:cNvSpPr txBox="1"/>
            <p:nvPr/>
          </p:nvSpPr>
          <p:spPr>
            <a:xfrm>
              <a:off x="1385775" y="40375"/>
              <a:ext cx="522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/>
                <a:t>Moser | DataJoint Imaging WebGUI</a:t>
              </a:r>
              <a:endParaRPr sz="1200" b="1"/>
            </a:p>
          </p:txBody>
        </p:sp>
      </p:grpSp>
      <p:grpSp>
        <p:nvGrpSpPr>
          <p:cNvPr id="125" name="Google Shape;125;p21"/>
          <p:cNvGrpSpPr/>
          <p:nvPr/>
        </p:nvGrpSpPr>
        <p:grpSpPr>
          <a:xfrm>
            <a:off x="5629937" y="1282000"/>
            <a:ext cx="2552589" cy="1872371"/>
            <a:chOff x="5629937" y="1282000"/>
            <a:chExt cx="2552589" cy="1872371"/>
          </a:xfrm>
        </p:grpSpPr>
        <p:pic>
          <p:nvPicPr>
            <p:cNvPr id="126" name="Google Shape;126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9937" y="1548932"/>
              <a:ext cx="2552589" cy="16054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1"/>
            <p:cNvSpPr txBox="1"/>
            <p:nvPr/>
          </p:nvSpPr>
          <p:spPr>
            <a:xfrm>
              <a:off x="5735175" y="1282000"/>
              <a:ext cx="231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/>
                <a:t>Ingestion Schema</a:t>
              </a:r>
              <a:endParaRPr sz="1200" b="1"/>
            </a:p>
          </p:txBody>
        </p:sp>
      </p:grpSp>
      <p:grpSp>
        <p:nvGrpSpPr>
          <p:cNvPr id="128" name="Google Shape;128;p21"/>
          <p:cNvGrpSpPr/>
          <p:nvPr/>
        </p:nvGrpSpPr>
        <p:grpSpPr>
          <a:xfrm>
            <a:off x="806800" y="3306775"/>
            <a:ext cx="5803182" cy="1881576"/>
            <a:chOff x="806800" y="3154375"/>
            <a:chExt cx="5803182" cy="1881576"/>
          </a:xfrm>
        </p:grpSpPr>
        <p:pic>
          <p:nvPicPr>
            <p:cNvPr id="129" name="Google Shape;129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6800" y="3425287"/>
              <a:ext cx="5803182" cy="1610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1"/>
            <p:cNvSpPr txBox="1"/>
            <p:nvPr/>
          </p:nvSpPr>
          <p:spPr>
            <a:xfrm>
              <a:off x="1033175" y="3154375"/>
              <a:ext cx="54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/>
                <a:t>MetaSession &amp; Session</a:t>
              </a:r>
              <a:endParaRPr sz="1200" b="1"/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336150" y="1777650"/>
            <a:ext cx="6367200" cy="804300"/>
            <a:chOff x="336150" y="1777650"/>
            <a:chExt cx="6367200" cy="804300"/>
          </a:xfrm>
        </p:grpSpPr>
        <p:pic>
          <p:nvPicPr>
            <p:cNvPr id="132" name="Google Shape;13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6150" y="1777650"/>
              <a:ext cx="5035924" cy="800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21"/>
            <p:cNvCxnSpPr/>
            <p:nvPr/>
          </p:nvCxnSpPr>
          <p:spPr>
            <a:xfrm rot="10800000">
              <a:off x="5371950" y="1795175"/>
              <a:ext cx="1331400" cy="4236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21"/>
            <p:cNvCxnSpPr/>
            <p:nvPr/>
          </p:nvCxnSpPr>
          <p:spPr>
            <a:xfrm flipH="1">
              <a:off x="5372175" y="2469750"/>
              <a:ext cx="1306500" cy="1122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5" name="Google Shape;135;p21"/>
          <p:cNvCxnSpPr/>
          <p:nvPr/>
        </p:nvCxnSpPr>
        <p:spPr>
          <a:xfrm>
            <a:off x="7207625" y="2507900"/>
            <a:ext cx="0" cy="2220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6" name="Google Shape;136;p21"/>
          <p:cNvGrpSpPr/>
          <p:nvPr/>
        </p:nvGrpSpPr>
        <p:grpSpPr>
          <a:xfrm>
            <a:off x="2696250" y="2897850"/>
            <a:ext cx="5170275" cy="2050475"/>
            <a:chOff x="2696250" y="2897850"/>
            <a:chExt cx="5170275" cy="2050475"/>
          </a:xfrm>
        </p:grpSpPr>
        <p:grpSp>
          <p:nvGrpSpPr>
            <p:cNvPr id="137" name="Google Shape;137;p21"/>
            <p:cNvGrpSpPr/>
            <p:nvPr/>
          </p:nvGrpSpPr>
          <p:grpSpPr>
            <a:xfrm>
              <a:off x="2696250" y="2897850"/>
              <a:ext cx="5170275" cy="2050475"/>
              <a:chOff x="2696250" y="2897850"/>
              <a:chExt cx="5170275" cy="2050475"/>
            </a:xfrm>
          </p:grpSpPr>
          <p:cxnSp>
            <p:nvCxnSpPr>
              <p:cNvPr id="138" name="Google Shape;138;p21"/>
              <p:cNvCxnSpPr/>
              <p:nvPr/>
            </p:nvCxnSpPr>
            <p:spPr>
              <a:xfrm flipH="1">
                <a:off x="2696250" y="2897850"/>
                <a:ext cx="3549900" cy="3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21"/>
              <p:cNvCxnSpPr/>
              <p:nvPr/>
            </p:nvCxnSpPr>
            <p:spPr>
              <a:xfrm flipH="1">
                <a:off x="6494925" y="2978525"/>
                <a:ext cx="1371600" cy="19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140" name="Google Shape;140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58750" y="3040900"/>
              <a:ext cx="718800" cy="71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1"/>
          <p:cNvSpPr txBox="1"/>
          <p:nvPr/>
        </p:nvSpPr>
        <p:spPr>
          <a:xfrm>
            <a:off x="194950" y="73950"/>
            <a:ext cx="2763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WebGUI</a:t>
            </a:r>
            <a:br>
              <a:rPr lang="en" sz="2000" b="1"/>
            </a:br>
            <a:r>
              <a:rPr lang="en" sz="2000" b="1"/>
              <a:t>Interaction</a:t>
            </a:r>
            <a:endParaRPr sz="2000" b="1"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5281390" y="1234603"/>
            <a:ext cx="1328597" cy="1158904"/>
            <a:chOff x="5819484" y="1052771"/>
            <a:chExt cx="1816264" cy="1340704"/>
          </a:xfrm>
        </p:grpSpPr>
        <p:cxnSp>
          <p:nvCxnSpPr>
            <p:cNvPr id="143" name="Google Shape;143;p21"/>
            <p:cNvCxnSpPr>
              <a:stCxn id="123" idx="2"/>
            </p:cNvCxnSpPr>
            <p:nvPr/>
          </p:nvCxnSpPr>
          <p:spPr>
            <a:xfrm rot="-5400000" flipH="1">
              <a:off x="6020634" y="851621"/>
              <a:ext cx="1340700" cy="17430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7470748" y="2393474"/>
              <a:ext cx="165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874" y="1553475"/>
            <a:ext cx="5522125" cy="1532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2"/>
          <p:cNvGrpSpPr/>
          <p:nvPr/>
        </p:nvGrpSpPr>
        <p:grpSpPr>
          <a:xfrm>
            <a:off x="1463621" y="2729750"/>
            <a:ext cx="6057876" cy="2376226"/>
            <a:chOff x="930221" y="2729750"/>
            <a:chExt cx="6057876" cy="2376226"/>
          </a:xfrm>
        </p:grpSpPr>
        <p:sp>
          <p:nvSpPr>
            <p:cNvPr id="151" name="Google Shape;151;p22"/>
            <p:cNvSpPr/>
            <p:nvPr/>
          </p:nvSpPr>
          <p:spPr>
            <a:xfrm>
              <a:off x="3045775" y="2729750"/>
              <a:ext cx="887400" cy="2688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22"/>
            <p:cNvGrpSpPr/>
            <p:nvPr/>
          </p:nvGrpSpPr>
          <p:grpSpPr>
            <a:xfrm>
              <a:off x="930221" y="2998700"/>
              <a:ext cx="6057876" cy="2107276"/>
              <a:chOff x="1543071" y="2359950"/>
              <a:chExt cx="6057876" cy="2107276"/>
            </a:xfrm>
          </p:grpSpPr>
          <p:pic>
            <p:nvPicPr>
              <p:cNvPr id="153" name="Google Shape;153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543071" y="2772326"/>
                <a:ext cx="6057876" cy="16949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4" name="Google Shape;154;p22"/>
              <p:cNvCxnSpPr/>
              <p:nvPr/>
            </p:nvCxnSpPr>
            <p:spPr>
              <a:xfrm flipH="1">
                <a:off x="1734825" y="2366675"/>
                <a:ext cx="1930500" cy="50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22"/>
              <p:cNvCxnSpPr/>
              <p:nvPr/>
            </p:nvCxnSpPr>
            <p:spPr>
              <a:xfrm>
                <a:off x="4532675" y="2359950"/>
                <a:ext cx="2889900" cy="551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6" name="Google Shape;156;p22"/>
          <p:cNvGrpSpPr/>
          <p:nvPr/>
        </p:nvGrpSpPr>
        <p:grpSpPr>
          <a:xfrm>
            <a:off x="3088912" y="130363"/>
            <a:ext cx="2552600" cy="1321787"/>
            <a:chOff x="2555513" y="130363"/>
            <a:chExt cx="2552600" cy="1321787"/>
          </a:xfrm>
        </p:grpSpPr>
        <p:pic>
          <p:nvPicPr>
            <p:cNvPr id="157" name="Google Shape;157;p22"/>
            <p:cNvPicPr preferRelativeResize="0"/>
            <p:nvPr/>
          </p:nvPicPr>
          <p:blipFill rotWithShape="1">
            <a:blip r:embed="rId5">
              <a:alphaModFix/>
            </a:blip>
            <a:srcRect t="41605"/>
            <a:stretch/>
          </p:blipFill>
          <p:spPr>
            <a:xfrm>
              <a:off x="2555512" y="130363"/>
              <a:ext cx="2552600" cy="9374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8" name="Google Shape;158;p22"/>
            <p:cNvCxnSpPr/>
            <p:nvPr/>
          </p:nvCxnSpPr>
          <p:spPr>
            <a:xfrm flipH="1">
              <a:off x="3032425" y="1008525"/>
              <a:ext cx="349500" cy="1950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22"/>
            <p:cNvCxnSpPr/>
            <p:nvPr/>
          </p:nvCxnSpPr>
          <p:spPr>
            <a:xfrm flipH="1">
              <a:off x="3489475" y="1078500"/>
              <a:ext cx="275700" cy="2931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22"/>
            <p:cNvCxnSpPr/>
            <p:nvPr/>
          </p:nvCxnSpPr>
          <p:spPr>
            <a:xfrm>
              <a:off x="4025125" y="1067850"/>
              <a:ext cx="2400" cy="3843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22"/>
            <p:cNvCxnSpPr/>
            <p:nvPr/>
          </p:nvCxnSpPr>
          <p:spPr>
            <a:xfrm>
              <a:off x="4442025" y="1078500"/>
              <a:ext cx="143400" cy="2460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22"/>
            <p:cNvCxnSpPr/>
            <p:nvPr/>
          </p:nvCxnSpPr>
          <p:spPr>
            <a:xfrm>
              <a:off x="4778175" y="1008525"/>
              <a:ext cx="251100" cy="1884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3" name="Google Shape;163;p22"/>
          <p:cNvGrpSpPr/>
          <p:nvPr/>
        </p:nvGrpSpPr>
        <p:grpSpPr>
          <a:xfrm>
            <a:off x="7420525" y="3812975"/>
            <a:ext cx="2487600" cy="307800"/>
            <a:chOff x="6887125" y="3812975"/>
            <a:chExt cx="2487600" cy="307800"/>
          </a:xfrm>
        </p:grpSpPr>
        <p:sp>
          <p:nvSpPr>
            <p:cNvPr id="164" name="Google Shape;164;p22"/>
            <p:cNvSpPr txBox="1"/>
            <p:nvPr/>
          </p:nvSpPr>
          <p:spPr>
            <a:xfrm>
              <a:off x="7088725" y="3812975"/>
              <a:ext cx="2286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scan info, sync data</a:t>
              </a:r>
              <a:endParaRPr sz="800"/>
            </a:p>
          </p:txBody>
        </p:sp>
        <p:cxnSp>
          <p:nvCxnSpPr>
            <p:cNvPr id="165" name="Google Shape;165;p22"/>
            <p:cNvCxnSpPr/>
            <p:nvPr/>
          </p:nvCxnSpPr>
          <p:spPr>
            <a:xfrm>
              <a:off x="6887125" y="3966875"/>
              <a:ext cx="201600" cy="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6" name="Google Shape;166;p22"/>
          <p:cNvGrpSpPr/>
          <p:nvPr/>
        </p:nvGrpSpPr>
        <p:grpSpPr>
          <a:xfrm>
            <a:off x="7411575" y="3972100"/>
            <a:ext cx="2487600" cy="307800"/>
            <a:chOff x="6887125" y="3812975"/>
            <a:chExt cx="2487600" cy="307800"/>
          </a:xfrm>
        </p:grpSpPr>
        <p:sp>
          <p:nvSpPr>
            <p:cNvPr id="167" name="Google Shape;167;p22"/>
            <p:cNvSpPr txBox="1"/>
            <p:nvPr/>
          </p:nvSpPr>
          <p:spPr>
            <a:xfrm>
              <a:off x="7088725" y="3812975"/>
              <a:ext cx="2286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DeepLabCut tracking data</a:t>
              </a:r>
              <a:endParaRPr sz="800"/>
            </a:p>
          </p:txBody>
        </p:sp>
        <p:cxnSp>
          <p:nvCxnSpPr>
            <p:cNvPr id="168" name="Google Shape;168;p22"/>
            <p:cNvCxnSpPr/>
            <p:nvPr/>
          </p:nvCxnSpPr>
          <p:spPr>
            <a:xfrm>
              <a:off x="6887125" y="3966875"/>
              <a:ext cx="201600" cy="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9" name="Google Shape;169;p22"/>
          <p:cNvGrpSpPr/>
          <p:nvPr/>
        </p:nvGrpSpPr>
        <p:grpSpPr>
          <a:xfrm>
            <a:off x="7377825" y="3832325"/>
            <a:ext cx="2743200" cy="1008600"/>
            <a:chOff x="6844425" y="3832325"/>
            <a:chExt cx="2743200" cy="1008600"/>
          </a:xfrm>
        </p:grpSpPr>
        <p:cxnSp>
          <p:nvCxnSpPr>
            <p:cNvPr id="170" name="Google Shape;170;p22"/>
            <p:cNvCxnSpPr/>
            <p:nvPr/>
          </p:nvCxnSpPr>
          <p:spPr>
            <a:xfrm>
              <a:off x="6911925" y="3832325"/>
              <a:ext cx="383100" cy="5148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Google Shape;171;p22"/>
            <p:cNvCxnSpPr/>
            <p:nvPr/>
          </p:nvCxnSpPr>
          <p:spPr>
            <a:xfrm rot="10800000" flipH="1">
              <a:off x="6844425" y="4500125"/>
              <a:ext cx="452400" cy="3408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" name="Google Shape;172;p22"/>
            <p:cNvCxnSpPr/>
            <p:nvPr/>
          </p:nvCxnSpPr>
          <p:spPr>
            <a:xfrm rot="10800000" flipH="1">
              <a:off x="6857925" y="4415525"/>
              <a:ext cx="408300" cy="624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22"/>
            <p:cNvSpPr txBox="1"/>
            <p:nvPr/>
          </p:nvSpPr>
          <p:spPr>
            <a:xfrm>
              <a:off x="7301625" y="4248425"/>
              <a:ext cx="2286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Cells, traces, spikes</a:t>
              </a:r>
              <a:endParaRPr sz="800"/>
            </a:p>
          </p:txBody>
        </p:sp>
      </p:grpSp>
      <p:sp>
        <p:nvSpPr>
          <p:cNvPr id="174" name="Google Shape;174;p22"/>
          <p:cNvSpPr txBox="1"/>
          <p:nvPr/>
        </p:nvSpPr>
        <p:spPr>
          <a:xfrm>
            <a:off x="107575" y="73950"/>
            <a:ext cx="276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Ingestion routines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5876350" y="100825"/>
            <a:ext cx="249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The main pipeline</a:t>
            </a:r>
            <a:endParaRPr sz="2000" b="1"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5" y="0"/>
            <a:ext cx="36125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5748625" y="1326350"/>
            <a:ext cx="303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Tracking data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48625" y="1767875"/>
            <a:ext cx="30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Imaging analysis (cells, traces, spikes)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5748625" y="884825"/>
            <a:ext cx="303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Imaging meta information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39275" y="-100"/>
            <a:ext cx="3872700" cy="51435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l="38709" t="32158" r="36907" b="37645"/>
          <a:stretch/>
        </p:blipFill>
        <p:spPr>
          <a:xfrm>
            <a:off x="1978950" y="1654000"/>
            <a:ext cx="880800" cy="1553124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l="64024" t="31243" b="27319"/>
          <a:stretch/>
        </p:blipFill>
        <p:spPr>
          <a:xfrm>
            <a:off x="2893350" y="1606925"/>
            <a:ext cx="1299625" cy="213135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 t="30718" r="62961" b="50000"/>
          <a:stretch/>
        </p:blipFill>
        <p:spPr>
          <a:xfrm>
            <a:off x="580475" y="1580025"/>
            <a:ext cx="1337975" cy="991725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8" name="Google Shape;188;p23"/>
          <p:cNvPicPr preferRelativeResize="0"/>
          <p:nvPr/>
        </p:nvPicPr>
        <p:blipFill rotWithShape="1">
          <a:blip r:embed="rId4">
            <a:alphaModFix/>
          </a:blip>
          <a:srcRect l="1994" t="6388" r="2557" b="8324"/>
          <a:stretch/>
        </p:blipFill>
        <p:spPr>
          <a:xfrm>
            <a:off x="4043079" y="3903675"/>
            <a:ext cx="4948521" cy="123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5" y="0"/>
            <a:ext cx="36125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/>
          <p:nvPr/>
        </p:nvSpPr>
        <p:spPr>
          <a:xfrm>
            <a:off x="439275" y="-100"/>
            <a:ext cx="3872700" cy="5143500"/>
          </a:xfrm>
          <a:prstGeom prst="rect">
            <a:avLst/>
          </a:prstGeom>
          <a:solidFill>
            <a:srgbClr val="FFFFFF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t="30718" r="62961" b="50000"/>
          <a:stretch/>
        </p:blipFill>
        <p:spPr>
          <a:xfrm>
            <a:off x="580475" y="1580025"/>
            <a:ext cx="1337975" cy="991725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l="1994" t="27247" r="2557" b="63945"/>
          <a:stretch/>
        </p:blipFill>
        <p:spPr>
          <a:xfrm>
            <a:off x="4043075" y="4208925"/>
            <a:ext cx="4948526" cy="127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4"/>
          <p:cNvGrpSpPr/>
          <p:nvPr/>
        </p:nvGrpSpPr>
        <p:grpSpPr>
          <a:xfrm>
            <a:off x="1978950" y="884825"/>
            <a:ext cx="7012649" cy="4255976"/>
            <a:chOff x="1978950" y="884825"/>
            <a:chExt cx="7012649" cy="4255976"/>
          </a:xfrm>
        </p:grpSpPr>
        <p:sp>
          <p:nvSpPr>
            <p:cNvPr id="198" name="Google Shape;198;p24"/>
            <p:cNvSpPr txBox="1"/>
            <p:nvPr/>
          </p:nvSpPr>
          <p:spPr>
            <a:xfrm>
              <a:off x="5748625" y="884825"/>
              <a:ext cx="303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Imaging meta information</a:t>
              </a:r>
              <a:endParaRPr/>
            </a:p>
          </p:txBody>
        </p:sp>
        <p:grpSp>
          <p:nvGrpSpPr>
            <p:cNvPr id="199" name="Google Shape;199;p24"/>
            <p:cNvGrpSpPr/>
            <p:nvPr/>
          </p:nvGrpSpPr>
          <p:grpSpPr>
            <a:xfrm>
              <a:off x="1978950" y="1326350"/>
              <a:ext cx="7012649" cy="3814451"/>
              <a:chOff x="2131350" y="1326350"/>
              <a:chExt cx="7012649" cy="3814451"/>
            </a:xfrm>
          </p:grpSpPr>
          <p:grpSp>
            <p:nvGrpSpPr>
              <p:cNvPr id="200" name="Google Shape;200;p24"/>
              <p:cNvGrpSpPr/>
              <p:nvPr/>
            </p:nvGrpSpPr>
            <p:grpSpPr>
              <a:xfrm>
                <a:off x="2131350" y="1326350"/>
                <a:ext cx="6802075" cy="2411925"/>
                <a:chOff x="2131350" y="1326350"/>
                <a:chExt cx="6802075" cy="2411925"/>
              </a:xfrm>
            </p:grpSpPr>
            <p:sp>
              <p:nvSpPr>
                <p:cNvPr id="201" name="Google Shape;201;p24"/>
                <p:cNvSpPr txBox="1"/>
                <p:nvPr/>
              </p:nvSpPr>
              <p:spPr>
                <a:xfrm>
                  <a:off x="5901025" y="1326350"/>
                  <a:ext cx="3032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457200" lvl="0" indent="-317500" algn="l" rtl="0">
                    <a:spcBef>
                      <a:spcPts val="0"/>
                    </a:spcBef>
                    <a:spcAft>
                      <a:spcPts val="0"/>
                    </a:spcAft>
                    <a:buSzPts val="1400"/>
                    <a:buChar char="●"/>
                  </a:pPr>
                  <a:r>
                    <a:rPr lang="en"/>
                    <a:t>Tracking data</a:t>
                  </a:r>
                  <a:endParaRPr/>
                </a:p>
              </p:txBody>
            </p:sp>
            <p:sp>
              <p:nvSpPr>
                <p:cNvPr id="202" name="Google Shape;202;p24"/>
                <p:cNvSpPr txBox="1"/>
                <p:nvPr/>
              </p:nvSpPr>
              <p:spPr>
                <a:xfrm>
                  <a:off x="5901025" y="1767875"/>
                  <a:ext cx="3032400" cy="61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457200" lvl="0" indent="-317500" algn="l" rtl="0">
                    <a:spcBef>
                      <a:spcPts val="0"/>
                    </a:spcBef>
                    <a:spcAft>
                      <a:spcPts val="0"/>
                    </a:spcAft>
                    <a:buSzPts val="1400"/>
                    <a:buChar char="●"/>
                  </a:pPr>
                  <a:r>
                    <a:rPr lang="en"/>
                    <a:t>Imaging analysis (cells, traces, spikes)</a:t>
                  </a:r>
                  <a:endParaRPr/>
                </a:p>
              </p:txBody>
            </p:sp>
            <p:pic>
              <p:nvPicPr>
                <p:cNvPr id="203" name="Google Shape;203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38709" t="32158" r="36907" b="37645"/>
                <a:stretch/>
              </p:blipFill>
              <p:spPr>
                <a:xfrm>
                  <a:off x="2131350" y="1654000"/>
                  <a:ext cx="880800" cy="155312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204" name="Google Shape;204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4024" t="31243" b="27319"/>
                <a:stretch/>
              </p:blipFill>
              <p:spPr>
                <a:xfrm>
                  <a:off x="3045750" y="1606925"/>
                  <a:ext cx="1299625" cy="213135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</p:grpSp>
          <p:pic>
            <p:nvPicPr>
              <p:cNvPr id="205" name="Google Shape;205;p24"/>
              <p:cNvPicPr preferRelativeResize="0"/>
              <p:nvPr/>
            </p:nvPicPr>
            <p:blipFill rotWithShape="1">
              <a:blip r:embed="rId4">
                <a:alphaModFix/>
              </a:blip>
              <a:srcRect l="1994" t="6388" r="2557" b="8324"/>
              <a:stretch/>
            </p:blipFill>
            <p:spPr>
              <a:xfrm>
                <a:off x="4195479" y="3903675"/>
                <a:ext cx="4948521" cy="12371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6" name="Google Shape;206;p24"/>
          <p:cNvGrpSpPr/>
          <p:nvPr/>
        </p:nvGrpSpPr>
        <p:grpSpPr>
          <a:xfrm>
            <a:off x="3825700" y="1701575"/>
            <a:ext cx="5322600" cy="1399200"/>
            <a:chOff x="3821450" y="1983400"/>
            <a:chExt cx="5322600" cy="1399200"/>
          </a:xfrm>
        </p:grpSpPr>
        <p:sp>
          <p:nvSpPr>
            <p:cNvPr id="207" name="Google Shape;207;p24"/>
            <p:cNvSpPr/>
            <p:nvPr/>
          </p:nvSpPr>
          <p:spPr>
            <a:xfrm>
              <a:off x="3821450" y="1983400"/>
              <a:ext cx="5322600" cy="139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24"/>
            <p:cNvGrpSpPr/>
            <p:nvPr/>
          </p:nvGrpSpPr>
          <p:grpSpPr>
            <a:xfrm>
              <a:off x="3882075" y="1983425"/>
              <a:ext cx="5261925" cy="1399075"/>
              <a:chOff x="3882075" y="1983425"/>
              <a:chExt cx="5261925" cy="1399075"/>
            </a:xfrm>
          </p:grpSpPr>
          <p:pic>
            <p:nvPicPr>
              <p:cNvPr id="209" name="Google Shape;209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882075" y="2259100"/>
                <a:ext cx="5261925" cy="1123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" name="Google Shape;210;p24"/>
              <p:cNvSpPr txBox="1"/>
              <p:nvPr/>
            </p:nvSpPr>
            <p:spPr>
              <a:xfrm>
                <a:off x="3882075" y="1983425"/>
                <a:ext cx="223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/>
                  <a:t>Tif </a:t>
                </a:r>
                <a:r>
                  <a:rPr lang="en"/>
                  <a:t>and </a:t>
                </a:r>
                <a:r>
                  <a:rPr lang="en" b="1"/>
                  <a:t>Tif.SI c</a:t>
                </a:r>
                <a:r>
                  <a:rPr lang="en"/>
                  <a:t>ontents</a:t>
                </a:r>
                <a:endParaRPr/>
              </a:p>
            </p:txBody>
          </p:sp>
        </p:grpSp>
      </p:grpSp>
      <p:sp>
        <p:nvSpPr>
          <p:cNvPr id="211" name="Google Shape;211;p24"/>
          <p:cNvSpPr txBox="1"/>
          <p:nvPr/>
        </p:nvSpPr>
        <p:spPr>
          <a:xfrm>
            <a:off x="5150225" y="100825"/>
            <a:ext cx="348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Imaging meta information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On-screen Show (16:9)</PresentationFormat>
  <Paragraphs>80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Source Sans Pro</vt:lpstr>
      <vt:lpstr>Arial</vt:lpstr>
      <vt:lpstr>Helvetica Neue Light</vt:lpstr>
      <vt:lpstr>Source Sans Pro SemiBold</vt:lpstr>
      <vt:lpstr>Simple Light</vt:lpstr>
      <vt:lpstr>Moser | DataJoint Imaging </vt:lpstr>
      <vt:lpstr>What to get out of this session?</vt:lpstr>
      <vt:lpstr>What are data pipelines</vt:lpstr>
      <vt:lpstr>Why use data 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 for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Moser | DataJoint Imaging </dc:title>
  <dc:creator>Simon Ball</dc:creator>
  <cp:lastModifiedBy>Simon Ball</cp:lastModifiedBy>
  <cp:revision>1</cp:revision>
  <dcterms:modified xsi:type="dcterms:W3CDTF">2021-05-06T14:36:32Z</dcterms:modified>
</cp:coreProperties>
</file>