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3" r:id="rId3"/>
    <p:sldId id="281" r:id="rId4"/>
    <p:sldId id="282" r:id="rId5"/>
    <p:sldId id="259" r:id="rId6"/>
    <p:sldId id="271" r:id="rId7"/>
    <p:sldId id="274" r:id="rId8"/>
    <p:sldId id="261" r:id="rId9"/>
    <p:sldId id="275" r:id="rId10"/>
    <p:sldId id="276" r:id="rId11"/>
    <p:sldId id="280" r:id="rId12"/>
    <p:sldId id="277" r:id="rId13"/>
    <p:sldId id="268" r:id="rId14"/>
    <p:sldId id="262" r:id="rId15"/>
    <p:sldId id="278" r:id="rId16"/>
    <p:sldId id="283" r:id="rId17"/>
    <p:sldId id="266" r:id="rId18"/>
    <p:sldId id="279" r:id="rId19"/>
    <p:sldId id="270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588" autoAdjust="0"/>
  </p:normalViewPr>
  <p:slideViewPr>
    <p:cSldViewPr snapToGrid="0">
      <p:cViewPr varScale="1">
        <p:scale>
          <a:sx n="80" d="100"/>
          <a:sy n="80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A0C4-74EC-4E0F-9113-1B8602BD3C5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3ACA5-5F3D-4A84-8881-60C52651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either trigger a clustering, or insert a performed clustering: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3ACA5-5F3D-4A84-8881-60C526519D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B44E-47B5-487E-B4A5-96EDC3ABC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701B1-B3EB-48D9-AC01-77618D0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1377-45A2-418F-B101-F34ABF4A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1414-BEFD-4962-BE05-C56C58467B0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6B3F1-437A-4051-B073-48BF6B8A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09E2E-B054-43E2-B69F-372AC3F6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9934-B0A8-4BA0-BCAB-00026261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7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C741-EEBB-4C78-8A9C-4CA6736D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074D4-7085-4CF4-8258-909C2CFE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238D1-07ED-4EEF-BC51-6420E72B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1414-BEFD-4962-BE05-C56C58467B0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02C3-6BD5-48D9-974E-3D343534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1DDCA-8492-422F-849D-4F61A5B9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9934-B0A8-4BA0-BCAB-00026261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7FA32-4831-4821-A49C-C04AA5AB4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EA5EF-C795-41EE-8DB0-725E7B39E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1FB3B-40A0-4E58-9DF5-99207932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1414-BEFD-4962-BE05-C56C58467B0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2CA3-8D44-4778-9C80-24C63BD1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627D3-32A3-40EF-9D40-2235C062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9934-B0A8-4BA0-BCAB-00026261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2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F2CA-7115-433C-BB31-FF1CA0AA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7491-0477-49FD-AA33-6030503B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EC964-8472-4325-8938-B9BB0751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1414-BEFD-4962-BE05-C56C58467B0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6F6C-C4D5-4649-A8F1-D6F1BB46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22DCB-1682-453F-9E7A-EC5C40D0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9934-B0A8-4BA0-BCAB-00026261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CE7A-910D-46C3-A678-648C6EEA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2CF46-37BE-4D0C-A9EA-A8EFF1062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EB96-790B-4F71-A8F6-8F8A1F71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1414-BEFD-4962-BE05-C56C58467B0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DBE09-D1D7-4E27-BC8D-E46A891E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6856-F839-4FBF-9F95-EF138A27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9934-B0A8-4BA0-BCAB-00026261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D2D7-1A5D-4642-9525-FA521414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3BD5-17F6-4EC3-A3A6-8AF21A43A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5028F-62A4-4FC5-8492-AB8C928A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0A4A-E338-4DF5-BE0B-342495AD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1414-BEFD-4962-BE05-C56C58467B0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60AA3-CA3F-466F-961E-75B57ABA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FA5B4-CE3F-4904-A02B-9042AE04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9934-B0A8-4BA0-BCAB-00026261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7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7600-C20A-4A2A-89D8-F7B70411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8F189-D461-4109-B779-DEAD53A8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E6518-AB56-490B-AE4A-D3C645E8A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EF74B-9220-410C-BC25-720BE6B97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8C04F-9D8B-49C8-B632-B7BA3D72B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86180-D80B-4B26-8617-5828A469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1414-BEFD-4962-BE05-C56C58467B0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3F9D8-3BE5-4F14-89C6-304B655F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C92DB-8BEB-4DC6-A90E-59F23FAD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9934-B0A8-4BA0-BCAB-00026261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6135-B005-482B-994D-C721CD2A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D28DF-DC0D-400F-8244-845D63DB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1414-BEFD-4962-BE05-C56C58467B0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F20E6-1777-414D-ACD9-F14D77C1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3A141-2A92-4B59-BB18-564F2E7F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9934-B0A8-4BA0-BCAB-00026261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8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C3020-228F-4C8A-B566-B0A13936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1414-BEFD-4962-BE05-C56C58467B0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91964-B661-43C8-A239-77D8802B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813AB-878B-40DF-BE16-3E6FDB6B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9934-B0A8-4BA0-BCAB-00026261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B3FC-265F-455D-BF4F-796AC48B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9AC4-C16D-4455-ACC7-D781F7CC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A4E0B-DADC-4617-86A3-39F27F95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A1A2C-9179-4819-BEC0-45200AA6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1414-BEFD-4962-BE05-C56C58467B0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6579F-4D8B-468F-9212-D4D07AE0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A0C9D-612E-4687-8E91-2821EC6A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9934-B0A8-4BA0-BCAB-00026261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B2A7-C13B-4519-BE5F-2A3A4D0E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55130-0A5D-490D-A600-775BA5579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10237-0913-42DA-A332-84CCDF2A8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08A04-FCA8-4C3A-9248-EF37EF07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1414-BEFD-4962-BE05-C56C58467B0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DC282-430B-439B-B342-02428CEC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7C9C8-715D-44F5-A64D-9A0615D3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9934-B0A8-4BA0-BCAB-00026261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848BB-D9CE-4DB0-81AD-D19FC9D5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C8B2C-15F0-41F8-B9F4-45156676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F7207-952B-461C-A8CE-9B8450739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E1414-BEFD-4962-BE05-C56C58467B0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140C0-F746-4279-993C-119A27BDE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14EC-D17C-4514-86D8-46A657DA5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9934-B0A8-4BA0-BCAB-00026261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4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tmp"/><Relationship Id="rId5" Type="http://schemas.openxmlformats.org/officeDocument/2006/relationships/image" Target="../media/image31.tmp"/><Relationship Id="rId4" Type="http://schemas.openxmlformats.org/officeDocument/2006/relationships/image" Target="../media/image22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98FA-8A92-4128-AFE8-9757C2790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</a:t>
            </a:r>
            <a:r>
              <a:rPr lang="en-US" dirty="0" err="1"/>
              <a:t>Ephys</a:t>
            </a:r>
            <a:r>
              <a:rPr lang="en-US" dirty="0"/>
              <a:t>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C17BB-36B7-436C-8A32-EC132ECDF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 closer look to the workflow and ingestion routine</a:t>
            </a:r>
          </a:p>
        </p:txBody>
      </p:sp>
    </p:spTree>
    <p:extLst>
      <p:ext uri="{BB962C8B-B14F-4D97-AF65-F5344CB8AC3E}">
        <p14:creationId xmlns:p14="http://schemas.microsoft.com/office/powerpoint/2010/main" val="326050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5D42EF-8319-4FC2-BBAB-7A9442B0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3902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Ingestion of Recording and Tracking - </a:t>
            </a:r>
            <a:r>
              <a:rPr lang="en-US" sz="3200" b="1" dirty="0" err="1"/>
              <a:t>Neuralynx</a:t>
            </a:r>
            <a:endParaRPr lang="en-US" sz="32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DE1D76-BF60-4480-8BF4-CA288EDA3EA8}"/>
              </a:ext>
            </a:extLst>
          </p:cNvPr>
          <p:cNvGrpSpPr>
            <a:grpSpLocks noChangeAspect="1"/>
          </p:cNvGrpSpPr>
          <p:nvPr/>
        </p:nvGrpSpPr>
        <p:grpSpPr>
          <a:xfrm>
            <a:off x="312517" y="1186542"/>
            <a:ext cx="5416951" cy="4065456"/>
            <a:chOff x="231494" y="1812841"/>
            <a:chExt cx="5715115" cy="428923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31CB60-3686-489D-8F3B-D3FEE018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94" y="1859751"/>
              <a:ext cx="2377037" cy="34229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5C524B-7F26-4E20-A25F-E9A567E2B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364" y="1872336"/>
              <a:ext cx="2746798" cy="343349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89EC86-3F5F-40A6-A470-4D4013699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1104" y="1812841"/>
              <a:ext cx="2535505" cy="428923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201F6D-F1BD-44F3-BB99-E6F3FD4AC7FD}"/>
              </a:ext>
            </a:extLst>
          </p:cNvPr>
          <p:cNvSpPr txBox="1"/>
          <p:nvPr/>
        </p:nvSpPr>
        <p:spPr>
          <a:xfrm>
            <a:off x="6830204" y="1338184"/>
            <a:ext cx="5184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Neuralynx</a:t>
            </a:r>
            <a:r>
              <a:rPr lang="en-US" sz="2000" dirty="0"/>
              <a:t> session indicated by the </a:t>
            </a:r>
            <a:r>
              <a:rPr lang="en-US" sz="2000" b="1" dirty="0"/>
              <a:t>.</a:t>
            </a:r>
            <a:r>
              <a:rPr lang="en-US" sz="2000" b="1" dirty="0" err="1"/>
              <a:t>ncs</a:t>
            </a:r>
            <a:r>
              <a:rPr lang="en-US" sz="2000" dirty="0"/>
              <a:t> 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55F0FF-E692-4E60-B250-3C0CE2D6F352}"/>
              </a:ext>
            </a:extLst>
          </p:cNvPr>
          <p:cNvSpPr txBox="1"/>
          <p:nvPr/>
        </p:nvSpPr>
        <p:spPr>
          <a:xfrm>
            <a:off x="6830205" y="1788936"/>
            <a:ext cx="395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One recording per session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7554B-029F-4AEB-A28D-9A7389DBF00A}"/>
              </a:ext>
            </a:extLst>
          </p:cNvPr>
          <p:cNvSpPr txBox="1"/>
          <p:nvPr/>
        </p:nvSpPr>
        <p:spPr>
          <a:xfrm>
            <a:off x="6830205" y="2316462"/>
            <a:ext cx="395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Tracking identified by the </a:t>
            </a:r>
            <a:r>
              <a:rPr lang="en-US" sz="2000" b="1" dirty="0"/>
              <a:t>.</a:t>
            </a:r>
            <a:r>
              <a:rPr lang="en-US" sz="2000" b="1" dirty="0" err="1"/>
              <a:t>nvt</a:t>
            </a:r>
            <a:r>
              <a:rPr lang="en-US" sz="2000" dirty="0"/>
              <a:t>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B0D4C-D530-4D2C-946E-1A0DB0072C96}"/>
              </a:ext>
            </a:extLst>
          </p:cNvPr>
          <p:cNvSpPr txBox="1"/>
          <p:nvPr/>
        </p:nvSpPr>
        <p:spPr>
          <a:xfrm>
            <a:off x="6830205" y="2802701"/>
            <a:ext cx="395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Tetrode(s) identified by </a:t>
            </a:r>
            <a:r>
              <a:rPr lang="en-US" sz="2000" b="1" dirty="0"/>
              <a:t>.</a:t>
            </a:r>
            <a:r>
              <a:rPr lang="en-US" sz="2000" b="1" dirty="0" err="1"/>
              <a:t>ncs</a:t>
            </a:r>
            <a:r>
              <a:rPr lang="en-US" sz="2000" dirty="0"/>
              <a:t> files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636F4F-B8B7-4748-9F43-0C15C353827F}"/>
              </a:ext>
            </a:extLst>
          </p:cNvPr>
          <p:cNvSpPr txBox="1"/>
          <p:nvPr/>
        </p:nvSpPr>
        <p:spPr>
          <a:xfrm>
            <a:off x="6830205" y="3288940"/>
            <a:ext cx="395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probes?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BB4F19-AB5B-4383-B801-9CE8740BF3DF}"/>
              </a:ext>
            </a:extLst>
          </p:cNvPr>
          <p:cNvSpPr txBox="1"/>
          <p:nvPr/>
        </p:nvSpPr>
        <p:spPr>
          <a:xfrm>
            <a:off x="6830205" y="3775179"/>
            <a:ext cx="495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inferred based on the information</a:t>
            </a:r>
            <a:br>
              <a:rPr lang="en-US" sz="2000" dirty="0"/>
            </a:br>
            <a:r>
              <a:rPr lang="en-US" sz="2000" dirty="0"/>
              <a:t>in Probe Associations inserted with Session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9F9F42-A780-4A72-B646-0C5D6325D1DD}"/>
              </a:ext>
            </a:extLst>
          </p:cNvPr>
          <p:cNvGrpSpPr/>
          <p:nvPr/>
        </p:nvGrpSpPr>
        <p:grpSpPr>
          <a:xfrm>
            <a:off x="2377552" y="5402911"/>
            <a:ext cx="8534915" cy="1366661"/>
            <a:chOff x="1955920" y="5096988"/>
            <a:chExt cx="8534915" cy="136666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F7F755-800C-44DE-BDE9-A2075CD8C2B5}"/>
                </a:ext>
              </a:extLst>
            </p:cNvPr>
            <p:cNvGrpSpPr/>
            <p:nvPr/>
          </p:nvGrpSpPr>
          <p:grpSpPr>
            <a:xfrm>
              <a:off x="1955920" y="5511016"/>
              <a:ext cx="8534915" cy="952633"/>
              <a:chOff x="548539" y="4373979"/>
              <a:chExt cx="8534915" cy="95263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FB30755-869A-4C1F-8E3A-A9D7AB518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539" y="4373979"/>
                <a:ext cx="7373379" cy="952633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4CCAA0-D9EA-4483-8BB3-52FEEAF5EB8A}"/>
                  </a:ext>
                </a:extLst>
              </p:cNvPr>
              <p:cNvSpPr txBox="1"/>
              <p:nvPr/>
            </p:nvSpPr>
            <p:spPr>
              <a:xfrm>
                <a:off x="7845718" y="4756245"/>
                <a:ext cx="1237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[1, 2, 3, 4]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2B164D-A5F8-4F90-AD6B-1A8BBAD49321}"/>
                  </a:ext>
                </a:extLst>
              </p:cNvPr>
              <p:cNvSpPr txBox="1"/>
              <p:nvPr/>
            </p:nvSpPr>
            <p:spPr>
              <a:xfrm>
                <a:off x="7845718" y="4995144"/>
                <a:ext cx="1237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[5, 6, 7, 8]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A5A739-A664-4BA2-969E-42C08FD5C525}"/>
                </a:ext>
              </a:extLst>
            </p:cNvPr>
            <p:cNvSpPr/>
            <p:nvPr/>
          </p:nvSpPr>
          <p:spPr>
            <a:xfrm>
              <a:off x="1955920" y="5096988"/>
              <a:ext cx="38749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acquisition.Session.TetrodeProbeAssociation</a:t>
              </a:r>
              <a:r>
                <a:rPr lang="en-US" sz="1400" dirty="0"/>
                <a:t> &amp; key</a:t>
              </a: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5493A65-30B9-4319-A84D-1D49B9C4B72D}"/>
              </a:ext>
            </a:extLst>
          </p:cNvPr>
          <p:cNvSpPr/>
          <p:nvPr/>
        </p:nvSpPr>
        <p:spPr>
          <a:xfrm>
            <a:off x="1992894" y="1242933"/>
            <a:ext cx="1143845" cy="33386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526E997-3A1F-4658-9469-0B2337047701}"/>
              </a:ext>
            </a:extLst>
          </p:cNvPr>
          <p:cNvSpPr/>
          <p:nvPr/>
        </p:nvSpPr>
        <p:spPr>
          <a:xfrm>
            <a:off x="3294641" y="4979153"/>
            <a:ext cx="1227187" cy="3408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0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9F5B41-1A0A-4193-8082-AA5F23A8C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83" y="947219"/>
            <a:ext cx="9381033" cy="3756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CD519B-F378-4BFE-B347-B8AC411F5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4" y="5683169"/>
            <a:ext cx="11326305" cy="8912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49E71-AD2D-4071-8673-E73B7846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3902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Tetrode Probe Association</a:t>
            </a:r>
          </a:p>
        </p:txBody>
      </p:sp>
    </p:spTree>
    <p:extLst>
      <p:ext uri="{BB962C8B-B14F-4D97-AF65-F5344CB8AC3E}">
        <p14:creationId xmlns:p14="http://schemas.microsoft.com/office/powerpoint/2010/main" val="371733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B55C-A875-4B20-9E75-E83C0B62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203616"/>
            <a:ext cx="10515600" cy="701675"/>
          </a:xfrm>
        </p:spPr>
        <p:txBody>
          <a:bodyPr/>
          <a:lstStyle/>
          <a:p>
            <a:r>
              <a:rPr lang="en-US" sz="3200" b="1" dirty="0"/>
              <a:t>Ingestion of Recording and Tracking - </a:t>
            </a:r>
            <a:r>
              <a:rPr lang="en-US" sz="3200" b="1" dirty="0" err="1"/>
              <a:t>Neuropixels</a:t>
            </a:r>
            <a:endParaRPr lang="en-US" sz="32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BE584F-13C0-4976-A68D-6B0F6A5530E5}"/>
              </a:ext>
            </a:extLst>
          </p:cNvPr>
          <p:cNvGrpSpPr/>
          <p:nvPr/>
        </p:nvGrpSpPr>
        <p:grpSpPr>
          <a:xfrm>
            <a:off x="2734615" y="1322041"/>
            <a:ext cx="3437565" cy="2626754"/>
            <a:chOff x="3116201" y="1140565"/>
            <a:chExt cx="3123748" cy="245623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18DC3B6-645B-40EB-9F35-B5506B9BA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71" y="1310480"/>
              <a:ext cx="2610214" cy="22863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4E8796-CEFC-4A64-A933-826EC5734D32}"/>
                </a:ext>
              </a:extLst>
            </p:cNvPr>
            <p:cNvSpPr txBox="1"/>
            <p:nvPr/>
          </p:nvSpPr>
          <p:spPr>
            <a:xfrm>
              <a:off x="3116201" y="1140565"/>
              <a:ext cx="3123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…/2018-07-03_19-10-39/probe_1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973C7C-E3C3-45A4-B272-300C87624EB4}"/>
              </a:ext>
            </a:extLst>
          </p:cNvPr>
          <p:cNvGrpSpPr/>
          <p:nvPr/>
        </p:nvGrpSpPr>
        <p:grpSpPr>
          <a:xfrm>
            <a:off x="2734616" y="4218114"/>
            <a:ext cx="3437565" cy="2639886"/>
            <a:chOff x="3108851" y="4037491"/>
            <a:chExt cx="3123748" cy="246851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54A6AF-A5C6-49A5-A91A-5A810ED7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71" y="4238738"/>
              <a:ext cx="2448267" cy="226726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689D0D-E099-4633-A92B-AEC129D60C9F}"/>
                </a:ext>
              </a:extLst>
            </p:cNvPr>
            <p:cNvSpPr txBox="1"/>
            <p:nvPr/>
          </p:nvSpPr>
          <p:spPr>
            <a:xfrm>
              <a:off x="3108851" y="4037491"/>
              <a:ext cx="3123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…/2018-07-03_19-10-39/probe_2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E23B8D-7C5A-4DBB-B48F-E8B3ACF33966}"/>
              </a:ext>
            </a:extLst>
          </p:cNvPr>
          <p:cNvGrpSpPr/>
          <p:nvPr/>
        </p:nvGrpSpPr>
        <p:grpSpPr>
          <a:xfrm>
            <a:off x="41352" y="1322041"/>
            <a:ext cx="2872441" cy="2047640"/>
            <a:chOff x="238288" y="2591442"/>
            <a:chExt cx="2610214" cy="19147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DCB531-F39C-4D50-ACB9-136DD4990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375" y="2886680"/>
              <a:ext cx="1533739" cy="161947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7CEF13-E9F2-48A0-91FD-2A19EDA12C88}"/>
                </a:ext>
              </a:extLst>
            </p:cNvPr>
            <p:cNvSpPr txBox="1"/>
            <p:nvPr/>
          </p:nvSpPr>
          <p:spPr>
            <a:xfrm>
              <a:off x="238288" y="2591442"/>
              <a:ext cx="26102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…/2018-07-03_19-10-39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34FFB90-C1D0-4E92-9EAD-E9012D6ED7BA}"/>
              </a:ext>
            </a:extLst>
          </p:cNvPr>
          <p:cNvSpPr txBox="1"/>
          <p:nvPr/>
        </p:nvSpPr>
        <p:spPr>
          <a:xfrm>
            <a:off x="6493863" y="1521517"/>
            <a:ext cx="5686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Neuropixels</a:t>
            </a:r>
            <a:r>
              <a:rPr lang="en-US" sz="2000" dirty="0"/>
              <a:t> session identified by the </a:t>
            </a:r>
            <a:r>
              <a:rPr lang="en-US" sz="2000" b="1" dirty="0"/>
              <a:t>.</a:t>
            </a:r>
            <a:r>
              <a:rPr lang="en-US" sz="2000" b="1" dirty="0" err="1"/>
              <a:t>ap.bin</a:t>
            </a:r>
            <a:r>
              <a:rPr lang="en-US" sz="2000" dirty="0"/>
              <a:t>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recordings – multiple ‘.</a:t>
            </a:r>
            <a:r>
              <a:rPr lang="en-US" sz="2000" dirty="0" err="1"/>
              <a:t>ap.bin</a:t>
            </a:r>
            <a:r>
              <a:rPr lang="en-US" sz="2000" dirty="0"/>
              <a:t>’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766A28-25F4-4E47-AA4E-4935993ABB2A}"/>
              </a:ext>
            </a:extLst>
          </p:cNvPr>
          <p:cNvSpPr/>
          <p:nvPr/>
        </p:nvSpPr>
        <p:spPr>
          <a:xfrm>
            <a:off x="2905704" y="2458516"/>
            <a:ext cx="2020014" cy="2268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B1496E-CD48-4C3B-A590-EA3983B6FDB1}"/>
              </a:ext>
            </a:extLst>
          </p:cNvPr>
          <p:cNvSpPr/>
          <p:nvPr/>
        </p:nvSpPr>
        <p:spPr>
          <a:xfrm>
            <a:off x="2977081" y="5379249"/>
            <a:ext cx="2122257" cy="2311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0BA0C6-4D95-49F3-B73D-9B24E96C26F5}"/>
              </a:ext>
            </a:extLst>
          </p:cNvPr>
          <p:cNvSpPr txBox="1"/>
          <p:nvPr/>
        </p:nvSpPr>
        <p:spPr>
          <a:xfrm>
            <a:off x="6493864" y="2537015"/>
            <a:ext cx="508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Tracking identified by </a:t>
            </a:r>
            <a:r>
              <a:rPr lang="en-US" sz="2000" b="1" dirty="0"/>
              <a:t>.</a:t>
            </a:r>
            <a:r>
              <a:rPr lang="en-US" sz="2000" b="1" dirty="0" err="1"/>
              <a:t>mtv</a:t>
            </a:r>
            <a:r>
              <a:rPr lang="en-US" sz="2000" b="1" dirty="0"/>
              <a:t> </a:t>
            </a:r>
            <a:r>
              <a:rPr lang="en-US" sz="2000" dirty="0"/>
              <a:t>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Expect 1 tracking per session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757391-FB33-4141-BDDA-0C33972886FF}"/>
              </a:ext>
            </a:extLst>
          </p:cNvPr>
          <p:cNvGrpSpPr/>
          <p:nvPr/>
        </p:nvGrpSpPr>
        <p:grpSpPr>
          <a:xfrm>
            <a:off x="0" y="4285761"/>
            <a:ext cx="3437565" cy="1744200"/>
            <a:chOff x="0" y="4285761"/>
            <a:chExt cx="3437565" cy="17442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EA11C1-9313-442D-8661-723377817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" y="4547259"/>
              <a:ext cx="2457050" cy="148270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3E2832-B5C2-4605-B975-7F9568C6EE86}"/>
                </a:ext>
              </a:extLst>
            </p:cNvPr>
            <p:cNvSpPr txBox="1"/>
            <p:nvPr/>
          </p:nvSpPr>
          <p:spPr>
            <a:xfrm>
              <a:off x="0" y="4285761"/>
              <a:ext cx="3437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…/2018-07-03_19-10-39/motive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1E5CBD4-E1C5-4503-A09E-57BE7D82A645}"/>
              </a:ext>
            </a:extLst>
          </p:cNvPr>
          <p:cNvSpPr/>
          <p:nvPr/>
        </p:nvSpPr>
        <p:spPr>
          <a:xfrm>
            <a:off x="11352" y="4965068"/>
            <a:ext cx="2122257" cy="2311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CB1E22-2393-4D33-88BE-8D16880D7C58}"/>
              </a:ext>
            </a:extLst>
          </p:cNvPr>
          <p:cNvSpPr txBox="1"/>
          <p:nvPr/>
        </p:nvSpPr>
        <p:spPr>
          <a:xfrm>
            <a:off x="6504859" y="3296615"/>
            <a:ext cx="508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Synchronization info in </a:t>
            </a:r>
            <a:r>
              <a:rPr lang="en-US" sz="2000" b="1" dirty="0" err="1"/>
              <a:t>sync_all.mat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with field </a:t>
            </a:r>
            <a:r>
              <a:rPr lang="en-US" sz="2000" b="1" dirty="0" err="1"/>
              <a:t>syncNet_struct</a:t>
            </a:r>
            <a:r>
              <a:rPr lang="en-US" sz="200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CED20B-BBCF-4ABE-924D-D6B2284C86F1}"/>
              </a:ext>
            </a:extLst>
          </p:cNvPr>
          <p:cNvSpPr txBox="1"/>
          <p:nvPr/>
        </p:nvSpPr>
        <p:spPr>
          <a:xfrm>
            <a:off x="6493864" y="4085706"/>
            <a:ext cx="5084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Probe folders (probe_1, probe_2) are associated to the inserted probes via the Session’s Probe Associations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468E63-AD6B-4B28-B3BE-597A4EC5EFD5}"/>
              </a:ext>
            </a:extLst>
          </p:cNvPr>
          <p:cNvSpPr/>
          <p:nvPr/>
        </p:nvSpPr>
        <p:spPr>
          <a:xfrm>
            <a:off x="62199" y="2170216"/>
            <a:ext cx="1349912" cy="5509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 animBg="1"/>
      <p:bldP spid="32" grpId="0" animBg="1"/>
      <p:bldP spid="33" grpId="0"/>
      <p:bldP spid="37" grpId="0" animBg="1"/>
      <p:bldP spid="38" grpId="0"/>
      <p:bldP spid="39" grpId="0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3925A09-130F-40CF-88CF-B87D4BA76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717021"/>
            <a:ext cx="3914775" cy="2637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CB55C-A875-4B20-9E75-E83C0B62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203616"/>
            <a:ext cx="10515600" cy="701675"/>
          </a:xfrm>
        </p:spPr>
        <p:txBody>
          <a:bodyPr/>
          <a:lstStyle/>
          <a:p>
            <a:r>
              <a:rPr lang="en-US" sz="3200" b="1" dirty="0"/>
              <a:t>Ingestion of Recording and Tracking - </a:t>
            </a:r>
            <a:r>
              <a:rPr lang="en-US" sz="3200" b="1" dirty="0" err="1"/>
              <a:t>Neurologger</a:t>
            </a:r>
            <a:endParaRPr lang="en-US" sz="32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6D51AA-081E-4D6F-ACED-C866CC03FF88}"/>
              </a:ext>
            </a:extLst>
          </p:cNvPr>
          <p:cNvGrpSpPr>
            <a:grpSpLocks noChangeAspect="1"/>
          </p:cNvGrpSpPr>
          <p:nvPr/>
        </p:nvGrpSpPr>
        <p:grpSpPr>
          <a:xfrm>
            <a:off x="3368473" y="2478593"/>
            <a:ext cx="4170858" cy="3752085"/>
            <a:chOff x="4505204" y="2317229"/>
            <a:chExt cx="4267200" cy="38387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E3C694-D587-42AD-8B8F-93F8537F89C3}"/>
                </a:ext>
              </a:extLst>
            </p:cNvPr>
            <p:cNvSpPr/>
            <p:nvPr/>
          </p:nvSpPr>
          <p:spPr>
            <a:xfrm>
              <a:off x="4505204" y="2831995"/>
              <a:ext cx="4267200" cy="33239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 err="1"/>
                <a:t>bytesperflashfile</a:t>
              </a:r>
              <a:r>
                <a:rPr lang="en-US" sz="1400" dirty="0"/>
                <a:t>: 16777216</a:t>
              </a:r>
            </a:p>
            <a:p>
              <a:r>
                <a:rPr lang="en-US" sz="1400" dirty="0"/>
                <a:t>       </a:t>
              </a:r>
              <a:r>
                <a:rPr lang="en-US" sz="1400" dirty="0" err="1"/>
                <a:t>recordingtimeperfile_s</a:t>
              </a:r>
              <a:r>
                <a:rPr lang="en-US" sz="1400" dirty="0"/>
                <a:t>: 4.0960</a:t>
              </a:r>
            </a:p>
            <a:p>
              <a:r>
                <a:rPr lang="en-US" sz="1400" dirty="0"/>
                <a:t>                   </a:t>
              </a:r>
              <a:r>
                <a:rPr lang="en-US" sz="1400" dirty="0" err="1"/>
                <a:t>nheadstage</a:t>
              </a:r>
              <a:r>
                <a:rPr lang="en-US" sz="1400" dirty="0"/>
                <a:t>: 2</a:t>
              </a:r>
            </a:p>
            <a:p>
              <a:r>
                <a:rPr lang="en-US" sz="1400" dirty="0"/>
                <a:t>                </a:t>
              </a:r>
              <a:r>
                <a:rPr lang="en-US" sz="1400" dirty="0" err="1"/>
                <a:t>headstagetype</a:t>
              </a:r>
              <a:r>
                <a:rPr lang="en-US" sz="1400" dirty="0"/>
                <a:t>: 'stacked, with 36-pin </a:t>
              </a:r>
              <a:r>
                <a:rPr lang="en-US" sz="1400" dirty="0" err="1"/>
                <a:t>millmax</a:t>
              </a:r>
              <a:r>
                <a:rPr lang="en-US" sz="1400" dirty="0"/>
                <a:t>'</a:t>
              </a:r>
            </a:p>
            <a:p>
              <a:r>
                <a:rPr lang="en-US" sz="1400" dirty="0"/>
                <a:t>                </a:t>
              </a:r>
              <a:r>
                <a:rPr lang="en-US" sz="1400" dirty="0" err="1"/>
                <a:t>nchanperdrive</a:t>
              </a:r>
              <a:r>
                <a:rPr lang="en-US" sz="1400" dirty="0"/>
                <a:t>: 32</a:t>
              </a:r>
            </a:p>
            <a:p>
              <a:r>
                <a:rPr lang="en-US" sz="1400" dirty="0"/>
                <a:t>                        </a:t>
              </a:r>
              <a:r>
                <a:rPr lang="en-US" sz="1400" dirty="0" err="1"/>
                <a:t>nchan</a:t>
              </a:r>
              <a:r>
                <a:rPr lang="en-US" sz="1400" dirty="0"/>
                <a:t>: 64</a:t>
              </a:r>
            </a:p>
            <a:p>
              <a:r>
                <a:rPr lang="en-US" sz="1400" dirty="0"/>
                <a:t>                      </a:t>
              </a:r>
              <a:r>
                <a:rPr lang="en-US" sz="1400" dirty="0" err="1"/>
                <a:t>nsample</a:t>
              </a:r>
              <a:r>
                <a:rPr lang="en-US" sz="1400" dirty="0"/>
                <a:t>: 524288</a:t>
              </a:r>
            </a:p>
            <a:p>
              <a:r>
                <a:rPr lang="en-US" sz="1400" dirty="0"/>
                <a:t>                   </a:t>
              </a:r>
              <a:r>
                <a:rPr lang="en-US" sz="1400" dirty="0" err="1"/>
                <a:t>channelmap</a:t>
              </a:r>
              <a:r>
                <a:rPr lang="en-US" sz="1400" dirty="0"/>
                <a:t>: [64×1 int32]</a:t>
              </a:r>
            </a:p>
            <a:p>
              <a:r>
                <a:rPr lang="en-US" sz="1400" dirty="0"/>
                <a:t>                           fs: 32000</a:t>
              </a:r>
            </a:p>
            <a:p>
              <a:r>
                <a:rPr lang="en-US" sz="1400" dirty="0"/>
                <a:t>               </a:t>
              </a:r>
              <a:r>
                <a:rPr lang="en-US" sz="1400" dirty="0" err="1"/>
                <a:t>sampletime_sec</a:t>
              </a:r>
              <a:r>
                <a:rPr lang="en-US" sz="1400" dirty="0"/>
                <a:t>: 3.1250e-05</a:t>
              </a:r>
            </a:p>
            <a:p>
              <a:r>
                <a:rPr lang="en-US" sz="1400" dirty="0"/>
                <a:t>                      </a:t>
              </a:r>
              <a:r>
                <a:rPr lang="en-US" sz="1400" dirty="0" err="1"/>
                <a:t>filelog</a:t>
              </a:r>
              <a:r>
                <a:rPr lang="en-US" sz="1400" dirty="0"/>
                <a:t>: [440×1 double]</a:t>
              </a:r>
            </a:p>
            <a:p>
              <a:r>
                <a:rPr lang="en-US" sz="1400" dirty="0"/>
                <a:t>                     </a:t>
              </a:r>
              <a:r>
                <a:rPr lang="en-US" sz="1400" dirty="0" err="1"/>
                <a:t>ttlpulse</a:t>
              </a:r>
              <a:r>
                <a:rPr lang="en-US" sz="1400" dirty="0"/>
                <a:t>: [1800×1 double]</a:t>
              </a:r>
            </a:p>
            <a:p>
              <a:r>
                <a:rPr lang="en-US" sz="1400" dirty="0"/>
                <a:t>                   </a:t>
              </a:r>
              <a:r>
                <a:rPr lang="en-US" sz="1400" dirty="0" err="1"/>
                <a:t>eventtable</a:t>
              </a:r>
              <a:r>
                <a:rPr lang="en-US" sz="1400" dirty="0"/>
                <a:t>: [2267×6 table]</a:t>
              </a:r>
            </a:p>
            <a:p>
              <a:r>
                <a:rPr lang="en-US" sz="1400" dirty="0"/>
                <a:t>                        </a:t>
              </a:r>
              <a:r>
                <a:rPr lang="en-US" sz="1400" dirty="0" err="1"/>
                <a:t>nfile</a:t>
              </a:r>
              <a:r>
                <a:rPr lang="en-US" sz="1400" dirty="0"/>
                <a:t>: 440</a:t>
              </a:r>
            </a:p>
            <a:p>
              <a:r>
                <a:rPr lang="en-US" sz="1400" dirty="0"/>
                <a:t>                      session: [1×1 struct]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2E7558-E1A7-4B1A-B4CB-E43477B71EF6}"/>
                </a:ext>
              </a:extLst>
            </p:cNvPr>
            <p:cNvSpPr/>
            <p:nvPr/>
          </p:nvSpPr>
          <p:spPr>
            <a:xfrm>
              <a:off x="4505204" y="2317229"/>
              <a:ext cx="4267200" cy="5147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neurologger_header.mat</a:t>
              </a:r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35543F2-9BB8-41CF-8E25-EE192C434A68}"/>
              </a:ext>
            </a:extLst>
          </p:cNvPr>
          <p:cNvSpPr txBox="1"/>
          <p:nvPr/>
        </p:nvSpPr>
        <p:spPr>
          <a:xfrm>
            <a:off x="333375" y="1120078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Neurologger</a:t>
            </a:r>
            <a:r>
              <a:rPr lang="en-US" b="1" dirty="0"/>
              <a:t> session input directory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0E28AA-BF77-4A0C-A3F6-160B69C1C239}"/>
              </a:ext>
            </a:extLst>
          </p:cNvPr>
          <p:cNvSpPr txBox="1"/>
          <p:nvPr/>
        </p:nvSpPr>
        <p:spPr>
          <a:xfrm>
            <a:off x="8079372" y="1572876"/>
            <a:ext cx="4170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Neurologger</a:t>
            </a:r>
            <a:r>
              <a:rPr lang="en-US" sz="2000" dirty="0"/>
              <a:t> session identified by </a:t>
            </a:r>
            <a:r>
              <a:rPr lang="en-US" sz="2000" b="1" dirty="0" err="1"/>
              <a:t>neurologger_header.mat</a:t>
            </a:r>
            <a:r>
              <a:rPr lang="en-US" sz="2000" b="1" dirty="0"/>
              <a:t> </a:t>
            </a:r>
            <a:r>
              <a:rPr lang="en-US" sz="2000" dirty="0"/>
              <a:t>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recordings – multiple header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501419-C73A-4E5B-8039-4DA0B4D51D79}"/>
              </a:ext>
            </a:extLst>
          </p:cNvPr>
          <p:cNvSpPr/>
          <p:nvPr/>
        </p:nvSpPr>
        <p:spPr>
          <a:xfrm>
            <a:off x="356525" y="3452150"/>
            <a:ext cx="2317228" cy="3559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89FE09-F763-46D7-BE6A-A4D906FEF011}"/>
              </a:ext>
            </a:extLst>
          </p:cNvPr>
          <p:cNvSpPr txBox="1"/>
          <p:nvPr/>
        </p:nvSpPr>
        <p:spPr>
          <a:xfrm>
            <a:off x="8079372" y="3738570"/>
            <a:ext cx="5084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probes identified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nheadstage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nchanperdrive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19A7CE-5930-4F22-BC0C-5E76F000CA84}"/>
              </a:ext>
            </a:extLst>
          </p:cNvPr>
          <p:cNvSpPr txBox="1"/>
          <p:nvPr/>
        </p:nvSpPr>
        <p:spPr>
          <a:xfrm>
            <a:off x="8079372" y="4832948"/>
            <a:ext cx="417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recordings – identified in the </a:t>
            </a:r>
            <a:r>
              <a:rPr lang="en-US" sz="2000" b="1" dirty="0"/>
              <a:t>session</a:t>
            </a:r>
            <a:endParaRPr lang="en-US" sz="2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85A32E-2A02-4306-95FF-C23350854253}"/>
              </a:ext>
            </a:extLst>
          </p:cNvPr>
          <p:cNvSpPr/>
          <p:nvPr/>
        </p:nvSpPr>
        <p:spPr>
          <a:xfrm>
            <a:off x="3778772" y="6053559"/>
            <a:ext cx="2317228" cy="2660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C6C794-99F6-45FC-9946-0712410B45A7}"/>
              </a:ext>
            </a:extLst>
          </p:cNvPr>
          <p:cNvSpPr/>
          <p:nvPr/>
        </p:nvSpPr>
        <p:spPr>
          <a:xfrm>
            <a:off x="3629577" y="3452150"/>
            <a:ext cx="2317228" cy="266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A3CD2EA-39DF-4A12-BE87-32A18B4926BA}"/>
              </a:ext>
            </a:extLst>
          </p:cNvPr>
          <p:cNvSpPr/>
          <p:nvPr/>
        </p:nvSpPr>
        <p:spPr>
          <a:xfrm>
            <a:off x="3629577" y="3883292"/>
            <a:ext cx="2317228" cy="266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5027B-94D7-4048-ACDE-F048A4935288}"/>
              </a:ext>
            </a:extLst>
          </p:cNvPr>
          <p:cNvSpPr txBox="1"/>
          <p:nvPr/>
        </p:nvSpPr>
        <p:spPr>
          <a:xfrm>
            <a:off x="8079372" y="2906814"/>
            <a:ext cx="417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Tracking data loaded from the </a:t>
            </a:r>
            <a:r>
              <a:rPr lang="en-US" sz="2000" dirty="0" err="1"/>
              <a:t>optitrack</a:t>
            </a:r>
            <a:r>
              <a:rPr lang="en-US" sz="2000" dirty="0"/>
              <a:t> </a:t>
            </a:r>
            <a:r>
              <a:rPr lang="en-US" sz="2000" b="1" dirty="0"/>
              <a:t>.csv</a:t>
            </a:r>
            <a:r>
              <a:rPr lang="en-US" sz="2000" dirty="0"/>
              <a:t>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7FE82B1-EA8D-4C51-8DC8-61D3CA890F02}"/>
              </a:ext>
            </a:extLst>
          </p:cNvPr>
          <p:cNvSpPr/>
          <p:nvPr/>
        </p:nvSpPr>
        <p:spPr>
          <a:xfrm>
            <a:off x="163485" y="1702691"/>
            <a:ext cx="2317228" cy="3559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8" grpId="0"/>
      <p:bldP spid="11" grpId="0" animBg="1"/>
      <p:bldP spid="23" grpId="0"/>
      <p:bldP spid="25" grpId="0"/>
      <p:bldP spid="26" grpId="0" animBg="1"/>
      <p:bldP spid="27" grpId="0" animBg="1"/>
      <p:bldP spid="28" grpId="0" animBg="1"/>
      <p:bldP spid="29" grpId="0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FAA1A-D2D7-46E3-B52C-781731069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145"/>
            <a:ext cx="12192000" cy="18142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A8E581-1071-4286-BFC0-8CA445DA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3902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Ingestion of Recording and Tracking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6A27ECA8-1D50-4F58-AE72-CDA91B1C5692}"/>
              </a:ext>
            </a:extLst>
          </p:cNvPr>
          <p:cNvGraphicFramePr>
            <a:graphicFrameLocks noGrp="1"/>
          </p:cNvGraphicFramePr>
          <p:nvPr/>
        </p:nvGraphicFramePr>
        <p:xfrm>
          <a:off x="0" y="2765812"/>
          <a:ext cx="12192000" cy="409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22">
                  <a:extLst>
                    <a:ext uri="{9D8B030D-6E8A-4147-A177-3AD203B41FA5}">
                      <a16:colId xmlns:a16="http://schemas.microsoft.com/office/drawing/2014/main" val="2787342894"/>
                    </a:ext>
                  </a:extLst>
                </a:gridCol>
                <a:gridCol w="2584174">
                  <a:extLst>
                    <a:ext uri="{9D8B030D-6E8A-4147-A177-3AD203B41FA5}">
                      <a16:colId xmlns:a16="http://schemas.microsoft.com/office/drawing/2014/main" val="3340928262"/>
                    </a:ext>
                  </a:extLst>
                </a:gridCol>
                <a:gridCol w="2369488">
                  <a:extLst>
                    <a:ext uri="{9D8B030D-6E8A-4147-A177-3AD203B41FA5}">
                      <a16:colId xmlns:a16="http://schemas.microsoft.com/office/drawing/2014/main" val="3160291532"/>
                    </a:ext>
                  </a:extLst>
                </a:gridCol>
                <a:gridCol w="2806811">
                  <a:extLst>
                    <a:ext uri="{9D8B030D-6E8A-4147-A177-3AD203B41FA5}">
                      <a16:colId xmlns:a16="http://schemas.microsoft.com/office/drawing/2014/main" val="103304509"/>
                    </a:ext>
                  </a:extLst>
                </a:gridCol>
                <a:gridCol w="3994205">
                  <a:extLst>
                    <a:ext uri="{9D8B030D-6E8A-4147-A177-3AD203B41FA5}">
                      <a16:colId xmlns:a16="http://schemas.microsoft.com/office/drawing/2014/main" val="364462460"/>
                    </a:ext>
                  </a:extLst>
                </a:gridCol>
              </a:tblGrid>
              <a:tr h="4253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Axona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Neuralynx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Neuropixels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Neurologger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288760"/>
                  </a:ext>
                </a:extLst>
              </a:tr>
              <a:tr h="18334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Search for </a:t>
                      </a:r>
                      <a:r>
                        <a:rPr lang="en-US" sz="1400" b="1" dirty="0"/>
                        <a:t>‘*.set’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One per recording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Probe(s): Identify the </a:t>
                      </a:r>
                      <a:r>
                        <a:rPr lang="en-US" sz="1400" b="1" dirty="0" err="1"/>
                        <a:t>tetrode_list</a:t>
                      </a:r>
                      <a:r>
                        <a:rPr lang="en-US" sz="1400" b="0" dirty="0"/>
                        <a:t> by the </a:t>
                      </a:r>
                      <a:r>
                        <a:rPr lang="en-US" sz="1400" b="1" dirty="0"/>
                        <a:t>‘{}.[0-9]*’ </a:t>
                      </a:r>
                      <a:r>
                        <a:rPr lang="en-US" sz="1400" b="0" dirty="0"/>
                        <a:t>files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Search for </a:t>
                      </a:r>
                      <a:r>
                        <a:rPr lang="en-US" sz="1400" b="1" dirty="0"/>
                        <a:t>‘.</a:t>
                      </a:r>
                      <a:r>
                        <a:rPr lang="en-US" sz="1400" b="1" dirty="0" err="1"/>
                        <a:t>ncs</a:t>
                      </a:r>
                      <a:r>
                        <a:rPr lang="en-US" sz="1400" b="1" dirty="0"/>
                        <a:t>’</a:t>
                      </a:r>
                      <a:r>
                        <a:rPr lang="en-US" sz="1400" b="0" dirty="0"/>
                        <a:t> files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Assume 1 recording per session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Probe(s): Identify the </a:t>
                      </a:r>
                      <a:r>
                        <a:rPr lang="en-US" sz="1400" b="1" dirty="0" err="1"/>
                        <a:t>tetrode_list</a:t>
                      </a:r>
                      <a:r>
                        <a:rPr lang="en-US" sz="1400" b="0" dirty="0"/>
                        <a:t> by the </a:t>
                      </a:r>
                      <a:r>
                        <a:rPr lang="en-US" sz="1400" b="1" dirty="0"/>
                        <a:t>‘.</a:t>
                      </a:r>
                      <a:r>
                        <a:rPr lang="en-US" sz="1400" b="1" dirty="0" err="1"/>
                        <a:t>ncs</a:t>
                      </a:r>
                      <a:r>
                        <a:rPr lang="en-US" sz="1400" b="1" dirty="0"/>
                        <a:t>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Recursive search for </a:t>
                      </a:r>
                      <a:r>
                        <a:rPr lang="en-US" sz="1400" b="1" dirty="0"/>
                        <a:t>‘.</a:t>
                      </a:r>
                      <a:r>
                        <a:rPr lang="en-US" sz="1400" b="1" dirty="0" err="1"/>
                        <a:t>ap.bin</a:t>
                      </a:r>
                      <a:r>
                        <a:rPr lang="en-US" sz="1400" b="1" dirty="0"/>
                        <a:t>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Probe folder name is the parent folder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Requires </a:t>
                      </a:r>
                      <a:r>
                        <a:rPr lang="en-US" sz="1400" b="1" dirty="0"/>
                        <a:t>‘</a:t>
                      </a:r>
                      <a:r>
                        <a:rPr lang="en-US" sz="1400" b="1" dirty="0" err="1"/>
                        <a:t>sync_all.mat</a:t>
                      </a:r>
                      <a:r>
                        <a:rPr lang="en-US" sz="1400" b="1" dirty="0"/>
                        <a:t>’ </a:t>
                      </a:r>
                      <a:r>
                        <a:rPr lang="en-US" sz="1400" dirty="0"/>
                        <a:t>to extract time synchronization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Recursive search for </a:t>
                      </a:r>
                      <a:r>
                        <a:rPr lang="en-US" sz="1400" b="1" dirty="0"/>
                        <a:t>‘</a:t>
                      </a:r>
                      <a:r>
                        <a:rPr lang="en-US" sz="1400" b="1" dirty="0" err="1"/>
                        <a:t>neurologger_header.mat</a:t>
                      </a:r>
                      <a:r>
                        <a:rPr lang="en-US" sz="1400" b="1" dirty="0"/>
                        <a:t>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Recording(s): identified by the number of </a:t>
                      </a:r>
                      <a:r>
                        <a:rPr lang="en-US" sz="1400" b="0" dirty="0" err="1"/>
                        <a:t>header.mat</a:t>
                      </a:r>
                      <a:r>
                        <a:rPr lang="en-US" sz="1400" b="0" dirty="0"/>
                        <a:t> found and the number of ‘session’ in ‘</a:t>
                      </a:r>
                      <a:r>
                        <a:rPr lang="en-US" sz="1400" b="0" dirty="0" err="1"/>
                        <a:t>header.session</a:t>
                      </a:r>
                      <a:r>
                        <a:rPr lang="en-US" sz="1400" b="0" dirty="0"/>
                        <a:t>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Probe(s): identified by the ‘</a:t>
                      </a:r>
                      <a:r>
                        <a:rPr lang="en-US" sz="1400" dirty="0" err="1"/>
                        <a:t>header.nheadstage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Expect ‘probe_1’, ‘probe_2’, … named folders for each probe where the </a:t>
                      </a:r>
                      <a:r>
                        <a:rPr lang="en-US" sz="1400" b="0" dirty="0" err="1"/>
                        <a:t>header.mat</a:t>
                      </a:r>
                      <a:r>
                        <a:rPr lang="en-US" sz="1400" b="0" dirty="0"/>
                        <a:t> are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280624"/>
                  </a:ext>
                </a:extLst>
              </a:tr>
              <a:tr h="183340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Load from </a:t>
                      </a:r>
                      <a:r>
                        <a:rPr lang="en-US" sz="1400" b="1" dirty="0"/>
                        <a:t>‘.pos’</a:t>
                      </a:r>
                      <a:r>
                        <a:rPr lang="en-US" sz="1400" b="0" dirty="0"/>
                        <a:t> 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Expect 2D tracking, process with </a:t>
                      </a:r>
                      <a:r>
                        <a:rPr lang="en-US" sz="1400" b="1" dirty="0"/>
                        <a:t>‘2d_2led’</a:t>
                      </a:r>
                      <a:r>
                        <a:rPr lang="en-US" sz="1400" b="0" dirty="0"/>
                        <a:t> method to get the Rigid Body position and head angle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Load from </a:t>
                      </a:r>
                      <a:r>
                        <a:rPr lang="en-US" sz="1400" b="1" dirty="0"/>
                        <a:t>‘.</a:t>
                      </a:r>
                      <a:r>
                        <a:rPr lang="en-US" sz="1400" b="1" dirty="0" err="1"/>
                        <a:t>nvt</a:t>
                      </a:r>
                      <a:r>
                        <a:rPr lang="en-US" sz="1400" b="1" dirty="0"/>
                        <a:t>’ </a:t>
                      </a:r>
                      <a:r>
                        <a:rPr lang="en-US" sz="1400" b="0" dirty="0"/>
                        <a:t>file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Expect </a:t>
                      </a:r>
                      <a:r>
                        <a:rPr lang="en-US" sz="1400" dirty="0" err="1"/>
                        <a:t>optitrack</a:t>
                      </a:r>
                      <a:r>
                        <a:rPr lang="en-US" sz="1400" dirty="0"/>
                        <a:t> 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Search for ‘motive’ folder for </a:t>
                      </a:r>
                      <a:r>
                        <a:rPr lang="en-US" sz="1400" b="1" dirty="0"/>
                        <a:t>‘</a:t>
                      </a:r>
                      <a:r>
                        <a:rPr lang="en-US" sz="1400" b="1" dirty="0" err="1"/>
                        <a:t>matmot.mtv</a:t>
                      </a:r>
                      <a:r>
                        <a:rPr lang="en-US" sz="1400" b="1" dirty="0"/>
                        <a:t>’</a:t>
                      </a:r>
                      <a:r>
                        <a:rPr lang="en-US" sz="1400" dirty="0"/>
                        <a:t> (one tracking per session)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Start-time </a:t>
                      </a:r>
                      <a:r>
                        <a:rPr lang="en-US" sz="1400" b="0" dirty="0"/>
                        <a:t>identified by</a:t>
                      </a:r>
                      <a:r>
                        <a:rPr lang="en-US" sz="1400" dirty="0"/>
                        <a:t>: meta[‘</a:t>
                      </a:r>
                      <a:r>
                        <a:rPr lang="en-US" sz="1400" dirty="0" err="1"/>
                        <a:t>time_started</a:t>
                      </a:r>
                      <a:r>
                        <a:rPr lang="en-US" sz="1400" dirty="0"/>
                        <a:t>’]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Or recursive search for </a:t>
                      </a:r>
                      <a:r>
                        <a:rPr lang="en-US" sz="1400" b="1" dirty="0" err="1"/>
                        <a:t>opticsv</a:t>
                      </a:r>
                      <a:endParaRPr lang="en-US" sz="1400" b="1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Start-time identified by: </a:t>
                      </a:r>
                      <a:r>
                        <a:rPr lang="en-US" sz="1400" dirty="0"/>
                        <a:t>meta[‘Capture Start Time’]</a:t>
                      </a:r>
                      <a:endParaRPr lang="en-US" sz="14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For </a:t>
                      </a:r>
                      <a:r>
                        <a:rPr lang="en-US" sz="1400" b="1" dirty="0" err="1"/>
                        <a:t>opticsv</a:t>
                      </a:r>
                      <a:r>
                        <a:rPr lang="en-US" sz="1400" dirty="0"/>
                        <a:t>, process similar to ‘+</a:t>
                      </a:r>
                      <a:r>
                        <a:rPr lang="en-US" sz="1400" dirty="0" err="1"/>
                        <a:t>Optitrack</a:t>
                      </a:r>
                      <a:r>
                        <a:rPr lang="en-US" sz="1400" dirty="0"/>
                        <a:t>’ MATLAB package (from </a:t>
                      </a:r>
                      <a:r>
                        <a:rPr lang="en-US" sz="1400" dirty="0" err="1"/>
                        <a:t>Torgeir</a:t>
                      </a:r>
                      <a:r>
                        <a:rPr lang="en-US" sz="1400" dirty="0"/>
                        <a:t>) to get position, rotation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For </a:t>
                      </a:r>
                      <a:r>
                        <a:rPr lang="en-US" sz="1400" b="1" dirty="0" err="1"/>
                        <a:t>matmot</a:t>
                      </a:r>
                      <a:r>
                        <a:rPr lang="en-US" sz="1400" dirty="0"/>
                        <a:t>, process similar to ‘</a:t>
                      </a:r>
                      <a:r>
                        <a:rPr lang="en-US" sz="1400" dirty="0" err="1"/>
                        <a:t>npx_process.m</a:t>
                      </a:r>
                      <a:r>
                        <a:rPr lang="en-US" sz="1400" dirty="0"/>
                        <a:t>’ (from Rich) to get position, rotation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641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EF85C30-5D88-4571-B3D5-C2CB2FF1296C}"/>
              </a:ext>
            </a:extLst>
          </p:cNvPr>
          <p:cNvSpPr txBox="1"/>
          <p:nvPr/>
        </p:nvSpPr>
        <p:spPr>
          <a:xfrm rot="16200000">
            <a:off x="-697929" y="3956618"/>
            <a:ext cx="176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recording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97FAE1-161C-4CD1-B27A-CF90775BAF26}"/>
              </a:ext>
            </a:extLst>
          </p:cNvPr>
          <p:cNvSpPr txBox="1"/>
          <p:nvPr/>
        </p:nvSpPr>
        <p:spPr>
          <a:xfrm rot="16200000">
            <a:off x="-697929" y="5788189"/>
            <a:ext cx="176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282451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60A68A-D3BD-4E04-B89F-8C622DA9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8" y="0"/>
            <a:ext cx="4467555" cy="977201"/>
          </a:xfrm>
        </p:spPr>
        <p:txBody>
          <a:bodyPr>
            <a:normAutofit/>
          </a:bodyPr>
          <a:lstStyle/>
          <a:p>
            <a:r>
              <a:rPr lang="en-US" sz="3200" b="1" dirty="0"/>
              <a:t>Ingestion of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81F7B-8CF0-4B3C-810D-C8B47B3687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43"/>
          <a:stretch/>
        </p:blipFill>
        <p:spPr>
          <a:xfrm>
            <a:off x="7435850" y="2854297"/>
            <a:ext cx="2592643" cy="308904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FB0BF8-5719-4B28-BED4-239080DAB3B2}"/>
              </a:ext>
            </a:extLst>
          </p:cNvPr>
          <p:cNvSpPr/>
          <p:nvPr/>
        </p:nvSpPr>
        <p:spPr>
          <a:xfrm>
            <a:off x="6443229" y="1140053"/>
            <a:ext cx="1689678" cy="576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Session Group</a:t>
            </a:r>
          </a:p>
          <a:p>
            <a:pPr algn="ctr"/>
            <a:r>
              <a:rPr lang="en-US" sz="1600" dirty="0"/>
              <a:t>Time windows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EC92A3-78D8-44F5-9A9D-EFD5973AF27B}"/>
              </a:ext>
            </a:extLst>
          </p:cNvPr>
          <p:cNvSpPr/>
          <p:nvPr/>
        </p:nvSpPr>
        <p:spPr>
          <a:xfrm>
            <a:off x="6946611" y="1902362"/>
            <a:ext cx="1689678" cy="576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572E93-7EC0-41F5-9E0A-3D2B72F8959F}"/>
              </a:ext>
            </a:extLst>
          </p:cNvPr>
          <p:cNvSpPr/>
          <p:nvPr/>
        </p:nvSpPr>
        <p:spPr>
          <a:xfrm>
            <a:off x="9098394" y="1048548"/>
            <a:ext cx="1689678" cy="576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Clustering params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4CC28F-81F1-4CA0-BAC9-D1DF82C09EFF}"/>
              </a:ext>
            </a:extLst>
          </p:cNvPr>
          <p:cNvSpPr/>
          <p:nvPr/>
        </p:nvSpPr>
        <p:spPr>
          <a:xfrm>
            <a:off x="8728940" y="1785484"/>
            <a:ext cx="1689678" cy="576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 directory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14E547-3725-4AF3-ABA8-EB915D492C50}"/>
              </a:ext>
            </a:extLst>
          </p:cNvPr>
          <p:cNvCxnSpPr/>
          <p:nvPr/>
        </p:nvCxnSpPr>
        <p:spPr>
          <a:xfrm flipH="1" flipV="1">
            <a:off x="6289964" y="2004291"/>
            <a:ext cx="1339272" cy="969818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CC9E5F-1446-4608-AB40-D53AB1395FAE}"/>
              </a:ext>
            </a:extLst>
          </p:cNvPr>
          <p:cNvCxnSpPr/>
          <p:nvPr/>
        </p:nvCxnSpPr>
        <p:spPr>
          <a:xfrm flipV="1">
            <a:off x="9836727" y="2106633"/>
            <a:ext cx="1163782" cy="88594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A0D5C6D-DEAC-4732-8C59-5B17DD6414B1}"/>
              </a:ext>
            </a:extLst>
          </p:cNvPr>
          <p:cNvSpPr/>
          <p:nvPr/>
        </p:nvSpPr>
        <p:spPr>
          <a:xfrm>
            <a:off x="368168" y="1393249"/>
            <a:ext cx="35480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either trigger a clustering, </a:t>
            </a:r>
          </a:p>
          <a:p>
            <a:r>
              <a:rPr lang="en-US" sz="2000" dirty="0"/>
              <a:t>or insert a performed clustering requires: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F8CD68-D9AB-4AD6-8DE8-407F2A0EA60E}"/>
              </a:ext>
            </a:extLst>
          </p:cNvPr>
          <p:cNvSpPr txBox="1"/>
          <p:nvPr/>
        </p:nvSpPr>
        <p:spPr>
          <a:xfrm>
            <a:off x="368168" y="2549607"/>
            <a:ext cx="4467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Session grouping and time window(s)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portion of data to perform clustering 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3A0FF-F587-4331-96AE-F15138B81797}"/>
              </a:ext>
            </a:extLst>
          </p:cNvPr>
          <p:cNvSpPr txBox="1"/>
          <p:nvPr/>
        </p:nvSpPr>
        <p:spPr>
          <a:xfrm>
            <a:off x="368168" y="3565270"/>
            <a:ext cx="4467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from which inserted probe to perform clustering 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E61556-B36B-46E1-AF93-81B994EC1E33}"/>
              </a:ext>
            </a:extLst>
          </p:cNvPr>
          <p:cNvSpPr txBox="1"/>
          <p:nvPr/>
        </p:nvSpPr>
        <p:spPr>
          <a:xfrm>
            <a:off x="368167" y="4479420"/>
            <a:ext cx="4467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Clustering method and parameters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9A6EF2-E15A-40DE-BDB1-267DF5B8CDFC}"/>
              </a:ext>
            </a:extLst>
          </p:cNvPr>
          <p:cNvSpPr txBox="1"/>
          <p:nvPr/>
        </p:nvSpPr>
        <p:spPr>
          <a:xfrm>
            <a:off x="368167" y="5234641"/>
            <a:ext cx="4467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directory to output the clustering results to</a:t>
            </a:r>
          </a:p>
        </p:txBody>
      </p:sp>
    </p:spTree>
    <p:extLst>
      <p:ext uri="{BB962C8B-B14F-4D97-AF65-F5344CB8AC3E}">
        <p14:creationId xmlns:p14="http://schemas.microsoft.com/office/powerpoint/2010/main" val="2422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6" grpId="0"/>
      <p:bldP spid="29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54A911E-6D71-4E16-976D-8B416BC9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8" y="0"/>
            <a:ext cx="7129822" cy="977201"/>
          </a:xfrm>
        </p:spPr>
        <p:txBody>
          <a:bodyPr>
            <a:normAutofit/>
          </a:bodyPr>
          <a:lstStyle/>
          <a:p>
            <a:r>
              <a:rPr lang="en-US" sz="3200" b="1" dirty="0"/>
              <a:t>Request curated clustering with Web GUI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2477FE-8241-43B7-A824-2DE114297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792"/>
            <a:ext cx="12192000" cy="5492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DB6D35-AD3C-4DDB-813F-770E308D5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4" y="407408"/>
            <a:ext cx="10280271" cy="6043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77441-9167-4A0D-A1D4-A84AE0497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0" y="274046"/>
            <a:ext cx="8291278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BB0E-9A2C-44D7-B1F9-12B5102C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 Demo with </a:t>
            </a:r>
            <a:r>
              <a:rPr lang="en-US" sz="3200" b="1" dirty="0" err="1"/>
              <a:t>dj</a:t>
            </a:r>
            <a:r>
              <a:rPr lang="en-US" sz="3200" b="1" dirty="0"/>
              <a:t>-GUI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507F-60DC-419C-8069-3100A631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curated clustering request</a:t>
            </a:r>
          </a:p>
          <a:p>
            <a:r>
              <a:rPr lang="en-US" dirty="0"/>
              <a:t>A multiprobe </a:t>
            </a:r>
            <a:r>
              <a:rPr lang="en-US" dirty="0" err="1"/>
              <a:t>neuropixels</a:t>
            </a:r>
            <a:r>
              <a:rPr lang="en-US" dirty="0"/>
              <a:t> or </a:t>
            </a:r>
            <a:r>
              <a:rPr lang="en-US" dirty="0" err="1"/>
              <a:t>neurologger</a:t>
            </a:r>
            <a:endParaRPr lang="en-US" dirty="0"/>
          </a:p>
          <a:p>
            <a:pPr lvl="1"/>
            <a:r>
              <a:rPr lang="en-US" dirty="0"/>
              <a:t>Animal: 24321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pt-BR" dirty="0"/>
              <a:t>N/sampledata/deuteron/Torgeir/24321/20180424_01_light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28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EC7322-5849-4CF3-9566-DCF1FC0324F8}"/>
              </a:ext>
            </a:extLst>
          </p:cNvPr>
          <p:cNvGrpSpPr/>
          <p:nvPr/>
        </p:nvGrpSpPr>
        <p:grpSpPr>
          <a:xfrm>
            <a:off x="571945" y="269303"/>
            <a:ext cx="2848953" cy="1935866"/>
            <a:chOff x="5195452" y="0"/>
            <a:chExt cx="3169920" cy="2246768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7EFD1DF2-B3D2-43C7-83A1-99D34C8184E6}"/>
                </a:ext>
              </a:extLst>
            </p:cNvPr>
            <p:cNvSpPr/>
            <p:nvPr/>
          </p:nvSpPr>
          <p:spPr>
            <a:xfrm>
              <a:off x="5195452" y="0"/>
              <a:ext cx="3169920" cy="2246768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2400" b="1" dirty="0" err="1">
                  <a:solidFill>
                    <a:sysClr val="windowText" lastClr="000000"/>
                  </a:solidFill>
                </a:rPr>
                <a:t>dj</a:t>
              </a:r>
              <a:r>
                <a:rPr lang="en-US" sz="2400" b="1" dirty="0">
                  <a:solidFill>
                    <a:sysClr val="windowText" lastClr="000000"/>
                  </a:solidFill>
                </a:rPr>
                <a:t>-GUI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98FA440-E03D-4391-98FD-CC8B87B69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210" y="531000"/>
              <a:ext cx="2180237" cy="951313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18CBA5-AE20-41A5-BB2C-C5479DD5DD22}"/>
              </a:ext>
            </a:extLst>
          </p:cNvPr>
          <p:cNvSpPr/>
          <p:nvPr/>
        </p:nvSpPr>
        <p:spPr>
          <a:xfrm>
            <a:off x="2577701" y="2205169"/>
            <a:ext cx="2736709" cy="818909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Curated Clustering Request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775709D-C9B9-411A-ADD8-1FC8A221CF3E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>
            <a:off x="3418524" y="1237236"/>
            <a:ext cx="527532" cy="9679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698BA7C-5E0F-4577-AA60-BE420F634B52}"/>
              </a:ext>
            </a:extLst>
          </p:cNvPr>
          <p:cNvGrpSpPr/>
          <p:nvPr/>
        </p:nvGrpSpPr>
        <p:grpSpPr>
          <a:xfrm>
            <a:off x="4091341" y="3304875"/>
            <a:ext cx="2814887" cy="3225579"/>
            <a:chOff x="3735704" y="3440871"/>
            <a:chExt cx="2814887" cy="322557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7436230-A59A-4C27-9D62-8207B9063A84}"/>
                </a:ext>
              </a:extLst>
            </p:cNvPr>
            <p:cNvGrpSpPr/>
            <p:nvPr/>
          </p:nvGrpSpPr>
          <p:grpSpPr>
            <a:xfrm>
              <a:off x="3735704" y="3614137"/>
              <a:ext cx="2580640" cy="3052313"/>
              <a:chOff x="589280" y="3220720"/>
              <a:chExt cx="2580640" cy="305231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0A4DEE2-5106-41A0-BF03-A430464E60DE}"/>
                  </a:ext>
                </a:extLst>
              </p:cNvPr>
              <p:cNvGrpSpPr/>
              <p:nvPr/>
            </p:nvGrpSpPr>
            <p:grpSpPr>
              <a:xfrm>
                <a:off x="589280" y="3220720"/>
                <a:ext cx="2580640" cy="3052313"/>
                <a:chOff x="589280" y="3220720"/>
                <a:chExt cx="2580640" cy="3052313"/>
              </a:xfrm>
            </p:grpSpPr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1DF4F0AA-6AAB-420A-86FE-6D295D536501}"/>
                    </a:ext>
                  </a:extLst>
                </p:cNvPr>
                <p:cNvSpPr/>
                <p:nvPr/>
              </p:nvSpPr>
              <p:spPr>
                <a:xfrm>
                  <a:off x="589280" y="3220720"/>
                  <a:ext cx="2580640" cy="305231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2BFB4EC-9CBA-48C6-B9B4-03259F88C79A}"/>
                    </a:ext>
                  </a:extLst>
                </p:cNvPr>
                <p:cNvGrpSpPr/>
                <p:nvPr/>
              </p:nvGrpSpPr>
              <p:grpSpPr>
                <a:xfrm>
                  <a:off x="838200" y="3399461"/>
                  <a:ext cx="1972569" cy="2320336"/>
                  <a:chOff x="651747" y="2772779"/>
                  <a:chExt cx="1972569" cy="2320336"/>
                </a:xfrm>
              </p:grpSpPr>
              <p:pic>
                <p:nvPicPr>
                  <p:cNvPr id="17" name="Picture 2" descr="Image result for computer icon">
                    <a:extLst>
                      <a:ext uri="{FF2B5EF4-FFF2-40B4-BE49-F238E27FC236}">
                        <a16:creationId xmlns:a16="http://schemas.microsoft.com/office/drawing/2014/main" id="{73F77482-FA1C-4F92-86DC-E1C3FDFF8C6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2173" t="19878" r="11609" b="30419"/>
                  <a:stretch/>
                </p:blipFill>
                <p:spPr bwMode="auto">
                  <a:xfrm>
                    <a:off x="651747" y="4198463"/>
                    <a:ext cx="974149" cy="68412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" name="Picture 2" descr="Image result for computer icon">
                    <a:extLst>
                      <a:ext uri="{FF2B5EF4-FFF2-40B4-BE49-F238E27FC236}">
                        <a16:creationId xmlns:a16="http://schemas.microsoft.com/office/drawing/2014/main" id="{68655321-71BC-4ED9-B0FE-781D88E345C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2173" t="19878" r="11609" b="30419"/>
                  <a:stretch/>
                </p:blipFill>
                <p:spPr bwMode="auto">
                  <a:xfrm>
                    <a:off x="1508066" y="4408993"/>
                    <a:ext cx="974149" cy="68412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" name="Picture 4" descr="Image result for computer server icon">
                    <a:extLst>
                      <a:ext uri="{FF2B5EF4-FFF2-40B4-BE49-F238E27FC236}">
                        <a16:creationId xmlns:a16="http://schemas.microsoft.com/office/drawing/2014/main" id="{3D17CB98-4D13-46A1-A2CB-C3FF2193B2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21" r="24457"/>
                  <a:stretch/>
                </p:blipFill>
                <p:spPr bwMode="auto">
                  <a:xfrm>
                    <a:off x="827996" y="2772779"/>
                    <a:ext cx="537970" cy="10107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" name="Picture 4" descr="Image result for computer server icon">
                    <a:extLst>
                      <a:ext uri="{FF2B5EF4-FFF2-40B4-BE49-F238E27FC236}">
                        <a16:creationId xmlns:a16="http://schemas.microsoft.com/office/drawing/2014/main" id="{6D4AAE3E-18DE-4858-9D6D-C1AE498B686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21" r="24457"/>
                  <a:stretch/>
                </p:blipFill>
                <p:spPr bwMode="auto">
                  <a:xfrm>
                    <a:off x="1457171" y="2951508"/>
                    <a:ext cx="537970" cy="10107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" name="Picture 4" descr="Image result for computer server icon">
                    <a:extLst>
                      <a:ext uri="{FF2B5EF4-FFF2-40B4-BE49-F238E27FC236}">
                        <a16:creationId xmlns:a16="http://schemas.microsoft.com/office/drawing/2014/main" id="{02F29EF8-255A-4561-82AF-34D43A28F74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321" r="24457"/>
                  <a:stretch/>
                </p:blipFill>
                <p:spPr bwMode="auto">
                  <a:xfrm>
                    <a:off x="2086346" y="3244274"/>
                    <a:ext cx="537970" cy="10107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B0A73F-2E64-4AB9-8E6F-FD3DAA34F763}"/>
                  </a:ext>
                </a:extLst>
              </p:cNvPr>
              <p:cNvSpPr txBox="1"/>
              <p:nvPr/>
            </p:nvSpPr>
            <p:spPr>
              <a:xfrm>
                <a:off x="1241091" y="5728812"/>
                <a:ext cx="1343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Workers</a:t>
                </a:r>
              </a:p>
            </p:txBody>
          </p:sp>
        </p:grpSp>
        <p:pic>
          <p:nvPicPr>
            <p:cNvPr id="22" name="Picture 12" descr="Image result for circular arrow">
              <a:extLst>
                <a:ext uri="{FF2B5EF4-FFF2-40B4-BE49-F238E27FC236}">
                  <a16:creationId xmlns:a16="http://schemas.microsoft.com/office/drawing/2014/main" id="{1F8B0815-8D35-48A9-BD42-A6085DA9B6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00673">
              <a:off x="5815625" y="3440871"/>
              <a:ext cx="734966" cy="734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360DADA-3472-4423-9972-5E2A2EA5A7DC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rot="16200000" flipH="1">
            <a:off x="4436827" y="2533306"/>
            <a:ext cx="454063" cy="14356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62B8CCD7-9E05-44B5-B7C9-5308A652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046" y="-120361"/>
            <a:ext cx="4467555" cy="97720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Under the hood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40D42B-8334-4BC7-8486-BFB260189067}"/>
              </a:ext>
            </a:extLst>
          </p:cNvPr>
          <p:cNvSpPr txBox="1"/>
          <p:nvPr/>
        </p:nvSpPr>
        <p:spPr>
          <a:xfrm>
            <a:off x="0" y="3988634"/>
            <a:ext cx="371279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input directory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clustering result folder(s), and clustering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Match clustering folder(s) and probe based on probe-association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5C0CBD-7BA4-4E9D-9C46-7FA825734FA0}"/>
              </a:ext>
            </a:extLst>
          </p:cNvPr>
          <p:cNvGrpSpPr/>
          <p:nvPr/>
        </p:nvGrpSpPr>
        <p:grpSpPr>
          <a:xfrm>
            <a:off x="6682765" y="1115396"/>
            <a:ext cx="5764889" cy="4861822"/>
            <a:chOff x="6671981" y="597579"/>
            <a:chExt cx="5764889" cy="486182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C06FF41-2CA1-42F4-84CF-36C9AB942997}"/>
                </a:ext>
              </a:extLst>
            </p:cNvPr>
            <p:cNvGrpSpPr/>
            <p:nvPr/>
          </p:nvGrpSpPr>
          <p:grpSpPr>
            <a:xfrm>
              <a:off x="6671981" y="2731625"/>
              <a:ext cx="2085339" cy="2347745"/>
              <a:chOff x="3641416" y="2072310"/>
              <a:chExt cx="2085339" cy="2347745"/>
            </a:xfrm>
          </p:grpSpPr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3FC6BFAB-BD91-4F81-8A28-F1407B894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1416" y="2072310"/>
                <a:ext cx="2014538" cy="183095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Curved 35">
                <a:extLst>
                  <a:ext uri="{FF2B5EF4-FFF2-40B4-BE49-F238E27FC236}">
                    <a16:creationId xmlns:a16="http://schemas.microsoft.com/office/drawing/2014/main" id="{21520B23-C2BF-4C73-930E-B0007001FA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1416" y="3255566"/>
                <a:ext cx="2014538" cy="64770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Curved 36">
                <a:extLst>
                  <a:ext uri="{FF2B5EF4-FFF2-40B4-BE49-F238E27FC236}">
                    <a16:creationId xmlns:a16="http://schemas.microsoft.com/office/drawing/2014/main" id="{A4DCE07D-788F-40AB-908D-7D5C0D655B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416" y="3934263"/>
                <a:ext cx="2085339" cy="48579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B67D919-096C-41B6-B662-8FAC7893A0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943"/>
            <a:stretch/>
          </p:blipFill>
          <p:spPr>
            <a:xfrm>
              <a:off x="8872211" y="2370360"/>
              <a:ext cx="2592643" cy="3089041"/>
            </a:xfrm>
            <a:prstGeom prst="rect">
              <a:avLst/>
            </a:prstGeom>
          </p:spPr>
        </p:pic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97EC93F-2BF9-494D-91AC-1B8E227A05E2}"/>
                </a:ext>
              </a:extLst>
            </p:cNvPr>
            <p:cNvSpPr/>
            <p:nvPr/>
          </p:nvSpPr>
          <p:spPr>
            <a:xfrm>
              <a:off x="7879590" y="656116"/>
              <a:ext cx="1689678" cy="5763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Session Group</a:t>
              </a:r>
            </a:p>
            <a:p>
              <a:pPr algn="ctr"/>
              <a:r>
                <a:rPr lang="en-US" sz="1600" dirty="0"/>
                <a:t>Time windows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0065E45-ECE6-4E18-84D9-43BE68204AC0}"/>
                </a:ext>
              </a:extLst>
            </p:cNvPr>
            <p:cNvSpPr/>
            <p:nvPr/>
          </p:nvSpPr>
          <p:spPr>
            <a:xfrm>
              <a:off x="8382972" y="1418425"/>
              <a:ext cx="1689678" cy="5763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Probe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6705B18-9CD8-49E4-BD94-6B9EF6DA7739}"/>
                </a:ext>
              </a:extLst>
            </p:cNvPr>
            <p:cNvSpPr/>
            <p:nvPr/>
          </p:nvSpPr>
          <p:spPr>
            <a:xfrm>
              <a:off x="10428249" y="597579"/>
              <a:ext cx="1689678" cy="5763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Clustering params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84AC501-ADD1-4B67-A415-21CA28C314C9}"/>
                </a:ext>
              </a:extLst>
            </p:cNvPr>
            <p:cNvSpPr/>
            <p:nvPr/>
          </p:nvSpPr>
          <p:spPr>
            <a:xfrm>
              <a:off x="10165301" y="1301547"/>
              <a:ext cx="1689678" cy="5763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Output directory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ADBC05-AE3E-4D27-A829-0264AD0CF059}"/>
                </a:ext>
              </a:extLst>
            </p:cNvPr>
            <p:cNvCxnSpPr/>
            <p:nvPr/>
          </p:nvCxnSpPr>
          <p:spPr>
            <a:xfrm flipH="1" flipV="1">
              <a:off x="7726325" y="1520354"/>
              <a:ext cx="1339272" cy="969818"/>
            </a:xfrm>
            <a:prstGeom prst="line">
              <a:avLst/>
            </a:prstGeom>
            <a:ln>
              <a:prstDash val="lg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D6FD1BE-B102-4C85-84AF-E8DD5C527B23}"/>
                </a:ext>
              </a:extLst>
            </p:cNvPr>
            <p:cNvCxnSpPr/>
            <p:nvPr/>
          </p:nvCxnSpPr>
          <p:spPr>
            <a:xfrm flipV="1">
              <a:off x="11273088" y="1622696"/>
              <a:ext cx="1163782" cy="885949"/>
            </a:xfrm>
            <a:prstGeom prst="line">
              <a:avLst/>
            </a:prstGeom>
            <a:ln>
              <a:prstDash val="lg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817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764AB2C-A516-4E91-8C92-28AFA579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82" y="30420"/>
            <a:ext cx="4467555" cy="977201"/>
          </a:xfrm>
        </p:spPr>
        <p:txBody>
          <a:bodyPr>
            <a:normAutofit/>
          </a:bodyPr>
          <a:lstStyle/>
          <a:p>
            <a:r>
              <a:rPr lang="en-US" sz="3200" b="1" dirty="0"/>
              <a:t>Ingestion of Clustering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2DD6A5-5C35-43F8-9FB3-81C23A34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0" y="2639741"/>
            <a:ext cx="1533739" cy="1619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65ACB6-BA18-449F-B770-9CDF340C1041}"/>
              </a:ext>
            </a:extLst>
          </p:cNvPr>
          <p:cNvSpPr txBox="1"/>
          <p:nvPr/>
        </p:nvSpPr>
        <p:spPr>
          <a:xfrm>
            <a:off x="0" y="2284182"/>
            <a:ext cx="2610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…/2018-07-03_19-10-39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C6F9E1-6383-446D-9217-7170ED25A4FE}"/>
              </a:ext>
            </a:extLst>
          </p:cNvPr>
          <p:cNvGrpSpPr/>
          <p:nvPr/>
        </p:nvGrpSpPr>
        <p:grpSpPr>
          <a:xfrm>
            <a:off x="2278028" y="1197956"/>
            <a:ext cx="3204273" cy="2573957"/>
            <a:chOff x="2677612" y="1022842"/>
            <a:chExt cx="3204273" cy="25739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E8633-11E1-4373-8F56-3747F1249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71" y="1310480"/>
              <a:ext cx="2610214" cy="228631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446381-B2CA-4EC1-BDD3-2B41CDFC96FF}"/>
                </a:ext>
              </a:extLst>
            </p:cNvPr>
            <p:cNvSpPr txBox="1"/>
            <p:nvPr/>
          </p:nvSpPr>
          <p:spPr>
            <a:xfrm>
              <a:off x="2677612" y="1022842"/>
              <a:ext cx="3123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…/2018-07-03_19-10-39/probe_1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49BF5E-69A0-4B74-A1D1-DBF44E30C2D3}"/>
                </a:ext>
              </a:extLst>
            </p:cNvPr>
            <p:cNvCxnSpPr/>
            <p:nvPr/>
          </p:nvCxnSpPr>
          <p:spPr>
            <a:xfrm flipH="1">
              <a:off x="4292604" y="1534160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C68A07-ED6D-4592-AFC8-304DEBC1A710}"/>
                </a:ext>
              </a:extLst>
            </p:cNvPr>
            <p:cNvSpPr txBox="1"/>
            <p:nvPr/>
          </p:nvSpPr>
          <p:spPr>
            <a:xfrm>
              <a:off x="4612497" y="1354350"/>
              <a:ext cx="96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kilosort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F93983-1326-4545-B28D-27199890170E}"/>
              </a:ext>
            </a:extLst>
          </p:cNvPr>
          <p:cNvGrpSpPr/>
          <p:nvPr/>
        </p:nvGrpSpPr>
        <p:grpSpPr>
          <a:xfrm>
            <a:off x="2278028" y="4055434"/>
            <a:ext cx="3123748" cy="2625684"/>
            <a:chOff x="2677612" y="3880320"/>
            <a:chExt cx="3123748" cy="262568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84F6CB5-F095-4B75-8FC3-D98D71220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71" y="4238738"/>
              <a:ext cx="2448267" cy="226726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9628E8-5029-450C-ADD8-56954B607F8E}"/>
                </a:ext>
              </a:extLst>
            </p:cNvPr>
            <p:cNvSpPr txBox="1"/>
            <p:nvPr/>
          </p:nvSpPr>
          <p:spPr>
            <a:xfrm>
              <a:off x="2677612" y="3880320"/>
              <a:ext cx="3123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…/2018-07-03_19-10-39/probe_2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6AF96F-AFB1-43B3-823D-EBCAC7FD6FDA}"/>
                </a:ext>
              </a:extLst>
            </p:cNvPr>
            <p:cNvCxnSpPr/>
            <p:nvPr/>
          </p:nvCxnSpPr>
          <p:spPr>
            <a:xfrm flipH="1">
              <a:off x="4333245" y="4453193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219DBC-EFA7-49E4-8655-00761EF484F0}"/>
                </a:ext>
              </a:extLst>
            </p:cNvPr>
            <p:cNvSpPr txBox="1"/>
            <p:nvPr/>
          </p:nvSpPr>
          <p:spPr>
            <a:xfrm>
              <a:off x="4642978" y="4273383"/>
              <a:ext cx="96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kilosort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49552B9-7087-4E3E-8717-571295A77471}"/>
              </a:ext>
            </a:extLst>
          </p:cNvPr>
          <p:cNvCxnSpPr>
            <a:cxnSpLocks/>
          </p:cNvCxnSpPr>
          <p:nvPr/>
        </p:nvCxnSpPr>
        <p:spPr>
          <a:xfrm>
            <a:off x="5221090" y="1657079"/>
            <a:ext cx="855270" cy="6427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3B078A5-D5C1-4E26-8138-C7D499F220A2}"/>
              </a:ext>
            </a:extLst>
          </p:cNvPr>
          <p:cNvCxnSpPr>
            <a:cxnSpLocks/>
          </p:cNvCxnSpPr>
          <p:nvPr/>
        </p:nvCxnSpPr>
        <p:spPr>
          <a:xfrm flipV="1">
            <a:off x="5208594" y="2423648"/>
            <a:ext cx="867766" cy="2209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4E9335C-9D73-4EAB-89D3-07D9D74DCB90}"/>
              </a:ext>
            </a:extLst>
          </p:cNvPr>
          <p:cNvCxnSpPr>
            <a:cxnSpLocks/>
          </p:cNvCxnSpPr>
          <p:nvPr/>
        </p:nvCxnSpPr>
        <p:spPr>
          <a:xfrm flipV="1">
            <a:off x="1183188" y="2484935"/>
            <a:ext cx="1501299" cy="7764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C17B5F6-E127-4771-BA1C-A51E2931D48F}"/>
              </a:ext>
            </a:extLst>
          </p:cNvPr>
          <p:cNvCxnSpPr/>
          <p:nvPr/>
        </p:nvCxnSpPr>
        <p:spPr>
          <a:xfrm>
            <a:off x="1132388" y="3576320"/>
            <a:ext cx="1336492" cy="11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70A8F4FF-F2BC-4543-9A78-995F9CD974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54"/>
          <a:stretch/>
        </p:blipFill>
        <p:spPr>
          <a:xfrm>
            <a:off x="8365168" y="7837"/>
            <a:ext cx="3826832" cy="205464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25DDB1-0090-478C-9592-C6244FC38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42" y="1978443"/>
            <a:ext cx="2592643" cy="44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6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79DEFF-1375-43B8-BF06-D5FF7E4C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3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Recap – Session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49D0C-EA66-42E3-8906-E5E41028F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53" y="1683830"/>
            <a:ext cx="6780893" cy="43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8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4E00800-DA8B-42C0-A2E1-164C4AB8CBAB}"/>
              </a:ext>
            </a:extLst>
          </p:cNvPr>
          <p:cNvGraphicFramePr>
            <a:graphicFrameLocks noGrp="1"/>
          </p:cNvGraphicFramePr>
          <p:nvPr/>
        </p:nvGraphicFramePr>
        <p:xfrm>
          <a:off x="0" y="1527970"/>
          <a:ext cx="12192000" cy="454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175">
                  <a:extLst>
                    <a:ext uri="{9D8B030D-6E8A-4147-A177-3AD203B41FA5}">
                      <a16:colId xmlns:a16="http://schemas.microsoft.com/office/drawing/2014/main" val="3768643319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385833891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546518923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3075040465"/>
                    </a:ext>
                  </a:extLst>
                </a:gridCol>
              </a:tblGrid>
              <a:tr h="329779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KlustaKwik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MClust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Kilosort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5795"/>
                  </a:ext>
                </a:extLst>
              </a:tr>
              <a:tr h="5771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Check for </a:t>
                      </a:r>
                      <a:r>
                        <a:rPr lang="en-US" b="1" dirty="0"/>
                        <a:t>‘KLUSTA’</a:t>
                      </a:r>
                      <a:r>
                        <a:rPr lang="en-US" b="0" dirty="0"/>
                        <a:t> 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Search </a:t>
                      </a:r>
                      <a:r>
                        <a:rPr lang="en-US" b="1" dirty="0"/>
                        <a:t>‘.cut’</a:t>
                      </a:r>
                      <a:r>
                        <a:rPr lang="en-US" b="0" dirty="0"/>
                        <a:t>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Search </a:t>
                      </a:r>
                      <a:r>
                        <a:rPr lang="en-US" b="1" dirty="0"/>
                        <a:t>‘.t’ </a:t>
                      </a:r>
                      <a:r>
                        <a:rPr lang="en-US" b="0" dirty="0"/>
                        <a:t>files (.t, .t32, .t64)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Recursive search for </a:t>
                      </a:r>
                      <a:r>
                        <a:rPr lang="en-US" b="1" dirty="0"/>
                        <a:t>‘</a:t>
                      </a:r>
                      <a:r>
                        <a:rPr lang="en-US" b="1" dirty="0" err="1"/>
                        <a:t>spike_times.npy</a:t>
                      </a:r>
                      <a:r>
                        <a:rPr lang="en-US" b="1" dirty="0"/>
                        <a:t>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Identify parent folders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Pairing the clustering output for probe_1 with the folder named 'probe_1’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neuropixels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probe, store LFP for every 9</a:t>
                      </a:r>
                      <a:r>
                        <a:rPr lang="en-US" sz="1800" b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channel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tetrode, store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ChannelLFP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the 1</a:t>
                      </a:r>
                      <a:r>
                        <a:rPr lang="en-US" sz="1800" b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channel on that tetrode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89945"/>
                  </a:ext>
                </a:extLst>
              </a:tr>
              <a:tr h="1978674"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Extract units on each tetrode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Based on the tetrode number, assign units to the corresponding probe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Assign unit-channel to be the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channel on the tetrode that the unit belongs 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For </a:t>
                      </a:r>
                      <a:r>
                        <a:rPr lang="en-US" dirty="0" err="1"/>
                        <a:t>ChannelLFP</a:t>
                      </a:r>
                      <a:r>
                        <a:rPr lang="en-US" dirty="0"/>
                        <a:t> – also assign the tetrode </a:t>
                      </a:r>
                      <a:r>
                        <a:rPr lang="en-US" dirty="0" err="1"/>
                        <a:t>lfp</a:t>
                      </a:r>
                      <a:r>
                        <a:rPr lang="en-US" dirty="0"/>
                        <a:t> to the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channel on that tetrode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60426"/>
                  </a:ext>
                </a:extLst>
              </a:tr>
              <a:tr h="1349090">
                <a:tc grid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Spike times for each unit are extracted, then further segmented per recording (based on recording start/end time), and relativized with respect to the session start (via time difference between session start and recording start)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Synchronization is also performed on the extracted spike times, per recording, if needed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0681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59DC691-BDA3-4E98-8693-1B63A7E5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2" y="-231774"/>
            <a:ext cx="1197325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Ingestion of Clustering – Units, Waveforms, </a:t>
            </a:r>
            <a:r>
              <a:rPr lang="en-US" sz="3200" b="1" dirty="0" err="1"/>
              <a:t>SpikeTimes</a:t>
            </a: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4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04B42C-0313-4CBB-A476-382DAD449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401"/>
            <a:ext cx="12192000" cy="5563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AD080C-FC67-444D-A77C-508FD1A62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64" y="225022"/>
            <a:ext cx="5639509" cy="65442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815FF77-5B46-4E8B-8A63-7AC2FC60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12" y="-2651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Probe Insertion</a:t>
            </a:r>
          </a:p>
        </p:txBody>
      </p:sp>
    </p:spTree>
    <p:extLst>
      <p:ext uri="{BB962C8B-B14F-4D97-AF65-F5344CB8AC3E}">
        <p14:creationId xmlns:p14="http://schemas.microsoft.com/office/powerpoint/2010/main" val="148475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F53525E-2DA5-41F8-8164-40A06B97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97" y="1821846"/>
            <a:ext cx="9520216" cy="29228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9FE7F5-DC39-4F24-B98C-457749D5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Insert a session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D3DC9-3E56-4A8B-8931-EC15E8BEA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10" y="140684"/>
            <a:ext cx="4740051" cy="65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BB0E-9A2C-44D7-B1F9-12B5102C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 Demo with </a:t>
            </a:r>
            <a:r>
              <a:rPr lang="en-US" sz="3200" b="1" dirty="0" err="1"/>
              <a:t>dj</a:t>
            </a:r>
            <a:r>
              <a:rPr lang="en-US" sz="3200" b="1" dirty="0"/>
              <a:t>-GUI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507F-60DC-419C-8069-3100A631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960"/>
            <a:ext cx="10515600" cy="4846003"/>
          </a:xfrm>
        </p:spPr>
        <p:txBody>
          <a:bodyPr/>
          <a:lstStyle/>
          <a:p>
            <a:r>
              <a:rPr lang="en-US" dirty="0"/>
              <a:t>A multi-probe </a:t>
            </a:r>
            <a:r>
              <a:rPr lang="en-US" dirty="0" err="1"/>
              <a:t>neurologger</a:t>
            </a:r>
            <a:r>
              <a:rPr lang="en-US" dirty="0"/>
              <a:t> session</a:t>
            </a:r>
          </a:p>
          <a:p>
            <a:pPr lvl="1"/>
            <a:r>
              <a:rPr lang="en-US" dirty="0"/>
              <a:t>Animal: 24321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pt-BR" dirty="0"/>
              <a:t>N/sampledata/deuteron/Torgeir/24321/20180424_01_light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3737F-3F94-483E-B5CE-88032F1A8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64" y="3045319"/>
            <a:ext cx="7049111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3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1F9CB9-3F8E-49A4-9D94-ADFD85865018}"/>
              </a:ext>
            </a:extLst>
          </p:cNvPr>
          <p:cNvSpPr/>
          <p:nvPr/>
        </p:nvSpPr>
        <p:spPr>
          <a:xfrm>
            <a:off x="5275331" y="2932380"/>
            <a:ext cx="4351616" cy="3547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Process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Request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C329BDE-D764-46ED-844E-94000E054D76}"/>
              </a:ext>
            </a:extLst>
          </p:cNvPr>
          <p:cNvGrpSpPr/>
          <p:nvPr/>
        </p:nvGrpSpPr>
        <p:grpSpPr>
          <a:xfrm>
            <a:off x="5267472" y="2942080"/>
            <a:ext cx="4351614" cy="3538243"/>
            <a:chOff x="5695209" y="2835859"/>
            <a:chExt cx="4525235" cy="3538243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31613C3F-66B5-4A92-91F4-186F738E595B}"/>
                </a:ext>
              </a:extLst>
            </p:cNvPr>
            <p:cNvSpPr/>
            <p:nvPr/>
          </p:nvSpPr>
          <p:spPr>
            <a:xfrm>
              <a:off x="5695209" y="2835859"/>
              <a:ext cx="4525235" cy="353824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E90791-0D68-4C9F-B9C1-892F6B8FC196}"/>
                </a:ext>
              </a:extLst>
            </p:cNvPr>
            <p:cNvSpPr txBox="1"/>
            <p:nvPr/>
          </p:nvSpPr>
          <p:spPr>
            <a:xfrm>
              <a:off x="6158406" y="2972457"/>
              <a:ext cx="3726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Find the specified input directory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8DE351-FB4C-4799-816B-45BE2BEBB8AA}"/>
              </a:ext>
            </a:extLst>
          </p:cNvPr>
          <p:cNvSpPr/>
          <p:nvPr/>
        </p:nvSpPr>
        <p:spPr>
          <a:xfrm>
            <a:off x="2668668" y="1832169"/>
            <a:ext cx="2454822" cy="564543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Session Request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4D765E27-43B3-428A-AACD-D5C8E5E0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Under the hood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21D966B-B850-4468-AFAE-2C262C2E2E88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10800000" flipV="1">
            <a:off x="3896079" y="1123383"/>
            <a:ext cx="1309206" cy="70878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C5655A-604F-406F-B297-D879E8D92A50}"/>
              </a:ext>
            </a:extLst>
          </p:cNvPr>
          <p:cNvGrpSpPr/>
          <p:nvPr/>
        </p:nvGrpSpPr>
        <p:grpSpPr>
          <a:xfrm>
            <a:off x="589280" y="2114440"/>
            <a:ext cx="2580640" cy="4534770"/>
            <a:chOff x="589280" y="2114440"/>
            <a:chExt cx="2580640" cy="453477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84F78B7-30DE-49C7-BD4B-0E871CDAB268}"/>
                </a:ext>
              </a:extLst>
            </p:cNvPr>
            <p:cNvGrpSpPr/>
            <p:nvPr/>
          </p:nvGrpSpPr>
          <p:grpSpPr>
            <a:xfrm>
              <a:off x="589280" y="2114440"/>
              <a:ext cx="2580640" cy="4534770"/>
              <a:chOff x="589280" y="2114440"/>
              <a:chExt cx="2580640" cy="453477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2354CF9-BEF9-4E57-AAA7-E539D4EBE96A}"/>
                  </a:ext>
                </a:extLst>
              </p:cNvPr>
              <p:cNvSpPr/>
              <p:nvPr/>
            </p:nvSpPr>
            <p:spPr>
              <a:xfrm>
                <a:off x="589280" y="3220720"/>
                <a:ext cx="2580640" cy="34284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88AE01B-3E88-4A1D-8D39-3EFB06510760}"/>
                  </a:ext>
                </a:extLst>
              </p:cNvPr>
              <p:cNvGrpSpPr/>
              <p:nvPr/>
            </p:nvGrpSpPr>
            <p:grpSpPr>
              <a:xfrm>
                <a:off x="838200" y="3399461"/>
                <a:ext cx="1972569" cy="2436083"/>
                <a:chOff x="651747" y="2772779"/>
                <a:chExt cx="1972569" cy="2436083"/>
              </a:xfrm>
            </p:grpSpPr>
            <p:pic>
              <p:nvPicPr>
                <p:cNvPr id="1026" name="Picture 2" descr="Image result for computer icon">
                  <a:extLst>
                    <a:ext uri="{FF2B5EF4-FFF2-40B4-BE49-F238E27FC236}">
                      <a16:creationId xmlns:a16="http://schemas.microsoft.com/office/drawing/2014/main" id="{F51D077C-5988-4631-A2B3-5086467513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173" t="19878" r="11609" b="30419"/>
                <a:stretch/>
              </p:blipFill>
              <p:spPr bwMode="auto">
                <a:xfrm>
                  <a:off x="651747" y="4314210"/>
                  <a:ext cx="974149" cy="6841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 descr="Image result for computer icon">
                  <a:extLst>
                    <a:ext uri="{FF2B5EF4-FFF2-40B4-BE49-F238E27FC236}">
                      <a16:creationId xmlns:a16="http://schemas.microsoft.com/office/drawing/2014/main" id="{375103BC-989A-4BEF-83B6-FDE6E9FEB9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173" t="19878" r="11609" b="30419"/>
                <a:stretch/>
              </p:blipFill>
              <p:spPr bwMode="auto">
                <a:xfrm>
                  <a:off x="1508066" y="4524740"/>
                  <a:ext cx="974149" cy="6841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age result for computer server icon">
                  <a:extLst>
                    <a:ext uri="{FF2B5EF4-FFF2-40B4-BE49-F238E27FC236}">
                      <a16:creationId xmlns:a16="http://schemas.microsoft.com/office/drawing/2014/main" id="{1CCBC0C3-D3E2-4AC5-BBA5-20B008B695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321" r="24457"/>
                <a:stretch/>
              </p:blipFill>
              <p:spPr bwMode="auto">
                <a:xfrm>
                  <a:off x="827996" y="2772779"/>
                  <a:ext cx="537970" cy="10107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4" descr="Image result for computer server icon">
                  <a:extLst>
                    <a:ext uri="{FF2B5EF4-FFF2-40B4-BE49-F238E27FC236}">
                      <a16:creationId xmlns:a16="http://schemas.microsoft.com/office/drawing/2014/main" id="{1067580D-117A-4A1E-AE24-195E7864AC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321" r="24457"/>
                <a:stretch/>
              </p:blipFill>
              <p:spPr bwMode="auto">
                <a:xfrm>
                  <a:off x="1457171" y="2951508"/>
                  <a:ext cx="537970" cy="10107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4" descr="Image result for computer server icon">
                  <a:extLst>
                    <a:ext uri="{FF2B5EF4-FFF2-40B4-BE49-F238E27FC236}">
                      <a16:creationId xmlns:a16="http://schemas.microsoft.com/office/drawing/2014/main" id="{E813578B-C499-4A6F-8D73-480D19910C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321" r="24457"/>
                <a:stretch/>
              </p:blipFill>
              <p:spPr bwMode="auto">
                <a:xfrm>
                  <a:off x="2086346" y="3244274"/>
                  <a:ext cx="537970" cy="10107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50" name="Connector: Curved 49">
                <a:extLst>
                  <a:ext uri="{FF2B5EF4-FFF2-40B4-BE49-F238E27FC236}">
                    <a16:creationId xmlns:a16="http://schemas.microsoft.com/office/drawing/2014/main" id="{D4D6B7F2-23EB-4784-BD7C-9DC0FE5FE30F}"/>
                  </a:ext>
                </a:extLst>
              </p:cNvPr>
              <p:cNvCxnSpPr>
                <a:stCxn id="12" idx="1"/>
                <a:endCxn id="9" idx="0"/>
              </p:cNvCxnSpPr>
              <p:nvPr/>
            </p:nvCxnSpPr>
            <p:spPr>
              <a:xfrm rot="10800000" flipV="1">
                <a:off x="1879600" y="2114440"/>
                <a:ext cx="789068" cy="1106279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30A5CB-F3D8-482D-8A08-7FC0DE7AA423}"/>
                </a:ext>
              </a:extLst>
            </p:cNvPr>
            <p:cNvSpPr txBox="1"/>
            <p:nvPr/>
          </p:nvSpPr>
          <p:spPr>
            <a:xfrm>
              <a:off x="1241091" y="6018658"/>
              <a:ext cx="1343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Workers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BF58E8-46BD-4250-8DB2-CA5FF78805CA}"/>
              </a:ext>
            </a:extLst>
          </p:cNvPr>
          <p:cNvGrpSpPr/>
          <p:nvPr/>
        </p:nvGrpSpPr>
        <p:grpSpPr>
          <a:xfrm>
            <a:off x="5195452" y="0"/>
            <a:ext cx="3169920" cy="2246768"/>
            <a:chOff x="5195452" y="0"/>
            <a:chExt cx="3169920" cy="2246768"/>
          </a:xfrm>
        </p:grpSpPr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EF9997AA-BF8B-4840-9AE1-D1387C9416ED}"/>
                </a:ext>
              </a:extLst>
            </p:cNvPr>
            <p:cNvSpPr/>
            <p:nvPr/>
          </p:nvSpPr>
          <p:spPr>
            <a:xfrm>
              <a:off x="5195452" y="0"/>
              <a:ext cx="3169920" cy="2246768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2400" b="1" dirty="0" err="1">
                  <a:solidFill>
                    <a:sysClr val="windowText" lastClr="000000"/>
                  </a:solidFill>
                </a:rPr>
                <a:t>dj</a:t>
              </a:r>
              <a:r>
                <a:rPr lang="en-US" sz="2400" b="1" dirty="0">
                  <a:solidFill>
                    <a:sysClr val="windowText" lastClr="000000"/>
                  </a:solidFill>
                </a:rPr>
                <a:t>-GUI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258997B-05E4-413E-950F-40158E566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210" y="531000"/>
              <a:ext cx="2180237" cy="951313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64FB699-455C-4D74-85DB-1B4F00D25E16}"/>
              </a:ext>
            </a:extLst>
          </p:cNvPr>
          <p:cNvSpPr txBox="1"/>
          <p:nvPr/>
        </p:nvSpPr>
        <p:spPr>
          <a:xfrm>
            <a:off x="5738528" y="3490100"/>
            <a:ext cx="3434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Recording(s)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Recording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Probe folder(s)</a:t>
            </a:r>
          </a:p>
          <a:p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C05CF2-3A12-4280-B6C6-26DCF39C14B1}"/>
              </a:ext>
            </a:extLst>
          </p:cNvPr>
          <p:cNvSpPr txBox="1"/>
          <p:nvPr/>
        </p:nvSpPr>
        <p:spPr>
          <a:xfrm>
            <a:off x="5738524" y="4753131"/>
            <a:ext cx="372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inserted probes for the specified animal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460523-1183-461B-ABE9-479AE299ED3F}"/>
              </a:ext>
            </a:extLst>
          </p:cNvPr>
          <p:cNvSpPr txBox="1"/>
          <p:nvPr/>
        </p:nvSpPr>
        <p:spPr>
          <a:xfrm>
            <a:off x="5738525" y="5493483"/>
            <a:ext cx="372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more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status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D95055-943A-487D-B5FA-938E63FEE815}"/>
              </a:ext>
            </a:extLst>
          </p:cNvPr>
          <p:cNvGrpSpPr/>
          <p:nvPr/>
        </p:nvGrpSpPr>
        <p:grpSpPr>
          <a:xfrm>
            <a:off x="3305858" y="4259881"/>
            <a:ext cx="1803558" cy="1829129"/>
            <a:chOff x="3305858" y="4259881"/>
            <a:chExt cx="2224590" cy="1829129"/>
          </a:xfrm>
        </p:grpSpPr>
        <p:sp>
          <p:nvSpPr>
            <p:cNvPr id="52" name="Arrow: Curved Up 51">
              <a:extLst>
                <a:ext uri="{FF2B5EF4-FFF2-40B4-BE49-F238E27FC236}">
                  <a16:creationId xmlns:a16="http://schemas.microsoft.com/office/drawing/2014/main" id="{48B621A6-F40D-4467-A690-765FFE17801A}"/>
                </a:ext>
              </a:extLst>
            </p:cNvPr>
            <p:cNvSpPr/>
            <p:nvPr/>
          </p:nvSpPr>
          <p:spPr>
            <a:xfrm>
              <a:off x="3342833" y="5380224"/>
              <a:ext cx="2187615" cy="70878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Arrow: Curved Up 77">
              <a:extLst>
                <a:ext uri="{FF2B5EF4-FFF2-40B4-BE49-F238E27FC236}">
                  <a16:creationId xmlns:a16="http://schemas.microsoft.com/office/drawing/2014/main" id="{204DA0DB-BB4C-493C-941A-56B13C331032}"/>
                </a:ext>
              </a:extLst>
            </p:cNvPr>
            <p:cNvSpPr/>
            <p:nvPr/>
          </p:nvSpPr>
          <p:spPr>
            <a:xfrm rot="10800000">
              <a:off x="3305858" y="4259881"/>
              <a:ext cx="2187615" cy="70878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1" name="Picture 12" descr="Image result for circular arrow">
            <a:extLst>
              <a:ext uri="{FF2B5EF4-FFF2-40B4-BE49-F238E27FC236}">
                <a16:creationId xmlns:a16="http://schemas.microsoft.com/office/drawing/2014/main" id="{F6DE2C2F-DB1C-4A1B-AA72-AAAF22DCB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0673">
            <a:off x="2765176" y="2920578"/>
            <a:ext cx="734966" cy="73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D12D6EA2-185A-41E7-8DA0-E987E62EB9F4}"/>
              </a:ext>
            </a:extLst>
          </p:cNvPr>
          <p:cNvGrpSpPr/>
          <p:nvPr/>
        </p:nvGrpSpPr>
        <p:grpSpPr>
          <a:xfrm>
            <a:off x="9850056" y="4346828"/>
            <a:ext cx="2198445" cy="1146655"/>
            <a:chOff x="9850056" y="4346828"/>
            <a:chExt cx="2198445" cy="1146655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173E7BCA-1CF6-4F67-8618-6DF683DB5A1C}"/>
                </a:ext>
              </a:extLst>
            </p:cNvPr>
            <p:cNvSpPr/>
            <p:nvPr/>
          </p:nvSpPr>
          <p:spPr>
            <a:xfrm>
              <a:off x="10467162" y="4346828"/>
              <a:ext cx="1581339" cy="114665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Session Insert</a:t>
              </a:r>
            </a:p>
          </p:txBody>
        </p: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56418B3F-0F40-479B-83C5-234F2C5D9B49}"/>
                </a:ext>
              </a:extLst>
            </p:cNvPr>
            <p:cNvSpPr/>
            <p:nvPr/>
          </p:nvSpPr>
          <p:spPr>
            <a:xfrm>
              <a:off x="9850056" y="4798261"/>
              <a:ext cx="454708" cy="3408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69" grpId="0"/>
      <p:bldP spid="70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2B4EE6-6DE9-459F-9A7B-897A449B6BED}"/>
              </a:ext>
            </a:extLst>
          </p:cNvPr>
          <p:cNvSpPr/>
          <p:nvPr/>
        </p:nvSpPr>
        <p:spPr>
          <a:xfrm>
            <a:off x="6815237" y="3429001"/>
            <a:ext cx="4053390" cy="3006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022051-A719-405D-83C4-FAF160940D71}"/>
              </a:ext>
            </a:extLst>
          </p:cNvPr>
          <p:cNvSpPr/>
          <p:nvPr/>
        </p:nvSpPr>
        <p:spPr>
          <a:xfrm>
            <a:off x="2668668" y="1832169"/>
            <a:ext cx="2454822" cy="564543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Session Request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2AC0256-FA5A-4BE4-85FC-848A2022E8E4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10800000" flipV="1">
            <a:off x="3896079" y="1123383"/>
            <a:ext cx="1309206" cy="70878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8468DAF-C375-48F4-9936-462047A7B03C}"/>
              </a:ext>
            </a:extLst>
          </p:cNvPr>
          <p:cNvGrpSpPr/>
          <p:nvPr/>
        </p:nvGrpSpPr>
        <p:grpSpPr>
          <a:xfrm>
            <a:off x="5195452" y="0"/>
            <a:ext cx="3169920" cy="2246768"/>
            <a:chOff x="5195452" y="0"/>
            <a:chExt cx="3169920" cy="2246768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BC69C121-FE17-461B-9E2D-D20988807F20}"/>
                </a:ext>
              </a:extLst>
            </p:cNvPr>
            <p:cNvSpPr/>
            <p:nvPr/>
          </p:nvSpPr>
          <p:spPr>
            <a:xfrm>
              <a:off x="5195452" y="0"/>
              <a:ext cx="3169920" cy="2246768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2400" b="1" dirty="0" err="1">
                  <a:solidFill>
                    <a:sysClr val="windowText" lastClr="000000"/>
                  </a:solidFill>
                </a:rPr>
                <a:t>dj</a:t>
              </a:r>
              <a:r>
                <a:rPr lang="en-US" sz="2400" b="1" dirty="0">
                  <a:solidFill>
                    <a:sysClr val="windowText" lastClr="000000"/>
                  </a:solidFill>
                </a:rPr>
                <a:t>-GUI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FA4071F-DD7C-466E-A5CE-1AE540310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210" y="531000"/>
              <a:ext cx="2180237" cy="951313"/>
            </a:xfrm>
            <a:prstGeom prst="rect">
              <a:avLst/>
            </a:prstGeom>
          </p:spPr>
        </p:pic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686F427-53C7-4DDE-884B-626548914E30}"/>
              </a:ext>
            </a:extLst>
          </p:cNvPr>
          <p:cNvCxnSpPr>
            <a:cxnSpLocks/>
            <a:stCxn id="4" idx="1"/>
            <a:endCxn id="20" idx="0"/>
          </p:cNvCxnSpPr>
          <p:nvPr/>
        </p:nvCxnSpPr>
        <p:spPr>
          <a:xfrm rot="10800000" flipV="1">
            <a:off x="2279980" y="2114440"/>
            <a:ext cx="388689" cy="99105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3077B2-CA40-4871-BBB4-B77A007B8607}"/>
              </a:ext>
            </a:extLst>
          </p:cNvPr>
          <p:cNvGrpSpPr/>
          <p:nvPr/>
        </p:nvGrpSpPr>
        <p:grpSpPr>
          <a:xfrm>
            <a:off x="104172" y="3105498"/>
            <a:ext cx="4351614" cy="3538243"/>
            <a:chOff x="5267472" y="2942080"/>
            <a:chExt cx="4351614" cy="353824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0685BA-DA79-4AA1-9C65-28E3BE073D5F}"/>
                </a:ext>
              </a:extLst>
            </p:cNvPr>
            <p:cNvGrpSpPr/>
            <p:nvPr/>
          </p:nvGrpSpPr>
          <p:grpSpPr>
            <a:xfrm>
              <a:off x="5267472" y="2942080"/>
              <a:ext cx="4351614" cy="3538243"/>
              <a:chOff x="5695209" y="2835859"/>
              <a:chExt cx="4525235" cy="353824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14B93C2-5271-4CF5-9FB6-3D56BE258CE0}"/>
                  </a:ext>
                </a:extLst>
              </p:cNvPr>
              <p:cNvSpPr/>
              <p:nvPr/>
            </p:nvSpPr>
            <p:spPr>
              <a:xfrm>
                <a:off x="5695209" y="2835859"/>
                <a:ext cx="4525235" cy="353824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54B4DB-6491-4AF8-ACAF-99F7811F3008}"/>
                  </a:ext>
                </a:extLst>
              </p:cNvPr>
              <p:cNvSpPr txBox="1"/>
              <p:nvPr/>
            </p:nvSpPr>
            <p:spPr>
              <a:xfrm>
                <a:off x="6158406" y="2972457"/>
                <a:ext cx="3726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the specified input directory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5513D1-B85A-4D57-8D5F-F950F8C51EA8}"/>
                </a:ext>
              </a:extLst>
            </p:cNvPr>
            <p:cNvSpPr txBox="1"/>
            <p:nvPr/>
          </p:nvSpPr>
          <p:spPr>
            <a:xfrm>
              <a:off x="5738528" y="3490100"/>
              <a:ext cx="34340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Identify: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Recording(s)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Recording type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Probe folder(s)</a:t>
              </a:r>
            </a:p>
            <a:p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992809-13DC-4F47-94A5-D6D3F98BAAF6}"/>
                </a:ext>
              </a:extLst>
            </p:cNvPr>
            <p:cNvSpPr txBox="1"/>
            <p:nvPr/>
          </p:nvSpPr>
          <p:spPr>
            <a:xfrm>
              <a:off x="5738524" y="4753131"/>
              <a:ext cx="3726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Check for inserted probes for the specified animal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AA35B8-AA4C-45D7-8C13-635BA0FAE20A}"/>
                </a:ext>
              </a:extLst>
            </p:cNvPr>
            <p:cNvSpPr txBox="1"/>
            <p:nvPr/>
          </p:nvSpPr>
          <p:spPr>
            <a:xfrm>
              <a:off x="5738525" y="5493483"/>
              <a:ext cx="3726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Request more info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Update status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4E6393E-FB43-4F6D-9BC5-1A32A0A21321}"/>
              </a:ext>
            </a:extLst>
          </p:cNvPr>
          <p:cNvSpPr/>
          <p:nvPr/>
        </p:nvSpPr>
        <p:spPr>
          <a:xfrm>
            <a:off x="6815237" y="3428999"/>
            <a:ext cx="4053390" cy="592553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Session Insert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A91A41-B58D-4414-96FF-618DED18BE93}"/>
              </a:ext>
            </a:extLst>
          </p:cNvPr>
          <p:cNvSpPr/>
          <p:nvPr/>
        </p:nvSpPr>
        <p:spPr>
          <a:xfrm>
            <a:off x="7261715" y="5919786"/>
            <a:ext cx="3252486" cy="4149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Probe Association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F97A86B-0990-47CA-B87F-BEEDA2D1F768}"/>
              </a:ext>
            </a:extLst>
          </p:cNvPr>
          <p:cNvSpPr/>
          <p:nvPr/>
        </p:nvSpPr>
        <p:spPr>
          <a:xfrm>
            <a:off x="7261715" y="4885085"/>
            <a:ext cx="3252486" cy="4149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Directory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D1F2AA-C572-4D3A-9E84-965B0FC4280E}"/>
              </a:ext>
            </a:extLst>
          </p:cNvPr>
          <p:cNvSpPr/>
          <p:nvPr/>
        </p:nvSpPr>
        <p:spPr>
          <a:xfrm>
            <a:off x="7261715" y="5392649"/>
            <a:ext cx="3252486" cy="4149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Experimenter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06F89E62-7369-48B4-B515-163ED181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Under the hood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B1D2BA1-A8A1-4810-82F4-727622916172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4455786" y="3725276"/>
            <a:ext cx="2359451" cy="114934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6104C86-631D-4384-8896-C5B988040BAB}"/>
              </a:ext>
            </a:extLst>
          </p:cNvPr>
          <p:cNvSpPr txBox="1"/>
          <p:nvPr/>
        </p:nvSpPr>
        <p:spPr>
          <a:xfrm>
            <a:off x="7261715" y="4092449"/>
            <a:ext cx="325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Animal</a:t>
            </a:r>
          </a:p>
          <a:p>
            <a:pPr algn="ctr"/>
            <a:r>
              <a:rPr lang="en-US" sz="2000" b="1" dirty="0"/>
              <a:t>Session Time</a:t>
            </a:r>
          </a:p>
        </p:txBody>
      </p:sp>
    </p:spTree>
    <p:extLst>
      <p:ext uri="{BB962C8B-B14F-4D97-AF65-F5344CB8AC3E}">
        <p14:creationId xmlns:p14="http://schemas.microsoft.com/office/powerpoint/2010/main" val="153454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1" grpId="0" animBg="1"/>
      <p:bldP spid="33" grpId="0" animBg="1"/>
      <p:bldP spid="36" grpId="0" animBg="1"/>
      <p:bldP spid="37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BB0E-9A2C-44D7-B1F9-12B5102C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 Demo with </a:t>
            </a:r>
            <a:r>
              <a:rPr lang="en-US" sz="3200" b="1" dirty="0" err="1"/>
              <a:t>dj</a:t>
            </a:r>
            <a:r>
              <a:rPr lang="en-US" sz="3200" b="1" dirty="0"/>
              <a:t>-GUI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507F-60DC-419C-8069-3100A631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 tetrode-array session</a:t>
            </a:r>
          </a:p>
          <a:p>
            <a:pPr lvl="1"/>
            <a:r>
              <a:rPr lang="en-US" dirty="0"/>
              <a:t>Animal: 88068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/N/</a:t>
            </a:r>
            <a:r>
              <a:rPr lang="en-US" dirty="0" err="1"/>
              <a:t>sampledata</a:t>
            </a:r>
            <a:r>
              <a:rPr lang="en-US" dirty="0"/>
              <a:t>/</a:t>
            </a:r>
            <a:r>
              <a:rPr lang="en-US" dirty="0" err="1"/>
              <a:t>axona</a:t>
            </a:r>
            <a:r>
              <a:rPr lang="en-US" dirty="0"/>
              <a:t>/</a:t>
            </a:r>
            <a:r>
              <a:rPr lang="en-US" dirty="0" err="1"/>
              <a:t>Ingvild</a:t>
            </a:r>
            <a:r>
              <a:rPr lang="en-US" dirty="0"/>
              <a:t>/Example1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26F22-71F1-4ACC-BD5C-BBCF1C6B56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1"/>
          <a:stretch/>
        </p:blipFill>
        <p:spPr>
          <a:xfrm>
            <a:off x="2501595" y="3332835"/>
            <a:ext cx="7026249" cy="31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2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618F51-42D4-49FA-B465-5AADB197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3902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Ingestion of Recording and Tracking - AXONA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FAA92-01E1-4467-BE36-E88E6D517965}"/>
              </a:ext>
            </a:extLst>
          </p:cNvPr>
          <p:cNvSpPr txBox="1"/>
          <p:nvPr/>
        </p:nvSpPr>
        <p:spPr>
          <a:xfrm>
            <a:off x="308086" y="1186542"/>
            <a:ext cx="312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Axona</a:t>
            </a:r>
            <a:r>
              <a:rPr lang="en-US" b="1" dirty="0"/>
              <a:t> session input directory</a:t>
            </a:r>
          </a:p>
          <a:p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1E6CB1-F4FC-44B0-ADEC-6D971B384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4"/>
          <a:stretch/>
        </p:blipFill>
        <p:spPr>
          <a:xfrm>
            <a:off x="2253203" y="2519725"/>
            <a:ext cx="2608164" cy="40023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270509-A470-473D-9376-A9F5412802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80"/>
          <a:stretch/>
        </p:blipFill>
        <p:spPr>
          <a:xfrm>
            <a:off x="149900" y="2512105"/>
            <a:ext cx="2062192" cy="40122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97CBEE-12AF-4BE2-960C-FB8345B8C04E}"/>
              </a:ext>
            </a:extLst>
          </p:cNvPr>
          <p:cNvSpPr txBox="1"/>
          <p:nvPr/>
        </p:nvSpPr>
        <p:spPr>
          <a:xfrm>
            <a:off x="404542" y="1702561"/>
            <a:ext cx="32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…/</a:t>
            </a:r>
            <a:r>
              <a:rPr lang="en-US" dirty="0" err="1"/>
              <a:t>axona</a:t>
            </a:r>
            <a:r>
              <a:rPr lang="en-US" dirty="0"/>
              <a:t>/14032019/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AEC06E-8827-465E-915B-17A1CA50008B}"/>
              </a:ext>
            </a:extLst>
          </p:cNvPr>
          <p:cNvSpPr/>
          <p:nvPr/>
        </p:nvSpPr>
        <p:spPr>
          <a:xfrm>
            <a:off x="149900" y="6238754"/>
            <a:ext cx="1458981" cy="2833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E763A9-4C6F-4E0D-A9D7-400F72E17CE4}"/>
              </a:ext>
            </a:extLst>
          </p:cNvPr>
          <p:cNvSpPr/>
          <p:nvPr/>
        </p:nvSpPr>
        <p:spPr>
          <a:xfrm>
            <a:off x="2364492" y="6238754"/>
            <a:ext cx="1871842" cy="3015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EAF0A5-30E3-46DB-972B-87DBA2730B9B}"/>
              </a:ext>
            </a:extLst>
          </p:cNvPr>
          <p:cNvSpPr txBox="1"/>
          <p:nvPr/>
        </p:nvSpPr>
        <p:spPr>
          <a:xfrm>
            <a:off x="5463249" y="1302451"/>
            <a:ext cx="466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Axona</a:t>
            </a:r>
            <a:r>
              <a:rPr lang="en-US" sz="2000" dirty="0"/>
              <a:t> session are identified by </a:t>
            </a:r>
            <a:r>
              <a:rPr lang="en-US" sz="2000" b="1" dirty="0"/>
              <a:t>.set </a:t>
            </a:r>
            <a:r>
              <a:rPr lang="en-US" sz="2000" dirty="0"/>
              <a:t>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recordings – multiple ‘.set’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2EE427-AC9D-4E90-ABD9-DDDF02BADE28}"/>
              </a:ext>
            </a:extLst>
          </p:cNvPr>
          <p:cNvSpPr txBox="1"/>
          <p:nvPr/>
        </p:nvSpPr>
        <p:spPr>
          <a:xfrm>
            <a:off x="5463250" y="2109872"/>
            <a:ext cx="4872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Tetrode(s) are identified by </a:t>
            </a:r>
            <a:r>
              <a:rPr lang="en-US" sz="2000" b="1" dirty="0"/>
              <a:t>.number </a:t>
            </a:r>
            <a:r>
              <a:rPr lang="en-US" sz="2000" dirty="0"/>
              <a:t>files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406F49-B64C-42B0-A139-561BA40117B4}"/>
              </a:ext>
            </a:extLst>
          </p:cNvPr>
          <p:cNvSpPr/>
          <p:nvPr/>
        </p:nvSpPr>
        <p:spPr>
          <a:xfrm>
            <a:off x="2253202" y="2457751"/>
            <a:ext cx="1983131" cy="11105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1873FF-3114-4F99-B19D-29B233728C4A}"/>
              </a:ext>
            </a:extLst>
          </p:cNvPr>
          <p:cNvSpPr/>
          <p:nvPr/>
        </p:nvSpPr>
        <p:spPr>
          <a:xfrm>
            <a:off x="108788" y="2457751"/>
            <a:ext cx="1384913" cy="11105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ED00E1-46C9-4059-9856-ACF8DBF10D60}"/>
              </a:ext>
            </a:extLst>
          </p:cNvPr>
          <p:cNvGrpSpPr/>
          <p:nvPr/>
        </p:nvGrpSpPr>
        <p:grpSpPr>
          <a:xfrm>
            <a:off x="404542" y="1737461"/>
            <a:ext cx="3241482" cy="5133456"/>
            <a:chOff x="404542" y="1737461"/>
            <a:chExt cx="3241482" cy="51334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30FBCA2-A47E-44DE-AC23-73E0F782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433" y="2165564"/>
              <a:ext cx="2171701" cy="470535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471667-78DF-4055-8667-244C23C63C84}"/>
                </a:ext>
              </a:extLst>
            </p:cNvPr>
            <p:cNvSpPr txBox="1"/>
            <p:nvPr/>
          </p:nvSpPr>
          <p:spPr>
            <a:xfrm>
              <a:off x="404542" y="1737461"/>
              <a:ext cx="3241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…/</a:t>
              </a:r>
              <a:r>
                <a:rPr lang="en-US" dirty="0" err="1"/>
                <a:t>axona</a:t>
              </a:r>
              <a:r>
                <a:rPr lang="en-US" dirty="0"/>
                <a:t>/09091403/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B42A4F-0059-4388-BF6F-4A9D30458B54}"/>
              </a:ext>
            </a:extLst>
          </p:cNvPr>
          <p:cNvSpPr/>
          <p:nvPr/>
        </p:nvSpPr>
        <p:spPr>
          <a:xfrm>
            <a:off x="927621" y="2146775"/>
            <a:ext cx="1074799" cy="20316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93AF730-28CA-4BAB-82D1-B7BF4E909BD3}"/>
              </a:ext>
            </a:extLst>
          </p:cNvPr>
          <p:cNvSpPr/>
          <p:nvPr/>
        </p:nvSpPr>
        <p:spPr>
          <a:xfrm>
            <a:off x="939433" y="5379077"/>
            <a:ext cx="1313769" cy="2833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D8C8C9-EEC5-4B87-9484-F0CF680B2F72}"/>
              </a:ext>
            </a:extLst>
          </p:cNvPr>
          <p:cNvSpPr txBox="1"/>
          <p:nvPr/>
        </p:nvSpPr>
        <p:spPr>
          <a:xfrm>
            <a:off x="5463249" y="3162618"/>
            <a:ext cx="4872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probes?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3D6DC3-C9A4-4333-9188-A5E5F4CCA995}"/>
              </a:ext>
            </a:extLst>
          </p:cNvPr>
          <p:cNvSpPr txBox="1"/>
          <p:nvPr/>
        </p:nvSpPr>
        <p:spPr>
          <a:xfrm>
            <a:off x="5463249" y="2636245"/>
            <a:ext cx="4872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Tracking data identified by </a:t>
            </a:r>
            <a:r>
              <a:rPr lang="en-US" sz="2000" b="1" dirty="0"/>
              <a:t>.pos</a:t>
            </a:r>
            <a:r>
              <a:rPr lang="en-US" sz="2000" dirty="0"/>
              <a:t> file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5C25632-8138-4364-9912-F2A8274CC9C1}"/>
              </a:ext>
            </a:extLst>
          </p:cNvPr>
          <p:cNvSpPr/>
          <p:nvPr/>
        </p:nvSpPr>
        <p:spPr>
          <a:xfrm>
            <a:off x="2405929" y="5941568"/>
            <a:ext cx="1871842" cy="3015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5ABE6AB-7209-42C1-B092-EC1FCAB9BD81}"/>
              </a:ext>
            </a:extLst>
          </p:cNvPr>
          <p:cNvSpPr/>
          <p:nvPr/>
        </p:nvSpPr>
        <p:spPr>
          <a:xfrm>
            <a:off x="139321" y="5989249"/>
            <a:ext cx="1683012" cy="2419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71FDF7-77A9-4C50-8AE6-B4449E3104E2}"/>
              </a:ext>
            </a:extLst>
          </p:cNvPr>
          <p:cNvSpPr txBox="1"/>
          <p:nvPr/>
        </p:nvSpPr>
        <p:spPr>
          <a:xfrm>
            <a:off x="5463249" y="3688991"/>
            <a:ext cx="495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inferred based on the information</a:t>
            </a:r>
            <a:br>
              <a:rPr lang="en-US" sz="2000" dirty="0"/>
            </a:br>
            <a:r>
              <a:rPr lang="en-US" sz="2000" dirty="0"/>
              <a:t>in Probe Associations inserted with Session</a:t>
            </a:r>
          </a:p>
        </p:txBody>
      </p:sp>
    </p:spTree>
    <p:extLst>
      <p:ext uri="{BB962C8B-B14F-4D97-AF65-F5344CB8AC3E}">
        <p14:creationId xmlns:p14="http://schemas.microsoft.com/office/powerpoint/2010/main" val="344493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4" grpId="1"/>
      <p:bldP spid="15" grpId="0" animBg="1"/>
      <p:bldP spid="15" grpId="1" animBg="1"/>
      <p:bldP spid="16" grpId="0" animBg="1"/>
      <p:bldP spid="16" grpId="1" animBg="1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4" grpId="0" animBg="1"/>
      <p:bldP spid="25" grpId="0" animBg="1"/>
      <p:bldP spid="27" grpId="0"/>
      <p:bldP spid="28" grpId="0"/>
      <p:bldP spid="29" grpId="0" animBg="1"/>
      <p:bldP spid="29" grpId="1" animBg="1"/>
      <p:bldP spid="30" grpId="0" animBg="1"/>
      <p:bldP spid="30" grpId="1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1164</Words>
  <Application>Microsoft Office PowerPoint</Application>
  <PresentationFormat>Widescreen</PresentationFormat>
  <Paragraphs>206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The Ephys Pipeline</vt:lpstr>
      <vt:lpstr>Recap – Session Structure</vt:lpstr>
      <vt:lpstr>Probe Insertion</vt:lpstr>
      <vt:lpstr>Insert a session</vt:lpstr>
      <vt:lpstr>A Demo with dj-GUI</vt:lpstr>
      <vt:lpstr>Under the hood</vt:lpstr>
      <vt:lpstr>Under the hood</vt:lpstr>
      <vt:lpstr>A Demo with dj-GUI</vt:lpstr>
      <vt:lpstr>Ingestion of Recording and Tracking - AXONA</vt:lpstr>
      <vt:lpstr>Ingestion of Recording and Tracking - Neuralynx</vt:lpstr>
      <vt:lpstr>Tetrode Probe Association</vt:lpstr>
      <vt:lpstr>Ingestion of Recording and Tracking - Neuropixels</vt:lpstr>
      <vt:lpstr>Ingestion of Recording and Tracking - Neurologger</vt:lpstr>
      <vt:lpstr>Ingestion of Recording and Tracking</vt:lpstr>
      <vt:lpstr>Ingestion of Clustering</vt:lpstr>
      <vt:lpstr>Request curated clustering with Web GUI</vt:lpstr>
      <vt:lpstr>A Demo with dj-GUI</vt:lpstr>
      <vt:lpstr>Under the hood</vt:lpstr>
      <vt:lpstr>Ingestion of Clustering</vt:lpstr>
      <vt:lpstr>Ingestion of Clustering – Units, Waveforms, SpikeTimes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Ephys Pipeline</dc:title>
  <dc:creator>Thinh Nguyen</dc:creator>
  <cp:lastModifiedBy>Thinh Nguyen</cp:lastModifiedBy>
  <cp:revision>30</cp:revision>
  <dcterms:created xsi:type="dcterms:W3CDTF">2019-09-20T18:27:32Z</dcterms:created>
  <dcterms:modified xsi:type="dcterms:W3CDTF">2019-09-23T06:39:58Z</dcterms:modified>
</cp:coreProperties>
</file>