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7993abd67_0_2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7993abd67_0_2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7993abd67_0_23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7993abd67_0_2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993abd67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993abd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993abd67_0_2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993abd67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7ccef12d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7ccef12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7993abd67_0_2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7993abd67_0_2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7993abd67_0_25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7993abd67_0_2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ccef12d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ccef12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0224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68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Cleaning and Wrangling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Kavana Ravishankar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0" y="242350"/>
            <a:ext cx="1248225" cy="5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00" y="354100"/>
            <a:ext cx="4395676" cy="287555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00" y="354100"/>
            <a:ext cx="4052026" cy="287555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22"/>
          <p:cNvSpPr txBox="1"/>
          <p:nvPr/>
        </p:nvSpPr>
        <p:spPr>
          <a:xfrm>
            <a:off x="0" y="3461400"/>
            <a:ext cx="44409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 peaks in August, indicating higher viewership during this month, followed by a sharp decline in the later months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4609375" y="3461400"/>
            <a:ext cx="44409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Tuesday games attract the highest average AMA, with Sunday also showing strong viewership compared to other days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1016750"/>
            <a:ext cx="8520600" cy="21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cleaning process transformed raw MLS viewership data into a structured format aligned with Trajektory's reporting needs. </a:t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removing duplicates, handling missing values, standardizing team names, and merging datasets, tried to ensure consistency and accuracy in the final data. </a:t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prepared dataset is now ready for effective analysis and reporting, laying a foundation for insightful evaluation of MLS game viewership.</a:t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15850" y="224275"/>
            <a:ext cx="71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b="1"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idx="4294967295" type="title"/>
          </p:nvPr>
        </p:nvSpPr>
        <p:spPr>
          <a:xfrm>
            <a:off x="773700" y="1188675"/>
            <a:ext cx="7596600" cy="1706700"/>
          </a:xfrm>
          <a:prstGeom prst="rect">
            <a:avLst/>
          </a:prstGeom>
          <a:solidFill>
            <a:srgbClr val="1C4587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“</a:t>
            </a:r>
            <a:r>
              <a:rPr b="1" lang="en">
                <a:solidFill>
                  <a:srgbClr val="FF9900"/>
                </a:solidFill>
              </a:rPr>
              <a:t>Data is like a puzzle – when you clean, organize, and fit the pieces together, you get a clear picture of the story it wants to tell.</a:t>
            </a:r>
            <a:r>
              <a:rPr b="1" lang="en">
                <a:solidFill>
                  <a:srgbClr val="FF9900"/>
                </a:solidFill>
              </a:rPr>
              <a:t>”</a:t>
            </a:r>
            <a:endParaRPr b="1">
              <a:solidFill>
                <a:srgbClr val="FF9900"/>
              </a:solidFill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>
            <a:off x="4340400" y="32466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163" y="30926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clean and structure MLS viewership (AMA) data from Apple TV+ to align with Trajektory’s required format.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primary goal is to prepare the MLS data for accurate reporting, with a focus on documenting each step in the data-cleaning and structuring process.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project, I utilized Python as my primary tool for data cleaning and wrangling.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tasks include: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the raw MLS data into a standardized format suitable for Trajektory’s reporting needs specified in “streaming landing” format.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and document any games present in the MLS data that are missing from the Trajektory events tab, and vice versa.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clear, documented process for each step taken, preparing the data efficiently for analysis and reporting.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>
                <a:latin typeface="Times New Roman"/>
                <a:ea typeface="Times New Roman"/>
                <a:cs typeface="Times New Roman"/>
                <a:sym typeface="Times New Roman"/>
              </a:rPr>
              <a:t> Data Overview </a:t>
            </a:r>
            <a:endParaRPr b="1" sz="33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MLS Data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Contains raw AMA data from Apple TV+.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Trajektory Events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List of games Trajektory is contracted to value.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Trajektory_mls_team_dim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Contains team names and corresponding keys.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Streaming Landing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Desired format for the cleaned data.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games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Games in the MLS data that are missing from the Trajektory events tab and vise versa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131950" y="49325"/>
            <a:ext cx="8861125" cy="4889159"/>
            <a:chOff x="131950" y="49325"/>
            <a:chExt cx="8861125" cy="4889159"/>
          </a:xfrm>
        </p:grpSpPr>
        <p:sp>
          <p:nvSpPr>
            <p:cNvPr id="85" name="Google Shape;85;p17"/>
            <p:cNvSpPr/>
            <p:nvPr/>
          </p:nvSpPr>
          <p:spPr>
            <a:xfrm>
              <a:off x="4042638" y="2116150"/>
              <a:ext cx="1076700" cy="1009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 rot="10800000">
              <a:off x="4926700" y="1151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7"/>
            <p:cNvGrpSpPr/>
            <p:nvPr/>
          </p:nvGrpSpPr>
          <p:grpSpPr>
            <a:xfrm>
              <a:off x="4742693" y="76271"/>
              <a:ext cx="587714" cy="566689"/>
              <a:chOff x="5251025" y="195888"/>
              <a:chExt cx="717600" cy="717600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17"/>
            <p:cNvSpPr txBox="1"/>
            <p:nvPr/>
          </p:nvSpPr>
          <p:spPr>
            <a:xfrm>
              <a:off x="5171975" y="115163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Loading and Inspecting Data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4884761" y="134575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10800000">
              <a:off x="6058475" y="808638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7"/>
            <p:cNvGrpSpPr/>
            <p:nvPr/>
          </p:nvGrpSpPr>
          <p:grpSpPr>
            <a:xfrm>
              <a:off x="5881956" y="769783"/>
              <a:ext cx="587714" cy="566689"/>
              <a:chOff x="5251025" y="195888"/>
              <a:chExt cx="717600" cy="717600"/>
            </a:xfrm>
          </p:grpSpPr>
          <p:sp>
            <p:nvSpPr>
              <p:cNvPr id="94" name="Google Shape;94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7"/>
            <p:cNvSpPr txBox="1"/>
            <p:nvPr/>
          </p:nvSpPr>
          <p:spPr>
            <a:xfrm>
              <a:off x="6402100" y="855050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Dropping duplicates(check)</a:t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6024011" y="828088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rot="10800000">
              <a:off x="6521975" y="15021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7"/>
            <p:cNvGrpSpPr/>
            <p:nvPr/>
          </p:nvGrpSpPr>
          <p:grpSpPr>
            <a:xfrm>
              <a:off x="6345456" y="1463296"/>
              <a:ext cx="587714" cy="566689"/>
              <a:chOff x="5251025" y="195888"/>
              <a:chExt cx="717600" cy="717600"/>
            </a:xfrm>
          </p:grpSpPr>
          <p:sp>
            <p:nvSpPr>
              <p:cNvPr id="100" name="Google Shape;100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" name="Google Shape;102;p17"/>
            <p:cNvSpPr txBox="1"/>
            <p:nvPr/>
          </p:nvSpPr>
          <p:spPr>
            <a:xfrm>
              <a:off x="6774725" y="1560250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Dropping columns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6487511" y="1521600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 rot="10800000">
              <a:off x="6690475" y="2304338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7"/>
            <p:cNvGrpSpPr/>
            <p:nvPr/>
          </p:nvGrpSpPr>
          <p:grpSpPr>
            <a:xfrm>
              <a:off x="6513956" y="2265483"/>
              <a:ext cx="587714" cy="566689"/>
              <a:chOff x="5251025" y="195888"/>
              <a:chExt cx="717600" cy="7176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17"/>
            <p:cNvSpPr txBox="1"/>
            <p:nvPr/>
          </p:nvSpPr>
          <p:spPr>
            <a:xfrm>
              <a:off x="6943250" y="2262913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Fixing data/Data Standardization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6656011" y="2323788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 rot="10800000">
              <a:off x="6521975" y="30667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7"/>
            <p:cNvGrpSpPr/>
            <p:nvPr/>
          </p:nvGrpSpPr>
          <p:grpSpPr>
            <a:xfrm>
              <a:off x="6345456" y="3027896"/>
              <a:ext cx="587714" cy="566689"/>
              <a:chOff x="5251025" y="195888"/>
              <a:chExt cx="717600" cy="71760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7"/>
            <p:cNvSpPr txBox="1"/>
            <p:nvPr/>
          </p:nvSpPr>
          <p:spPr>
            <a:xfrm>
              <a:off x="6774750" y="3031275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Handling missing/Nan values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6487511" y="3086200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 rot="10800000">
              <a:off x="6149350" y="373870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7"/>
            <p:cNvGrpSpPr/>
            <p:nvPr/>
          </p:nvGrpSpPr>
          <p:grpSpPr>
            <a:xfrm>
              <a:off x="5972831" y="3699846"/>
              <a:ext cx="587714" cy="566689"/>
              <a:chOff x="5251025" y="195888"/>
              <a:chExt cx="717600" cy="717600"/>
            </a:xfrm>
          </p:grpSpPr>
          <p:sp>
            <p:nvSpPr>
              <p:cNvPr id="118" name="Google Shape;118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17"/>
            <p:cNvSpPr txBox="1"/>
            <p:nvPr/>
          </p:nvSpPr>
          <p:spPr>
            <a:xfrm>
              <a:off x="6469675" y="3720950"/>
              <a:ext cx="19590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Dropping rows where AMA is empty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114886" y="3758150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10800000">
              <a:off x="5165375" y="44106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7"/>
            <p:cNvGrpSpPr/>
            <p:nvPr/>
          </p:nvGrpSpPr>
          <p:grpSpPr>
            <a:xfrm>
              <a:off x="4988856" y="4371796"/>
              <a:ext cx="587714" cy="566689"/>
              <a:chOff x="5251025" y="195888"/>
              <a:chExt cx="717600" cy="71760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" name="Google Shape;126;p17"/>
            <p:cNvSpPr txBox="1"/>
            <p:nvPr/>
          </p:nvSpPr>
          <p:spPr>
            <a:xfrm>
              <a:off x="5485400" y="4371788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Standardize data - DATE to event_date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5130911" y="4430100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>
              <a:off x="3868325" y="1878900"/>
              <a:ext cx="1521600" cy="1371600"/>
            </a:xfrm>
            <a:prstGeom prst="ellipse">
              <a:avLst/>
            </a:prstGeom>
            <a:solidFill>
              <a:srgbClr val="0B539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Cleaning &amp; Wrangling Process</a:t>
              </a:r>
              <a:endParaRPr b="1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flipH="1" rot="10800000">
              <a:off x="1940150" y="115125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7"/>
            <p:cNvGrpSpPr/>
            <p:nvPr/>
          </p:nvGrpSpPr>
          <p:grpSpPr>
            <a:xfrm flipH="1">
              <a:off x="3831555" y="76271"/>
              <a:ext cx="587714" cy="566689"/>
              <a:chOff x="5251025" y="195888"/>
              <a:chExt cx="717600" cy="717600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Google Shape;133;p17"/>
            <p:cNvSpPr txBox="1"/>
            <p:nvPr/>
          </p:nvSpPr>
          <p:spPr>
            <a:xfrm flipH="1">
              <a:off x="1893413" y="49325"/>
              <a:ext cx="21855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Split 'event_name' into 'away_team_name' and 'home_team_name' and mapping</a:t>
              </a:r>
              <a:endParaRPr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 flipH="1">
              <a:off x="3925903" y="134575"/>
              <a:ext cx="3990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14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800900" y="808638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17"/>
            <p:cNvGrpSpPr/>
            <p:nvPr/>
          </p:nvGrpSpPr>
          <p:grpSpPr>
            <a:xfrm flipH="1">
              <a:off x="2692305" y="769783"/>
              <a:ext cx="587714" cy="566689"/>
              <a:chOff x="5251025" y="195888"/>
              <a:chExt cx="717600" cy="717600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" name="Google Shape;139;p17"/>
            <p:cNvSpPr txBox="1"/>
            <p:nvPr/>
          </p:nvSpPr>
          <p:spPr>
            <a:xfrm flipH="1">
              <a:off x="944250" y="789250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 inner join to get common games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 flipH="1">
              <a:off x="2786653" y="828100"/>
              <a:ext cx="3990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13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flipH="1" rot="10800000">
              <a:off x="337400" y="15021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17"/>
            <p:cNvGrpSpPr/>
            <p:nvPr/>
          </p:nvGrpSpPr>
          <p:grpSpPr>
            <a:xfrm flipH="1">
              <a:off x="2228805" y="1463296"/>
              <a:ext cx="587714" cy="566689"/>
              <a:chOff x="5251025" y="195888"/>
              <a:chExt cx="717600" cy="717600"/>
            </a:xfrm>
          </p:grpSpPr>
          <p:sp>
            <p:nvSpPr>
              <p:cNvPr id="143" name="Google Shape;143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7"/>
            <p:cNvSpPr txBox="1"/>
            <p:nvPr/>
          </p:nvSpPr>
          <p:spPr>
            <a:xfrm flipH="1">
              <a:off x="480750" y="1463288"/>
              <a:ext cx="1906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 an outer join to find missing games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 flipH="1">
              <a:off x="2323165" y="1537075"/>
              <a:ext cx="3990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12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 flipH="1" rot="10800000">
              <a:off x="168900" y="2304338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7"/>
            <p:cNvGrpSpPr/>
            <p:nvPr/>
          </p:nvGrpSpPr>
          <p:grpSpPr>
            <a:xfrm flipH="1">
              <a:off x="2060305" y="2265483"/>
              <a:ext cx="587714" cy="566689"/>
              <a:chOff x="5251025" y="195888"/>
              <a:chExt cx="717600" cy="717600"/>
            </a:xfrm>
          </p:grpSpPr>
          <p:sp>
            <p:nvSpPr>
              <p:cNvPr id="149" name="Google Shape;149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17"/>
            <p:cNvSpPr txBox="1"/>
            <p:nvPr/>
          </p:nvSpPr>
          <p:spPr>
            <a:xfrm flipH="1">
              <a:off x="131950" y="2299488"/>
              <a:ext cx="20868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5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 the event_name column in the format Away Team @ Home Team</a:t>
              </a:r>
              <a:endParaRPr sz="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 flipH="1">
              <a:off x="2168753" y="2330850"/>
              <a:ext cx="3990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11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 flipH="1" rot="10800000">
              <a:off x="337400" y="30667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7"/>
            <p:cNvGrpSpPr/>
            <p:nvPr/>
          </p:nvGrpSpPr>
          <p:grpSpPr>
            <a:xfrm flipH="1">
              <a:off x="2228805" y="3027896"/>
              <a:ext cx="587714" cy="566689"/>
              <a:chOff x="5251025" y="195888"/>
              <a:chExt cx="717600" cy="717600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17"/>
            <p:cNvSpPr txBox="1"/>
            <p:nvPr/>
          </p:nvSpPr>
          <p:spPr>
            <a:xfrm flipH="1">
              <a:off x="300450" y="3046138"/>
              <a:ext cx="20868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Standardize team names in mls_data by mapping</a:t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 flipH="1">
              <a:off x="2347637" y="3087350"/>
              <a:ext cx="4455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10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 flipH="1" rot="10800000">
              <a:off x="710025" y="373870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7"/>
            <p:cNvGrpSpPr/>
            <p:nvPr/>
          </p:nvGrpSpPr>
          <p:grpSpPr>
            <a:xfrm flipH="1">
              <a:off x="2601430" y="3699846"/>
              <a:ext cx="587714" cy="566689"/>
              <a:chOff x="5251025" y="195888"/>
              <a:chExt cx="717600" cy="717600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" name="Google Shape;163;p17"/>
            <p:cNvSpPr txBox="1"/>
            <p:nvPr/>
          </p:nvSpPr>
          <p:spPr>
            <a:xfrm flipH="1">
              <a:off x="601150" y="3737263"/>
              <a:ext cx="21855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28600" lvl="0" marL="2286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Split the EVENT_TITLE column at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"vs" into home_team and away_team</a:t>
              </a:r>
              <a:endParaRPr sz="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 flipH="1">
              <a:off x="2743489" y="3758150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9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flipH="1" rot="10800000">
              <a:off x="1694000" y="4410650"/>
              <a:ext cx="2302600" cy="488975"/>
            </a:xfrm>
            <a:prstGeom prst="flowChartOnlineStorage">
              <a:avLst/>
            </a:prstGeom>
            <a:solidFill>
              <a:srgbClr val="1C458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7"/>
            <p:cNvGrpSpPr/>
            <p:nvPr/>
          </p:nvGrpSpPr>
          <p:grpSpPr>
            <a:xfrm flipH="1">
              <a:off x="3585405" y="4371796"/>
              <a:ext cx="587714" cy="566689"/>
              <a:chOff x="5251025" y="195888"/>
              <a:chExt cx="717600" cy="71760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5251025" y="195888"/>
                <a:ext cx="717600" cy="7176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5345350" y="299050"/>
                <a:ext cx="523200" cy="5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" name="Google Shape;169;p17"/>
            <p:cNvSpPr txBox="1"/>
            <p:nvPr/>
          </p:nvSpPr>
          <p:spPr>
            <a:xfrm flipH="1">
              <a:off x="1741900" y="4371800"/>
              <a:ext cx="20169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Group by event_date, event_title &amp; sum AMA 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0" name="Google Shape;170;p17"/>
            <p:cNvSpPr txBox="1"/>
            <p:nvPr/>
          </p:nvSpPr>
          <p:spPr>
            <a:xfrm flipH="1">
              <a:off x="3727464" y="4430100"/>
              <a:ext cx="303600" cy="3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8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71" name="Google Shape;17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4049495">
              <a:off x="4930888" y="1410061"/>
              <a:ext cx="1403874" cy="812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8291783">
              <a:off x="2896838" y="3017986"/>
              <a:ext cx="1403874" cy="8124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515850" y="224275"/>
            <a:ext cx="71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games</a:t>
            </a:r>
            <a:endParaRPr b="1"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427925" y="942475"/>
            <a:ext cx="3953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Games only in MLS data (missing from Trajektory events):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4762225" y="942475"/>
            <a:ext cx="40296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Games only in Trajektory events (missing from MLS data):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00" y="1279050"/>
            <a:ext cx="3099100" cy="3722400"/>
          </a:xfrm>
          <a:prstGeom prst="rect">
            <a:avLst/>
          </a:prstGeom>
          <a:noFill/>
          <a:ln cap="flat" cmpd="sng" w="9525">
            <a:solidFill>
              <a:srgbClr val="07368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125" y="1279050"/>
            <a:ext cx="3099100" cy="3722399"/>
          </a:xfrm>
          <a:prstGeom prst="rect">
            <a:avLst/>
          </a:prstGeom>
          <a:noFill/>
          <a:ln cap="flat" cmpd="sng" w="9525">
            <a:solidFill>
              <a:srgbClr val="253A5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/>
        </p:nvSpPr>
        <p:spPr>
          <a:xfrm>
            <a:off x="515850" y="224275"/>
            <a:ext cx="71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Streaming_landing page</a:t>
            </a:r>
            <a:endParaRPr b="1"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13" y="1196150"/>
            <a:ext cx="8455373" cy="2168050"/>
          </a:xfrm>
          <a:prstGeom prst="rect">
            <a:avLst/>
          </a:prstGeom>
          <a:noFill/>
          <a:ln cap="flat" cmpd="sng" w="9525">
            <a:solidFill>
              <a:srgbClr val="07368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515850" y="224275"/>
            <a:ext cx="71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Insights from visuals</a:t>
            </a:r>
            <a:endParaRPr b="1"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075"/>
            <a:ext cx="5035951" cy="33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5397675" y="1255975"/>
            <a:ext cx="38052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Insights from the Data: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most popular game achieved a significantly higher AMA compared to others.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Provides valuable insights into viewer preferences and high-engagement events.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515850" y="224275"/>
            <a:ext cx="7191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Insights from visuals</a:t>
            </a:r>
            <a:endParaRPr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25" y="1094300"/>
            <a:ext cx="3646250" cy="31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4500575" y="1094300"/>
            <a:ext cx="42762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Insights from the Data: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Combines AMA contributions from both </a:t>
            </a:r>
            <a:r>
              <a:rPr b="1" lang="en" sz="1100"/>
              <a:t>home</a:t>
            </a:r>
            <a:r>
              <a:rPr lang="en" sz="1100"/>
              <a:t> and </a:t>
            </a:r>
            <a:r>
              <a:rPr b="1" lang="en" sz="1100"/>
              <a:t>away</a:t>
            </a:r>
            <a:r>
              <a:rPr lang="en" sz="1100"/>
              <a:t> matches for each team.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Teams are ranked by their total AMA, scaled to thousands for easier interpretation.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top-performing team significantly surpasses others in total audience engagement.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