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0" r:id="rId9"/>
    <p:sldId id="259" r:id="rId10"/>
    <p:sldId id="271" r:id="rId11"/>
    <p:sldId id="272" r:id="rId12"/>
    <p:sldId id="273" r:id="rId13"/>
    <p:sldId id="274" r:id="rId14"/>
    <p:sldId id="275" r:id="rId15"/>
    <p:sldId id="276" r:id="rId16"/>
    <p:sldId id="281" r:id="rId17"/>
    <p:sldId id="260" r:id="rId18"/>
    <p:sldId id="277" r:id="rId19"/>
    <p:sldId id="278" r:id="rId20"/>
    <p:sldId id="279" r:id="rId21"/>
    <p:sldId id="280" r:id="rId22"/>
    <p:sldId id="282" r:id="rId23"/>
    <p:sldId id="284" r:id="rId24"/>
    <p:sldId id="285" r:id="rId25"/>
    <p:sldId id="261" r:id="rId26"/>
    <p:sldId id="286" r:id="rId27"/>
    <p:sldId id="288" r:id="rId28"/>
    <p:sldId id="289" r:id="rId29"/>
    <p:sldId id="262" r:id="rId30"/>
    <p:sldId id="290" r:id="rId31"/>
    <p:sldId id="291" r:id="rId32"/>
    <p:sldId id="287" r:id="rId33"/>
    <p:sldId id="283" r:id="rId34"/>
    <p:sldId id="263" r:id="rId35"/>
    <p:sldId id="264" r:id="rId36"/>
    <p:sldId id="265" r:id="rId37"/>
    <p:sldId id="292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47511-C163-4BAB-80AD-3C7C02FD01A3}" v="1" dt="2024-03-01T12:14:25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Kävrestad" userId="a92193a0-8f3d-4a15-a47f-f5fb7ea02d29" providerId="ADAL" clId="{6C447511-C163-4BAB-80AD-3C7C02FD01A3}"/>
    <pc:docChg chg="modSld">
      <pc:chgData name="Joakim Kävrestad" userId="a92193a0-8f3d-4a15-a47f-f5fb7ea02d29" providerId="ADAL" clId="{6C447511-C163-4BAB-80AD-3C7C02FD01A3}" dt="2024-03-01T12:14:25.556" v="1" actId="20577"/>
      <pc:docMkLst>
        <pc:docMk/>
      </pc:docMkLst>
      <pc:sldChg chg="modSp mod">
        <pc:chgData name="Joakim Kävrestad" userId="a92193a0-8f3d-4a15-a47f-f5fb7ea02d29" providerId="ADAL" clId="{6C447511-C163-4BAB-80AD-3C7C02FD01A3}" dt="2024-03-01T12:14:25.556" v="1" actId="20577"/>
        <pc:sldMkLst>
          <pc:docMk/>
          <pc:sldMk cId="3502552299" sldId="262"/>
        </pc:sldMkLst>
        <pc:spChg chg="mod">
          <ac:chgData name="Joakim Kävrestad" userId="a92193a0-8f3d-4a15-a47f-f5fb7ea02d29" providerId="ADAL" clId="{6C447511-C163-4BAB-80AD-3C7C02FD01A3}" dt="2024-03-01T12:14:25.556" v="1" actId="20577"/>
          <ac:spMkLst>
            <pc:docMk/>
            <pc:sldMk cId="3502552299" sldId="262"/>
            <ac:spMk id="3" creationId="{531B12F1-007B-4B93-9641-7D4AB3252337}"/>
          </ac:spMkLst>
        </pc:spChg>
      </pc:sldChg>
    </pc:docChg>
  </pc:docChgLst>
  <pc:docChgLst>
    <pc:chgData name="Helen Jones" userId="7d43b03e-03a5-46e6-94d5-a3169053bb0d" providerId="ADAL" clId="{61645111-316E-4634-BE12-7508D86440CE}"/>
    <pc:docChg chg="undo custSel modSld modMainMaster">
      <pc:chgData name="Helen Jones" userId="7d43b03e-03a5-46e6-94d5-a3169053bb0d" providerId="ADAL" clId="{61645111-316E-4634-BE12-7508D86440CE}" dt="2023-05-31T10:54:04.029" v="213" actId="20577"/>
      <pc:docMkLst>
        <pc:docMk/>
      </pc:docMkLst>
      <pc:sldChg chg="addSp delSp modSp mod">
        <pc:chgData name="Helen Jones" userId="7d43b03e-03a5-46e6-94d5-a3169053bb0d" providerId="ADAL" clId="{61645111-316E-4634-BE12-7508D86440CE}" dt="2023-05-31T10:54:04.029" v="213" actId="20577"/>
        <pc:sldMkLst>
          <pc:docMk/>
          <pc:sldMk cId="4053168140" sldId="256"/>
        </pc:sldMkLst>
        <pc:spChg chg="add mod">
          <ac:chgData name="Helen Jones" userId="7d43b03e-03a5-46e6-94d5-a3169053bb0d" providerId="ADAL" clId="{61645111-316E-4634-BE12-7508D86440CE}" dt="2023-05-31T10:54:04.029" v="213" actId="20577"/>
          <ac:spMkLst>
            <pc:docMk/>
            <pc:sldMk cId="4053168140" sldId="256"/>
            <ac:spMk id="6" creationId="{3D044892-BA67-2016-7147-EF86D2D1285B}"/>
          </ac:spMkLst>
        </pc:spChg>
        <pc:picChg chg="add mod">
          <ac:chgData name="Helen Jones" userId="7d43b03e-03a5-46e6-94d5-a3169053bb0d" providerId="ADAL" clId="{61645111-316E-4634-BE12-7508D86440CE}" dt="2023-05-31T10:31:10.539" v="30" actId="1076"/>
          <ac:picMkLst>
            <pc:docMk/>
            <pc:sldMk cId="4053168140" sldId="256"/>
            <ac:picMk id="4" creationId="{E60E718B-CCC4-59B7-8D79-F8B8E43B2A0B}"/>
          </ac:picMkLst>
        </pc:picChg>
        <pc:picChg chg="del">
          <ac:chgData name="Helen Jones" userId="7d43b03e-03a5-46e6-94d5-a3169053bb0d" providerId="ADAL" clId="{61645111-316E-4634-BE12-7508D86440CE}" dt="2023-05-31T10:31:04.156" v="29" actId="478"/>
          <ac:picMkLst>
            <pc:docMk/>
            <pc:sldMk cId="4053168140" sldId="256"/>
            <ac:picMk id="5" creationId="{E25A0A21-34AD-4FAA-BB74-AE3F34FE9852}"/>
          </ac:picMkLst>
        </pc:picChg>
      </pc:sldChg>
      <pc:sldChg chg="modSp mod">
        <pc:chgData name="Helen Jones" userId="7d43b03e-03a5-46e6-94d5-a3169053bb0d" providerId="ADAL" clId="{61645111-316E-4634-BE12-7508D86440CE}" dt="2023-05-31T10:36:49.139" v="52" actId="313"/>
        <pc:sldMkLst>
          <pc:docMk/>
          <pc:sldMk cId="679068735" sldId="263"/>
        </pc:sldMkLst>
        <pc:spChg chg="mod">
          <ac:chgData name="Helen Jones" userId="7d43b03e-03a5-46e6-94d5-a3169053bb0d" providerId="ADAL" clId="{61645111-316E-4634-BE12-7508D86440CE}" dt="2023-05-31T10:36:49.139" v="52" actId="313"/>
          <ac:spMkLst>
            <pc:docMk/>
            <pc:sldMk cId="679068735" sldId="263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7:02.255" v="55" actId="313"/>
        <pc:sldMkLst>
          <pc:docMk/>
          <pc:sldMk cId="2919291925" sldId="265"/>
        </pc:sldMkLst>
        <pc:spChg chg="mod">
          <ac:chgData name="Helen Jones" userId="7d43b03e-03a5-46e6-94d5-a3169053bb0d" providerId="ADAL" clId="{61645111-316E-4634-BE12-7508D86440CE}" dt="2023-05-31T10:37:02.255" v="55" actId="313"/>
          <ac:spMkLst>
            <pc:docMk/>
            <pc:sldMk cId="2919291925" sldId="26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2:01.981" v="36" actId="20577"/>
        <pc:sldMkLst>
          <pc:docMk/>
          <pc:sldMk cId="2802355796" sldId="266"/>
        </pc:sldMkLst>
        <pc:spChg chg="mod">
          <ac:chgData name="Helen Jones" userId="7d43b03e-03a5-46e6-94d5-a3169053bb0d" providerId="ADAL" clId="{61645111-316E-4634-BE12-7508D86440CE}" dt="2023-05-31T10:32:01.981" v="36" actId="20577"/>
          <ac:spMkLst>
            <pc:docMk/>
            <pc:sldMk cId="2802355796" sldId="26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3:06.907" v="38" actId="313"/>
        <pc:sldMkLst>
          <pc:docMk/>
          <pc:sldMk cId="2062398329" sldId="270"/>
        </pc:sldMkLst>
        <pc:spChg chg="mod">
          <ac:chgData name="Helen Jones" userId="7d43b03e-03a5-46e6-94d5-a3169053bb0d" providerId="ADAL" clId="{61645111-316E-4634-BE12-7508D86440CE}" dt="2023-05-31T10:33:06.907" v="38" actId="313"/>
          <ac:spMkLst>
            <pc:docMk/>
            <pc:sldMk cId="2062398329" sldId="270"/>
            <ac:spMk id="2" creationId="{3CF836DB-409A-489A-82A9-A396E6CCD69A}"/>
          </ac:spMkLst>
        </pc:spChg>
      </pc:sldChg>
      <pc:sldChg chg="addSp delSp modSp mod">
        <pc:chgData name="Helen Jones" userId="7d43b03e-03a5-46e6-94d5-a3169053bb0d" providerId="ADAL" clId="{61645111-316E-4634-BE12-7508D86440CE}" dt="2023-05-31T10:30:36.691" v="22" actId="478"/>
        <pc:sldMkLst>
          <pc:docMk/>
          <pc:sldMk cId="1334375750" sldId="273"/>
        </pc:sldMkLst>
        <pc:spChg chg="mod">
          <ac:chgData name="Helen Jones" userId="7d43b03e-03a5-46e6-94d5-a3169053bb0d" providerId="ADAL" clId="{61645111-316E-4634-BE12-7508D86440CE}" dt="2023-05-31T10:29:35.801" v="6" actId="962"/>
          <ac:spMkLst>
            <pc:docMk/>
            <pc:sldMk cId="1334375750" sldId="273"/>
            <ac:spMk id="2" creationId="{3CF836DB-409A-489A-82A9-A396E6CCD69A}"/>
          </ac:spMkLst>
        </pc:spChg>
        <pc:spChg chg="del">
          <ac:chgData name="Helen Jones" userId="7d43b03e-03a5-46e6-94d5-a3169053bb0d" providerId="ADAL" clId="{61645111-316E-4634-BE12-7508D86440CE}" dt="2023-05-31T10:29:33.106" v="4"/>
          <ac:spMkLst>
            <pc:docMk/>
            <pc:sldMk cId="1334375750" sldId="273"/>
            <ac:spMk id="3" creationId="{531B12F1-007B-4B93-9641-7D4AB3252337}"/>
          </ac:spMkLst>
        </pc:spChg>
        <pc:spChg chg="add mod">
          <ac:chgData name="Helen Jones" userId="7d43b03e-03a5-46e6-94d5-a3169053bb0d" providerId="ADAL" clId="{61645111-316E-4634-BE12-7508D86440CE}" dt="2023-05-31T10:30:36.691" v="22" actId="478"/>
          <ac:spMkLst>
            <pc:docMk/>
            <pc:sldMk cId="1334375750" sldId="273"/>
            <ac:spMk id="11" creationId="{42B26538-E33B-FA9C-28DD-255C4007CA26}"/>
          </ac:spMkLst>
        </pc:spChg>
        <pc:picChg chg="mod">
          <ac:chgData name="Helen Jones" userId="7d43b03e-03a5-46e6-94d5-a3169053bb0d" providerId="ADAL" clId="{61645111-316E-4634-BE12-7508D86440CE}" dt="2023-05-31T10:29:44.241" v="11" actId="1076"/>
          <ac:picMkLst>
            <pc:docMk/>
            <pc:sldMk cId="1334375750" sldId="273"/>
            <ac:picMk id="8" creationId="{B1FE0867-36F4-4923-91BA-7283795D8F51}"/>
          </ac:picMkLst>
        </pc:picChg>
        <pc:picChg chg="add del mod">
          <ac:chgData name="Helen Jones" userId="7d43b03e-03a5-46e6-94d5-a3169053bb0d" providerId="ADAL" clId="{61645111-316E-4634-BE12-7508D86440CE}" dt="2023-05-31T10:30:36.691" v="22" actId="478"/>
          <ac:picMkLst>
            <pc:docMk/>
            <pc:sldMk cId="1334375750" sldId="273"/>
            <ac:picMk id="9" creationId="{2EDBA54B-5A52-F93B-C12B-A7055BAE3C4A}"/>
          </ac:picMkLst>
        </pc:picChg>
      </pc:sldChg>
      <pc:sldChg chg="modSp mod">
        <pc:chgData name="Helen Jones" userId="7d43b03e-03a5-46e6-94d5-a3169053bb0d" providerId="ADAL" clId="{61645111-316E-4634-BE12-7508D86440CE}" dt="2023-05-31T10:28:54.582" v="3" actId="20577"/>
        <pc:sldMkLst>
          <pc:docMk/>
          <pc:sldMk cId="3718492575" sldId="275"/>
        </pc:sldMkLst>
        <pc:spChg chg="mod">
          <ac:chgData name="Helen Jones" userId="7d43b03e-03a5-46e6-94d5-a3169053bb0d" providerId="ADAL" clId="{61645111-316E-4634-BE12-7508D86440CE}" dt="2023-05-31T10:28:54.582" v="3" actId="20577"/>
          <ac:spMkLst>
            <pc:docMk/>
            <pc:sldMk cId="3718492575" sldId="27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0.014" v="39" actId="20577"/>
        <pc:sldMkLst>
          <pc:docMk/>
          <pc:sldMk cId="229810247" sldId="278"/>
        </pc:sldMkLst>
        <pc:spChg chg="mod">
          <ac:chgData name="Helen Jones" userId="7d43b03e-03a5-46e6-94d5-a3169053bb0d" providerId="ADAL" clId="{61645111-316E-4634-BE12-7508D86440CE}" dt="2023-05-31T10:34:10.014" v="39" actId="20577"/>
          <ac:spMkLst>
            <pc:docMk/>
            <pc:sldMk cId="229810247" sldId="27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19.533" v="40" actId="20577"/>
        <pc:sldMkLst>
          <pc:docMk/>
          <pc:sldMk cId="2778462016" sldId="279"/>
        </pc:sldMkLst>
        <pc:spChg chg="mod">
          <ac:chgData name="Helen Jones" userId="7d43b03e-03a5-46e6-94d5-a3169053bb0d" providerId="ADAL" clId="{61645111-316E-4634-BE12-7508D86440CE}" dt="2023-05-31T10:34:19.533" v="40" actId="20577"/>
          <ac:spMkLst>
            <pc:docMk/>
            <pc:sldMk cId="2778462016" sldId="279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4:50.878" v="42" actId="20577"/>
        <pc:sldMkLst>
          <pc:docMk/>
          <pc:sldMk cId="2784179079" sldId="285"/>
        </pc:sldMkLst>
        <pc:spChg chg="mod">
          <ac:chgData name="Helen Jones" userId="7d43b03e-03a5-46e6-94d5-a3169053bb0d" providerId="ADAL" clId="{61645111-316E-4634-BE12-7508D86440CE}" dt="2023-05-31T10:34:50.878" v="42" actId="20577"/>
          <ac:spMkLst>
            <pc:docMk/>
            <pc:sldMk cId="2784179079" sldId="285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28:47.802" v="1" actId="6549"/>
        <pc:sldMkLst>
          <pc:docMk/>
          <pc:sldMk cId="115505960" sldId="286"/>
        </pc:sldMkLst>
        <pc:spChg chg="mod">
          <ac:chgData name="Helen Jones" userId="7d43b03e-03a5-46e6-94d5-a3169053bb0d" providerId="ADAL" clId="{61645111-316E-4634-BE12-7508D86440CE}" dt="2023-05-31T10:28:47.802" v="1" actId="6549"/>
          <ac:spMkLst>
            <pc:docMk/>
            <pc:sldMk cId="115505960" sldId="286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6:14.188" v="50" actId="20577"/>
        <pc:sldMkLst>
          <pc:docMk/>
          <pc:sldMk cId="1854806124" sldId="288"/>
        </pc:sldMkLst>
        <pc:spChg chg="mod">
          <ac:chgData name="Helen Jones" userId="7d43b03e-03a5-46e6-94d5-a3169053bb0d" providerId="ADAL" clId="{61645111-316E-4634-BE12-7508D86440CE}" dt="2023-05-31T10:36:14.188" v="50" actId="20577"/>
          <ac:spMkLst>
            <pc:docMk/>
            <pc:sldMk cId="1854806124" sldId="288"/>
            <ac:spMk id="3" creationId="{531B12F1-007B-4B93-9641-7D4AB3252337}"/>
          </ac:spMkLst>
        </pc:spChg>
      </pc:sldChg>
      <pc:sldChg chg="modSp mod">
        <pc:chgData name="Helen Jones" userId="7d43b03e-03a5-46e6-94d5-a3169053bb0d" providerId="ADAL" clId="{61645111-316E-4634-BE12-7508D86440CE}" dt="2023-05-31T10:35:48.545" v="48" actId="313"/>
        <pc:sldMkLst>
          <pc:docMk/>
          <pc:sldMk cId="2286414300" sldId="289"/>
        </pc:sldMkLst>
        <pc:spChg chg="mod">
          <ac:chgData name="Helen Jones" userId="7d43b03e-03a5-46e6-94d5-a3169053bb0d" providerId="ADAL" clId="{61645111-316E-4634-BE12-7508D86440CE}" dt="2023-05-31T10:35:48.545" v="48" actId="313"/>
          <ac:spMkLst>
            <pc:docMk/>
            <pc:sldMk cId="2286414300" sldId="289"/>
            <ac:spMk id="3" creationId="{531B12F1-007B-4B93-9641-7D4AB3252337}"/>
          </ac:spMkLst>
        </pc:spChg>
      </pc:sldChg>
      <pc:sldMasterChg chg="modSldLayout">
        <pc:chgData name="Helen Jones" userId="7d43b03e-03a5-46e6-94d5-a3169053bb0d" providerId="ADAL" clId="{61645111-316E-4634-BE12-7508D86440CE}" dt="2023-05-31T10:30:28.412" v="21" actId="1076"/>
        <pc:sldMasterMkLst>
          <pc:docMk/>
          <pc:sldMasterMk cId="2974652794" sldId="2147483648"/>
        </pc:sldMasterMkLst>
        <pc:sldLayoutChg chg="addSp delSp modSp mod">
          <pc:chgData name="Helen Jones" userId="7d43b03e-03a5-46e6-94d5-a3169053bb0d" providerId="ADAL" clId="{61645111-316E-4634-BE12-7508D86440CE}" dt="2023-05-31T10:30:28.412" v="21" actId="1076"/>
          <pc:sldLayoutMkLst>
            <pc:docMk/>
            <pc:sldMasterMk cId="2974652794" sldId="2147483648"/>
            <pc:sldLayoutMk cId="107159459" sldId="2147483650"/>
          </pc:sldLayoutMkLst>
          <pc:picChg chg="add mod">
            <ac:chgData name="Helen Jones" userId="7d43b03e-03a5-46e6-94d5-a3169053bb0d" providerId="ADAL" clId="{61645111-316E-4634-BE12-7508D86440CE}" dt="2023-05-31T10:30:28.412" v="21" actId="1076"/>
            <ac:picMkLst>
              <pc:docMk/>
              <pc:sldMasterMk cId="2974652794" sldId="2147483648"/>
              <pc:sldLayoutMk cId="107159459" sldId="2147483650"/>
              <ac:picMk id="4" creationId="{13CFEE09-140B-89FF-5CDC-9B0F373063AA}"/>
            </ac:picMkLst>
          </pc:picChg>
          <pc:picChg chg="del mod">
            <ac:chgData name="Helen Jones" userId="7d43b03e-03a5-46e6-94d5-a3169053bb0d" providerId="ADAL" clId="{61645111-316E-4634-BE12-7508D86440CE}" dt="2023-05-31T10:30:22.555" v="20" actId="478"/>
            <ac:picMkLst>
              <pc:docMk/>
              <pc:sldMasterMk cId="2974652794" sldId="2147483648"/>
              <pc:sldLayoutMk cId="107159459" sldId="2147483650"/>
              <ac:picMk id="8" creationId="{DDB68190-2245-484D-A892-78690F0A977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15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00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925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812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2024-03-01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2024-03-01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2024-03-01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13CFEE09-140B-89FF-5CDC-9B0F373063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26" y="185682"/>
            <a:ext cx="2949539" cy="9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2024-03-01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2024-03-01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2024-03-01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2024-03-01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2024-03-01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2024-03-01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2024-03-01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2024-03-01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archives.gov.uk/doc/open-government-licence/version/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atilityfoundation.org/3" TargetMode="External"/><Relationship Id="rId2" Type="http://schemas.openxmlformats.org/officeDocument/2006/relationships/hyperlink" Target="https://github.com/kavrestad/Malware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olatilityfoundation/volatility3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University </a:t>
            </a:r>
            <a:r>
              <a:rPr lang="sv-SE" dirty="0" err="1"/>
              <a:t>of</a:t>
            </a:r>
            <a:r>
              <a:rPr lang="sv-SE" dirty="0"/>
              <a:t> Skövde</a:t>
            </a:r>
            <a:br>
              <a:rPr lang="sv-SE" dirty="0"/>
            </a:br>
            <a:r>
              <a:rPr lang="sv-SE" dirty="0"/>
              <a:t>joakim.kavrestad@his.se </a:t>
            </a:r>
          </a:p>
        </p:txBody>
      </p:sp>
      <p:pic>
        <p:nvPicPr>
          <p:cNvPr id="4" name="Content Placeholder 8" descr="A black and red logo&#10;&#10;Description automatically generated with low confidence">
            <a:extLst>
              <a:ext uri="{FF2B5EF4-FFF2-40B4-BE49-F238E27FC236}">
                <a16:creationId xmlns:a16="http://schemas.microsoft.com/office/drawing/2014/main" id="{E60E718B-CCC4-59B7-8D79-F8B8E43B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7" y="461717"/>
            <a:ext cx="6141535" cy="206285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044892-BA67-2016-7147-EF86D2D1285B}"/>
              </a:ext>
            </a:extLst>
          </p:cNvPr>
          <p:cNvSpPr txBox="1">
            <a:spLocks/>
          </p:cNvSpPr>
          <p:nvPr/>
        </p:nvSpPr>
        <p:spPr>
          <a:xfrm>
            <a:off x="192832" y="5965794"/>
            <a:ext cx="11815665" cy="760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© Crown Copyright, The National Cyber Security Centre 2023. This information is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 v3.0. To view this </a:t>
            </a:r>
            <a:r>
              <a:rPr lang="en-US" sz="1200" dirty="0" err="1"/>
              <a:t>licence</a:t>
            </a:r>
            <a:r>
              <a:rPr lang="en-US" sz="1200" dirty="0"/>
              <a:t>, visit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</a:p>
          <a:p>
            <a:pPr algn="l"/>
            <a:r>
              <a:rPr lang="en-US" sz="1200" dirty="0"/>
              <a:t>When you use this information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, you should include the following attribution: CyBOK memory analysis workshop slides © Crown Copyright, The National Cyber Security Centre 2023, licensed under the Open Government </a:t>
            </a:r>
            <a:r>
              <a:rPr lang="en-US" sz="1200" dirty="0" err="1"/>
              <a:t>Licence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https://www.nationalarchives.gov.uk/doc/open-government-licence/version/3/</a:t>
            </a:r>
            <a:r>
              <a:rPr lang="en-US" sz="1200" dirty="0"/>
              <a:t>.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r>
              <a:rPr lang="sv-SE" dirty="0"/>
              <a:t> – special </a:t>
            </a:r>
            <a:r>
              <a:rPr lang="sv-SE" dirty="0" err="1"/>
              <a:t>cases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SWAP-partitions</a:t>
            </a:r>
          </a:p>
          <a:p>
            <a:endParaRPr lang="en-AU" dirty="0"/>
          </a:p>
          <a:p>
            <a:r>
              <a:rPr lang="en-AU" dirty="0" err="1"/>
              <a:t>Pagefile</a:t>
            </a:r>
            <a:r>
              <a:rPr lang="en-AU" dirty="0"/>
              <a:t>/</a:t>
            </a:r>
            <a:r>
              <a:rPr lang="en-AU" dirty="0" err="1"/>
              <a:t>hiberfile</a:t>
            </a:r>
            <a:endParaRPr lang="en-AU" dirty="0"/>
          </a:p>
          <a:p>
            <a:endParaRPr lang="en-AU" dirty="0"/>
          </a:p>
          <a:p>
            <a:r>
              <a:rPr lang="en-AU" dirty="0"/>
              <a:t>Memory actually fades, rather than is directly removed, on power-off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237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is an array of pages</a:t>
            </a:r>
          </a:p>
          <a:p>
            <a:endParaRPr lang="en-AU" dirty="0"/>
          </a:p>
          <a:p>
            <a:r>
              <a:rPr lang="en-AU" dirty="0"/>
              <a:t>Processes are not assigned pages in physical memory but a virtual memory space</a:t>
            </a:r>
          </a:p>
          <a:p>
            <a:pPr lvl="1"/>
            <a:r>
              <a:rPr lang="en-AU" dirty="0"/>
              <a:t>Size equal to physical memory</a:t>
            </a:r>
          </a:p>
          <a:p>
            <a:pPr lvl="1"/>
            <a:r>
              <a:rPr lang="en-AU" dirty="0"/>
              <a:t>Easier memory allocation for the process</a:t>
            </a:r>
          </a:p>
          <a:p>
            <a:pPr lvl="1"/>
            <a:r>
              <a:rPr lang="en-AU" dirty="0"/>
              <a:t>A page table maps virtual memory to physical memory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969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/>
              <a:t>Data in </a:t>
            </a:r>
            <a:r>
              <a:rPr lang="sv-SE" sz="4000" dirty="0" err="1"/>
              <a:t>memory</a:t>
            </a:r>
            <a:r>
              <a:rPr lang="sv-SE" sz="4000" dirty="0"/>
              <a:t> – </a:t>
            </a:r>
            <a:r>
              <a:rPr lang="sv-SE" sz="4000" dirty="0" err="1"/>
              <a:t>simplified</a:t>
            </a:r>
            <a:r>
              <a:rPr lang="sv-SE" sz="4000" dirty="0"/>
              <a:t> </a:t>
            </a:r>
            <a:r>
              <a:rPr lang="sv-SE" sz="4000" dirty="0" err="1"/>
              <a:t>paging</a:t>
            </a:r>
            <a:endParaRPr lang="sv-SE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B26538-E33B-FA9C-28DD-255C4007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96A3F-D17B-4695-9AF3-125613E2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73" y="1308100"/>
            <a:ext cx="85915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Different operating systems handle memory a bit differently</a:t>
            </a:r>
          </a:p>
          <a:p>
            <a:endParaRPr lang="en-AU" dirty="0"/>
          </a:p>
          <a:p>
            <a:r>
              <a:rPr lang="en-AU" dirty="0"/>
              <a:t>Paging scheme</a:t>
            </a:r>
          </a:p>
          <a:p>
            <a:endParaRPr lang="en-AU" dirty="0"/>
          </a:p>
          <a:p>
            <a:r>
              <a:rPr lang="en-AU" dirty="0"/>
              <a:t>Address space layout randomization (ASLR)</a:t>
            </a:r>
          </a:p>
          <a:p>
            <a:pPr lvl="1"/>
            <a:r>
              <a:rPr lang="en-AU" dirty="0"/>
              <a:t>Some address space positions are randomized to make it hard for an attacker to guess the memory location of important processes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946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en-AU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What are the forensic purposes of memory analysis?</a:t>
            </a:r>
          </a:p>
          <a:p>
            <a:pPr lvl="1"/>
            <a:r>
              <a:rPr lang="en-AU" dirty="0"/>
              <a:t>Recent nature of data</a:t>
            </a:r>
          </a:p>
          <a:p>
            <a:pPr lvl="1"/>
            <a:r>
              <a:rPr lang="en-AU" dirty="0"/>
              <a:t>True form of data</a:t>
            </a:r>
          </a:p>
          <a:p>
            <a:pPr lvl="1"/>
            <a:endParaRPr lang="en-AU" dirty="0"/>
          </a:p>
          <a:p>
            <a:r>
              <a:rPr lang="en-AU" dirty="0"/>
              <a:t>Memory is where the instructions to be executed are stored</a:t>
            </a:r>
          </a:p>
          <a:p>
            <a:pPr lvl="1"/>
            <a:r>
              <a:rPr lang="en-AU" dirty="0"/>
              <a:t>Malware using evasion techniques</a:t>
            </a:r>
          </a:p>
          <a:p>
            <a:pPr lvl="1"/>
            <a:r>
              <a:rPr lang="en-AU" dirty="0"/>
              <a:t>Bad behaviour is manifested</a:t>
            </a:r>
          </a:p>
          <a:p>
            <a:pPr lvl="1"/>
            <a:endParaRPr lang="en-AU" dirty="0"/>
          </a:p>
          <a:p>
            <a:r>
              <a:rPr lang="en-AU" dirty="0"/>
              <a:t>True form of data</a:t>
            </a:r>
          </a:p>
          <a:p>
            <a:pPr lvl="1"/>
            <a:r>
              <a:rPr lang="en-AU" dirty="0"/>
              <a:t>Encrypted data in plain text</a:t>
            </a:r>
          </a:p>
          <a:p>
            <a:pPr lvl="1"/>
            <a:r>
              <a:rPr lang="en-AU" dirty="0"/>
              <a:t>Nuggets of temporary information</a:t>
            </a:r>
          </a:p>
          <a:p>
            <a:pPr lvl="1"/>
            <a:r>
              <a:rPr lang="en-AU" dirty="0"/>
              <a:t>Volatile data </a:t>
            </a:r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849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Take two minutes to individually write down one liners about memory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In another two minutes: share your list with a partner – harmonize the lists</a:t>
            </a:r>
          </a:p>
          <a:p>
            <a:endParaRPr lang="en-AU" dirty="0"/>
          </a:p>
          <a:p>
            <a:r>
              <a:rPr lang="en-AU" dirty="0"/>
              <a:t>In another two minutes: pair with another pair and harmonize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48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40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Malware is any malicious program</a:t>
            </a:r>
          </a:p>
          <a:p>
            <a:endParaRPr lang="en-AU" dirty="0"/>
          </a:p>
          <a:p>
            <a:r>
              <a:rPr lang="en-AU" dirty="0"/>
              <a:t>Great deal of diversity in</a:t>
            </a:r>
          </a:p>
          <a:p>
            <a:pPr lvl="1"/>
            <a:r>
              <a:rPr lang="en-AU" dirty="0"/>
              <a:t>What they do</a:t>
            </a:r>
          </a:p>
          <a:p>
            <a:pPr lvl="1"/>
            <a:r>
              <a:rPr lang="en-AU" dirty="0"/>
              <a:t>How they spread</a:t>
            </a:r>
          </a:p>
          <a:p>
            <a:pPr lvl="1"/>
            <a:r>
              <a:rPr lang="en-AU" dirty="0"/>
              <a:t>How they hide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8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Encrypt data</a:t>
            </a:r>
          </a:p>
          <a:p>
            <a:r>
              <a:rPr lang="en-AU" dirty="0"/>
              <a:t>Create a backdoor</a:t>
            </a:r>
          </a:p>
          <a:p>
            <a:r>
              <a:rPr lang="en-AU" dirty="0"/>
              <a:t>Exfiltrate information</a:t>
            </a:r>
          </a:p>
          <a:p>
            <a:r>
              <a:rPr lang="en-AU" dirty="0"/>
              <a:t>Slow down computer</a:t>
            </a:r>
          </a:p>
          <a:p>
            <a:r>
              <a:rPr lang="en-AU" dirty="0"/>
              <a:t>Destroy information</a:t>
            </a:r>
          </a:p>
          <a:p>
            <a:r>
              <a:rPr lang="en-AU" dirty="0"/>
              <a:t>Enlist device in bot-net</a:t>
            </a:r>
          </a:p>
          <a:p>
            <a:r>
              <a:rPr lang="en-AU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304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spread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Attachments</a:t>
            </a:r>
          </a:p>
          <a:p>
            <a:r>
              <a:rPr lang="en-AU" dirty="0"/>
              <a:t>Drive-by-download</a:t>
            </a:r>
          </a:p>
          <a:p>
            <a:r>
              <a:rPr lang="en-AU" dirty="0"/>
              <a:t>USB-stick</a:t>
            </a:r>
          </a:p>
          <a:p>
            <a:r>
              <a:rPr lang="en-AU" dirty="0"/>
              <a:t>Using software vulnerabilities</a:t>
            </a:r>
          </a:p>
          <a:p>
            <a:r>
              <a:rPr lang="en-AU" dirty="0"/>
              <a:t>Manually</a:t>
            </a:r>
          </a:p>
          <a:p>
            <a:r>
              <a:rPr lang="en-AU" dirty="0"/>
              <a:t>…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81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Intro to </a:t>
            </a:r>
            <a:r>
              <a:rPr lang="sv-SE" dirty="0" err="1"/>
              <a:t>theory</a:t>
            </a:r>
            <a:endParaRPr lang="sv-SE" dirty="0"/>
          </a:p>
          <a:p>
            <a:pPr lvl="1"/>
            <a:r>
              <a:rPr lang="sv-SE" dirty="0"/>
              <a:t>Incident handling</a:t>
            </a:r>
          </a:p>
          <a:p>
            <a:pPr lvl="1"/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  <a:p>
            <a:pPr lvl="1"/>
            <a:r>
              <a:rPr lang="sv-SE" dirty="0" err="1"/>
              <a:t>Malware</a:t>
            </a:r>
            <a:r>
              <a:rPr lang="sv-SE" dirty="0"/>
              <a:t> </a:t>
            </a:r>
            <a:r>
              <a:rPr lang="sv-SE" dirty="0" err="1"/>
              <a:t>structures</a:t>
            </a:r>
            <a:endParaRPr lang="sv-SE" dirty="0"/>
          </a:p>
          <a:p>
            <a:pPr lvl="1"/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  <a:p>
            <a:r>
              <a:rPr lang="sv-SE" dirty="0"/>
              <a:t>Lab-</a:t>
            </a:r>
            <a:r>
              <a:rPr lang="sv-SE" dirty="0" err="1"/>
              <a:t>time</a:t>
            </a:r>
            <a:endParaRPr lang="sv-SE" dirty="0"/>
          </a:p>
          <a:p>
            <a:pPr lvl="1"/>
            <a:r>
              <a:rPr lang="sv-SE" dirty="0"/>
              <a:t>Set </a:t>
            </a:r>
            <a:r>
              <a:rPr lang="sv-SE" dirty="0" err="1"/>
              <a:t>up</a:t>
            </a:r>
            <a:r>
              <a:rPr lang="sv-SE" dirty="0"/>
              <a:t> the </a:t>
            </a:r>
            <a:r>
              <a:rPr lang="sv-SE" dirty="0" err="1"/>
              <a:t>environment</a:t>
            </a:r>
            <a:endParaRPr lang="sv-SE" dirty="0"/>
          </a:p>
          <a:p>
            <a:pPr lvl="1"/>
            <a:r>
              <a:rPr lang="sv-SE" dirty="0"/>
              <a:t>Quick start</a:t>
            </a:r>
          </a:p>
          <a:p>
            <a:pPr lvl="1"/>
            <a:r>
              <a:rPr lang="sv-SE" dirty="0"/>
              <a:t>Do it </a:t>
            </a:r>
            <a:r>
              <a:rPr lang="sv-SE" dirty="0" err="1"/>
              <a:t>yourself</a:t>
            </a:r>
            <a:endParaRPr lang="sv-SE" dirty="0"/>
          </a:p>
          <a:p>
            <a:r>
              <a:rPr lang="sv-SE" dirty="0" err="1"/>
              <a:t>Reflection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hide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Polymorphism</a:t>
            </a:r>
            <a:r>
              <a:rPr lang="sv-SE" dirty="0"/>
              <a:t> or </a:t>
            </a:r>
            <a:r>
              <a:rPr lang="sv-SE" dirty="0" err="1"/>
              <a:t>Metamorphism</a:t>
            </a:r>
            <a:endParaRPr lang="sv-SE" dirty="0"/>
          </a:p>
          <a:p>
            <a:endParaRPr lang="sv-SE" dirty="0"/>
          </a:p>
          <a:p>
            <a:r>
              <a:rPr lang="sv-SE" dirty="0"/>
              <a:t>Memory-resident (file-less)</a:t>
            </a:r>
          </a:p>
          <a:p>
            <a:endParaRPr lang="sv-SE" dirty="0"/>
          </a:p>
          <a:p>
            <a:r>
              <a:rPr lang="sv-SE" dirty="0"/>
              <a:t>….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846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malware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65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096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analysis is about </a:t>
            </a:r>
            <a:r>
              <a:rPr lang="en-AU" dirty="0" err="1"/>
              <a:t>analyzing</a:t>
            </a:r>
            <a:r>
              <a:rPr lang="en-AU" dirty="0"/>
              <a:t> memory with the intent of finding something</a:t>
            </a:r>
          </a:p>
          <a:p>
            <a:endParaRPr lang="en-AU" dirty="0"/>
          </a:p>
          <a:p>
            <a:r>
              <a:rPr lang="en-AU" dirty="0"/>
              <a:t>On-line analysis of a running computer</a:t>
            </a:r>
          </a:p>
          <a:p>
            <a:endParaRPr lang="en-AU" dirty="0"/>
          </a:p>
          <a:p>
            <a:r>
              <a:rPr lang="en-AU" dirty="0"/>
              <a:t>Off-line analysis of a memory dump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7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Off-line analysis is better when possible</a:t>
            </a:r>
          </a:p>
          <a:p>
            <a:pPr lvl="1"/>
            <a:r>
              <a:rPr lang="en-AU" dirty="0"/>
              <a:t>No need to allow infected machines to run</a:t>
            </a:r>
          </a:p>
          <a:p>
            <a:pPr lvl="1"/>
            <a:r>
              <a:rPr lang="en-AU" dirty="0"/>
              <a:t>Less time-sensitive because a machine state is stored indefinitely</a:t>
            </a:r>
          </a:p>
          <a:p>
            <a:pPr lvl="1"/>
            <a:r>
              <a:rPr lang="en-AU" dirty="0"/>
              <a:t>Complies with forensic best practice</a:t>
            </a:r>
          </a:p>
          <a:p>
            <a:pPr lvl="1"/>
            <a:endParaRPr lang="en-AU" dirty="0"/>
          </a:p>
          <a:p>
            <a:r>
              <a:rPr lang="en-AU" dirty="0"/>
              <a:t>Requires memory to be dumped with a tool or cold-boot procedure</a:t>
            </a:r>
          </a:p>
          <a:p>
            <a:endParaRPr lang="en-AU" dirty="0"/>
          </a:p>
          <a:p>
            <a:r>
              <a:rPr lang="en-AU" dirty="0"/>
              <a:t>Requires a tool that can understand the content of a memory dump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417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Volatility is a command-line tool for memory analysis</a:t>
            </a:r>
          </a:p>
          <a:p>
            <a:endParaRPr lang="en-AU" dirty="0"/>
          </a:p>
          <a:p>
            <a:r>
              <a:rPr lang="en-AU" dirty="0"/>
              <a:t>Two versions</a:t>
            </a:r>
          </a:p>
          <a:p>
            <a:pPr lvl="1"/>
            <a:r>
              <a:rPr lang="en-AU" dirty="0"/>
              <a:t>2.6: discontinued but still with many useful functions</a:t>
            </a:r>
          </a:p>
          <a:p>
            <a:pPr lvl="1"/>
            <a:r>
              <a:rPr lang="en-AU" dirty="0"/>
              <a:t>3: newer but less extensive in terms of functionality</a:t>
            </a:r>
          </a:p>
          <a:p>
            <a:pPr lvl="1"/>
            <a:endParaRPr lang="en-AU" dirty="0"/>
          </a:p>
          <a:p>
            <a:r>
              <a:rPr lang="en-AU" dirty="0"/>
              <a:t>This workshop introduces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320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Malware is an anomaly</a:t>
            </a:r>
          </a:p>
          <a:p>
            <a:endParaRPr lang="en-AU" dirty="0"/>
          </a:p>
          <a:p>
            <a:r>
              <a:rPr lang="en-AU" dirty="0"/>
              <a:t>Finding an anomaly means knowing what is normal and find deviations from that</a:t>
            </a:r>
          </a:p>
          <a:p>
            <a:endParaRPr lang="en-AU" dirty="0"/>
          </a:p>
          <a:p>
            <a:r>
              <a:rPr lang="en-AU" dirty="0"/>
              <a:t>Being a good memory analyst requires research and experience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50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 helpful starting point is to consider what malware may want to do </a:t>
            </a:r>
          </a:p>
          <a:p>
            <a:pPr lvl="1"/>
            <a:r>
              <a:rPr lang="en-AU" dirty="0"/>
              <a:t>In an incident handling process this would be manifested as “the incident”</a:t>
            </a:r>
          </a:p>
          <a:p>
            <a:pPr lvl="1"/>
            <a:r>
              <a:rPr lang="en-AU" dirty="0"/>
              <a:t>Find what is causing the anomalous </a:t>
            </a:r>
            <a:r>
              <a:rPr lang="en-AU" dirty="0" err="1"/>
              <a:t>behavior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Some starters</a:t>
            </a:r>
          </a:p>
          <a:p>
            <a:pPr lvl="1"/>
            <a:r>
              <a:rPr lang="en-AU" dirty="0"/>
              <a:t>Spawn processes</a:t>
            </a:r>
          </a:p>
          <a:p>
            <a:pPr lvl="1"/>
            <a:r>
              <a:rPr lang="en-AU" dirty="0"/>
              <a:t>Irregular process </a:t>
            </a:r>
            <a:r>
              <a:rPr lang="en-AU" dirty="0" err="1"/>
              <a:t>behavior</a:t>
            </a:r>
            <a:r>
              <a:rPr lang="en-AU" dirty="0"/>
              <a:t> (start/stop)</a:t>
            </a:r>
          </a:p>
          <a:p>
            <a:pPr lvl="1"/>
            <a:r>
              <a:rPr lang="en-AU" dirty="0"/>
              <a:t>Address strange memory areas</a:t>
            </a:r>
          </a:p>
          <a:p>
            <a:pPr lvl="1"/>
            <a:r>
              <a:rPr lang="en-AU" dirty="0"/>
              <a:t>Spawn network sockets</a:t>
            </a:r>
          </a:p>
          <a:p>
            <a:pPr lvl="1"/>
            <a:r>
              <a:rPr lang="en-AU" dirty="0"/>
              <a:t>Issue command line arguments</a:t>
            </a:r>
          </a:p>
          <a:p>
            <a:pPr lvl="1"/>
            <a:r>
              <a:rPr lang="en-AU" dirty="0"/>
              <a:t>Store data in the registry (Windows)</a:t>
            </a:r>
          </a:p>
          <a:p>
            <a:pPr lvl="1"/>
            <a:r>
              <a:rPr lang="en-AU" dirty="0"/>
              <a:t>Encrypt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806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Use the internet!</a:t>
            </a:r>
          </a:p>
          <a:p>
            <a:pPr lvl="1"/>
            <a:r>
              <a:rPr lang="en-AU" dirty="0"/>
              <a:t>Research the incident at hand</a:t>
            </a:r>
          </a:p>
          <a:p>
            <a:pPr lvl="1"/>
            <a:r>
              <a:rPr lang="en-AU" dirty="0"/>
              <a:t>Use sites such as V</a:t>
            </a:r>
            <a:r>
              <a:rPr lang="en-AU"/>
              <a:t>irustotal</a:t>
            </a:r>
            <a:r>
              <a:rPr lang="en-AU" dirty="0"/>
              <a:t> for confirmation and review</a:t>
            </a:r>
          </a:p>
          <a:p>
            <a:pPr lvl="1"/>
            <a:endParaRPr lang="en-AU" dirty="0"/>
          </a:p>
          <a:p>
            <a:r>
              <a:rPr lang="en-AU" dirty="0"/>
              <a:t>Indicators of compromise</a:t>
            </a:r>
          </a:p>
          <a:p>
            <a:pPr lvl="1"/>
            <a:r>
              <a:rPr lang="en-AU" dirty="0"/>
              <a:t>“manifests” of known malware</a:t>
            </a:r>
          </a:p>
          <a:p>
            <a:pPr lvl="1"/>
            <a:r>
              <a:rPr lang="en-AU" dirty="0"/>
              <a:t>Can be used to search for bad </a:t>
            </a:r>
            <a:r>
              <a:rPr lang="en-AU" dirty="0" err="1"/>
              <a:t>behavior</a:t>
            </a:r>
            <a:endParaRPr lang="en-AU" dirty="0"/>
          </a:p>
          <a:p>
            <a:pPr lvl="1"/>
            <a:r>
              <a:rPr lang="en-AU" dirty="0"/>
              <a:t>Or specific malware</a:t>
            </a:r>
          </a:p>
          <a:p>
            <a:pPr lvl="1"/>
            <a:r>
              <a:rPr lang="en-AU" dirty="0"/>
              <a:t>Some tools can do this automatically</a:t>
            </a:r>
          </a:p>
          <a:p>
            <a:pPr lvl="1"/>
            <a:endParaRPr lang="en-AU" dirty="0"/>
          </a:p>
          <a:p>
            <a:r>
              <a:rPr lang="en-AU" dirty="0"/>
              <a:t>Let’s demo with the memory sample in the </a:t>
            </a:r>
            <a:r>
              <a:rPr lang="en-AU" dirty="0" err="1"/>
              <a:t>MalwareSample</a:t>
            </a:r>
            <a:r>
              <a:rPr lang="en-AU" dirty="0"/>
              <a:t> archive. </a:t>
            </a:r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641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– set </a:t>
            </a:r>
            <a:r>
              <a:rPr lang="sv-SE" dirty="0" err="1"/>
              <a:t>up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err="1"/>
              <a:t>Volatility</a:t>
            </a:r>
            <a:r>
              <a:rPr lang="sv-SE" dirty="0"/>
              <a:t> 2.6 installation in Windows</a:t>
            </a:r>
          </a:p>
          <a:p>
            <a:pPr lvl="1"/>
            <a:r>
              <a:rPr lang="en-US" dirty="0"/>
              <a:t>Go </a:t>
            </a:r>
            <a:r>
              <a:rPr lang="en-US"/>
              <a:t>to </a:t>
            </a:r>
            <a:r>
              <a:rPr lang="en-US" u="sng">
                <a:hlinkClick r:id="rId2"/>
              </a:rPr>
              <a:t>https://github.com/kavrestad/MalwareAnalysis</a:t>
            </a:r>
            <a:endParaRPr lang="en-US" u="sng"/>
          </a:p>
          <a:p>
            <a:pPr lvl="1"/>
            <a:r>
              <a:rPr lang="en-US"/>
              <a:t>Download </a:t>
            </a:r>
            <a:r>
              <a:rPr lang="en-US" dirty="0"/>
              <a:t>Volatility 2.6 standalone executable</a:t>
            </a:r>
            <a:endParaRPr lang="sv-SE" dirty="0"/>
          </a:p>
          <a:p>
            <a:pPr lvl="1"/>
            <a:r>
              <a:rPr lang="en-US" dirty="0"/>
              <a:t>Open a PowerShell terminal and navigate to the folder containing Volatility</a:t>
            </a:r>
          </a:p>
          <a:p>
            <a:pPr lvl="1"/>
            <a:r>
              <a:rPr lang="en-US" dirty="0"/>
              <a:t>List of commands: https://github.com/volatilityfoundation/volatility/wiki/Command-Reference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Volatility 3 installation in Windows (You need python 3)</a:t>
            </a:r>
          </a:p>
          <a:p>
            <a:pPr lvl="1"/>
            <a:r>
              <a:rPr lang="en-US" dirty="0"/>
              <a:t>Download AND UNPACK Volatility 3</a:t>
            </a:r>
            <a:endParaRPr lang="sv-SE" dirty="0"/>
          </a:p>
          <a:p>
            <a:pPr lvl="2"/>
            <a:r>
              <a:rPr lang="en-US" dirty="0"/>
              <a:t>From web page: </a:t>
            </a:r>
            <a:r>
              <a:rPr lang="en-US" u="sng" dirty="0">
                <a:hlinkClick r:id="rId3"/>
              </a:rPr>
              <a:t>https://www.volatilityfoundation.org/3</a:t>
            </a:r>
            <a:endParaRPr lang="sv-SE" dirty="0"/>
          </a:p>
          <a:p>
            <a:pPr lvl="2"/>
            <a:r>
              <a:rPr lang="en-US" dirty="0"/>
              <a:t>Clone from git (ensures latest version): git clone </a:t>
            </a:r>
            <a:r>
              <a:rPr lang="en-US" u="sng" dirty="0">
                <a:hlinkClick r:id="rId4"/>
              </a:rPr>
              <a:t>https://github.com/volatilityfoundation/volatility3.git</a:t>
            </a:r>
            <a:endParaRPr lang="sv-SE" dirty="0"/>
          </a:p>
          <a:p>
            <a:pPr lvl="1"/>
            <a:r>
              <a:rPr lang="en-US" dirty="0"/>
              <a:t>Install some dependencies</a:t>
            </a:r>
            <a:endParaRPr lang="sv-SE" dirty="0"/>
          </a:p>
          <a:p>
            <a:pPr lvl="2"/>
            <a:r>
              <a:rPr lang="en-US" i="1" dirty="0"/>
              <a:t>Python -m pip install </a:t>
            </a:r>
            <a:r>
              <a:rPr lang="en-US" i="1" dirty="0" err="1"/>
              <a:t>pefiles</a:t>
            </a:r>
            <a:endParaRPr lang="sv-SE" dirty="0"/>
          </a:p>
          <a:p>
            <a:pPr lvl="1"/>
            <a:r>
              <a:rPr lang="en-US" dirty="0"/>
              <a:t>Open a PowerShell terminal and navigate to the Volatility folder containing “vol.py”</a:t>
            </a:r>
            <a:endParaRPr lang="sv-SE" dirty="0"/>
          </a:p>
          <a:p>
            <a:pPr lvl="1"/>
            <a:r>
              <a:rPr lang="en-US" dirty="0"/>
              <a:t>You can now run Volatility by issuing the command </a:t>
            </a:r>
            <a:r>
              <a:rPr lang="en-US" i="1" dirty="0"/>
              <a:t>python vol.py</a:t>
            </a: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25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Workshop </a:t>
            </a:r>
            <a:r>
              <a:rPr lang="sv-SE" dirty="0" err="1"/>
              <a:t>compendium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err="1"/>
              <a:t>Section</a:t>
            </a:r>
            <a:r>
              <a:rPr lang="sv-SE" dirty="0"/>
              <a:t> 1: </a:t>
            </a:r>
            <a:r>
              <a:rPr lang="sv-SE" dirty="0" err="1"/>
              <a:t>Theoretical</a:t>
            </a:r>
            <a:r>
              <a:rPr lang="sv-SE" dirty="0"/>
              <a:t> </a:t>
            </a:r>
            <a:r>
              <a:rPr lang="sv-SE" dirty="0" err="1"/>
              <a:t>concepts</a:t>
            </a:r>
            <a:endParaRPr lang="sv-SE" dirty="0"/>
          </a:p>
          <a:p>
            <a:pPr lvl="1"/>
            <a:r>
              <a:rPr lang="sv-SE" dirty="0" err="1"/>
              <a:t>Doodling</a:t>
            </a:r>
            <a:r>
              <a:rPr lang="sv-SE" dirty="0"/>
              <a:t> pages</a:t>
            </a:r>
          </a:p>
          <a:p>
            <a:pPr lvl="1"/>
            <a:r>
              <a:rPr lang="sv-SE" dirty="0" err="1"/>
              <a:t>Reflection</a:t>
            </a:r>
            <a:r>
              <a:rPr lang="sv-SE" dirty="0"/>
              <a:t> pages</a:t>
            </a:r>
          </a:p>
          <a:p>
            <a:pPr lvl="1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dirty="0" err="1"/>
              <a:t>method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1-2-4-all for </a:t>
            </a:r>
            <a:r>
              <a:rPr lang="sv-SE" dirty="0" err="1"/>
              <a:t>reflections</a:t>
            </a:r>
            <a:endParaRPr lang="sv-SE" dirty="0"/>
          </a:p>
          <a:p>
            <a:r>
              <a:rPr lang="sv-SE" dirty="0" err="1"/>
              <a:t>Section</a:t>
            </a:r>
            <a:r>
              <a:rPr lang="sv-SE" dirty="0"/>
              <a:t> 2: Hands-on </a:t>
            </a:r>
            <a:r>
              <a:rPr lang="sv-SE" dirty="0" err="1"/>
              <a:t>lab</a:t>
            </a:r>
            <a:r>
              <a:rPr lang="sv-SE" dirty="0"/>
              <a:t> (</a:t>
            </a:r>
            <a:r>
              <a:rPr lang="sv-SE" dirty="0" err="1"/>
              <a:t>Only</a:t>
            </a:r>
            <a:r>
              <a:rPr lang="sv-SE" dirty="0"/>
              <a:t> digital)</a:t>
            </a:r>
          </a:p>
          <a:p>
            <a:pPr lvl="1"/>
            <a:r>
              <a:rPr lang="sv-SE" dirty="0" err="1"/>
              <a:t>Install</a:t>
            </a:r>
            <a:r>
              <a:rPr lang="sv-SE" dirty="0"/>
              <a:t> guide</a:t>
            </a:r>
          </a:p>
          <a:p>
            <a:pPr lvl="1"/>
            <a:r>
              <a:rPr lang="sv-SE" dirty="0"/>
              <a:t>Get </a:t>
            </a:r>
            <a:r>
              <a:rPr lang="sv-SE" dirty="0" err="1"/>
              <a:t>started</a:t>
            </a:r>
            <a:endParaRPr lang="sv-SE" dirty="0"/>
          </a:p>
          <a:p>
            <a:pPr lvl="1"/>
            <a:r>
              <a:rPr lang="sv-SE" dirty="0"/>
              <a:t>Mini-challenge</a:t>
            </a:r>
          </a:p>
          <a:p>
            <a:r>
              <a:rPr lang="sv-SE" dirty="0" err="1"/>
              <a:t>Section</a:t>
            </a:r>
            <a:r>
              <a:rPr lang="sv-SE" dirty="0"/>
              <a:t> 3: </a:t>
            </a:r>
            <a:r>
              <a:rPr lang="sv-SE" dirty="0" err="1"/>
              <a:t>Summary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central </a:t>
            </a:r>
            <a:r>
              <a:rPr lang="sv-SE" dirty="0" err="1"/>
              <a:t>concepts</a:t>
            </a:r>
            <a:r>
              <a:rPr lang="sv-SE" dirty="0"/>
              <a:t> (</a:t>
            </a:r>
            <a:r>
              <a:rPr lang="sv-SE" dirty="0" err="1"/>
              <a:t>only</a:t>
            </a:r>
            <a:r>
              <a:rPr lang="sv-SE" dirty="0"/>
              <a:t> digital)</a:t>
            </a:r>
          </a:p>
          <a:p>
            <a:pPr lvl="1"/>
            <a:r>
              <a:rPr lang="en-US" dirty="0"/>
              <a:t>Selected topics of Cyber Security Body of Knowledge version 1.1 (CyBOK) knowledge areas “Forensics”, “Security Operations &amp; Incident Management”, and “Malware and Attack Technologies”</a:t>
            </a:r>
          </a:p>
          <a:p>
            <a:r>
              <a:rPr lang="sv-SE" dirty="0" err="1"/>
              <a:t>Section</a:t>
            </a:r>
            <a:r>
              <a:rPr lang="sv-SE" dirty="0"/>
              <a:t> 4: </a:t>
            </a:r>
            <a:r>
              <a:rPr lang="sv-SE" dirty="0" err="1"/>
              <a:t>Reflect</a:t>
            </a:r>
            <a:r>
              <a:rPr lang="sv-SE" dirty="0"/>
              <a:t> and feedback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35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 2.6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modules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Executed</a:t>
            </a:r>
            <a:r>
              <a:rPr lang="sv-SE" dirty="0"/>
              <a:t> by </a:t>
            </a:r>
            <a:r>
              <a:rPr lang="sv-SE" dirty="0" err="1"/>
              <a:t>running</a:t>
            </a:r>
            <a:r>
              <a:rPr lang="sv-SE" dirty="0"/>
              <a:t> the </a:t>
            </a:r>
            <a:r>
              <a:rPr lang="sv-SE" dirty="0" err="1"/>
              <a:t>executable</a:t>
            </a:r>
            <a:r>
              <a:rPr lang="sv-SE" dirty="0"/>
              <a:t> from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endParaRPr lang="sv-S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.\volatility_2.6_win64_standalone.exe -f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memdumpfilename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-–profile=”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by asking for help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.\volatility_2.6_win64_standalone.exe -h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023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Script </a:t>
            </a:r>
            <a:r>
              <a:rPr lang="sv-SE" dirty="0" err="1"/>
              <a:t>that</a:t>
            </a:r>
            <a:r>
              <a:rPr lang="sv-SE" dirty="0"/>
              <a:t> calls </a:t>
            </a:r>
            <a:r>
              <a:rPr lang="sv-SE" dirty="0" err="1"/>
              <a:t>other</a:t>
            </a:r>
            <a:r>
              <a:rPr lang="sv-SE" dirty="0"/>
              <a:t> scripts (</a:t>
            </a:r>
            <a:r>
              <a:rPr lang="sv-SE" dirty="0" err="1"/>
              <a:t>modules</a:t>
            </a:r>
            <a:r>
              <a:rPr lang="sv-SE" dirty="0"/>
              <a:t>)</a:t>
            </a:r>
          </a:p>
          <a:p>
            <a:endParaRPr lang="sv-SE" dirty="0"/>
          </a:p>
          <a:p>
            <a:r>
              <a:rPr lang="sv-SE" dirty="0" err="1"/>
              <a:t>Executed</a:t>
            </a:r>
            <a:r>
              <a:rPr lang="sv-SE" dirty="0"/>
              <a:t> by </a:t>
            </a:r>
            <a:r>
              <a:rPr lang="sv-SE" dirty="0" err="1"/>
              <a:t>running</a:t>
            </a:r>
            <a:r>
              <a:rPr lang="sv-SE" dirty="0"/>
              <a:t> the </a:t>
            </a:r>
            <a:r>
              <a:rPr lang="sv-SE" dirty="0" err="1"/>
              <a:t>executable</a:t>
            </a:r>
            <a:r>
              <a:rPr lang="sv-SE" dirty="0"/>
              <a:t> from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endParaRPr lang="sv-S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vol.py -f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memdumpfilename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by asking for help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vol.py -h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4145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malware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4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BREAK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93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 </a:t>
            </a:r>
            <a:r>
              <a:rPr lang="sv-SE" dirty="0" err="1"/>
              <a:t>time</a:t>
            </a:r>
            <a:r>
              <a:rPr lang="sv-SE" dirty="0"/>
              <a:t> – </a:t>
            </a:r>
            <a:r>
              <a:rPr lang="sv-SE" dirty="0" err="1"/>
              <a:t>quick</a:t>
            </a:r>
            <a:r>
              <a:rPr lang="sv-SE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Let’s begin with a short demo before you explore on your own. The demo is available in the compendium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9068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 </a:t>
            </a:r>
            <a:r>
              <a:rPr lang="sv-SE" dirty="0" err="1"/>
              <a:t>time</a:t>
            </a:r>
            <a:r>
              <a:rPr lang="sv-SE" dirty="0"/>
              <a:t> – Do it </a:t>
            </a:r>
            <a:r>
              <a:rPr lang="sv-SE" dirty="0" err="1"/>
              <a:t>yourself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an exercise in finding different information nuggets with the goal of “proving” that the memory dump is indeed from a computer infected by the </a:t>
            </a:r>
            <a:r>
              <a:rPr lang="en-US" dirty="0" err="1"/>
              <a:t>Cridex</a:t>
            </a:r>
            <a:r>
              <a:rPr lang="en-US" dirty="0"/>
              <a:t> malware.</a:t>
            </a:r>
          </a:p>
          <a:p>
            <a:endParaRPr lang="en-US" dirty="0"/>
          </a:p>
          <a:p>
            <a:r>
              <a:rPr lang="en-US" dirty="0"/>
              <a:t>Instructions are in the compendium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3563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Reflection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 the final page in the compendium and note down what you are bringing from today in the “reflection square”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9291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Security</a:t>
            </a:r>
            <a:r>
              <a:rPr lang="sv-SE" dirty="0"/>
              <a:t> operations</a:t>
            </a:r>
          </a:p>
          <a:p>
            <a:pPr lvl="1"/>
            <a:r>
              <a:rPr lang="sv-SE" dirty="0" err="1"/>
              <a:t>Avoiding</a:t>
            </a:r>
            <a:r>
              <a:rPr lang="sv-SE" dirty="0"/>
              <a:t> bad events as far as </a:t>
            </a:r>
            <a:r>
              <a:rPr lang="sv-SE" dirty="0" err="1"/>
              <a:t>possible</a:t>
            </a:r>
            <a:r>
              <a:rPr lang="sv-SE" dirty="0"/>
              <a:t> (</a:t>
            </a:r>
            <a:r>
              <a:rPr lang="sv-SE" dirty="0" err="1"/>
              <a:t>feasible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Detecting</a:t>
            </a:r>
            <a:r>
              <a:rPr lang="sv-SE" dirty="0"/>
              <a:t> bad events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occur</a:t>
            </a:r>
            <a:endParaRPr lang="sv-SE" dirty="0"/>
          </a:p>
          <a:p>
            <a:pPr lvl="1"/>
            <a:r>
              <a:rPr lang="sv-SE" dirty="0"/>
              <a:t>Handling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occur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Incident = bad/</a:t>
            </a:r>
            <a:r>
              <a:rPr lang="sv-SE" dirty="0" err="1"/>
              <a:t>unwanted</a:t>
            </a:r>
            <a:r>
              <a:rPr lang="sv-SE" dirty="0"/>
              <a:t>/</a:t>
            </a:r>
            <a:r>
              <a:rPr lang="sv-SE" dirty="0" err="1"/>
              <a:t>abnormal</a:t>
            </a:r>
            <a:r>
              <a:rPr lang="sv-SE" dirty="0"/>
              <a:t> event</a:t>
            </a:r>
          </a:p>
          <a:p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response</a:t>
            </a:r>
            <a:r>
              <a:rPr lang="sv-SE" dirty="0"/>
              <a:t> process is </a:t>
            </a:r>
            <a:r>
              <a:rPr lang="sv-SE" dirty="0" err="1"/>
              <a:t>initiated</a:t>
            </a:r>
            <a:r>
              <a:rPr lang="sv-SE" dirty="0"/>
              <a:t> on </a:t>
            </a:r>
            <a:r>
              <a:rPr lang="sv-SE" dirty="0" err="1"/>
              <a:t>suspicion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incident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251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phases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Prepare</a:t>
            </a:r>
          </a:p>
          <a:p>
            <a:pPr lvl="1"/>
            <a:r>
              <a:rPr lang="en-AU" dirty="0"/>
              <a:t>Ensure access to personnel</a:t>
            </a:r>
          </a:p>
          <a:p>
            <a:pPr lvl="1"/>
            <a:r>
              <a:rPr lang="en-AU" dirty="0"/>
              <a:t>Ensure resources</a:t>
            </a:r>
          </a:p>
          <a:p>
            <a:pPr lvl="1"/>
            <a:r>
              <a:rPr lang="en-AU" dirty="0"/>
              <a:t>Develop policies and guidelines</a:t>
            </a:r>
          </a:p>
          <a:p>
            <a:pPr lvl="1"/>
            <a:r>
              <a:rPr lang="en-AU" dirty="0"/>
              <a:t>Train!</a:t>
            </a:r>
          </a:p>
          <a:p>
            <a:r>
              <a:rPr lang="en-AU" dirty="0"/>
              <a:t>Handle</a:t>
            </a:r>
          </a:p>
          <a:p>
            <a:pPr lvl="1"/>
            <a:r>
              <a:rPr lang="en-AU" dirty="0"/>
              <a:t>Investigate the incident</a:t>
            </a:r>
          </a:p>
          <a:p>
            <a:pPr lvl="1"/>
            <a:r>
              <a:rPr lang="en-AU" dirty="0"/>
              <a:t>Isolate the incident</a:t>
            </a:r>
          </a:p>
          <a:p>
            <a:pPr lvl="1"/>
            <a:r>
              <a:rPr lang="en-AU" dirty="0"/>
              <a:t>Remediation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08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phases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Follow-up</a:t>
            </a:r>
          </a:p>
          <a:p>
            <a:pPr lvl="1"/>
            <a:r>
              <a:rPr lang="en-AU" dirty="0"/>
              <a:t>Lessons learned –&gt; feedback to preparation</a:t>
            </a:r>
          </a:p>
          <a:p>
            <a:pPr lvl="1"/>
            <a:r>
              <a:rPr lang="en-AU" dirty="0"/>
              <a:t>Legal aftermath</a:t>
            </a:r>
          </a:p>
          <a:p>
            <a:pPr lvl="1"/>
            <a:r>
              <a:rPr lang="en-AU" dirty="0"/>
              <a:t>Attribution</a:t>
            </a:r>
          </a:p>
          <a:p>
            <a:pPr lvl="1"/>
            <a:endParaRPr lang="en-AU" dirty="0"/>
          </a:p>
          <a:p>
            <a:r>
              <a:rPr lang="en-AU" dirty="0"/>
              <a:t>Memory analysis</a:t>
            </a:r>
          </a:p>
          <a:p>
            <a:pPr lvl="1"/>
            <a:r>
              <a:rPr lang="en-AU" dirty="0"/>
              <a:t>Figure out the nature of an incident (handle)</a:t>
            </a:r>
          </a:p>
          <a:p>
            <a:pPr lvl="1"/>
            <a:r>
              <a:rPr lang="en-AU" dirty="0"/>
              <a:t>Attribution</a:t>
            </a:r>
          </a:p>
          <a:p>
            <a:pPr lvl="1"/>
            <a:r>
              <a:rPr lang="en-AU" dirty="0"/>
              <a:t>Forensic artefacts for legal processing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308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incident handling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13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Let’s move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239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Running memory holds information relating to what the computer is currently up to</a:t>
            </a:r>
          </a:p>
          <a:p>
            <a:endParaRPr lang="en-AU" dirty="0"/>
          </a:p>
          <a:p>
            <a:r>
              <a:rPr lang="en-AU" dirty="0"/>
              <a:t>Volatile</a:t>
            </a:r>
          </a:p>
          <a:p>
            <a:pPr lvl="1"/>
            <a:r>
              <a:rPr lang="en-AU" dirty="0"/>
              <a:t>Temporary</a:t>
            </a:r>
          </a:p>
          <a:p>
            <a:pPr lvl="1"/>
            <a:r>
              <a:rPr lang="en-AU" dirty="0"/>
              <a:t>Removed on power-cycle</a:t>
            </a:r>
          </a:p>
          <a:p>
            <a:endParaRPr lang="en-AU" dirty="0"/>
          </a:p>
          <a:p>
            <a:r>
              <a:rPr lang="en-AU" dirty="0"/>
              <a:t>Recent</a:t>
            </a:r>
          </a:p>
          <a:p>
            <a:pPr lvl="1"/>
            <a:r>
              <a:rPr lang="en-AU" dirty="0"/>
              <a:t>Put there since last boot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2024-03-01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81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1741</Words>
  <Application>Microsoft Office PowerPoint</Application>
  <PresentationFormat>Widescreen</PresentationFormat>
  <Paragraphs>383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Memory analysis workshop</vt:lpstr>
      <vt:lpstr>Agenda</vt:lpstr>
      <vt:lpstr>Workshop compendium</vt:lpstr>
      <vt:lpstr>Incident handling</vt:lpstr>
      <vt:lpstr>Incident handling - phases</vt:lpstr>
      <vt:lpstr>Incident handling - phases</vt:lpstr>
      <vt:lpstr>Incident handling - review</vt:lpstr>
      <vt:lpstr>Let’s move on!</vt:lpstr>
      <vt:lpstr>Data in memory</vt:lpstr>
      <vt:lpstr>Data in memory – special cases</vt:lpstr>
      <vt:lpstr>Data in memory</vt:lpstr>
      <vt:lpstr>Data in memory – simplified paging</vt:lpstr>
      <vt:lpstr>Data in memory</vt:lpstr>
      <vt:lpstr>Data in memory</vt:lpstr>
      <vt:lpstr>Memory- review</vt:lpstr>
      <vt:lpstr>Moving on</vt:lpstr>
      <vt:lpstr>Malware</vt:lpstr>
      <vt:lpstr>Malware – what they do</vt:lpstr>
      <vt:lpstr>Malware – how they spread</vt:lpstr>
      <vt:lpstr>Malware – how they hide</vt:lpstr>
      <vt:lpstr>Malware- review</vt:lpstr>
      <vt:lpstr>Moving on</vt:lpstr>
      <vt:lpstr>Memory analysis with Volatility</vt:lpstr>
      <vt:lpstr>Memory analysis with Volatility</vt:lpstr>
      <vt:lpstr>Memory analysis with Volatility</vt:lpstr>
      <vt:lpstr>Memory analysis with Volatility</vt:lpstr>
      <vt:lpstr>Memory analysis with Volatility</vt:lpstr>
      <vt:lpstr>Memory analysis with Volatility</vt:lpstr>
      <vt:lpstr>Volatility– set up</vt:lpstr>
      <vt:lpstr>Volatility 2.6</vt:lpstr>
      <vt:lpstr>Volatility 3</vt:lpstr>
      <vt:lpstr>Malware- review</vt:lpstr>
      <vt:lpstr>BREAK!</vt:lpstr>
      <vt:lpstr>Lab time – quick start</vt:lpstr>
      <vt:lpstr>Lab time – Do it yourself</vt:lpstr>
      <vt:lpstr>Reflection</vt:lpstr>
      <vt:lpstr>Thank you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22</cp:revision>
  <dcterms:created xsi:type="dcterms:W3CDTF">2022-10-21T13:35:47Z</dcterms:created>
  <dcterms:modified xsi:type="dcterms:W3CDTF">2024-03-01T12:14:35Z</dcterms:modified>
</cp:coreProperties>
</file>