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6" r:id="rId4"/>
    <p:sldId id="258" r:id="rId5"/>
    <p:sldId id="267" r:id="rId6"/>
    <p:sldId id="268" r:id="rId7"/>
    <p:sldId id="269" r:id="rId8"/>
    <p:sldId id="270" r:id="rId9"/>
    <p:sldId id="259" r:id="rId10"/>
    <p:sldId id="271" r:id="rId11"/>
    <p:sldId id="272" r:id="rId12"/>
    <p:sldId id="273" r:id="rId13"/>
    <p:sldId id="274" r:id="rId14"/>
    <p:sldId id="275" r:id="rId15"/>
    <p:sldId id="276" r:id="rId16"/>
    <p:sldId id="281" r:id="rId17"/>
    <p:sldId id="260" r:id="rId18"/>
    <p:sldId id="277" r:id="rId19"/>
    <p:sldId id="278" r:id="rId20"/>
    <p:sldId id="279" r:id="rId21"/>
    <p:sldId id="280" r:id="rId22"/>
    <p:sldId id="282" r:id="rId23"/>
    <p:sldId id="284" r:id="rId24"/>
    <p:sldId id="285" r:id="rId25"/>
    <p:sldId id="261" r:id="rId26"/>
    <p:sldId id="286" r:id="rId27"/>
    <p:sldId id="288" r:id="rId28"/>
    <p:sldId id="289" r:id="rId29"/>
    <p:sldId id="262" r:id="rId30"/>
    <p:sldId id="290" r:id="rId31"/>
    <p:sldId id="291" r:id="rId32"/>
    <p:sldId id="287" r:id="rId33"/>
    <p:sldId id="283" r:id="rId34"/>
    <p:sldId id="263" r:id="rId35"/>
    <p:sldId id="264" r:id="rId36"/>
    <p:sldId id="265" r:id="rId37"/>
    <p:sldId id="292" r:id="rId3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F0A0F-B2AB-4514-BCDE-9E2F17F43077}" type="datetimeFigureOut">
              <a:rPr lang="sv-SE" smtClean="0"/>
              <a:t>2023-02-14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2F366-08E0-4965-A1B5-F3CBFFA1E0D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52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F366-08E0-4965-A1B5-F3CBFFA1E0DB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2159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F366-08E0-4965-A1B5-F3CBFFA1E0DB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900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F366-08E0-4965-A1B5-F3CBFFA1E0DB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6925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2F366-08E0-4965-A1B5-F3CBFFA1E0DB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8127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4D8-BB63-4AF7-9A6B-03CAECB9A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5BC0D-4D5E-45E8-BD35-052EAC8EB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6CDD-8BEE-4BB1-82EF-460197E3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51B-4F49-4A5E-84B6-DA4522E7459F}" type="datetime1">
              <a:rPr lang="sv-SE" smtClean="0"/>
              <a:t>2023-02-14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0DD92-5131-415D-9FB3-FB024CC5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5E2C4-6110-4286-95AC-FA7895FD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470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3D5A-A059-4F18-8E2D-C3BCB3E2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E68E9-5DFA-4CD8-8C60-A7528A336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C19EE-9BB1-46A2-B665-920CD4EE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4DC4-B3D5-42A4-AF1E-529C1C6E2DE1}" type="datetime1">
              <a:rPr lang="sv-SE" smtClean="0"/>
              <a:t>2023-02-14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09CE-61B4-4B1B-8491-7AED4533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9AF61-6764-4864-AB9C-FB176530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102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B9BE2-A281-4E2D-9006-4245D78A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A2B83-5962-4BCE-8C64-AAFD600C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632B0-F7D0-4B8C-A3C9-02C20197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1E71-B690-4D43-9841-661F61908731}" type="datetime1">
              <a:rPr lang="sv-SE" smtClean="0"/>
              <a:t>2023-02-14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8D3A-388C-4D23-9207-3ACE4CC2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57EF-9154-4566-B00F-C22A2B93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317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DB68190-2245-484D-A892-78690F0A97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84533"/>
            <a:ext cx="3173290" cy="1063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13A32F-2D20-42D8-8EEA-15F1156A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1F0E-D280-4EAD-A1B8-78313C3E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715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6ADA-214E-4980-AA7D-BD67C65F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3172F-D6F9-4C7D-A0A7-0DA200BD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5D79-FC31-4B44-8324-6988AF24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2CC-D942-4D2B-BB7E-96625E0E0125}" type="datetime1">
              <a:rPr lang="sv-SE" smtClean="0"/>
              <a:t>2023-02-14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E64B-140D-4153-AE46-C4A33EEC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BBD1-D85B-41F9-961D-08455B8F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550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ECCC-C95F-4893-AA50-4F00C9CE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4384-8E90-4B61-A214-43754D8F9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6D15-A3CA-4A60-A6F7-A204EA054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E58DE-FF68-4034-AE79-4A4944B2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D9D35-3648-4052-8138-5893F3F8F5F6}" type="datetime1">
              <a:rPr lang="sv-SE" smtClean="0"/>
              <a:t>2023-02-14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11F2E-B017-4761-ADF0-A597385E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B810-FF1D-4285-8D0D-9BCA8C0B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196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6FC2-AA94-4FCC-8945-2461C395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A4882-31C5-4CE5-8C25-9F08B06E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DF3FE-0523-4CA9-8A50-5F2868BA3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430AD-DDB3-4BA9-B490-6A6226797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B4896-E80C-4B93-998F-5B85E2A59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FBAFA-2DE5-4E19-BE62-16655B5B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12A4-8991-4943-A9DD-786C85476834}" type="datetime1">
              <a:rPr lang="sv-SE" smtClean="0"/>
              <a:t>2023-02-14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9EFB3-97B8-4ABA-9DA3-553616B9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D9E0D-F8E5-4217-8B0A-EFD16BBC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48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EF5D-B6DC-4D7E-BB07-F9E2E9AB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126E1-4F8D-4F66-9926-975877D9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1B3F-EEF3-4A62-97A5-00E314A33792}" type="datetime1">
              <a:rPr lang="sv-SE" smtClean="0"/>
              <a:t>2023-02-14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632D7-7995-4D1A-888F-9926E2D7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8875C-794C-4ED4-A778-A6EBBC25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678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F040B-4F00-4CDB-807E-2E72F912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960B-8726-4B7C-87A0-D93B05403203}" type="datetime1">
              <a:rPr lang="sv-SE" smtClean="0"/>
              <a:t>2023-02-14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FB099-40E3-41A4-AB4C-5C67124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8AE0E-B784-4583-B551-4DA2998A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558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1E2F-5446-46F5-9247-5B7B306F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536D-81B6-4E56-8DC9-D65D2E46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44972-F70B-46BD-8FE8-5F49FED18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45874-39CC-47F5-B750-E09EE4B9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A643-8E6A-4AA5-872B-EC0137BFBC53}" type="datetime1">
              <a:rPr lang="sv-SE" smtClean="0"/>
              <a:t>2023-02-14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D7355-1FAE-4D5A-AF5E-FE68A188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E836-4D79-4DAA-9D08-767ADF3D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958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B9A-0757-45FE-992C-56C94839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12624-34CA-4017-B9BE-596E4EDA6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0CDB-2278-448D-A294-52D079944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7FF3E-2D1E-4346-919C-FA76B840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B93B-7F22-47F9-BE5C-14AB63522CCD}" type="datetime1">
              <a:rPr lang="sv-SE" smtClean="0"/>
              <a:t>2023-02-14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F56D6-F677-4C55-B5A3-7E139FDC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C16D0-E6CF-49F5-8DF4-A54E4AAB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044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456CE-EB2E-4E9D-B81A-02BF444D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9835C-5F1A-4BFE-88A1-5DFBC60F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DFB2-8BEF-44CD-9397-95E4EA08B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2A12-D9D0-4890-8DA1-7736EB429036}" type="datetime1">
              <a:rPr lang="sv-SE" smtClean="0"/>
              <a:t>2023-02-14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BF1DD-C4B4-4AB5-8F82-DE9190E4E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 by Joakim Kävrestad @ University of Skövde</a:t>
            </a:r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A661-729D-4F23-9331-FE455DED6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5FB44-D3A2-47FB-BF34-692D01DE580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465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atilityfoundation.org/3" TargetMode="External"/><Relationship Id="rId2" Type="http://schemas.openxmlformats.org/officeDocument/2006/relationships/hyperlink" Target="https://www.volatilityfoundation.org/2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olatilityfoundation/volatility3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6B02-F4C0-4748-93D1-08973C7A8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37A21-587D-4334-B8D9-36CE03BE6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Joakim Kävrestad</a:t>
            </a:r>
            <a:br>
              <a:rPr lang="sv-SE" dirty="0"/>
            </a:br>
            <a:r>
              <a:rPr lang="sv-SE" dirty="0"/>
              <a:t>University </a:t>
            </a:r>
            <a:r>
              <a:rPr lang="sv-SE" dirty="0" err="1"/>
              <a:t>of</a:t>
            </a:r>
            <a:r>
              <a:rPr lang="sv-SE" dirty="0"/>
              <a:t> Skövde</a:t>
            </a:r>
            <a:br>
              <a:rPr lang="sv-SE" dirty="0"/>
            </a:br>
            <a:r>
              <a:rPr lang="sv-SE" dirty="0"/>
              <a:t>joakim.kavrestad@his.se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A0A21-34AD-4FAA-BB74-AE3F34FE9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32" y="323363"/>
            <a:ext cx="6141535" cy="20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6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r>
              <a:rPr lang="sv-SE" dirty="0"/>
              <a:t> – special </a:t>
            </a:r>
            <a:r>
              <a:rPr lang="sv-SE" dirty="0" err="1"/>
              <a:t>cases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SWAP-partitions</a:t>
            </a:r>
          </a:p>
          <a:p>
            <a:endParaRPr lang="en-AU" dirty="0"/>
          </a:p>
          <a:p>
            <a:r>
              <a:rPr lang="en-AU" dirty="0" err="1"/>
              <a:t>Pagefile</a:t>
            </a:r>
            <a:r>
              <a:rPr lang="en-AU" dirty="0"/>
              <a:t>/</a:t>
            </a:r>
            <a:r>
              <a:rPr lang="en-AU" dirty="0" err="1"/>
              <a:t>hiberfile</a:t>
            </a:r>
            <a:endParaRPr lang="en-AU" dirty="0"/>
          </a:p>
          <a:p>
            <a:endParaRPr lang="en-AU" dirty="0"/>
          </a:p>
          <a:p>
            <a:r>
              <a:rPr lang="en-AU" dirty="0"/>
              <a:t>Memory actually fades, rather than is directly removed, on power-off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8237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Memory is an array of pages</a:t>
            </a:r>
          </a:p>
          <a:p>
            <a:endParaRPr lang="en-AU" dirty="0"/>
          </a:p>
          <a:p>
            <a:r>
              <a:rPr lang="en-AU" dirty="0"/>
              <a:t>Processes are not assigned pages in physical memory but a virtual memory space</a:t>
            </a:r>
          </a:p>
          <a:p>
            <a:pPr lvl="1"/>
            <a:r>
              <a:rPr lang="en-AU" dirty="0"/>
              <a:t>Size equal to physical memory</a:t>
            </a:r>
          </a:p>
          <a:p>
            <a:pPr lvl="1"/>
            <a:r>
              <a:rPr lang="en-AU" dirty="0"/>
              <a:t>Easier memory allocation for the process</a:t>
            </a:r>
          </a:p>
          <a:p>
            <a:pPr lvl="1"/>
            <a:r>
              <a:rPr lang="en-AU" dirty="0"/>
              <a:t>A page table maps virtual memory to physical memory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969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dirty="0"/>
              <a:t>Data in </a:t>
            </a:r>
            <a:r>
              <a:rPr lang="sv-SE" sz="4000" dirty="0" err="1"/>
              <a:t>memory</a:t>
            </a:r>
            <a:r>
              <a:rPr lang="sv-SE" sz="4000" dirty="0"/>
              <a:t> – </a:t>
            </a:r>
            <a:r>
              <a:rPr lang="sv-SE" sz="4000" dirty="0" err="1"/>
              <a:t>simplified</a:t>
            </a:r>
            <a:r>
              <a:rPr lang="sv-SE" sz="4000" dirty="0"/>
              <a:t> </a:t>
            </a:r>
            <a:r>
              <a:rPr lang="sv-SE" sz="4000" dirty="0" err="1"/>
              <a:t>paging</a:t>
            </a:r>
            <a:endParaRPr lang="sv-S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E0867-36F4-4923-91BA-7283795D8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26" y="1402981"/>
            <a:ext cx="7195748" cy="508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Different operating systems handle memory a bit differently</a:t>
            </a:r>
          </a:p>
          <a:p>
            <a:endParaRPr lang="en-AU" dirty="0"/>
          </a:p>
          <a:p>
            <a:r>
              <a:rPr lang="en-AU" dirty="0"/>
              <a:t>Paging scheme</a:t>
            </a:r>
          </a:p>
          <a:p>
            <a:endParaRPr lang="en-AU" dirty="0"/>
          </a:p>
          <a:p>
            <a:r>
              <a:rPr lang="en-AU" dirty="0" err="1"/>
              <a:t>Adress</a:t>
            </a:r>
            <a:r>
              <a:rPr lang="en-AU" dirty="0"/>
              <a:t> space layout randomization (ASLR)</a:t>
            </a:r>
          </a:p>
          <a:p>
            <a:pPr lvl="1"/>
            <a:r>
              <a:rPr lang="en-AU" dirty="0"/>
              <a:t>Some address space positions are randomized to make it hard for an attacker to guess the memory location of important processes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946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What are the forensic purposes of memory </a:t>
            </a:r>
            <a:r>
              <a:rPr lang="en-AU" dirty="0" err="1"/>
              <a:t>anylysis</a:t>
            </a:r>
            <a:r>
              <a:rPr lang="en-AU" dirty="0"/>
              <a:t>?</a:t>
            </a:r>
          </a:p>
          <a:p>
            <a:pPr lvl="1"/>
            <a:r>
              <a:rPr lang="en-AU" dirty="0"/>
              <a:t>Recent nature of data</a:t>
            </a:r>
          </a:p>
          <a:p>
            <a:pPr lvl="1"/>
            <a:r>
              <a:rPr lang="en-AU" dirty="0"/>
              <a:t>True form of data</a:t>
            </a:r>
          </a:p>
          <a:p>
            <a:pPr lvl="1"/>
            <a:endParaRPr lang="en-AU" dirty="0"/>
          </a:p>
          <a:p>
            <a:r>
              <a:rPr lang="en-AU" dirty="0"/>
              <a:t>Memory is where the instructions to be executed are stored</a:t>
            </a:r>
          </a:p>
          <a:p>
            <a:pPr lvl="1"/>
            <a:r>
              <a:rPr lang="en-AU" dirty="0"/>
              <a:t>Malware using evasion techniques</a:t>
            </a:r>
          </a:p>
          <a:p>
            <a:pPr lvl="1"/>
            <a:r>
              <a:rPr lang="en-AU" dirty="0"/>
              <a:t>Bad behaviour is manifested</a:t>
            </a:r>
          </a:p>
          <a:p>
            <a:pPr lvl="1"/>
            <a:endParaRPr lang="en-AU" dirty="0"/>
          </a:p>
          <a:p>
            <a:r>
              <a:rPr lang="en-AU" dirty="0"/>
              <a:t>True form of data</a:t>
            </a:r>
          </a:p>
          <a:p>
            <a:pPr lvl="1"/>
            <a:r>
              <a:rPr lang="en-AU" dirty="0"/>
              <a:t>Encrypted data in plain text</a:t>
            </a:r>
          </a:p>
          <a:p>
            <a:pPr lvl="1"/>
            <a:r>
              <a:rPr lang="en-AU" dirty="0"/>
              <a:t>Nuggets of temporary information</a:t>
            </a:r>
          </a:p>
          <a:p>
            <a:pPr lvl="1"/>
            <a:r>
              <a:rPr lang="en-AU" dirty="0"/>
              <a:t>Volatile data </a:t>
            </a:r>
          </a:p>
          <a:p>
            <a:endParaRPr lang="sv-SE" dirty="0"/>
          </a:p>
          <a:p>
            <a:endParaRPr lang="sv-SE" dirty="0"/>
          </a:p>
          <a:p>
            <a:pPr lvl="1"/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849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- </a:t>
            </a:r>
            <a:r>
              <a:rPr lang="sv-SE" dirty="0" err="1"/>
              <a:t>review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 to </a:t>
            </a:r>
            <a:r>
              <a:rPr lang="sv-SE" dirty="0" err="1"/>
              <a:t>individually</a:t>
            </a:r>
            <a:r>
              <a:rPr lang="sv-SE" dirty="0"/>
              <a:t> </a:t>
            </a:r>
            <a:r>
              <a:rPr lang="sv-SE" dirty="0" err="1"/>
              <a:t>write</a:t>
            </a:r>
            <a:r>
              <a:rPr lang="sv-SE" dirty="0"/>
              <a:t> down </a:t>
            </a:r>
            <a:r>
              <a:rPr lang="sv-SE" dirty="0" err="1"/>
              <a:t>one</a:t>
            </a:r>
            <a:r>
              <a:rPr lang="sv-SE" dirty="0"/>
              <a:t> liners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memory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</a:t>
            </a:r>
            <a:r>
              <a:rPr lang="sv-SE" dirty="0" err="1"/>
              <a:t>share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list </a:t>
            </a:r>
            <a:r>
              <a:rPr lang="sv-SE" dirty="0" err="1"/>
              <a:t>with</a:t>
            </a:r>
            <a:r>
              <a:rPr lang="sv-SE" dirty="0"/>
              <a:t> a partner – </a:t>
            </a:r>
            <a:r>
              <a:rPr lang="sv-SE" dirty="0" err="1"/>
              <a:t>harmonize</a:t>
            </a:r>
            <a:r>
              <a:rPr lang="sv-SE" dirty="0"/>
              <a:t> the lists</a:t>
            </a:r>
          </a:p>
          <a:p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pair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another</a:t>
            </a:r>
            <a:r>
              <a:rPr lang="sv-SE" dirty="0"/>
              <a:t> pair and </a:t>
            </a:r>
            <a:r>
              <a:rPr lang="sv-SE" dirty="0" err="1"/>
              <a:t>harmonize</a:t>
            </a:r>
            <a:r>
              <a:rPr lang="sv-SE" dirty="0"/>
              <a:t> the lists.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48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Moving</a:t>
            </a:r>
            <a:r>
              <a:rPr lang="sv-SE" dirty="0"/>
              <a:t>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0401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Malware is any malicious program</a:t>
            </a:r>
          </a:p>
          <a:p>
            <a:endParaRPr lang="en-AU" dirty="0"/>
          </a:p>
          <a:p>
            <a:r>
              <a:rPr lang="en-AU" dirty="0"/>
              <a:t>Great deal of diversity in</a:t>
            </a:r>
          </a:p>
          <a:p>
            <a:pPr lvl="1"/>
            <a:r>
              <a:rPr lang="en-AU" dirty="0"/>
              <a:t>What they do</a:t>
            </a:r>
          </a:p>
          <a:p>
            <a:pPr lvl="1"/>
            <a:r>
              <a:rPr lang="en-AU" dirty="0"/>
              <a:t>How they spread</a:t>
            </a:r>
          </a:p>
          <a:p>
            <a:pPr lvl="1"/>
            <a:r>
              <a:rPr lang="en-AU" dirty="0"/>
              <a:t>How they hide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8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 –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Encrypt data</a:t>
            </a:r>
          </a:p>
          <a:p>
            <a:r>
              <a:rPr lang="en-AU" dirty="0"/>
              <a:t>Create a backdoor</a:t>
            </a:r>
          </a:p>
          <a:p>
            <a:r>
              <a:rPr lang="en-AU" dirty="0"/>
              <a:t>Exfiltrate information</a:t>
            </a:r>
          </a:p>
          <a:p>
            <a:r>
              <a:rPr lang="en-AU" dirty="0"/>
              <a:t>Slow down computer</a:t>
            </a:r>
          </a:p>
          <a:p>
            <a:r>
              <a:rPr lang="en-AU" dirty="0"/>
              <a:t>Destroy information</a:t>
            </a:r>
          </a:p>
          <a:p>
            <a:r>
              <a:rPr lang="en-AU" dirty="0"/>
              <a:t>Enlist device in bot-net</a:t>
            </a:r>
          </a:p>
          <a:p>
            <a:r>
              <a:rPr lang="en-AU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3042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 –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spread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Attachements</a:t>
            </a:r>
            <a:endParaRPr lang="en-AU" dirty="0"/>
          </a:p>
          <a:p>
            <a:r>
              <a:rPr lang="en-AU" dirty="0"/>
              <a:t>Drive-by-download</a:t>
            </a:r>
          </a:p>
          <a:p>
            <a:r>
              <a:rPr lang="en-AU" dirty="0"/>
              <a:t>USB-stick</a:t>
            </a:r>
          </a:p>
          <a:p>
            <a:r>
              <a:rPr lang="en-AU" dirty="0"/>
              <a:t>Using software vulnerabilities</a:t>
            </a:r>
          </a:p>
          <a:p>
            <a:r>
              <a:rPr lang="en-AU" dirty="0"/>
              <a:t>Manually</a:t>
            </a:r>
          </a:p>
          <a:p>
            <a:r>
              <a:rPr lang="en-AU" dirty="0"/>
              <a:t>…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19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81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Intro to </a:t>
            </a:r>
            <a:r>
              <a:rPr lang="sv-SE" dirty="0" err="1"/>
              <a:t>theory</a:t>
            </a:r>
            <a:endParaRPr lang="sv-SE" dirty="0"/>
          </a:p>
          <a:p>
            <a:pPr lvl="1"/>
            <a:r>
              <a:rPr lang="sv-SE" dirty="0"/>
              <a:t>Incident handling</a:t>
            </a:r>
          </a:p>
          <a:p>
            <a:pPr lvl="1"/>
            <a:r>
              <a:rPr lang="sv-SE" dirty="0"/>
              <a:t>Data in </a:t>
            </a:r>
            <a:r>
              <a:rPr lang="sv-SE" dirty="0" err="1"/>
              <a:t>memory</a:t>
            </a:r>
            <a:endParaRPr lang="sv-SE" dirty="0"/>
          </a:p>
          <a:p>
            <a:pPr lvl="1"/>
            <a:r>
              <a:rPr lang="sv-SE" dirty="0" err="1"/>
              <a:t>Malware</a:t>
            </a:r>
            <a:r>
              <a:rPr lang="sv-SE" dirty="0"/>
              <a:t> </a:t>
            </a:r>
            <a:r>
              <a:rPr lang="sv-SE" dirty="0" err="1"/>
              <a:t>structures</a:t>
            </a:r>
            <a:endParaRPr lang="sv-SE" dirty="0"/>
          </a:p>
          <a:p>
            <a:pPr lvl="1"/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  <a:p>
            <a:r>
              <a:rPr lang="sv-SE" dirty="0"/>
              <a:t>Lab-</a:t>
            </a:r>
            <a:r>
              <a:rPr lang="sv-SE" dirty="0" err="1"/>
              <a:t>time</a:t>
            </a:r>
            <a:endParaRPr lang="sv-SE" dirty="0"/>
          </a:p>
          <a:p>
            <a:pPr lvl="1"/>
            <a:r>
              <a:rPr lang="sv-SE" dirty="0"/>
              <a:t>Set </a:t>
            </a:r>
            <a:r>
              <a:rPr lang="sv-SE" dirty="0" err="1"/>
              <a:t>up</a:t>
            </a:r>
            <a:r>
              <a:rPr lang="sv-SE" dirty="0"/>
              <a:t> the </a:t>
            </a:r>
            <a:r>
              <a:rPr lang="sv-SE" dirty="0" err="1"/>
              <a:t>environment</a:t>
            </a:r>
            <a:endParaRPr lang="sv-SE" dirty="0"/>
          </a:p>
          <a:p>
            <a:pPr lvl="1"/>
            <a:r>
              <a:rPr lang="sv-SE" dirty="0"/>
              <a:t>Quick start</a:t>
            </a:r>
          </a:p>
          <a:p>
            <a:pPr lvl="1"/>
            <a:r>
              <a:rPr lang="sv-SE" dirty="0"/>
              <a:t>Do it </a:t>
            </a:r>
            <a:r>
              <a:rPr lang="sv-SE" dirty="0" err="1"/>
              <a:t>yourself</a:t>
            </a:r>
            <a:endParaRPr lang="sv-SE" dirty="0"/>
          </a:p>
          <a:p>
            <a:r>
              <a:rPr lang="sv-SE" dirty="0" err="1"/>
              <a:t>Reflection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569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 –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hide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Encryption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Polymorphism</a:t>
            </a:r>
            <a:r>
              <a:rPr lang="sv-SE" dirty="0"/>
              <a:t> or </a:t>
            </a:r>
            <a:r>
              <a:rPr lang="sv-SE" dirty="0" err="1"/>
              <a:t>Metamorphism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Memory-residient</a:t>
            </a:r>
            <a:r>
              <a:rPr lang="sv-SE" dirty="0"/>
              <a:t> (</a:t>
            </a:r>
            <a:r>
              <a:rPr lang="sv-SE" dirty="0" err="1"/>
              <a:t>file</a:t>
            </a:r>
            <a:r>
              <a:rPr lang="sv-SE" dirty="0"/>
              <a:t>-less)</a:t>
            </a:r>
          </a:p>
          <a:p>
            <a:endParaRPr lang="sv-SE" dirty="0"/>
          </a:p>
          <a:p>
            <a:r>
              <a:rPr lang="sv-SE" dirty="0"/>
              <a:t>….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846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- </a:t>
            </a:r>
            <a:r>
              <a:rPr lang="sv-SE" dirty="0" err="1"/>
              <a:t>review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 to </a:t>
            </a:r>
            <a:r>
              <a:rPr lang="sv-SE" dirty="0" err="1"/>
              <a:t>individually</a:t>
            </a:r>
            <a:r>
              <a:rPr lang="sv-SE" dirty="0"/>
              <a:t> </a:t>
            </a:r>
            <a:r>
              <a:rPr lang="sv-SE" dirty="0" err="1"/>
              <a:t>write</a:t>
            </a:r>
            <a:r>
              <a:rPr lang="sv-SE" dirty="0"/>
              <a:t> down </a:t>
            </a:r>
            <a:r>
              <a:rPr lang="sv-SE" dirty="0" err="1"/>
              <a:t>one</a:t>
            </a:r>
            <a:r>
              <a:rPr lang="sv-SE" dirty="0"/>
              <a:t> liners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malware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</a:t>
            </a:r>
            <a:r>
              <a:rPr lang="sv-SE" dirty="0" err="1"/>
              <a:t>share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list </a:t>
            </a:r>
            <a:r>
              <a:rPr lang="sv-SE" dirty="0" err="1"/>
              <a:t>with</a:t>
            </a:r>
            <a:r>
              <a:rPr lang="sv-SE" dirty="0"/>
              <a:t> a partner – </a:t>
            </a:r>
            <a:r>
              <a:rPr lang="sv-SE" dirty="0" err="1"/>
              <a:t>harmonize</a:t>
            </a:r>
            <a:r>
              <a:rPr lang="sv-SE" dirty="0"/>
              <a:t> the lists</a:t>
            </a:r>
          </a:p>
          <a:p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pair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another</a:t>
            </a:r>
            <a:r>
              <a:rPr lang="sv-SE" dirty="0"/>
              <a:t> pair and </a:t>
            </a:r>
            <a:r>
              <a:rPr lang="sv-SE" dirty="0" err="1"/>
              <a:t>harmonize</a:t>
            </a:r>
            <a:r>
              <a:rPr lang="sv-SE" dirty="0"/>
              <a:t> the lists.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365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Moving</a:t>
            </a:r>
            <a:r>
              <a:rPr lang="sv-SE" dirty="0"/>
              <a:t>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4096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Memory analysis is about </a:t>
            </a:r>
            <a:r>
              <a:rPr lang="en-AU" dirty="0" err="1"/>
              <a:t>analyzing</a:t>
            </a:r>
            <a:r>
              <a:rPr lang="en-AU" dirty="0"/>
              <a:t> memory with the intent of finding something</a:t>
            </a:r>
          </a:p>
          <a:p>
            <a:endParaRPr lang="en-AU" dirty="0"/>
          </a:p>
          <a:p>
            <a:r>
              <a:rPr lang="en-AU" dirty="0"/>
              <a:t>On-line analysis of a running computer</a:t>
            </a:r>
          </a:p>
          <a:p>
            <a:endParaRPr lang="en-AU" dirty="0"/>
          </a:p>
          <a:p>
            <a:r>
              <a:rPr lang="en-AU" dirty="0"/>
              <a:t>Off-line analysis of a memory dump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6873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Off-line analysis is better when possible</a:t>
            </a:r>
          </a:p>
          <a:p>
            <a:pPr lvl="1"/>
            <a:r>
              <a:rPr lang="en-AU" dirty="0"/>
              <a:t>No need to allow infected machines to run</a:t>
            </a:r>
          </a:p>
          <a:p>
            <a:pPr lvl="1"/>
            <a:r>
              <a:rPr lang="en-AU" dirty="0"/>
              <a:t>Less time sensitive because a machine state is stored indefinitely</a:t>
            </a:r>
          </a:p>
          <a:p>
            <a:pPr lvl="1"/>
            <a:r>
              <a:rPr lang="en-AU" dirty="0"/>
              <a:t>Complies with forensic best practice</a:t>
            </a:r>
          </a:p>
          <a:p>
            <a:pPr lvl="1"/>
            <a:endParaRPr lang="en-AU" dirty="0"/>
          </a:p>
          <a:p>
            <a:r>
              <a:rPr lang="en-AU" dirty="0"/>
              <a:t>Requires memory to be dumped with a tool or cold-boot procedure</a:t>
            </a:r>
          </a:p>
          <a:p>
            <a:endParaRPr lang="en-AU" dirty="0"/>
          </a:p>
          <a:p>
            <a:r>
              <a:rPr lang="en-AU" dirty="0"/>
              <a:t>Requires a tool that can understand the content of a memory dump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4179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Volatility is a command-line tool for memory analysis</a:t>
            </a:r>
          </a:p>
          <a:p>
            <a:endParaRPr lang="en-AU" dirty="0"/>
          </a:p>
          <a:p>
            <a:r>
              <a:rPr lang="en-AU" dirty="0"/>
              <a:t>Two versions</a:t>
            </a:r>
          </a:p>
          <a:p>
            <a:pPr lvl="1"/>
            <a:r>
              <a:rPr lang="en-AU" dirty="0"/>
              <a:t>2.6: discontinued but still with many useful functions</a:t>
            </a:r>
          </a:p>
          <a:p>
            <a:pPr lvl="1"/>
            <a:r>
              <a:rPr lang="en-AU" dirty="0"/>
              <a:t>3: newer but less extensive in terms of functionality</a:t>
            </a:r>
          </a:p>
          <a:p>
            <a:pPr lvl="1"/>
            <a:endParaRPr lang="en-AU" dirty="0"/>
          </a:p>
          <a:p>
            <a:r>
              <a:rPr lang="en-AU" dirty="0"/>
              <a:t>This workshop introduces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3209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Malware is an anomaly</a:t>
            </a:r>
          </a:p>
          <a:p>
            <a:endParaRPr lang="en-AU" dirty="0"/>
          </a:p>
          <a:p>
            <a:r>
              <a:rPr lang="en-AU" dirty="0"/>
              <a:t>Finding an anomaly means knowing what is normal and find deviations from that</a:t>
            </a:r>
          </a:p>
          <a:p>
            <a:endParaRPr lang="en-AU" dirty="0"/>
          </a:p>
          <a:p>
            <a:r>
              <a:rPr lang="en-AU" dirty="0" err="1"/>
              <a:t>Beeing</a:t>
            </a:r>
            <a:r>
              <a:rPr lang="en-AU" dirty="0"/>
              <a:t> a good memory analyst requires research and experience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505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 helpful starting point is to consider what malware may want to do </a:t>
            </a:r>
          </a:p>
          <a:p>
            <a:pPr lvl="1"/>
            <a:r>
              <a:rPr lang="en-AU" dirty="0"/>
              <a:t>In an incident handling process this would be manifested as ”the incident”</a:t>
            </a:r>
          </a:p>
          <a:p>
            <a:pPr lvl="1"/>
            <a:r>
              <a:rPr lang="en-AU" dirty="0"/>
              <a:t>Find what is causing the anomalous </a:t>
            </a:r>
            <a:r>
              <a:rPr lang="en-AU" dirty="0" err="1"/>
              <a:t>behavior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Some starters</a:t>
            </a:r>
          </a:p>
          <a:p>
            <a:pPr lvl="1"/>
            <a:r>
              <a:rPr lang="en-AU" dirty="0"/>
              <a:t>Spawn processes</a:t>
            </a:r>
          </a:p>
          <a:p>
            <a:pPr lvl="1"/>
            <a:r>
              <a:rPr lang="en-AU" dirty="0"/>
              <a:t>Irregular process </a:t>
            </a:r>
            <a:r>
              <a:rPr lang="en-AU" dirty="0" err="1"/>
              <a:t>behavior</a:t>
            </a:r>
            <a:r>
              <a:rPr lang="en-AU" dirty="0"/>
              <a:t> (start/stop)</a:t>
            </a:r>
          </a:p>
          <a:p>
            <a:pPr lvl="1"/>
            <a:r>
              <a:rPr lang="en-AU" dirty="0" err="1"/>
              <a:t>Adress</a:t>
            </a:r>
            <a:r>
              <a:rPr lang="en-AU" dirty="0"/>
              <a:t> strange memory areas</a:t>
            </a:r>
          </a:p>
          <a:p>
            <a:pPr lvl="1"/>
            <a:r>
              <a:rPr lang="en-AU" dirty="0"/>
              <a:t>Spawn network sockets</a:t>
            </a:r>
          </a:p>
          <a:p>
            <a:pPr lvl="1"/>
            <a:r>
              <a:rPr lang="en-AU" dirty="0"/>
              <a:t>Issue command line arguments</a:t>
            </a:r>
          </a:p>
          <a:p>
            <a:pPr lvl="1"/>
            <a:r>
              <a:rPr lang="en-AU" dirty="0"/>
              <a:t>Store data in the registry (windows)</a:t>
            </a:r>
          </a:p>
          <a:p>
            <a:pPr lvl="1"/>
            <a:r>
              <a:rPr lang="en-AU" dirty="0"/>
              <a:t>Encrypt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4806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Volatility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Use the internet!</a:t>
            </a:r>
          </a:p>
          <a:p>
            <a:pPr lvl="1"/>
            <a:r>
              <a:rPr lang="en-AU" dirty="0"/>
              <a:t>Research the incident at hand</a:t>
            </a:r>
          </a:p>
          <a:p>
            <a:pPr lvl="1"/>
            <a:r>
              <a:rPr lang="en-AU" dirty="0"/>
              <a:t>Use sites such as </a:t>
            </a:r>
            <a:r>
              <a:rPr lang="en-AU" dirty="0" err="1"/>
              <a:t>virustotal</a:t>
            </a:r>
            <a:r>
              <a:rPr lang="en-AU" dirty="0"/>
              <a:t> for confirmation and review</a:t>
            </a:r>
          </a:p>
          <a:p>
            <a:pPr lvl="1"/>
            <a:endParaRPr lang="en-AU" dirty="0"/>
          </a:p>
          <a:p>
            <a:r>
              <a:rPr lang="en-AU" dirty="0"/>
              <a:t>Indicators of compromise</a:t>
            </a:r>
          </a:p>
          <a:p>
            <a:pPr lvl="1"/>
            <a:r>
              <a:rPr lang="en-AU" dirty="0"/>
              <a:t>”manifests” of known malware</a:t>
            </a:r>
          </a:p>
          <a:p>
            <a:pPr lvl="1"/>
            <a:r>
              <a:rPr lang="en-AU" dirty="0"/>
              <a:t>Can be used to search for bad </a:t>
            </a:r>
            <a:r>
              <a:rPr lang="en-AU" dirty="0" err="1"/>
              <a:t>behavior</a:t>
            </a:r>
            <a:endParaRPr lang="en-AU" dirty="0"/>
          </a:p>
          <a:p>
            <a:pPr lvl="1"/>
            <a:r>
              <a:rPr lang="en-AU" dirty="0"/>
              <a:t>Or specific malware</a:t>
            </a:r>
          </a:p>
          <a:p>
            <a:pPr lvl="1"/>
            <a:r>
              <a:rPr lang="en-AU" dirty="0"/>
              <a:t>Some tools can do this automatically</a:t>
            </a:r>
          </a:p>
          <a:p>
            <a:pPr lvl="1"/>
            <a:endParaRPr lang="en-AU" dirty="0"/>
          </a:p>
          <a:p>
            <a:r>
              <a:rPr lang="en-AU" dirty="0"/>
              <a:t>Lets demo with the memory sample in the </a:t>
            </a:r>
            <a:r>
              <a:rPr lang="en-AU" dirty="0" err="1"/>
              <a:t>MalwareSample</a:t>
            </a:r>
            <a:r>
              <a:rPr lang="en-AU" dirty="0"/>
              <a:t> archive. </a:t>
            </a:r>
          </a:p>
          <a:p>
            <a:pPr lvl="1"/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6414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Volatility</a:t>
            </a:r>
            <a:r>
              <a:rPr lang="sv-SE" dirty="0"/>
              <a:t>– set </a:t>
            </a:r>
            <a:r>
              <a:rPr lang="sv-SE" dirty="0" err="1"/>
              <a:t>up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 err="1"/>
              <a:t>Volatility</a:t>
            </a:r>
            <a:r>
              <a:rPr lang="sv-SE" dirty="0"/>
              <a:t> 2.6 installation in Windows</a:t>
            </a:r>
          </a:p>
          <a:p>
            <a:pPr lvl="1"/>
            <a:r>
              <a:rPr lang="en-US" dirty="0"/>
              <a:t>Go to </a:t>
            </a:r>
            <a:r>
              <a:rPr lang="en-US" u="sng" dirty="0">
                <a:hlinkClick r:id="rId2"/>
              </a:rPr>
              <a:t>https://www.volatilityfoundation.org/26</a:t>
            </a:r>
            <a:endParaRPr lang="sv-SE" dirty="0"/>
          </a:p>
          <a:p>
            <a:pPr lvl="1"/>
            <a:r>
              <a:rPr lang="en-US" dirty="0"/>
              <a:t>Download Volatility 2.6 standalone executable</a:t>
            </a:r>
            <a:endParaRPr lang="sv-SE" dirty="0"/>
          </a:p>
          <a:p>
            <a:pPr lvl="1"/>
            <a:r>
              <a:rPr lang="en-US" dirty="0"/>
              <a:t>Open a PowerShell terminal and navigate to the folder containing Volatility</a:t>
            </a:r>
          </a:p>
          <a:p>
            <a:pPr lvl="1"/>
            <a:r>
              <a:rPr lang="en-US" dirty="0"/>
              <a:t>List of </a:t>
            </a:r>
            <a:r>
              <a:rPr lang="en-US"/>
              <a:t>commands: https</a:t>
            </a:r>
            <a:r>
              <a:rPr lang="en-US" dirty="0"/>
              <a:t>://github.com/</a:t>
            </a:r>
            <a:r>
              <a:rPr lang="en-US" dirty="0" err="1"/>
              <a:t>volatilityfoundation</a:t>
            </a:r>
            <a:r>
              <a:rPr lang="en-US" dirty="0"/>
              <a:t>/volatility/wiki/Command-Reference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Volatility 3 installation in Windows (You need python 3)</a:t>
            </a:r>
          </a:p>
          <a:p>
            <a:pPr lvl="1"/>
            <a:r>
              <a:rPr lang="en-US" dirty="0"/>
              <a:t>Download AND UNPACK Volatility 3</a:t>
            </a:r>
            <a:endParaRPr lang="sv-SE" dirty="0"/>
          </a:p>
          <a:p>
            <a:pPr lvl="2"/>
            <a:r>
              <a:rPr lang="en-US" dirty="0"/>
              <a:t>From web page: </a:t>
            </a:r>
            <a:r>
              <a:rPr lang="en-US" u="sng" dirty="0">
                <a:hlinkClick r:id="rId3"/>
              </a:rPr>
              <a:t>https://www.volatilityfoundation.org/3</a:t>
            </a:r>
            <a:endParaRPr lang="sv-SE" dirty="0"/>
          </a:p>
          <a:p>
            <a:pPr lvl="2"/>
            <a:r>
              <a:rPr lang="en-US" dirty="0"/>
              <a:t>Clone from git (ensures latest version): git clone </a:t>
            </a:r>
            <a:r>
              <a:rPr lang="en-US" u="sng" dirty="0">
                <a:hlinkClick r:id="rId4"/>
              </a:rPr>
              <a:t>https://github.com/volatilityfoundation/volatility3.git</a:t>
            </a:r>
            <a:endParaRPr lang="sv-SE" dirty="0"/>
          </a:p>
          <a:p>
            <a:pPr lvl="1"/>
            <a:r>
              <a:rPr lang="en-US" dirty="0"/>
              <a:t>Install some dependencies</a:t>
            </a:r>
            <a:endParaRPr lang="sv-SE" dirty="0"/>
          </a:p>
          <a:p>
            <a:pPr lvl="2"/>
            <a:r>
              <a:rPr lang="en-US" i="1" dirty="0"/>
              <a:t>Python -m pip install </a:t>
            </a:r>
            <a:r>
              <a:rPr lang="en-US" i="1" dirty="0" err="1"/>
              <a:t>pefiles</a:t>
            </a:r>
            <a:endParaRPr lang="sv-SE" dirty="0"/>
          </a:p>
          <a:p>
            <a:pPr lvl="1"/>
            <a:r>
              <a:rPr lang="en-US" dirty="0"/>
              <a:t>Open a PowerShell terminal and navigate to the Volatility folder containing “vol.py”</a:t>
            </a:r>
            <a:endParaRPr lang="sv-SE" dirty="0"/>
          </a:p>
          <a:p>
            <a:pPr lvl="1"/>
            <a:r>
              <a:rPr lang="en-US" dirty="0"/>
              <a:t>You can now run Volatility by issuing the command </a:t>
            </a:r>
            <a:r>
              <a:rPr lang="en-US" i="1" dirty="0"/>
              <a:t>python vol.py</a:t>
            </a: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29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255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Workshop </a:t>
            </a:r>
            <a:r>
              <a:rPr lang="sv-SE" dirty="0" err="1"/>
              <a:t>compendium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err="1"/>
              <a:t>Section</a:t>
            </a:r>
            <a:r>
              <a:rPr lang="sv-SE" dirty="0"/>
              <a:t> 1: </a:t>
            </a:r>
            <a:r>
              <a:rPr lang="sv-SE" dirty="0" err="1"/>
              <a:t>Theoretical</a:t>
            </a:r>
            <a:r>
              <a:rPr lang="sv-SE" dirty="0"/>
              <a:t> </a:t>
            </a:r>
            <a:r>
              <a:rPr lang="sv-SE" dirty="0" err="1"/>
              <a:t>concepts</a:t>
            </a:r>
            <a:endParaRPr lang="sv-SE" dirty="0"/>
          </a:p>
          <a:p>
            <a:pPr lvl="1"/>
            <a:r>
              <a:rPr lang="sv-SE" dirty="0" err="1"/>
              <a:t>Doodling</a:t>
            </a:r>
            <a:r>
              <a:rPr lang="sv-SE" dirty="0"/>
              <a:t> pages</a:t>
            </a:r>
          </a:p>
          <a:p>
            <a:pPr lvl="1"/>
            <a:r>
              <a:rPr lang="sv-SE" dirty="0" err="1"/>
              <a:t>Reflection</a:t>
            </a:r>
            <a:r>
              <a:rPr lang="sv-SE" dirty="0"/>
              <a:t> pages</a:t>
            </a:r>
          </a:p>
          <a:p>
            <a:pPr lvl="1"/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a </a:t>
            </a:r>
            <a:r>
              <a:rPr lang="sv-SE" dirty="0" err="1"/>
              <a:t>method</a:t>
            </a:r>
            <a:r>
              <a:rPr lang="sv-SE" dirty="0"/>
              <a:t> </a:t>
            </a:r>
            <a:r>
              <a:rPr lang="sv-SE" dirty="0" err="1"/>
              <a:t>called</a:t>
            </a:r>
            <a:r>
              <a:rPr lang="sv-SE" dirty="0"/>
              <a:t> 1-2-4-all for </a:t>
            </a:r>
            <a:r>
              <a:rPr lang="sv-SE" dirty="0" err="1"/>
              <a:t>reflections</a:t>
            </a:r>
            <a:endParaRPr lang="sv-SE" dirty="0"/>
          </a:p>
          <a:p>
            <a:r>
              <a:rPr lang="sv-SE" dirty="0" err="1"/>
              <a:t>Section</a:t>
            </a:r>
            <a:r>
              <a:rPr lang="sv-SE" dirty="0"/>
              <a:t> 2: Hands-on </a:t>
            </a:r>
            <a:r>
              <a:rPr lang="sv-SE" dirty="0" err="1"/>
              <a:t>lab</a:t>
            </a:r>
            <a:r>
              <a:rPr lang="sv-SE" dirty="0"/>
              <a:t> (</a:t>
            </a:r>
            <a:r>
              <a:rPr lang="sv-SE" dirty="0" err="1"/>
              <a:t>Only</a:t>
            </a:r>
            <a:r>
              <a:rPr lang="sv-SE" dirty="0"/>
              <a:t> digital)</a:t>
            </a:r>
          </a:p>
          <a:p>
            <a:pPr lvl="1"/>
            <a:r>
              <a:rPr lang="sv-SE" dirty="0" err="1"/>
              <a:t>Install</a:t>
            </a:r>
            <a:r>
              <a:rPr lang="sv-SE" dirty="0"/>
              <a:t> guide</a:t>
            </a:r>
          </a:p>
          <a:p>
            <a:pPr lvl="1"/>
            <a:r>
              <a:rPr lang="sv-SE" dirty="0"/>
              <a:t>Get </a:t>
            </a:r>
            <a:r>
              <a:rPr lang="sv-SE" dirty="0" err="1"/>
              <a:t>started</a:t>
            </a:r>
            <a:endParaRPr lang="sv-SE" dirty="0"/>
          </a:p>
          <a:p>
            <a:pPr lvl="1"/>
            <a:r>
              <a:rPr lang="sv-SE" dirty="0"/>
              <a:t>Mini-</a:t>
            </a:r>
            <a:r>
              <a:rPr lang="sv-SE" dirty="0" err="1"/>
              <a:t>challange</a:t>
            </a:r>
            <a:endParaRPr lang="sv-SE" dirty="0"/>
          </a:p>
          <a:p>
            <a:r>
              <a:rPr lang="sv-SE" dirty="0" err="1"/>
              <a:t>Section</a:t>
            </a:r>
            <a:r>
              <a:rPr lang="sv-SE" dirty="0"/>
              <a:t> 3: </a:t>
            </a:r>
            <a:r>
              <a:rPr lang="sv-SE" dirty="0" err="1"/>
              <a:t>Summary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central </a:t>
            </a:r>
            <a:r>
              <a:rPr lang="sv-SE" dirty="0" err="1"/>
              <a:t>concepts</a:t>
            </a:r>
            <a:r>
              <a:rPr lang="sv-SE" dirty="0"/>
              <a:t> (</a:t>
            </a:r>
            <a:r>
              <a:rPr lang="sv-SE" dirty="0" err="1"/>
              <a:t>only</a:t>
            </a:r>
            <a:r>
              <a:rPr lang="sv-SE" dirty="0"/>
              <a:t> digital)</a:t>
            </a:r>
          </a:p>
          <a:p>
            <a:pPr lvl="1"/>
            <a:r>
              <a:rPr lang="en-US" dirty="0"/>
              <a:t>Selected topics of Cyber Security Body of Knowledge version 1.1 (</a:t>
            </a:r>
            <a:r>
              <a:rPr lang="en-US" dirty="0" err="1"/>
              <a:t>CyBok</a:t>
            </a:r>
            <a:r>
              <a:rPr lang="en-US" dirty="0"/>
              <a:t>) knowledge areas “Forensics”, “Security Operations &amp; Incident Management”, and “Malware and Attack Technologies”</a:t>
            </a:r>
          </a:p>
          <a:p>
            <a:r>
              <a:rPr lang="sv-SE" dirty="0" err="1"/>
              <a:t>Section</a:t>
            </a:r>
            <a:r>
              <a:rPr lang="sv-SE" dirty="0"/>
              <a:t> 4: </a:t>
            </a:r>
            <a:r>
              <a:rPr lang="sv-SE" dirty="0" err="1"/>
              <a:t>Reflect</a:t>
            </a:r>
            <a:r>
              <a:rPr lang="sv-SE" dirty="0"/>
              <a:t> and feedback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2355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Volatility</a:t>
            </a:r>
            <a:r>
              <a:rPr lang="sv-SE" dirty="0"/>
              <a:t> 2.6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Framework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a set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modules</a:t>
            </a:r>
            <a:endParaRPr lang="sv-SE" dirty="0"/>
          </a:p>
          <a:p>
            <a:endParaRPr lang="sv-SE" dirty="0"/>
          </a:p>
          <a:p>
            <a:r>
              <a:rPr lang="sv-SE" dirty="0" err="1"/>
              <a:t>Executed</a:t>
            </a:r>
            <a:r>
              <a:rPr lang="sv-SE" dirty="0"/>
              <a:t> by </a:t>
            </a:r>
            <a:r>
              <a:rPr lang="sv-SE" dirty="0" err="1"/>
              <a:t>running</a:t>
            </a:r>
            <a:r>
              <a:rPr lang="sv-SE" dirty="0"/>
              <a:t> the </a:t>
            </a:r>
            <a:r>
              <a:rPr lang="sv-SE" dirty="0" err="1"/>
              <a:t>executable</a:t>
            </a:r>
            <a:r>
              <a:rPr lang="sv-SE" dirty="0"/>
              <a:t> from </a:t>
            </a:r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line</a:t>
            </a:r>
            <a:endParaRPr lang="sv-SE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.\volatility_2.6_win64_standalone.exe -f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memdumpfilename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-–profile=”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profilename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modulename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by asking for help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.\volatility_2.6_win64_standalone.exe -h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3023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Volatility</a:t>
            </a:r>
            <a:r>
              <a:rPr lang="sv-SE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Script </a:t>
            </a:r>
            <a:r>
              <a:rPr lang="sv-SE" dirty="0" err="1"/>
              <a:t>that</a:t>
            </a:r>
            <a:r>
              <a:rPr lang="sv-SE" dirty="0"/>
              <a:t> calls </a:t>
            </a:r>
            <a:r>
              <a:rPr lang="sv-SE" dirty="0" err="1"/>
              <a:t>other</a:t>
            </a:r>
            <a:r>
              <a:rPr lang="sv-SE" dirty="0"/>
              <a:t> scripts (</a:t>
            </a:r>
            <a:r>
              <a:rPr lang="sv-SE" dirty="0" err="1"/>
              <a:t>modules</a:t>
            </a:r>
            <a:r>
              <a:rPr lang="sv-SE" dirty="0"/>
              <a:t>)</a:t>
            </a:r>
          </a:p>
          <a:p>
            <a:endParaRPr lang="sv-SE" dirty="0"/>
          </a:p>
          <a:p>
            <a:r>
              <a:rPr lang="sv-SE" dirty="0" err="1"/>
              <a:t>Executed</a:t>
            </a:r>
            <a:r>
              <a:rPr lang="sv-SE" dirty="0"/>
              <a:t> by </a:t>
            </a:r>
            <a:r>
              <a:rPr lang="sv-SE" dirty="0" err="1"/>
              <a:t>running</a:t>
            </a:r>
            <a:r>
              <a:rPr lang="sv-SE" dirty="0"/>
              <a:t> the </a:t>
            </a:r>
            <a:r>
              <a:rPr lang="sv-SE" dirty="0" err="1"/>
              <a:t>executable</a:t>
            </a:r>
            <a:r>
              <a:rPr lang="sv-SE" dirty="0"/>
              <a:t> from </a:t>
            </a:r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line</a:t>
            </a:r>
            <a:endParaRPr lang="sv-SE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vol.py -f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memdumpfilename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modulename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by asking for help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vol.py -h</a:t>
            </a:r>
            <a:endParaRPr lang="sv-S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4145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Malware</a:t>
            </a:r>
            <a:r>
              <a:rPr lang="sv-SE" dirty="0"/>
              <a:t>- </a:t>
            </a:r>
            <a:r>
              <a:rPr lang="sv-SE" dirty="0" err="1"/>
              <a:t>review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 to </a:t>
            </a:r>
            <a:r>
              <a:rPr lang="sv-SE" dirty="0" err="1"/>
              <a:t>individually</a:t>
            </a:r>
            <a:r>
              <a:rPr lang="sv-SE" dirty="0"/>
              <a:t> </a:t>
            </a:r>
            <a:r>
              <a:rPr lang="sv-SE" dirty="0" err="1"/>
              <a:t>write</a:t>
            </a:r>
            <a:r>
              <a:rPr lang="sv-SE" dirty="0"/>
              <a:t> down </a:t>
            </a:r>
            <a:r>
              <a:rPr lang="sv-SE" dirty="0" err="1"/>
              <a:t>one</a:t>
            </a:r>
            <a:r>
              <a:rPr lang="sv-SE" dirty="0"/>
              <a:t> liners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malware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</a:t>
            </a:r>
            <a:r>
              <a:rPr lang="sv-SE" dirty="0" err="1"/>
              <a:t>share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list </a:t>
            </a:r>
            <a:r>
              <a:rPr lang="sv-SE" dirty="0" err="1"/>
              <a:t>with</a:t>
            </a:r>
            <a:r>
              <a:rPr lang="sv-SE" dirty="0"/>
              <a:t> a partner – </a:t>
            </a:r>
            <a:r>
              <a:rPr lang="sv-SE" dirty="0" err="1"/>
              <a:t>harmonize</a:t>
            </a:r>
            <a:r>
              <a:rPr lang="sv-SE" dirty="0"/>
              <a:t> the lists</a:t>
            </a:r>
          </a:p>
          <a:p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pair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another</a:t>
            </a:r>
            <a:r>
              <a:rPr lang="sv-SE" dirty="0"/>
              <a:t> pair and </a:t>
            </a:r>
            <a:r>
              <a:rPr lang="sv-SE" dirty="0" err="1"/>
              <a:t>harmonize</a:t>
            </a:r>
            <a:r>
              <a:rPr lang="sv-SE" dirty="0"/>
              <a:t> the lists.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42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/>
              <a:t>BREAK</a:t>
            </a:r>
            <a:r>
              <a:rPr lang="sv-SE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3932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Lab </a:t>
            </a:r>
            <a:r>
              <a:rPr lang="sv-SE" dirty="0" err="1"/>
              <a:t>time</a:t>
            </a:r>
            <a:r>
              <a:rPr lang="sv-SE" dirty="0"/>
              <a:t> – </a:t>
            </a:r>
            <a:r>
              <a:rPr lang="sv-SE" dirty="0" err="1"/>
              <a:t>quick</a:t>
            </a:r>
            <a:r>
              <a:rPr lang="sv-SE" dirty="0"/>
              <a:t>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Lets begin with a short demo before you explore on your own. The demo is available in the compendium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9068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Lab </a:t>
            </a:r>
            <a:r>
              <a:rPr lang="sv-SE" dirty="0" err="1"/>
              <a:t>time</a:t>
            </a:r>
            <a:r>
              <a:rPr lang="sv-SE" dirty="0"/>
              <a:t> – Do it </a:t>
            </a:r>
            <a:r>
              <a:rPr lang="sv-SE" dirty="0" err="1"/>
              <a:t>yourself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be an exercise in finding different information nuggets with the goal of “proving” that the memory dump is indeed from a computer infected by the </a:t>
            </a:r>
            <a:r>
              <a:rPr lang="en-US" dirty="0" err="1"/>
              <a:t>Cridex</a:t>
            </a:r>
            <a:r>
              <a:rPr lang="en-US" dirty="0"/>
              <a:t> malware.</a:t>
            </a:r>
          </a:p>
          <a:p>
            <a:endParaRPr lang="en-US" dirty="0"/>
          </a:p>
          <a:p>
            <a:r>
              <a:rPr lang="en-US" dirty="0"/>
              <a:t>Instructions are in the compendium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53563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Reflection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Go to the final page in the compendium and note down what you are bringing from today in the ”reflection square”</a:t>
            </a:r>
          </a:p>
          <a:p>
            <a:endParaRPr lang="en-AU" dirty="0"/>
          </a:p>
          <a:p>
            <a:r>
              <a:rPr lang="en-AU"/>
              <a:t>Also do the feedback part</a:t>
            </a:r>
          </a:p>
          <a:p>
            <a:endParaRPr lang="en-AU"/>
          </a:p>
          <a:p>
            <a:r>
              <a:rPr lang="en-AU" dirty="0"/>
              <a:t>This workshop is under development. If you are ok with me using your feedback in the continued development, leave it at your desk when you leave the room.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36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9291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for </a:t>
            </a:r>
            <a:r>
              <a:rPr lang="sv-SE" dirty="0" err="1"/>
              <a:t>today</a:t>
            </a:r>
            <a:r>
              <a:rPr lang="sv-SE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37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272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Security</a:t>
            </a:r>
            <a:r>
              <a:rPr lang="sv-SE" dirty="0"/>
              <a:t> operations</a:t>
            </a:r>
          </a:p>
          <a:p>
            <a:pPr lvl="1"/>
            <a:r>
              <a:rPr lang="sv-SE" dirty="0" err="1"/>
              <a:t>Avoiding</a:t>
            </a:r>
            <a:r>
              <a:rPr lang="sv-SE" dirty="0"/>
              <a:t> bad events as far as </a:t>
            </a:r>
            <a:r>
              <a:rPr lang="sv-SE" dirty="0" err="1"/>
              <a:t>possible</a:t>
            </a:r>
            <a:r>
              <a:rPr lang="sv-SE" dirty="0"/>
              <a:t> (</a:t>
            </a:r>
            <a:r>
              <a:rPr lang="sv-SE" dirty="0" err="1"/>
              <a:t>feasible</a:t>
            </a:r>
            <a:r>
              <a:rPr lang="sv-SE" dirty="0"/>
              <a:t>)</a:t>
            </a:r>
          </a:p>
          <a:p>
            <a:pPr lvl="1"/>
            <a:r>
              <a:rPr lang="sv-SE" dirty="0" err="1"/>
              <a:t>Detecting</a:t>
            </a:r>
            <a:r>
              <a:rPr lang="sv-SE" dirty="0"/>
              <a:t> bad events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occur</a:t>
            </a:r>
            <a:endParaRPr lang="sv-SE" dirty="0"/>
          </a:p>
          <a:p>
            <a:pPr lvl="1"/>
            <a:r>
              <a:rPr lang="sv-SE" dirty="0"/>
              <a:t>Handling </a:t>
            </a:r>
            <a:r>
              <a:rPr lang="sv-SE" dirty="0" err="1"/>
              <a:t>them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occur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/>
              <a:t>Incident = bad/</a:t>
            </a:r>
            <a:r>
              <a:rPr lang="sv-SE" dirty="0" err="1"/>
              <a:t>unwanted</a:t>
            </a:r>
            <a:r>
              <a:rPr lang="sv-SE" dirty="0"/>
              <a:t>/</a:t>
            </a:r>
            <a:r>
              <a:rPr lang="sv-SE" dirty="0" err="1"/>
              <a:t>abnormal</a:t>
            </a:r>
            <a:r>
              <a:rPr lang="sv-SE" dirty="0"/>
              <a:t> event</a:t>
            </a:r>
          </a:p>
          <a:p>
            <a:endParaRPr lang="sv-SE" dirty="0"/>
          </a:p>
          <a:p>
            <a:r>
              <a:rPr lang="sv-SE" dirty="0"/>
              <a:t>A </a:t>
            </a:r>
            <a:r>
              <a:rPr lang="sv-SE" dirty="0" err="1"/>
              <a:t>response</a:t>
            </a:r>
            <a:r>
              <a:rPr lang="sv-SE" dirty="0"/>
              <a:t> process is </a:t>
            </a:r>
            <a:r>
              <a:rPr lang="sv-SE" dirty="0" err="1"/>
              <a:t>initiated</a:t>
            </a:r>
            <a:r>
              <a:rPr lang="sv-SE" dirty="0"/>
              <a:t> on </a:t>
            </a:r>
            <a:r>
              <a:rPr lang="sv-SE" dirty="0" err="1"/>
              <a:t>suspicion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incident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251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handling - </a:t>
            </a:r>
            <a:r>
              <a:rPr lang="sv-SE" dirty="0" err="1"/>
              <a:t>phases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Prepare</a:t>
            </a:r>
          </a:p>
          <a:p>
            <a:pPr lvl="1"/>
            <a:r>
              <a:rPr lang="en-AU" dirty="0"/>
              <a:t>Ensure access to personnel</a:t>
            </a:r>
          </a:p>
          <a:p>
            <a:pPr lvl="1"/>
            <a:r>
              <a:rPr lang="en-AU" dirty="0"/>
              <a:t>Ensure resources</a:t>
            </a:r>
          </a:p>
          <a:p>
            <a:pPr lvl="1"/>
            <a:r>
              <a:rPr lang="en-AU" dirty="0"/>
              <a:t>Develop policies and guidelines</a:t>
            </a:r>
          </a:p>
          <a:p>
            <a:pPr lvl="1"/>
            <a:r>
              <a:rPr lang="en-AU" dirty="0"/>
              <a:t>Train!</a:t>
            </a:r>
          </a:p>
          <a:p>
            <a:r>
              <a:rPr lang="en-AU" dirty="0"/>
              <a:t>Handle</a:t>
            </a:r>
          </a:p>
          <a:p>
            <a:pPr lvl="1"/>
            <a:r>
              <a:rPr lang="en-AU" dirty="0"/>
              <a:t>Investigate the incident</a:t>
            </a:r>
          </a:p>
          <a:p>
            <a:pPr lvl="1"/>
            <a:r>
              <a:rPr lang="en-AU" dirty="0"/>
              <a:t>Isolate the incident</a:t>
            </a:r>
          </a:p>
          <a:p>
            <a:pPr lvl="1"/>
            <a:r>
              <a:rPr lang="en-AU" dirty="0"/>
              <a:t>Remediation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108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handling - </a:t>
            </a:r>
            <a:r>
              <a:rPr lang="sv-SE" dirty="0" err="1"/>
              <a:t>phases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Follow-up</a:t>
            </a:r>
          </a:p>
          <a:p>
            <a:pPr lvl="1"/>
            <a:r>
              <a:rPr lang="en-AU" dirty="0"/>
              <a:t>Lessons learned –&gt; feedback to preparation</a:t>
            </a:r>
          </a:p>
          <a:p>
            <a:pPr lvl="1"/>
            <a:r>
              <a:rPr lang="en-AU" dirty="0"/>
              <a:t>Legal aftermath</a:t>
            </a:r>
          </a:p>
          <a:p>
            <a:pPr lvl="1"/>
            <a:r>
              <a:rPr lang="en-AU" dirty="0"/>
              <a:t>Attribution</a:t>
            </a:r>
          </a:p>
          <a:p>
            <a:pPr lvl="1"/>
            <a:endParaRPr lang="en-AU" dirty="0"/>
          </a:p>
          <a:p>
            <a:r>
              <a:rPr lang="en-AU" dirty="0"/>
              <a:t>Memory analysis</a:t>
            </a:r>
          </a:p>
          <a:p>
            <a:pPr lvl="1"/>
            <a:r>
              <a:rPr lang="en-AU" dirty="0"/>
              <a:t>Figure out the nature of an incident (handle)</a:t>
            </a:r>
          </a:p>
          <a:p>
            <a:pPr lvl="1"/>
            <a:r>
              <a:rPr lang="en-AU" dirty="0"/>
              <a:t>Attribution</a:t>
            </a:r>
          </a:p>
          <a:p>
            <a:pPr lvl="1"/>
            <a:r>
              <a:rPr lang="en-AU" dirty="0"/>
              <a:t>Forensic artefacts for legal processing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6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308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Incident handling - </a:t>
            </a:r>
            <a:r>
              <a:rPr lang="sv-SE" dirty="0" err="1"/>
              <a:t>review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 to </a:t>
            </a:r>
            <a:r>
              <a:rPr lang="sv-SE" dirty="0" err="1"/>
              <a:t>individually</a:t>
            </a:r>
            <a:r>
              <a:rPr lang="sv-SE" dirty="0"/>
              <a:t> </a:t>
            </a:r>
            <a:r>
              <a:rPr lang="sv-SE" dirty="0" err="1"/>
              <a:t>write</a:t>
            </a:r>
            <a:r>
              <a:rPr lang="sv-SE" dirty="0"/>
              <a:t> down </a:t>
            </a:r>
            <a:r>
              <a:rPr lang="sv-SE" dirty="0" err="1"/>
              <a:t>one</a:t>
            </a:r>
            <a:r>
              <a:rPr lang="sv-SE" dirty="0"/>
              <a:t> liners </a:t>
            </a:r>
            <a:r>
              <a:rPr lang="sv-SE" dirty="0" err="1"/>
              <a:t>about</a:t>
            </a:r>
            <a:r>
              <a:rPr lang="sv-SE" dirty="0"/>
              <a:t> incident handling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</a:t>
            </a:r>
            <a:r>
              <a:rPr lang="sv-SE" dirty="0" err="1"/>
              <a:t>share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list </a:t>
            </a:r>
            <a:r>
              <a:rPr lang="sv-SE" dirty="0" err="1"/>
              <a:t>with</a:t>
            </a:r>
            <a:r>
              <a:rPr lang="sv-SE" dirty="0"/>
              <a:t> a partner – </a:t>
            </a:r>
            <a:r>
              <a:rPr lang="sv-SE" dirty="0" err="1"/>
              <a:t>harmonize</a:t>
            </a:r>
            <a:r>
              <a:rPr lang="sv-SE" dirty="0"/>
              <a:t> the lists</a:t>
            </a:r>
          </a:p>
          <a:p>
            <a:endParaRPr lang="sv-SE" dirty="0"/>
          </a:p>
          <a:p>
            <a:r>
              <a:rPr lang="sv-SE" dirty="0"/>
              <a:t>In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minutes</a:t>
            </a:r>
            <a:r>
              <a:rPr lang="sv-SE" dirty="0"/>
              <a:t>: pair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another</a:t>
            </a:r>
            <a:r>
              <a:rPr lang="sv-SE" dirty="0"/>
              <a:t> pair and </a:t>
            </a:r>
            <a:r>
              <a:rPr lang="sv-SE" dirty="0" err="1"/>
              <a:t>harmonize</a:t>
            </a:r>
            <a:r>
              <a:rPr lang="sv-SE" dirty="0"/>
              <a:t> the lists.</a:t>
            </a:r>
          </a:p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7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813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Lets</a:t>
            </a:r>
            <a:r>
              <a:rPr lang="sv-SE" dirty="0"/>
              <a:t> </a:t>
            </a:r>
            <a:r>
              <a:rPr lang="sv-SE" dirty="0" err="1"/>
              <a:t>move</a:t>
            </a:r>
            <a:r>
              <a:rPr lang="sv-SE" dirty="0"/>
              <a:t>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FB44-D3A2-47FB-BF34-692D01DE580E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239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836DB-409A-489A-82A9-A396E6CC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in </a:t>
            </a:r>
            <a:r>
              <a:rPr lang="sv-SE" dirty="0" err="1"/>
              <a:t>memory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12F1-007B-4B93-9641-7D4AB325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Running memory holds information relating to what the computer is currently up to</a:t>
            </a:r>
          </a:p>
          <a:p>
            <a:endParaRPr lang="en-AU" dirty="0"/>
          </a:p>
          <a:p>
            <a:r>
              <a:rPr lang="en-AU" dirty="0"/>
              <a:t>Volatile</a:t>
            </a:r>
          </a:p>
          <a:p>
            <a:pPr lvl="1"/>
            <a:r>
              <a:rPr lang="en-AU" dirty="0"/>
              <a:t>Temporary</a:t>
            </a:r>
          </a:p>
          <a:p>
            <a:pPr lvl="1"/>
            <a:r>
              <a:rPr lang="en-AU" dirty="0"/>
              <a:t>Removed on power-cycle</a:t>
            </a:r>
          </a:p>
          <a:p>
            <a:endParaRPr lang="en-AU" dirty="0"/>
          </a:p>
          <a:p>
            <a:r>
              <a:rPr lang="en-AU" dirty="0"/>
              <a:t>Recent</a:t>
            </a:r>
          </a:p>
          <a:p>
            <a:pPr lvl="1"/>
            <a:r>
              <a:rPr lang="en-AU" dirty="0"/>
              <a:t>Put there since last boot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A4667-61C6-4273-AB16-FA87FEA229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C5FB44-D3A2-47FB-BF34-692D01DE580E}" type="slidenum">
              <a:rPr lang="sv-SE" smtClean="0"/>
              <a:t>9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294-DE6E-4DEA-A218-B2D93080E7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Dev by Joakim Kävrestad @ University of </a:t>
            </a:r>
            <a:r>
              <a:rPr lang="en-US" dirty="0" err="1"/>
              <a:t>Skövde</a:t>
            </a:r>
            <a:endParaRPr lang="sv-S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686931-B9F4-4AB4-9A95-2D8691B8653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C8F26D7-CBF4-454E-A335-B75D323A88D3}" type="datetime1">
              <a:rPr lang="sv-SE" smtClean="0"/>
              <a:t>2023-02-14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181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1673</Words>
  <Application>Microsoft Office PowerPoint</Application>
  <PresentationFormat>Widescreen</PresentationFormat>
  <Paragraphs>385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Office Theme</vt:lpstr>
      <vt:lpstr>Memory analysis workshop</vt:lpstr>
      <vt:lpstr>Agenda</vt:lpstr>
      <vt:lpstr>Workshop compendium</vt:lpstr>
      <vt:lpstr>Incident handling</vt:lpstr>
      <vt:lpstr>Incident handling - phases</vt:lpstr>
      <vt:lpstr>Incident handling - phases</vt:lpstr>
      <vt:lpstr>Incident handling - review</vt:lpstr>
      <vt:lpstr>Lets move on!</vt:lpstr>
      <vt:lpstr>Data in memory</vt:lpstr>
      <vt:lpstr>Data in memory – special cases</vt:lpstr>
      <vt:lpstr>Data in memory</vt:lpstr>
      <vt:lpstr>Data in memory – simplified paging</vt:lpstr>
      <vt:lpstr>Data in memory</vt:lpstr>
      <vt:lpstr>Data in memory</vt:lpstr>
      <vt:lpstr>Memory- review</vt:lpstr>
      <vt:lpstr>Moving on</vt:lpstr>
      <vt:lpstr>Malware</vt:lpstr>
      <vt:lpstr>Malware – what they do</vt:lpstr>
      <vt:lpstr>Malware – how they spread</vt:lpstr>
      <vt:lpstr>Malware – how they hide</vt:lpstr>
      <vt:lpstr>Malware- review</vt:lpstr>
      <vt:lpstr>Moving on</vt:lpstr>
      <vt:lpstr>Memory analysis with Volatility</vt:lpstr>
      <vt:lpstr>Memory analysis with Volatility</vt:lpstr>
      <vt:lpstr>Memory analysis with Volatility</vt:lpstr>
      <vt:lpstr>Memory analysis with Volatility</vt:lpstr>
      <vt:lpstr>Memory analysis with Volatility</vt:lpstr>
      <vt:lpstr>Memory analysis with Volatility</vt:lpstr>
      <vt:lpstr>Volatility– set up</vt:lpstr>
      <vt:lpstr>Volatility 2.6</vt:lpstr>
      <vt:lpstr>Volatility 3</vt:lpstr>
      <vt:lpstr>Malware- review</vt:lpstr>
      <vt:lpstr>BREAK!</vt:lpstr>
      <vt:lpstr>Lab time – quick start</vt:lpstr>
      <vt:lpstr>Lab time – Do it yourself</vt:lpstr>
      <vt:lpstr>Reflection</vt:lpstr>
      <vt:lpstr>Thank you for today!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analysis workshop</dc:title>
  <dc:creator>Joakim Kävrestad</dc:creator>
  <cp:lastModifiedBy>Joakim Kävrestad</cp:lastModifiedBy>
  <cp:revision>18</cp:revision>
  <dcterms:created xsi:type="dcterms:W3CDTF">2022-10-21T13:35:47Z</dcterms:created>
  <dcterms:modified xsi:type="dcterms:W3CDTF">2023-02-14T12:45:00Z</dcterms:modified>
</cp:coreProperties>
</file>