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9"/>
  </p:notesMasterIdLst>
  <p:sldIdLst>
    <p:sldId id="256" r:id="rId2"/>
    <p:sldId id="257" r:id="rId3"/>
    <p:sldId id="266" r:id="rId4"/>
    <p:sldId id="258" r:id="rId5"/>
    <p:sldId id="267" r:id="rId6"/>
    <p:sldId id="268" r:id="rId7"/>
    <p:sldId id="269" r:id="rId8"/>
    <p:sldId id="270" r:id="rId9"/>
    <p:sldId id="259" r:id="rId10"/>
    <p:sldId id="271" r:id="rId11"/>
    <p:sldId id="272" r:id="rId12"/>
    <p:sldId id="273" r:id="rId13"/>
    <p:sldId id="274" r:id="rId14"/>
    <p:sldId id="275" r:id="rId15"/>
    <p:sldId id="276" r:id="rId16"/>
    <p:sldId id="281" r:id="rId17"/>
    <p:sldId id="260" r:id="rId18"/>
    <p:sldId id="277" r:id="rId19"/>
    <p:sldId id="278" r:id="rId20"/>
    <p:sldId id="279" r:id="rId21"/>
    <p:sldId id="280" r:id="rId22"/>
    <p:sldId id="282" r:id="rId23"/>
    <p:sldId id="284" r:id="rId24"/>
    <p:sldId id="285" r:id="rId25"/>
    <p:sldId id="261" r:id="rId26"/>
    <p:sldId id="286" r:id="rId27"/>
    <p:sldId id="288" r:id="rId28"/>
    <p:sldId id="289" r:id="rId29"/>
    <p:sldId id="262" r:id="rId30"/>
    <p:sldId id="290" r:id="rId31"/>
    <p:sldId id="291" r:id="rId32"/>
    <p:sldId id="287" r:id="rId33"/>
    <p:sldId id="283" r:id="rId34"/>
    <p:sldId id="263" r:id="rId35"/>
    <p:sldId id="264" r:id="rId36"/>
    <p:sldId id="265" r:id="rId37"/>
    <p:sldId id="292" r:id="rId38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1645111-316E-4634-BE12-7508D86440CE}" v="8" dt="2023-05-31T10:54:04.03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5" d="100"/>
          <a:sy n="145" d="100"/>
        </p:scale>
        <p:origin x="138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45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len Jones" userId="7d43b03e-03a5-46e6-94d5-a3169053bb0d" providerId="ADAL" clId="{61645111-316E-4634-BE12-7508D86440CE}"/>
    <pc:docChg chg="undo custSel modSld modMainMaster">
      <pc:chgData name="Helen Jones" userId="7d43b03e-03a5-46e6-94d5-a3169053bb0d" providerId="ADAL" clId="{61645111-316E-4634-BE12-7508D86440CE}" dt="2023-05-31T10:54:04.029" v="213" actId="20577"/>
      <pc:docMkLst>
        <pc:docMk/>
      </pc:docMkLst>
      <pc:sldChg chg="addSp delSp modSp mod">
        <pc:chgData name="Helen Jones" userId="7d43b03e-03a5-46e6-94d5-a3169053bb0d" providerId="ADAL" clId="{61645111-316E-4634-BE12-7508D86440CE}" dt="2023-05-31T10:54:04.029" v="213" actId="20577"/>
        <pc:sldMkLst>
          <pc:docMk/>
          <pc:sldMk cId="4053168140" sldId="256"/>
        </pc:sldMkLst>
        <pc:spChg chg="add mod">
          <ac:chgData name="Helen Jones" userId="7d43b03e-03a5-46e6-94d5-a3169053bb0d" providerId="ADAL" clId="{61645111-316E-4634-BE12-7508D86440CE}" dt="2023-05-31T10:54:04.029" v="213" actId="20577"/>
          <ac:spMkLst>
            <pc:docMk/>
            <pc:sldMk cId="4053168140" sldId="256"/>
            <ac:spMk id="6" creationId="{3D044892-BA67-2016-7147-EF86D2D1285B}"/>
          </ac:spMkLst>
        </pc:spChg>
        <pc:picChg chg="add mod">
          <ac:chgData name="Helen Jones" userId="7d43b03e-03a5-46e6-94d5-a3169053bb0d" providerId="ADAL" clId="{61645111-316E-4634-BE12-7508D86440CE}" dt="2023-05-31T10:31:10.539" v="30" actId="1076"/>
          <ac:picMkLst>
            <pc:docMk/>
            <pc:sldMk cId="4053168140" sldId="256"/>
            <ac:picMk id="4" creationId="{E60E718B-CCC4-59B7-8D79-F8B8E43B2A0B}"/>
          </ac:picMkLst>
        </pc:picChg>
        <pc:picChg chg="del">
          <ac:chgData name="Helen Jones" userId="7d43b03e-03a5-46e6-94d5-a3169053bb0d" providerId="ADAL" clId="{61645111-316E-4634-BE12-7508D86440CE}" dt="2023-05-31T10:31:04.156" v="29" actId="478"/>
          <ac:picMkLst>
            <pc:docMk/>
            <pc:sldMk cId="4053168140" sldId="256"/>
            <ac:picMk id="5" creationId="{E25A0A21-34AD-4FAA-BB74-AE3F34FE9852}"/>
          </ac:picMkLst>
        </pc:picChg>
      </pc:sldChg>
      <pc:sldChg chg="modSp mod">
        <pc:chgData name="Helen Jones" userId="7d43b03e-03a5-46e6-94d5-a3169053bb0d" providerId="ADAL" clId="{61645111-316E-4634-BE12-7508D86440CE}" dt="2023-05-31T10:36:49.139" v="52" actId="313"/>
        <pc:sldMkLst>
          <pc:docMk/>
          <pc:sldMk cId="679068735" sldId="263"/>
        </pc:sldMkLst>
        <pc:spChg chg="mod">
          <ac:chgData name="Helen Jones" userId="7d43b03e-03a5-46e6-94d5-a3169053bb0d" providerId="ADAL" clId="{61645111-316E-4634-BE12-7508D86440CE}" dt="2023-05-31T10:36:49.139" v="52" actId="313"/>
          <ac:spMkLst>
            <pc:docMk/>
            <pc:sldMk cId="679068735" sldId="263"/>
            <ac:spMk id="3" creationId="{531B12F1-007B-4B93-9641-7D4AB3252337}"/>
          </ac:spMkLst>
        </pc:spChg>
      </pc:sldChg>
      <pc:sldChg chg="modSp mod">
        <pc:chgData name="Helen Jones" userId="7d43b03e-03a5-46e6-94d5-a3169053bb0d" providerId="ADAL" clId="{61645111-316E-4634-BE12-7508D86440CE}" dt="2023-05-31T10:37:02.255" v="55" actId="313"/>
        <pc:sldMkLst>
          <pc:docMk/>
          <pc:sldMk cId="2919291925" sldId="265"/>
        </pc:sldMkLst>
        <pc:spChg chg="mod">
          <ac:chgData name="Helen Jones" userId="7d43b03e-03a5-46e6-94d5-a3169053bb0d" providerId="ADAL" clId="{61645111-316E-4634-BE12-7508D86440CE}" dt="2023-05-31T10:37:02.255" v="55" actId="313"/>
          <ac:spMkLst>
            <pc:docMk/>
            <pc:sldMk cId="2919291925" sldId="265"/>
            <ac:spMk id="3" creationId="{531B12F1-007B-4B93-9641-7D4AB3252337}"/>
          </ac:spMkLst>
        </pc:spChg>
      </pc:sldChg>
      <pc:sldChg chg="modSp mod">
        <pc:chgData name="Helen Jones" userId="7d43b03e-03a5-46e6-94d5-a3169053bb0d" providerId="ADAL" clId="{61645111-316E-4634-BE12-7508D86440CE}" dt="2023-05-31T10:32:01.981" v="36" actId="20577"/>
        <pc:sldMkLst>
          <pc:docMk/>
          <pc:sldMk cId="2802355796" sldId="266"/>
        </pc:sldMkLst>
        <pc:spChg chg="mod">
          <ac:chgData name="Helen Jones" userId="7d43b03e-03a5-46e6-94d5-a3169053bb0d" providerId="ADAL" clId="{61645111-316E-4634-BE12-7508D86440CE}" dt="2023-05-31T10:32:01.981" v="36" actId="20577"/>
          <ac:spMkLst>
            <pc:docMk/>
            <pc:sldMk cId="2802355796" sldId="266"/>
            <ac:spMk id="3" creationId="{531B12F1-007B-4B93-9641-7D4AB3252337}"/>
          </ac:spMkLst>
        </pc:spChg>
      </pc:sldChg>
      <pc:sldChg chg="modSp mod">
        <pc:chgData name="Helen Jones" userId="7d43b03e-03a5-46e6-94d5-a3169053bb0d" providerId="ADAL" clId="{61645111-316E-4634-BE12-7508D86440CE}" dt="2023-05-31T10:33:06.907" v="38" actId="313"/>
        <pc:sldMkLst>
          <pc:docMk/>
          <pc:sldMk cId="2062398329" sldId="270"/>
        </pc:sldMkLst>
        <pc:spChg chg="mod">
          <ac:chgData name="Helen Jones" userId="7d43b03e-03a5-46e6-94d5-a3169053bb0d" providerId="ADAL" clId="{61645111-316E-4634-BE12-7508D86440CE}" dt="2023-05-31T10:33:06.907" v="38" actId="313"/>
          <ac:spMkLst>
            <pc:docMk/>
            <pc:sldMk cId="2062398329" sldId="270"/>
            <ac:spMk id="2" creationId="{3CF836DB-409A-489A-82A9-A396E6CCD69A}"/>
          </ac:spMkLst>
        </pc:spChg>
      </pc:sldChg>
      <pc:sldChg chg="addSp delSp modSp mod">
        <pc:chgData name="Helen Jones" userId="7d43b03e-03a5-46e6-94d5-a3169053bb0d" providerId="ADAL" clId="{61645111-316E-4634-BE12-7508D86440CE}" dt="2023-05-31T10:30:36.691" v="22" actId="478"/>
        <pc:sldMkLst>
          <pc:docMk/>
          <pc:sldMk cId="1334375750" sldId="273"/>
        </pc:sldMkLst>
        <pc:spChg chg="mod">
          <ac:chgData name="Helen Jones" userId="7d43b03e-03a5-46e6-94d5-a3169053bb0d" providerId="ADAL" clId="{61645111-316E-4634-BE12-7508D86440CE}" dt="2023-05-31T10:29:35.801" v="6" actId="962"/>
          <ac:spMkLst>
            <pc:docMk/>
            <pc:sldMk cId="1334375750" sldId="273"/>
            <ac:spMk id="2" creationId="{3CF836DB-409A-489A-82A9-A396E6CCD69A}"/>
          </ac:spMkLst>
        </pc:spChg>
        <pc:spChg chg="del">
          <ac:chgData name="Helen Jones" userId="7d43b03e-03a5-46e6-94d5-a3169053bb0d" providerId="ADAL" clId="{61645111-316E-4634-BE12-7508D86440CE}" dt="2023-05-31T10:29:33.106" v="4"/>
          <ac:spMkLst>
            <pc:docMk/>
            <pc:sldMk cId="1334375750" sldId="273"/>
            <ac:spMk id="3" creationId="{531B12F1-007B-4B93-9641-7D4AB3252337}"/>
          </ac:spMkLst>
        </pc:spChg>
        <pc:spChg chg="add mod">
          <ac:chgData name="Helen Jones" userId="7d43b03e-03a5-46e6-94d5-a3169053bb0d" providerId="ADAL" clId="{61645111-316E-4634-BE12-7508D86440CE}" dt="2023-05-31T10:30:36.691" v="22" actId="478"/>
          <ac:spMkLst>
            <pc:docMk/>
            <pc:sldMk cId="1334375750" sldId="273"/>
            <ac:spMk id="11" creationId="{42B26538-E33B-FA9C-28DD-255C4007CA26}"/>
          </ac:spMkLst>
        </pc:spChg>
        <pc:picChg chg="mod">
          <ac:chgData name="Helen Jones" userId="7d43b03e-03a5-46e6-94d5-a3169053bb0d" providerId="ADAL" clId="{61645111-316E-4634-BE12-7508D86440CE}" dt="2023-05-31T10:29:44.241" v="11" actId="1076"/>
          <ac:picMkLst>
            <pc:docMk/>
            <pc:sldMk cId="1334375750" sldId="273"/>
            <ac:picMk id="8" creationId="{B1FE0867-36F4-4923-91BA-7283795D8F51}"/>
          </ac:picMkLst>
        </pc:picChg>
        <pc:picChg chg="add del mod">
          <ac:chgData name="Helen Jones" userId="7d43b03e-03a5-46e6-94d5-a3169053bb0d" providerId="ADAL" clId="{61645111-316E-4634-BE12-7508D86440CE}" dt="2023-05-31T10:30:36.691" v="22" actId="478"/>
          <ac:picMkLst>
            <pc:docMk/>
            <pc:sldMk cId="1334375750" sldId="273"/>
            <ac:picMk id="9" creationId="{2EDBA54B-5A52-F93B-C12B-A7055BAE3C4A}"/>
          </ac:picMkLst>
        </pc:picChg>
      </pc:sldChg>
      <pc:sldChg chg="modSp mod">
        <pc:chgData name="Helen Jones" userId="7d43b03e-03a5-46e6-94d5-a3169053bb0d" providerId="ADAL" clId="{61645111-316E-4634-BE12-7508D86440CE}" dt="2023-05-31T10:28:54.582" v="3" actId="20577"/>
        <pc:sldMkLst>
          <pc:docMk/>
          <pc:sldMk cId="3718492575" sldId="275"/>
        </pc:sldMkLst>
        <pc:spChg chg="mod">
          <ac:chgData name="Helen Jones" userId="7d43b03e-03a5-46e6-94d5-a3169053bb0d" providerId="ADAL" clId="{61645111-316E-4634-BE12-7508D86440CE}" dt="2023-05-31T10:28:54.582" v="3" actId="20577"/>
          <ac:spMkLst>
            <pc:docMk/>
            <pc:sldMk cId="3718492575" sldId="275"/>
            <ac:spMk id="3" creationId="{531B12F1-007B-4B93-9641-7D4AB3252337}"/>
          </ac:spMkLst>
        </pc:spChg>
      </pc:sldChg>
      <pc:sldChg chg="modSp mod">
        <pc:chgData name="Helen Jones" userId="7d43b03e-03a5-46e6-94d5-a3169053bb0d" providerId="ADAL" clId="{61645111-316E-4634-BE12-7508D86440CE}" dt="2023-05-31T10:34:10.014" v="39" actId="20577"/>
        <pc:sldMkLst>
          <pc:docMk/>
          <pc:sldMk cId="229810247" sldId="278"/>
        </pc:sldMkLst>
        <pc:spChg chg="mod">
          <ac:chgData name="Helen Jones" userId="7d43b03e-03a5-46e6-94d5-a3169053bb0d" providerId="ADAL" clId="{61645111-316E-4634-BE12-7508D86440CE}" dt="2023-05-31T10:34:10.014" v="39" actId="20577"/>
          <ac:spMkLst>
            <pc:docMk/>
            <pc:sldMk cId="229810247" sldId="278"/>
            <ac:spMk id="3" creationId="{531B12F1-007B-4B93-9641-7D4AB3252337}"/>
          </ac:spMkLst>
        </pc:spChg>
      </pc:sldChg>
      <pc:sldChg chg="modSp mod">
        <pc:chgData name="Helen Jones" userId="7d43b03e-03a5-46e6-94d5-a3169053bb0d" providerId="ADAL" clId="{61645111-316E-4634-BE12-7508D86440CE}" dt="2023-05-31T10:34:19.533" v="40" actId="20577"/>
        <pc:sldMkLst>
          <pc:docMk/>
          <pc:sldMk cId="2778462016" sldId="279"/>
        </pc:sldMkLst>
        <pc:spChg chg="mod">
          <ac:chgData name="Helen Jones" userId="7d43b03e-03a5-46e6-94d5-a3169053bb0d" providerId="ADAL" clId="{61645111-316E-4634-BE12-7508D86440CE}" dt="2023-05-31T10:34:19.533" v="40" actId="20577"/>
          <ac:spMkLst>
            <pc:docMk/>
            <pc:sldMk cId="2778462016" sldId="279"/>
            <ac:spMk id="3" creationId="{531B12F1-007B-4B93-9641-7D4AB3252337}"/>
          </ac:spMkLst>
        </pc:spChg>
      </pc:sldChg>
      <pc:sldChg chg="modSp mod">
        <pc:chgData name="Helen Jones" userId="7d43b03e-03a5-46e6-94d5-a3169053bb0d" providerId="ADAL" clId="{61645111-316E-4634-BE12-7508D86440CE}" dt="2023-05-31T10:34:50.878" v="42" actId="20577"/>
        <pc:sldMkLst>
          <pc:docMk/>
          <pc:sldMk cId="2784179079" sldId="285"/>
        </pc:sldMkLst>
        <pc:spChg chg="mod">
          <ac:chgData name="Helen Jones" userId="7d43b03e-03a5-46e6-94d5-a3169053bb0d" providerId="ADAL" clId="{61645111-316E-4634-BE12-7508D86440CE}" dt="2023-05-31T10:34:50.878" v="42" actId="20577"/>
          <ac:spMkLst>
            <pc:docMk/>
            <pc:sldMk cId="2784179079" sldId="285"/>
            <ac:spMk id="3" creationId="{531B12F1-007B-4B93-9641-7D4AB3252337}"/>
          </ac:spMkLst>
        </pc:spChg>
      </pc:sldChg>
      <pc:sldChg chg="modSp mod">
        <pc:chgData name="Helen Jones" userId="7d43b03e-03a5-46e6-94d5-a3169053bb0d" providerId="ADAL" clId="{61645111-316E-4634-BE12-7508D86440CE}" dt="2023-05-31T10:28:47.802" v="1" actId="6549"/>
        <pc:sldMkLst>
          <pc:docMk/>
          <pc:sldMk cId="115505960" sldId="286"/>
        </pc:sldMkLst>
        <pc:spChg chg="mod">
          <ac:chgData name="Helen Jones" userId="7d43b03e-03a5-46e6-94d5-a3169053bb0d" providerId="ADAL" clId="{61645111-316E-4634-BE12-7508D86440CE}" dt="2023-05-31T10:28:47.802" v="1" actId="6549"/>
          <ac:spMkLst>
            <pc:docMk/>
            <pc:sldMk cId="115505960" sldId="286"/>
            <ac:spMk id="3" creationId="{531B12F1-007B-4B93-9641-7D4AB3252337}"/>
          </ac:spMkLst>
        </pc:spChg>
      </pc:sldChg>
      <pc:sldChg chg="modSp mod">
        <pc:chgData name="Helen Jones" userId="7d43b03e-03a5-46e6-94d5-a3169053bb0d" providerId="ADAL" clId="{61645111-316E-4634-BE12-7508D86440CE}" dt="2023-05-31T10:36:14.188" v="50" actId="20577"/>
        <pc:sldMkLst>
          <pc:docMk/>
          <pc:sldMk cId="1854806124" sldId="288"/>
        </pc:sldMkLst>
        <pc:spChg chg="mod">
          <ac:chgData name="Helen Jones" userId="7d43b03e-03a5-46e6-94d5-a3169053bb0d" providerId="ADAL" clId="{61645111-316E-4634-BE12-7508D86440CE}" dt="2023-05-31T10:36:14.188" v="50" actId="20577"/>
          <ac:spMkLst>
            <pc:docMk/>
            <pc:sldMk cId="1854806124" sldId="288"/>
            <ac:spMk id="3" creationId="{531B12F1-007B-4B93-9641-7D4AB3252337}"/>
          </ac:spMkLst>
        </pc:spChg>
      </pc:sldChg>
      <pc:sldChg chg="modSp mod">
        <pc:chgData name="Helen Jones" userId="7d43b03e-03a5-46e6-94d5-a3169053bb0d" providerId="ADAL" clId="{61645111-316E-4634-BE12-7508D86440CE}" dt="2023-05-31T10:35:48.545" v="48" actId="313"/>
        <pc:sldMkLst>
          <pc:docMk/>
          <pc:sldMk cId="2286414300" sldId="289"/>
        </pc:sldMkLst>
        <pc:spChg chg="mod">
          <ac:chgData name="Helen Jones" userId="7d43b03e-03a5-46e6-94d5-a3169053bb0d" providerId="ADAL" clId="{61645111-316E-4634-BE12-7508D86440CE}" dt="2023-05-31T10:35:48.545" v="48" actId="313"/>
          <ac:spMkLst>
            <pc:docMk/>
            <pc:sldMk cId="2286414300" sldId="289"/>
            <ac:spMk id="3" creationId="{531B12F1-007B-4B93-9641-7D4AB3252337}"/>
          </ac:spMkLst>
        </pc:spChg>
      </pc:sldChg>
      <pc:sldMasterChg chg="modSldLayout">
        <pc:chgData name="Helen Jones" userId="7d43b03e-03a5-46e6-94d5-a3169053bb0d" providerId="ADAL" clId="{61645111-316E-4634-BE12-7508D86440CE}" dt="2023-05-31T10:30:28.412" v="21" actId="1076"/>
        <pc:sldMasterMkLst>
          <pc:docMk/>
          <pc:sldMasterMk cId="2974652794" sldId="2147483648"/>
        </pc:sldMasterMkLst>
        <pc:sldLayoutChg chg="addSp delSp modSp mod">
          <pc:chgData name="Helen Jones" userId="7d43b03e-03a5-46e6-94d5-a3169053bb0d" providerId="ADAL" clId="{61645111-316E-4634-BE12-7508D86440CE}" dt="2023-05-31T10:30:28.412" v="21" actId="1076"/>
          <pc:sldLayoutMkLst>
            <pc:docMk/>
            <pc:sldMasterMk cId="2974652794" sldId="2147483648"/>
            <pc:sldLayoutMk cId="107159459" sldId="2147483650"/>
          </pc:sldLayoutMkLst>
          <pc:picChg chg="add mod">
            <ac:chgData name="Helen Jones" userId="7d43b03e-03a5-46e6-94d5-a3169053bb0d" providerId="ADAL" clId="{61645111-316E-4634-BE12-7508D86440CE}" dt="2023-05-31T10:30:28.412" v="21" actId="1076"/>
            <ac:picMkLst>
              <pc:docMk/>
              <pc:sldMasterMk cId="2974652794" sldId="2147483648"/>
              <pc:sldLayoutMk cId="107159459" sldId="2147483650"/>
              <ac:picMk id="4" creationId="{13CFEE09-140B-89FF-5CDC-9B0F373063AA}"/>
            </ac:picMkLst>
          </pc:picChg>
          <pc:picChg chg="del mod">
            <ac:chgData name="Helen Jones" userId="7d43b03e-03a5-46e6-94d5-a3169053bb0d" providerId="ADAL" clId="{61645111-316E-4634-BE12-7508D86440CE}" dt="2023-05-31T10:30:22.555" v="20" actId="478"/>
            <ac:picMkLst>
              <pc:docMk/>
              <pc:sldMasterMk cId="2974652794" sldId="2147483648"/>
              <pc:sldLayoutMk cId="107159459" sldId="2147483650"/>
              <ac:picMk id="8" creationId="{DDB68190-2245-484D-A892-78690F0A9773}"/>
            </ac:picMkLst>
          </pc:pic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1F0A0F-B2AB-4514-BCDE-9E2F17F43077}" type="datetimeFigureOut">
              <a:rPr lang="sv-SE" smtClean="0"/>
              <a:t>2023-06-09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72F366-08E0-4965-A1B5-F3CBFFA1E0D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615299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72F366-08E0-4965-A1B5-F3CBFFA1E0DB}" type="slidenum">
              <a:rPr lang="sv-SE" smtClean="0"/>
              <a:t>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021597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72F366-08E0-4965-A1B5-F3CBFFA1E0DB}" type="slidenum">
              <a:rPr lang="sv-SE" smtClean="0"/>
              <a:t>15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190095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72F366-08E0-4965-A1B5-F3CBFFA1E0DB}" type="slidenum">
              <a:rPr lang="sv-SE" smtClean="0"/>
              <a:t>21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692575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72F366-08E0-4965-A1B5-F3CBFFA1E0DB}" type="slidenum">
              <a:rPr lang="sv-SE" smtClean="0"/>
              <a:t>32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881277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384D8-BB63-4AF7-9A6B-03CAECB9A1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F5BC0D-4D5E-45E8-BD35-052EAC8EB9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E86CDD-8BEE-4BB1-82EF-460197E34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1251B-4F49-4A5E-84B6-DA4522E7459F}" type="datetime1">
              <a:rPr lang="sv-SE" smtClean="0"/>
              <a:t>2023-06-09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C0DD92-5131-415D-9FB3-FB024CC5F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 by Joakim Kävrestad @ University of Skövde</a:t>
            </a:r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15E2C4-6110-4286-95AC-FA7895FD1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5FB44-D3A2-47FB-BF34-692D01DE580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14705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63D5A-A059-4F18-8E2D-C3BCB3E26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CE68E9-5DFA-4CD8-8C60-A7528A3360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C19EE-9BB1-46A2-B665-920CD4EE4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D4DC4-B3D5-42A4-AF1E-529C1C6E2DE1}" type="datetime1">
              <a:rPr lang="sv-SE" smtClean="0"/>
              <a:t>2023-06-09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C709CE-61B4-4B1B-8491-7AED4533D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 by Joakim Kävrestad @ University of Skövde</a:t>
            </a:r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09AF61-6764-4864-AB9C-FB1765304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5FB44-D3A2-47FB-BF34-692D01DE580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11023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1B9BE2-A281-4E2D-9006-4245D78AC5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FA2B83-5962-4BCE-8C64-AAFD600CFD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B632B0-F7D0-4B8C-A3C9-02C201979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01E71-B690-4D43-9841-661F61908731}" type="datetime1">
              <a:rPr lang="sv-SE" smtClean="0"/>
              <a:t>2023-06-09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138D3A-388C-4D23-9207-3ACE4CC21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 by Joakim Kävrestad @ University of Skövde</a:t>
            </a:r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C957EF-9154-4566-B00F-C22A2B937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5FB44-D3A2-47FB-BF34-692D01DE580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53173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3A32F-2D20-42D8-8EEA-15F1156AD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E91F0E-D280-4EAD-A1B8-78313C3E2F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pic>
        <p:nvPicPr>
          <p:cNvPr id="4" name="Content Placeholder 8" descr="A black and red logo&#10;&#10;Description automatically generated with low confidence">
            <a:extLst>
              <a:ext uri="{FF2B5EF4-FFF2-40B4-BE49-F238E27FC236}">
                <a16:creationId xmlns:a16="http://schemas.microsoft.com/office/drawing/2014/main" id="{13CFEE09-140B-89FF-5CDC-9B0F373063A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9526" y="185682"/>
            <a:ext cx="2949539" cy="990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59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56ADA-214E-4980-AA7D-BD67C65FA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33172F-D6F9-4C7D-A0A7-0DA200BD5A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DF5D79-FC31-4B44-8324-6988AF24C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D2CC-D942-4D2B-BB7E-96625E0E0125}" type="datetime1">
              <a:rPr lang="sv-SE" smtClean="0"/>
              <a:t>2023-06-09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6CE64B-140D-4153-AE46-C4A33EEC7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 by Joakim Kävrestad @ University of Skövde</a:t>
            </a:r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DDBBD1-D85B-41F9-961D-08455B8FD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5FB44-D3A2-47FB-BF34-692D01DE580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65500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BECCC-C95F-4893-AA50-4F00C9CEF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274384-8E90-4B61-A214-43754D8F94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F56D15-A3CA-4A60-A6F7-A204EA054E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5E58DE-FF68-4034-AE79-4A4944B28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D9D35-3648-4052-8138-5893F3F8F5F6}" type="datetime1">
              <a:rPr lang="sv-SE" smtClean="0"/>
              <a:t>2023-06-09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F11F2E-B017-4761-ADF0-A597385EC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 by Joakim Kävrestad @ University of Skövde</a:t>
            </a:r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EDB810-FF1D-4285-8D0D-9BCA8C0B7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5FB44-D3A2-47FB-BF34-692D01DE580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91963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86FC2-AA94-4FCC-8945-2461C3958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8A4882-31C5-4CE5-8C25-9F08B06E2A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4DF3FE-0523-4CA9-8A50-5F2868BA3D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D430AD-DDB3-4BA9-B490-6A62267972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7B4896-E80C-4B93-998F-5B85E2A593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8FBAFA-2DE5-4E19-BE62-16655B5BA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912A4-8991-4943-A9DD-786C85476834}" type="datetime1">
              <a:rPr lang="sv-SE" smtClean="0"/>
              <a:t>2023-06-09</a:t>
            </a:fld>
            <a:endParaRPr lang="sv-S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39EFB3-97B8-4ABA-9DA3-553616B90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 by Joakim Kävrestad @ University of Skövde</a:t>
            </a:r>
            <a:endParaRPr lang="sv-S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CD9E0D-F8E5-4217-8B0A-EFD16BBC6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5FB44-D3A2-47FB-BF34-692D01DE580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04850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DEF5D-B6DC-4D7E-BB07-F9E2E9AB9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1126E1-4F8D-4F66-9926-975877D9F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B1B3F-EEF3-4A62-97A5-00E314A33792}" type="datetime1">
              <a:rPr lang="sv-SE" smtClean="0"/>
              <a:t>2023-06-09</a:t>
            </a:fld>
            <a:endParaRPr lang="sv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E632D7-7995-4D1A-888F-9926E2D71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 by Joakim Kävrestad @ University of Skövde</a:t>
            </a:r>
            <a:endParaRPr lang="sv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B8875C-794C-4ED4-A778-A6EBBC256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5FB44-D3A2-47FB-BF34-692D01DE580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76783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8F040B-4F00-4CDB-807E-2E72F912E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8960B-8726-4B7C-87A0-D93B05403203}" type="datetime1">
              <a:rPr lang="sv-SE" smtClean="0"/>
              <a:t>2023-06-09</a:t>
            </a:fld>
            <a:endParaRPr lang="sv-S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8FB099-40E3-41A4-AB4C-5C671245A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 by Joakim Kävrestad @ University of Skövde</a:t>
            </a:r>
            <a:endParaRPr lang="sv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C8AE0E-B784-4583-B551-4DA2998A5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5FB44-D3A2-47FB-BF34-692D01DE580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75588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71E2F-5446-46F5-9247-5B7B306FF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58536D-81B6-4E56-8DC9-D65D2E4653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A44972-F70B-46BD-8FE8-5F49FED189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945874-39CC-47F5-B750-E09EE4B92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AA643-8E6A-4AA5-872B-EC0137BFBC53}" type="datetime1">
              <a:rPr lang="sv-SE" smtClean="0"/>
              <a:t>2023-06-09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8D7355-1FAE-4D5A-AF5E-FE68A1882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 by Joakim Kävrestad @ University of Skövde</a:t>
            </a:r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75E836-4D79-4DAA-9D08-767ADF3D6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5FB44-D3A2-47FB-BF34-692D01DE580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19584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CDB9A-0757-45FE-992C-56C948394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512624-34CA-4017-B9BE-596E4EDA66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9B0CDB-2278-448D-A294-52D0799445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17FF3E-2D1E-4346-919C-FA76B8408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3B93B-7F22-47F9-BE5C-14AB63522CCD}" type="datetime1">
              <a:rPr lang="sv-SE" smtClean="0"/>
              <a:t>2023-06-09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2F56D6-F677-4C55-B5A3-7E139FDC0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 by Joakim Kävrestad @ University of Skövde</a:t>
            </a:r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DC16D0-E6CF-49F5-8DF4-A54E4AAB3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5FB44-D3A2-47FB-BF34-692D01DE580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30441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B456CE-EB2E-4E9D-B81A-02BF444DD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A9835C-5F1A-4BFE-88A1-5DFBC60F9C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F0DFB2-8BEF-44CD-9397-95E4EA08BA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182A12-D9D0-4890-8DA1-7736EB429036}" type="datetime1">
              <a:rPr lang="sv-SE" smtClean="0"/>
              <a:t>2023-06-09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BBF1DD-C4B4-4AB5-8F82-DE9190E4EA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Dev by Joakim Kävrestad @ University of Skövde</a:t>
            </a:r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7A661-729D-4F23-9331-FE455DED6E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C5FB44-D3A2-47FB-BF34-692D01DE580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74652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ationalarchives.gov.uk/doc/open-government-licence/version/3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olatilityfoundation.org/3" TargetMode="External"/><Relationship Id="rId2" Type="http://schemas.openxmlformats.org/officeDocument/2006/relationships/hyperlink" Target="https://www.volatilityfoundation.org/26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volatilityfoundation/volatility3.git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B6B02-F4C0-4748-93D1-08973C7A85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err="1"/>
              <a:t>Memory</a:t>
            </a:r>
            <a:r>
              <a:rPr lang="sv-SE" dirty="0"/>
              <a:t> </a:t>
            </a:r>
            <a:r>
              <a:rPr lang="sv-SE" dirty="0" err="1"/>
              <a:t>analysis</a:t>
            </a:r>
            <a:r>
              <a:rPr lang="sv-SE" dirty="0"/>
              <a:t> workshop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337A21-587D-4334-B8D9-36CE03BE6B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v-SE" dirty="0"/>
              <a:t>Joakim Kävrestad</a:t>
            </a:r>
            <a:br>
              <a:rPr lang="sv-SE" dirty="0"/>
            </a:br>
            <a:r>
              <a:rPr lang="sv-SE" dirty="0"/>
              <a:t>University </a:t>
            </a:r>
            <a:r>
              <a:rPr lang="sv-SE" dirty="0" err="1"/>
              <a:t>of</a:t>
            </a:r>
            <a:r>
              <a:rPr lang="sv-SE" dirty="0"/>
              <a:t> Skövde</a:t>
            </a:r>
            <a:br>
              <a:rPr lang="sv-SE" dirty="0"/>
            </a:br>
            <a:r>
              <a:rPr lang="sv-SE" dirty="0"/>
              <a:t>joakim.kavrestad@his.se </a:t>
            </a:r>
          </a:p>
        </p:txBody>
      </p:sp>
      <p:pic>
        <p:nvPicPr>
          <p:cNvPr id="4" name="Content Placeholder 8" descr="A black and red logo&#10;&#10;Description automatically generated with low confidence">
            <a:extLst>
              <a:ext uri="{FF2B5EF4-FFF2-40B4-BE49-F238E27FC236}">
                <a16:creationId xmlns:a16="http://schemas.microsoft.com/office/drawing/2014/main" id="{E60E718B-CCC4-59B7-8D79-F8B8E43B2A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8527" y="461717"/>
            <a:ext cx="6141535" cy="2062856"/>
          </a:xfrm>
          <a:prstGeom prst="rect">
            <a:avLst/>
          </a:prstGeom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3D044892-BA67-2016-7147-EF86D2D1285B}"/>
              </a:ext>
            </a:extLst>
          </p:cNvPr>
          <p:cNvSpPr txBox="1">
            <a:spLocks/>
          </p:cNvSpPr>
          <p:nvPr/>
        </p:nvSpPr>
        <p:spPr>
          <a:xfrm>
            <a:off x="192832" y="5965794"/>
            <a:ext cx="11815665" cy="76002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00" dirty="0"/>
              <a:t>© Crown Copyright, The National Cyber Security Centre 2023. This information is licensed under the Open Government </a:t>
            </a:r>
            <a:r>
              <a:rPr lang="en-US" sz="1200" dirty="0" err="1"/>
              <a:t>Licence</a:t>
            </a:r>
            <a:r>
              <a:rPr lang="en-US" sz="1200" dirty="0"/>
              <a:t> v3.0. To view this </a:t>
            </a:r>
            <a:r>
              <a:rPr lang="en-US" sz="1200" dirty="0" err="1"/>
              <a:t>licence</a:t>
            </a:r>
            <a:r>
              <a:rPr lang="en-US" sz="1200" dirty="0"/>
              <a:t>, visit </a:t>
            </a:r>
            <a:r>
              <a:rPr lang="en-US" sz="1200" dirty="0">
                <a:hlinkClick r:id="rId3"/>
              </a:rPr>
              <a:t>https://www.nationalarchives.gov.uk/doc/open-government-licence/version/3/</a:t>
            </a:r>
            <a:r>
              <a:rPr lang="en-US" sz="1200" dirty="0"/>
              <a:t>. </a:t>
            </a:r>
          </a:p>
          <a:p>
            <a:pPr algn="l"/>
            <a:r>
              <a:rPr lang="en-US" sz="1200" dirty="0"/>
              <a:t>When you use this information under the Open Government </a:t>
            </a:r>
            <a:r>
              <a:rPr lang="en-US" sz="1200" dirty="0" err="1"/>
              <a:t>Licence</a:t>
            </a:r>
            <a:r>
              <a:rPr lang="en-US" sz="1200" dirty="0"/>
              <a:t>, you should include the following attribution: CyBOK memory analysis workshop slides © Crown Copyright, The National Cyber Security Centre 2023, licensed under the Open Government </a:t>
            </a:r>
            <a:r>
              <a:rPr lang="en-US" sz="1200" dirty="0" err="1"/>
              <a:t>Licence</a:t>
            </a:r>
            <a:r>
              <a:rPr lang="en-US" sz="1200" dirty="0"/>
              <a:t>: </a:t>
            </a:r>
            <a:r>
              <a:rPr lang="en-US" sz="1200" dirty="0">
                <a:hlinkClick r:id="rId3"/>
              </a:rPr>
              <a:t>https://www.nationalarchives.gov.uk/doc/open-government-licence/version/3/</a:t>
            </a:r>
            <a:r>
              <a:rPr lang="en-US" sz="1200" dirty="0"/>
              <a:t>. </a:t>
            </a:r>
            <a:endParaRPr lang="sv-SE" sz="1200" dirty="0"/>
          </a:p>
        </p:txBody>
      </p:sp>
    </p:spTree>
    <p:extLst>
      <p:ext uri="{BB962C8B-B14F-4D97-AF65-F5344CB8AC3E}">
        <p14:creationId xmlns:p14="http://schemas.microsoft.com/office/powerpoint/2010/main" val="40531681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836DB-409A-489A-82A9-A396E6CCD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Data in </a:t>
            </a:r>
            <a:r>
              <a:rPr lang="sv-SE" dirty="0" err="1"/>
              <a:t>memory</a:t>
            </a:r>
            <a:r>
              <a:rPr lang="sv-SE" dirty="0"/>
              <a:t> – special </a:t>
            </a:r>
            <a:r>
              <a:rPr lang="sv-SE" dirty="0" err="1"/>
              <a:t>cases</a:t>
            </a:r>
            <a:endParaRPr lang="sv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B12F1-007B-4B93-9641-7D4AB3252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SWAP-partitions</a:t>
            </a:r>
          </a:p>
          <a:p>
            <a:endParaRPr lang="en-AU" dirty="0"/>
          </a:p>
          <a:p>
            <a:r>
              <a:rPr lang="en-AU" dirty="0" err="1"/>
              <a:t>Pagefile</a:t>
            </a:r>
            <a:r>
              <a:rPr lang="en-AU" dirty="0"/>
              <a:t>/</a:t>
            </a:r>
            <a:r>
              <a:rPr lang="en-AU" dirty="0" err="1"/>
              <a:t>hiberfile</a:t>
            </a:r>
            <a:endParaRPr lang="en-AU" dirty="0"/>
          </a:p>
          <a:p>
            <a:endParaRPr lang="en-AU" dirty="0"/>
          </a:p>
          <a:p>
            <a:r>
              <a:rPr lang="en-AU" dirty="0"/>
              <a:t>Memory actually fades, rather than is directly removed, on power-off</a:t>
            </a:r>
          </a:p>
          <a:p>
            <a:endParaRPr lang="sv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A4667-61C6-4273-AB16-FA87FEA229B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5C5FB44-D3A2-47FB-BF34-692D01DE580E}" type="slidenum">
              <a:rPr lang="sv-SE" smtClean="0"/>
              <a:t>10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B0294-DE6E-4DEA-A218-B2D93080E7DE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Dev by Joakim Kävrestad @ University of </a:t>
            </a:r>
            <a:r>
              <a:rPr lang="en-US" dirty="0" err="1"/>
              <a:t>Skövde</a:t>
            </a:r>
            <a:endParaRPr lang="sv-SE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1686931-B9F4-4AB4-9A95-2D8691B8653C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C8F26D7-CBF4-454E-A335-B75D323A88D3}" type="datetime1">
              <a:rPr lang="sv-SE" smtClean="0"/>
              <a:t>2023-06-09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823700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836DB-409A-489A-82A9-A396E6CCD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Data in </a:t>
            </a:r>
            <a:r>
              <a:rPr lang="sv-SE" dirty="0" err="1"/>
              <a:t>memory</a:t>
            </a:r>
            <a:endParaRPr lang="sv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B12F1-007B-4B93-9641-7D4AB3252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Memory is an array of pages</a:t>
            </a:r>
          </a:p>
          <a:p>
            <a:endParaRPr lang="en-AU" dirty="0"/>
          </a:p>
          <a:p>
            <a:r>
              <a:rPr lang="en-AU" dirty="0"/>
              <a:t>Processes are not assigned pages in physical memory but a virtual memory space</a:t>
            </a:r>
          </a:p>
          <a:p>
            <a:pPr lvl="1"/>
            <a:r>
              <a:rPr lang="en-AU" dirty="0"/>
              <a:t>Size equal to physical memory</a:t>
            </a:r>
          </a:p>
          <a:p>
            <a:pPr lvl="1"/>
            <a:r>
              <a:rPr lang="en-AU" dirty="0"/>
              <a:t>Easier memory allocation for the process</a:t>
            </a:r>
          </a:p>
          <a:p>
            <a:pPr lvl="1"/>
            <a:r>
              <a:rPr lang="en-AU" dirty="0"/>
              <a:t>A page table maps virtual memory to physical memory</a:t>
            </a:r>
          </a:p>
          <a:p>
            <a:endParaRPr lang="sv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A4667-61C6-4273-AB16-FA87FEA229B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5C5FB44-D3A2-47FB-BF34-692D01DE580E}" type="slidenum">
              <a:rPr lang="sv-SE" smtClean="0"/>
              <a:t>11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B0294-DE6E-4DEA-A218-B2D93080E7DE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Dev by Joakim Kävrestad @ University of </a:t>
            </a:r>
            <a:r>
              <a:rPr lang="en-US" dirty="0" err="1"/>
              <a:t>Skövde</a:t>
            </a:r>
            <a:endParaRPr lang="sv-SE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1686931-B9F4-4AB4-9A95-2D8691B8653C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C8F26D7-CBF4-454E-A335-B75D323A88D3}" type="datetime1">
              <a:rPr lang="sv-SE" smtClean="0"/>
              <a:t>2023-06-09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796924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836DB-409A-489A-82A9-A396E6CCD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sz="4000" dirty="0"/>
              <a:t>Data in </a:t>
            </a:r>
            <a:r>
              <a:rPr lang="sv-SE" sz="4000" dirty="0" err="1"/>
              <a:t>memory</a:t>
            </a:r>
            <a:r>
              <a:rPr lang="sv-SE" sz="4000" dirty="0"/>
              <a:t> – </a:t>
            </a:r>
            <a:r>
              <a:rPr lang="sv-SE" sz="4000" dirty="0" err="1"/>
              <a:t>simplified</a:t>
            </a:r>
            <a:r>
              <a:rPr lang="sv-SE" sz="4000" dirty="0"/>
              <a:t> </a:t>
            </a:r>
            <a:r>
              <a:rPr lang="sv-SE" sz="4000" dirty="0" err="1"/>
              <a:t>paging</a:t>
            </a:r>
            <a:endParaRPr lang="sv-SE" sz="4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A4667-61C6-4273-AB16-FA87FEA229B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5C5FB44-D3A2-47FB-BF34-692D01DE580E}" type="slidenum">
              <a:rPr lang="sv-SE" smtClean="0"/>
              <a:t>12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B0294-DE6E-4DEA-A218-B2D93080E7DE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Dev by Joakim Kävrestad @ University of </a:t>
            </a:r>
            <a:r>
              <a:rPr lang="en-US" dirty="0" err="1"/>
              <a:t>Skövde</a:t>
            </a:r>
            <a:endParaRPr lang="sv-SE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1686931-B9F4-4AB4-9A95-2D8691B8653C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C8F26D7-CBF4-454E-A335-B75D323A88D3}" type="datetime1">
              <a:rPr lang="sv-SE" smtClean="0"/>
              <a:t>2023-06-09</a:t>
            </a:fld>
            <a:endParaRPr lang="sv-SE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2B26538-E33B-FA9C-28DD-255C4007CA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1896A3F-D17B-4695-9AF3-125613E2C6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2873" y="1308100"/>
            <a:ext cx="8591550" cy="504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3757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836DB-409A-489A-82A9-A396E6CCD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Data in </a:t>
            </a:r>
            <a:r>
              <a:rPr lang="sv-SE" dirty="0" err="1"/>
              <a:t>memory</a:t>
            </a:r>
            <a:endParaRPr lang="sv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B12F1-007B-4B93-9641-7D4AB3252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Different operating systems handle memory a bit differently</a:t>
            </a:r>
          </a:p>
          <a:p>
            <a:endParaRPr lang="en-AU" dirty="0"/>
          </a:p>
          <a:p>
            <a:r>
              <a:rPr lang="en-AU" dirty="0"/>
              <a:t>Paging scheme</a:t>
            </a:r>
          </a:p>
          <a:p>
            <a:endParaRPr lang="en-AU" dirty="0"/>
          </a:p>
          <a:p>
            <a:r>
              <a:rPr lang="en-AU" dirty="0"/>
              <a:t>Address space layout randomization (ASLR)</a:t>
            </a:r>
          </a:p>
          <a:p>
            <a:pPr lvl="1"/>
            <a:r>
              <a:rPr lang="en-AU" dirty="0"/>
              <a:t>Some address space positions are randomized to make it hard for an attacker to guess the memory location of important processes</a:t>
            </a:r>
          </a:p>
          <a:p>
            <a:endParaRPr lang="sv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A4667-61C6-4273-AB16-FA87FEA229B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5C5FB44-D3A2-47FB-BF34-692D01DE580E}" type="slidenum">
              <a:rPr lang="sv-SE" smtClean="0"/>
              <a:t>13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B0294-DE6E-4DEA-A218-B2D93080E7DE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Dev by Joakim Kävrestad @ University of </a:t>
            </a:r>
            <a:r>
              <a:rPr lang="en-US" dirty="0" err="1"/>
              <a:t>Skövde</a:t>
            </a:r>
            <a:endParaRPr lang="sv-SE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1686931-B9F4-4AB4-9A95-2D8691B8653C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C8F26D7-CBF4-454E-A335-B75D323A88D3}" type="datetime1">
              <a:rPr lang="sv-SE" smtClean="0"/>
              <a:t>2023-06-09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794634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836DB-409A-489A-82A9-A396E6CCD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Data in </a:t>
            </a:r>
            <a:r>
              <a:rPr lang="en-AU" dirty="0"/>
              <a:t>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B12F1-007B-4B93-9641-7D4AB3252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AU" dirty="0"/>
              <a:t>What are the forensic purposes of memory analysis?</a:t>
            </a:r>
          </a:p>
          <a:p>
            <a:pPr lvl="1"/>
            <a:r>
              <a:rPr lang="en-AU" dirty="0"/>
              <a:t>Recent nature of data</a:t>
            </a:r>
          </a:p>
          <a:p>
            <a:pPr lvl="1"/>
            <a:r>
              <a:rPr lang="en-AU" dirty="0"/>
              <a:t>True form of data</a:t>
            </a:r>
          </a:p>
          <a:p>
            <a:pPr lvl="1"/>
            <a:endParaRPr lang="en-AU" dirty="0"/>
          </a:p>
          <a:p>
            <a:r>
              <a:rPr lang="en-AU" dirty="0"/>
              <a:t>Memory is where the instructions to be executed are stored</a:t>
            </a:r>
          </a:p>
          <a:p>
            <a:pPr lvl="1"/>
            <a:r>
              <a:rPr lang="en-AU" dirty="0"/>
              <a:t>Malware using evasion techniques</a:t>
            </a:r>
          </a:p>
          <a:p>
            <a:pPr lvl="1"/>
            <a:r>
              <a:rPr lang="en-AU" dirty="0"/>
              <a:t>Bad behaviour is manifested</a:t>
            </a:r>
          </a:p>
          <a:p>
            <a:pPr lvl="1"/>
            <a:endParaRPr lang="en-AU" dirty="0"/>
          </a:p>
          <a:p>
            <a:r>
              <a:rPr lang="en-AU" dirty="0"/>
              <a:t>True form of data</a:t>
            </a:r>
          </a:p>
          <a:p>
            <a:pPr lvl="1"/>
            <a:r>
              <a:rPr lang="en-AU" dirty="0"/>
              <a:t>Encrypted data in plain text</a:t>
            </a:r>
          </a:p>
          <a:p>
            <a:pPr lvl="1"/>
            <a:r>
              <a:rPr lang="en-AU" dirty="0"/>
              <a:t>Nuggets of temporary information</a:t>
            </a:r>
          </a:p>
          <a:p>
            <a:pPr lvl="1"/>
            <a:r>
              <a:rPr lang="en-AU" dirty="0"/>
              <a:t>Volatile data </a:t>
            </a:r>
          </a:p>
          <a:p>
            <a:endParaRPr lang="sv-SE" dirty="0"/>
          </a:p>
          <a:p>
            <a:endParaRPr lang="sv-SE" dirty="0"/>
          </a:p>
          <a:p>
            <a:pPr lvl="1"/>
            <a:endParaRPr lang="sv-SE" dirty="0"/>
          </a:p>
          <a:p>
            <a:endParaRPr lang="sv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A4667-61C6-4273-AB16-FA87FEA229B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5C5FB44-D3A2-47FB-BF34-692D01DE580E}" type="slidenum">
              <a:rPr lang="sv-SE" smtClean="0"/>
              <a:t>14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B0294-DE6E-4DEA-A218-B2D93080E7DE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Dev by Joakim Kävrestad @ University of </a:t>
            </a:r>
            <a:r>
              <a:rPr lang="en-US" dirty="0" err="1"/>
              <a:t>Skövde</a:t>
            </a:r>
            <a:endParaRPr lang="sv-SE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1686931-B9F4-4AB4-9A95-2D8691B8653C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C8F26D7-CBF4-454E-A335-B75D323A88D3}" type="datetime1">
              <a:rPr lang="sv-SE" smtClean="0"/>
              <a:t>2023-06-09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184925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836DB-409A-489A-82A9-A396E6CCD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Memory</a:t>
            </a:r>
            <a:r>
              <a:rPr lang="sv-SE" dirty="0"/>
              <a:t>- </a:t>
            </a:r>
            <a:r>
              <a:rPr lang="sv-SE" dirty="0" err="1"/>
              <a:t>review</a:t>
            </a:r>
            <a:endParaRPr lang="sv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B12F1-007B-4B93-9641-7D4AB3252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Take two minutes to individually write down one liners about memory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r>
              <a:rPr lang="en-AU" dirty="0"/>
              <a:t>In another two minutes: share your list with a partner – harmonize the lists</a:t>
            </a:r>
          </a:p>
          <a:p>
            <a:endParaRPr lang="en-AU" dirty="0"/>
          </a:p>
          <a:p>
            <a:r>
              <a:rPr lang="en-AU" dirty="0"/>
              <a:t>In another two minutes: pair with another pair and harmonize the lists.</a:t>
            </a:r>
          </a:p>
          <a:p>
            <a:pPr marL="457200" lvl="1" indent="0">
              <a:buNone/>
            </a:pPr>
            <a:endParaRPr lang="sv-SE" dirty="0"/>
          </a:p>
          <a:p>
            <a:endParaRPr lang="sv-SE" dirty="0"/>
          </a:p>
          <a:p>
            <a:endParaRPr lang="sv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A4667-61C6-4273-AB16-FA87FEA229B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5C5FB44-D3A2-47FB-BF34-692D01DE580E}" type="slidenum">
              <a:rPr lang="sv-SE" smtClean="0"/>
              <a:t>15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B0294-DE6E-4DEA-A218-B2D93080E7DE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Dev by Joakim Kävrestad @ University of </a:t>
            </a:r>
            <a:r>
              <a:rPr lang="en-US" dirty="0" err="1"/>
              <a:t>Skövde</a:t>
            </a:r>
            <a:endParaRPr lang="sv-SE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1686931-B9F4-4AB4-9A95-2D8691B8653C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C8F26D7-CBF4-454E-A335-B75D323A88D3}" type="datetime1">
              <a:rPr lang="sv-SE" smtClean="0"/>
              <a:t>2023-06-09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04848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836DB-409A-489A-82A9-A396E6CCD6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err="1"/>
              <a:t>Moving</a:t>
            </a:r>
            <a:r>
              <a:rPr lang="sv-SE" dirty="0"/>
              <a:t> 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B12F1-007B-4B93-9641-7D4AB32523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endParaRPr lang="sv-SE" dirty="0"/>
          </a:p>
          <a:p>
            <a:endParaRPr lang="sv-SE" dirty="0"/>
          </a:p>
          <a:p>
            <a:endParaRPr lang="sv-SE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1686931-B9F4-4AB4-9A95-2D8691B86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F26D7-CBF4-454E-A335-B75D323A88D3}" type="datetime1">
              <a:rPr lang="sv-SE" smtClean="0"/>
              <a:t>2023-06-09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B0294-DE6E-4DEA-A218-B2D93080E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Dev by Joakim Kävrestad @ University of </a:t>
            </a:r>
            <a:r>
              <a:rPr lang="en-US" dirty="0" err="1"/>
              <a:t>Skövde</a:t>
            </a:r>
            <a:endParaRPr lang="sv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A4667-61C6-4273-AB16-FA87FEA22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5FB44-D3A2-47FB-BF34-692D01DE580E}" type="slidenum">
              <a:rPr lang="sv-SE" smtClean="0"/>
              <a:t>16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604017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836DB-409A-489A-82A9-A396E6CCD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Malware</a:t>
            </a:r>
            <a:endParaRPr lang="sv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B12F1-007B-4B93-9641-7D4AB3252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Malware is any malicious program</a:t>
            </a:r>
          </a:p>
          <a:p>
            <a:endParaRPr lang="en-AU" dirty="0"/>
          </a:p>
          <a:p>
            <a:r>
              <a:rPr lang="en-AU" dirty="0"/>
              <a:t>Great deal of diversity in</a:t>
            </a:r>
          </a:p>
          <a:p>
            <a:pPr lvl="1"/>
            <a:r>
              <a:rPr lang="en-AU" dirty="0"/>
              <a:t>What they do</a:t>
            </a:r>
          </a:p>
          <a:p>
            <a:pPr lvl="1"/>
            <a:r>
              <a:rPr lang="en-AU" dirty="0"/>
              <a:t>How they spread</a:t>
            </a:r>
          </a:p>
          <a:p>
            <a:pPr lvl="1"/>
            <a:r>
              <a:rPr lang="en-AU" dirty="0"/>
              <a:t>How they hide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A4667-61C6-4273-AB16-FA87FEA229B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5C5FB44-D3A2-47FB-BF34-692D01DE580E}" type="slidenum">
              <a:rPr lang="sv-SE" smtClean="0"/>
              <a:t>17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B0294-DE6E-4DEA-A218-B2D93080E7DE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Dev by Joakim Kävrestad @ University of </a:t>
            </a:r>
            <a:r>
              <a:rPr lang="en-US" dirty="0" err="1"/>
              <a:t>Skövde</a:t>
            </a:r>
            <a:endParaRPr lang="sv-SE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1686931-B9F4-4AB4-9A95-2D8691B8653C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C8F26D7-CBF4-454E-A335-B75D323A88D3}" type="datetime1">
              <a:rPr lang="sv-SE" smtClean="0"/>
              <a:t>2023-06-09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9865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836DB-409A-489A-82A9-A396E6CCD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Malware</a:t>
            </a:r>
            <a:r>
              <a:rPr lang="sv-SE" dirty="0"/>
              <a:t> – </a:t>
            </a:r>
            <a:r>
              <a:rPr lang="sv-SE" dirty="0" err="1"/>
              <a:t>what</a:t>
            </a:r>
            <a:r>
              <a:rPr lang="sv-SE" dirty="0"/>
              <a:t> </a:t>
            </a:r>
            <a:r>
              <a:rPr lang="sv-SE" dirty="0" err="1"/>
              <a:t>they</a:t>
            </a:r>
            <a:r>
              <a:rPr lang="sv-SE" dirty="0"/>
              <a:t> 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B12F1-007B-4B93-9641-7D4AB3252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Encrypt data</a:t>
            </a:r>
          </a:p>
          <a:p>
            <a:r>
              <a:rPr lang="en-AU" dirty="0"/>
              <a:t>Create a backdoor</a:t>
            </a:r>
          </a:p>
          <a:p>
            <a:r>
              <a:rPr lang="en-AU" dirty="0"/>
              <a:t>Exfiltrate information</a:t>
            </a:r>
          </a:p>
          <a:p>
            <a:r>
              <a:rPr lang="en-AU" dirty="0"/>
              <a:t>Slow down computer</a:t>
            </a:r>
          </a:p>
          <a:p>
            <a:r>
              <a:rPr lang="en-AU" dirty="0"/>
              <a:t>Destroy information</a:t>
            </a:r>
          </a:p>
          <a:p>
            <a:r>
              <a:rPr lang="en-AU" dirty="0"/>
              <a:t>Enlist device in bot-net</a:t>
            </a:r>
          </a:p>
          <a:p>
            <a:r>
              <a:rPr lang="en-AU" dirty="0"/>
              <a:t>….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A4667-61C6-4273-AB16-FA87FEA229B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5C5FB44-D3A2-47FB-BF34-692D01DE580E}" type="slidenum">
              <a:rPr lang="sv-SE" smtClean="0"/>
              <a:t>18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B0294-DE6E-4DEA-A218-B2D93080E7DE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Dev by Joakim Kävrestad @ University of </a:t>
            </a:r>
            <a:r>
              <a:rPr lang="en-US" dirty="0" err="1"/>
              <a:t>Skövde</a:t>
            </a:r>
            <a:endParaRPr lang="sv-SE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1686931-B9F4-4AB4-9A95-2D8691B8653C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C8F26D7-CBF4-454E-A335-B75D323A88D3}" type="datetime1">
              <a:rPr lang="sv-SE" smtClean="0"/>
              <a:t>2023-06-09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030427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836DB-409A-489A-82A9-A396E6CCD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Malware</a:t>
            </a:r>
            <a:r>
              <a:rPr lang="sv-SE" dirty="0"/>
              <a:t> – </a:t>
            </a:r>
            <a:r>
              <a:rPr lang="sv-SE" dirty="0" err="1"/>
              <a:t>how</a:t>
            </a:r>
            <a:r>
              <a:rPr lang="sv-SE" dirty="0"/>
              <a:t> </a:t>
            </a:r>
            <a:r>
              <a:rPr lang="sv-SE" dirty="0" err="1"/>
              <a:t>they</a:t>
            </a:r>
            <a:r>
              <a:rPr lang="sv-SE" dirty="0"/>
              <a:t> </a:t>
            </a:r>
            <a:r>
              <a:rPr lang="sv-SE" dirty="0" err="1"/>
              <a:t>spread</a:t>
            </a:r>
            <a:endParaRPr lang="sv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B12F1-007B-4B93-9641-7D4AB3252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Attachments</a:t>
            </a:r>
          </a:p>
          <a:p>
            <a:r>
              <a:rPr lang="en-AU" dirty="0"/>
              <a:t>Drive-by-download</a:t>
            </a:r>
          </a:p>
          <a:p>
            <a:r>
              <a:rPr lang="en-AU" dirty="0"/>
              <a:t>USB-stick</a:t>
            </a:r>
          </a:p>
          <a:p>
            <a:r>
              <a:rPr lang="en-AU" dirty="0"/>
              <a:t>Using software vulnerabilities</a:t>
            </a:r>
          </a:p>
          <a:p>
            <a:r>
              <a:rPr lang="en-AU" dirty="0"/>
              <a:t>Manually</a:t>
            </a:r>
          </a:p>
          <a:p>
            <a:r>
              <a:rPr lang="en-AU" dirty="0"/>
              <a:t>…</a:t>
            </a:r>
          </a:p>
          <a:p>
            <a:endParaRPr lang="sv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A4667-61C6-4273-AB16-FA87FEA229B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5C5FB44-D3A2-47FB-BF34-692D01DE580E}" type="slidenum">
              <a:rPr lang="sv-SE" smtClean="0"/>
              <a:t>19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B0294-DE6E-4DEA-A218-B2D93080E7DE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Dev by Joakim Kävrestad @ University of </a:t>
            </a:r>
            <a:r>
              <a:rPr lang="en-US" dirty="0" err="1"/>
              <a:t>Skövde</a:t>
            </a:r>
            <a:endParaRPr lang="sv-SE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1686931-B9F4-4AB4-9A95-2D8691B8653C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C8F26D7-CBF4-454E-A335-B75D323A88D3}" type="datetime1">
              <a:rPr lang="sv-SE" smtClean="0"/>
              <a:t>2023-06-09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9810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836DB-409A-489A-82A9-A396E6CCD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B12F1-007B-4B93-9641-7D4AB3252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Intro to </a:t>
            </a:r>
            <a:r>
              <a:rPr lang="sv-SE" dirty="0" err="1"/>
              <a:t>theory</a:t>
            </a:r>
            <a:endParaRPr lang="sv-SE" dirty="0"/>
          </a:p>
          <a:p>
            <a:pPr lvl="1"/>
            <a:r>
              <a:rPr lang="sv-SE" dirty="0"/>
              <a:t>Incident handling</a:t>
            </a:r>
          </a:p>
          <a:p>
            <a:pPr lvl="1"/>
            <a:r>
              <a:rPr lang="sv-SE" dirty="0"/>
              <a:t>Data in </a:t>
            </a:r>
            <a:r>
              <a:rPr lang="sv-SE" dirty="0" err="1"/>
              <a:t>memory</a:t>
            </a:r>
            <a:endParaRPr lang="sv-SE" dirty="0"/>
          </a:p>
          <a:p>
            <a:pPr lvl="1"/>
            <a:r>
              <a:rPr lang="sv-SE" dirty="0" err="1"/>
              <a:t>Malware</a:t>
            </a:r>
            <a:r>
              <a:rPr lang="sv-SE" dirty="0"/>
              <a:t> </a:t>
            </a:r>
            <a:r>
              <a:rPr lang="sv-SE" dirty="0" err="1"/>
              <a:t>structures</a:t>
            </a:r>
            <a:endParaRPr lang="sv-SE" dirty="0"/>
          </a:p>
          <a:p>
            <a:pPr lvl="1"/>
            <a:r>
              <a:rPr lang="sv-SE" dirty="0" err="1"/>
              <a:t>Memory</a:t>
            </a:r>
            <a:r>
              <a:rPr lang="sv-SE" dirty="0"/>
              <a:t> </a:t>
            </a:r>
            <a:r>
              <a:rPr lang="sv-SE" dirty="0" err="1"/>
              <a:t>analysis</a:t>
            </a:r>
            <a:r>
              <a:rPr lang="sv-SE" dirty="0"/>
              <a:t> </a:t>
            </a:r>
            <a:r>
              <a:rPr lang="sv-SE" dirty="0" err="1"/>
              <a:t>with</a:t>
            </a:r>
            <a:r>
              <a:rPr lang="sv-SE" dirty="0"/>
              <a:t> </a:t>
            </a:r>
            <a:r>
              <a:rPr lang="sv-SE" dirty="0" err="1"/>
              <a:t>Volatility</a:t>
            </a:r>
            <a:endParaRPr lang="sv-SE" dirty="0"/>
          </a:p>
          <a:p>
            <a:r>
              <a:rPr lang="sv-SE" dirty="0"/>
              <a:t>Lab-</a:t>
            </a:r>
            <a:r>
              <a:rPr lang="sv-SE" dirty="0" err="1"/>
              <a:t>time</a:t>
            </a:r>
            <a:endParaRPr lang="sv-SE" dirty="0"/>
          </a:p>
          <a:p>
            <a:pPr lvl="1"/>
            <a:r>
              <a:rPr lang="sv-SE" dirty="0"/>
              <a:t>Set </a:t>
            </a:r>
            <a:r>
              <a:rPr lang="sv-SE" dirty="0" err="1"/>
              <a:t>up</a:t>
            </a:r>
            <a:r>
              <a:rPr lang="sv-SE" dirty="0"/>
              <a:t> the </a:t>
            </a:r>
            <a:r>
              <a:rPr lang="sv-SE" dirty="0" err="1"/>
              <a:t>environment</a:t>
            </a:r>
            <a:endParaRPr lang="sv-SE" dirty="0"/>
          </a:p>
          <a:p>
            <a:pPr lvl="1"/>
            <a:r>
              <a:rPr lang="sv-SE" dirty="0"/>
              <a:t>Quick start</a:t>
            </a:r>
          </a:p>
          <a:p>
            <a:pPr lvl="1"/>
            <a:r>
              <a:rPr lang="sv-SE" dirty="0"/>
              <a:t>Do it </a:t>
            </a:r>
            <a:r>
              <a:rPr lang="sv-SE" dirty="0" err="1"/>
              <a:t>yourself</a:t>
            </a:r>
            <a:endParaRPr lang="sv-SE" dirty="0"/>
          </a:p>
          <a:p>
            <a:r>
              <a:rPr lang="sv-SE" dirty="0" err="1"/>
              <a:t>Reflection</a:t>
            </a:r>
            <a:endParaRPr lang="sv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A4667-61C6-4273-AB16-FA87FEA229B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5C5FB44-D3A2-47FB-BF34-692D01DE580E}" type="slidenum">
              <a:rPr lang="sv-SE" smtClean="0"/>
              <a:t>2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B0294-DE6E-4DEA-A218-B2D93080E7DE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Dev by Joakim Kävrestad @ University of </a:t>
            </a:r>
            <a:r>
              <a:rPr lang="en-US" dirty="0" err="1"/>
              <a:t>Skövde</a:t>
            </a:r>
            <a:endParaRPr lang="sv-SE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1686931-B9F4-4AB4-9A95-2D8691B8653C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C8F26D7-CBF4-454E-A335-B75D323A88D3}" type="datetime1">
              <a:rPr lang="sv-SE" smtClean="0"/>
              <a:t>2023-06-09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595697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836DB-409A-489A-82A9-A396E6CCD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Malware</a:t>
            </a:r>
            <a:r>
              <a:rPr lang="sv-SE" dirty="0"/>
              <a:t> – </a:t>
            </a:r>
            <a:r>
              <a:rPr lang="sv-SE" dirty="0" err="1"/>
              <a:t>how</a:t>
            </a:r>
            <a:r>
              <a:rPr lang="sv-SE" dirty="0"/>
              <a:t> </a:t>
            </a:r>
            <a:r>
              <a:rPr lang="sv-SE" dirty="0" err="1"/>
              <a:t>they</a:t>
            </a:r>
            <a:r>
              <a:rPr lang="sv-SE" dirty="0"/>
              <a:t> </a:t>
            </a:r>
            <a:r>
              <a:rPr lang="sv-SE" dirty="0" err="1"/>
              <a:t>hide</a:t>
            </a:r>
            <a:endParaRPr lang="sv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B12F1-007B-4B93-9641-7D4AB3252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/>
              <a:t>Encryption</a:t>
            </a:r>
            <a:endParaRPr lang="sv-SE" dirty="0"/>
          </a:p>
          <a:p>
            <a:endParaRPr lang="sv-SE" dirty="0"/>
          </a:p>
          <a:p>
            <a:r>
              <a:rPr lang="sv-SE" dirty="0" err="1"/>
              <a:t>Polymorphism</a:t>
            </a:r>
            <a:r>
              <a:rPr lang="sv-SE" dirty="0"/>
              <a:t> or </a:t>
            </a:r>
            <a:r>
              <a:rPr lang="sv-SE" dirty="0" err="1"/>
              <a:t>Metamorphism</a:t>
            </a:r>
            <a:endParaRPr lang="sv-SE" dirty="0"/>
          </a:p>
          <a:p>
            <a:endParaRPr lang="sv-SE" dirty="0"/>
          </a:p>
          <a:p>
            <a:r>
              <a:rPr lang="sv-SE" dirty="0"/>
              <a:t>Memory-resident (file-less)</a:t>
            </a:r>
          </a:p>
          <a:p>
            <a:endParaRPr lang="sv-SE" dirty="0"/>
          </a:p>
          <a:p>
            <a:r>
              <a:rPr lang="sv-SE" dirty="0"/>
              <a:t>….</a:t>
            </a:r>
          </a:p>
          <a:p>
            <a:endParaRPr lang="sv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A4667-61C6-4273-AB16-FA87FEA229B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5C5FB44-D3A2-47FB-BF34-692D01DE580E}" type="slidenum">
              <a:rPr lang="sv-SE" smtClean="0"/>
              <a:t>20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B0294-DE6E-4DEA-A218-B2D93080E7DE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Dev by Joakim Kävrestad @ University of </a:t>
            </a:r>
            <a:r>
              <a:rPr lang="en-US" dirty="0" err="1"/>
              <a:t>Skövde</a:t>
            </a:r>
            <a:endParaRPr lang="sv-SE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1686931-B9F4-4AB4-9A95-2D8691B8653C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C8F26D7-CBF4-454E-A335-B75D323A88D3}" type="datetime1">
              <a:rPr lang="sv-SE" smtClean="0"/>
              <a:t>2023-06-09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784620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836DB-409A-489A-82A9-A396E6CCD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Malware</a:t>
            </a:r>
            <a:r>
              <a:rPr lang="sv-SE" dirty="0"/>
              <a:t>- </a:t>
            </a:r>
            <a:r>
              <a:rPr lang="sv-SE" dirty="0" err="1"/>
              <a:t>review</a:t>
            </a:r>
            <a:endParaRPr lang="sv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B12F1-007B-4B93-9641-7D4AB3252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/>
              <a:t>Take</a:t>
            </a:r>
            <a:r>
              <a:rPr lang="sv-SE" dirty="0"/>
              <a:t> </a:t>
            </a:r>
            <a:r>
              <a:rPr lang="sv-SE" dirty="0" err="1"/>
              <a:t>two</a:t>
            </a:r>
            <a:r>
              <a:rPr lang="sv-SE" dirty="0"/>
              <a:t> </a:t>
            </a:r>
            <a:r>
              <a:rPr lang="sv-SE" dirty="0" err="1"/>
              <a:t>minutes</a:t>
            </a:r>
            <a:r>
              <a:rPr lang="sv-SE" dirty="0"/>
              <a:t> to </a:t>
            </a:r>
            <a:r>
              <a:rPr lang="sv-SE" dirty="0" err="1"/>
              <a:t>individually</a:t>
            </a:r>
            <a:r>
              <a:rPr lang="sv-SE" dirty="0"/>
              <a:t> </a:t>
            </a:r>
            <a:r>
              <a:rPr lang="sv-SE" dirty="0" err="1"/>
              <a:t>write</a:t>
            </a:r>
            <a:r>
              <a:rPr lang="sv-SE" dirty="0"/>
              <a:t> down </a:t>
            </a:r>
            <a:r>
              <a:rPr lang="sv-SE" dirty="0" err="1"/>
              <a:t>one</a:t>
            </a:r>
            <a:r>
              <a:rPr lang="sv-SE" dirty="0"/>
              <a:t> liners </a:t>
            </a:r>
            <a:r>
              <a:rPr lang="sv-SE" dirty="0" err="1"/>
              <a:t>about</a:t>
            </a:r>
            <a:r>
              <a:rPr lang="sv-SE" dirty="0"/>
              <a:t> </a:t>
            </a:r>
            <a:r>
              <a:rPr lang="sv-SE" dirty="0" err="1"/>
              <a:t>malware</a:t>
            </a:r>
            <a:endParaRPr lang="sv-SE" dirty="0"/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endParaRPr lang="sv-SE" dirty="0"/>
          </a:p>
          <a:p>
            <a:r>
              <a:rPr lang="sv-SE" dirty="0"/>
              <a:t>In </a:t>
            </a:r>
            <a:r>
              <a:rPr lang="sv-SE" dirty="0" err="1"/>
              <a:t>another</a:t>
            </a:r>
            <a:r>
              <a:rPr lang="sv-SE" dirty="0"/>
              <a:t> </a:t>
            </a:r>
            <a:r>
              <a:rPr lang="sv-SE" dirty="0" err="1"/>
              <a:t>two</a:t>
            </a:r>
            <a:r>
              <a:rPr lang="sv-SE" dirty="0"/>
              <a:t> </a:t>
            </a:r>
            <a:r>
              <a:rPr lang="sv-SE" dirty="0" err="1"/>
              <a:t>minutes</a:t>
            </a:r>
            <a:r>
              <a:rPr lang="sv-SE" dirty="0"/>
              <a:t>: </a:t>
            </a:r>
            <a:r>
              <a:rPr lang="sv-SE" dirty="0" err="1"/>
              <a:t>share</a:t>
            </a:r>
            <a:r>
              <a:rPr lang="sv-SE" dirty="0"/>
              <a:t> </a:t>
            </a:r>
            <a:r>
              <a:rPr lang="sv-SE" dirty="0" err="1"/>
              <a:t>your</a:t>
            </a:r>
            <a:r>
              <a:rPr lang="sv-SE" dirty="0"/>
              <a:t> list </a:t>
            </a:r>
            <a:r>
              <a:rPr lang="sv-SE" dirty="0" err="1"/>
              <a:t>with</a:t>
            </a:r>
            <a:r>
              <a:rPr lang="sv-SE" dirty="0"/>
              <a:t> a partner – </a:t>
            </a:r>
            <a:r>
              <a:rPr lang="sv-SE" dirty="0" err="1"/>
              <a:t>harmonize</a:t>
            </a:r>
            <a:r>
              <a:rPr lang="sv-SE" dirty="0"/>
              <a:t> the lists</a:t>
            </a:r>
          </a:p>
          <a:p>
            <a:endParaRPr lang="sv-SE" dirty="0"/>
          </a:p>
          <a:p>
            <a:r>
              <a:rPr lang="sv-SE" dirty="0"/>
              <a:t>In </a:t>
            </a:r>
            <a:r>
              <a:rPr lang="sv-SE" dirty="0" err="1"/>
              <a:t>another</a:t>
            </a:r>
            <a:r>
              <a:rPr lang="sv-SE" dirty="0"/>
              <a:t> </a:t>
            </a:r>
            <a:r>
              <a:rPr lang="sv-SE" dirty="0" err="1"/>
              <a:t>two</a:t>
            </a:r>
            <a:r>
              <a:rPr lang="sv-SE" dirty="0"/>
              <a:t> </a:t>
            </a:r>
            <a:r>
              <a:rPr lang="sv-SE" dirty="0" err="1"/>
              <a:t>minutes</a:t>
            </a:r>
            <a:r>
              <a:rPr lang="sv-SE" dirty="0"/>
              <a:t>: pair </a:t>
            </a:r>
            <a:r>
              <a:rPr lang="sv-SE" dirty="0" err="1"/>
              <a:t>with</a:t>
            </a:r>
            <a:r>
              <a:rPr lang="sv-SE" dirty="0"/>
              <a:t> </a:t>
            </a:r>
            <a:r>
              <a:rPr lang="sv-SE" dirty="0" err="1"/>
              <a:t>another</a:t>
            </a:r>
            <a:r>
              <a:rPr lang="sv-SE" dirty="0"/>
              <a:t> pair and </a:t>
            </a:r>
            <a:r>
              <a:rPr lang="sv-SE" dirty="0" err="1"/>
              <a:t>harmonize</a:t>
            </a:r>
            <a:r>
              <a:rPr lang="sv-SE" dirty="0"/>
              <a:t> the lists.</a:t>
            </a:r>
          </a:p>
          <a:p>
            <a:pPr marL="457200" lvl="1" indent="0">
              <a:buNone/>
            </a:pPr>
            <a:endParaRPr lang="sv-SE" dirty="0"/>
          </a:p>
          <a:p>
            <a:endParaRPr lang="sv-SE" dirty="0"/>
          </a:p>
          <a:p>
            <a:endParaRPr lang="sv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A4667-61C6-4273-AB16-FA87FEA229B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5C5FB44-D3A2-47FB-BF34-692D01DE580E}" type="slidenum">
              <a:rPr lang="sv-SE" smtClean="0"/>
              <a:t>21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B0294-DE6E-4DEA-A218-B2D93080E7DE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Dev by Joakim Kävrestad @ University of </a:t>
            </a:r>
            <a:r>
              <a:rPr lang="en-US" dirty="0" err="1"/>
              <a:t>Skövde</a:t>
            </a:r>
            <a:endParaRPr lang="sv-SE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1686931-B9F4-4AB4-9A95-2D8691B8653C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C8F26D7-CBF4-454E-A335-B75D323A88D3}" type="datetime1">
              <a:rPr lang="sv-SE" smtClean="0"/>
              <a:t>2023-06-09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93650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836DB-409A-489A-82A9-A396E6CCD6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err="1"/>
              <a:t>Moving</a:t>
            </a:r>
            <a:r>
              <a:rPr lang="sv-SE" dirty="0"/>
              <a:t> 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B12F1-007B-4B93-9641-7D4AB32523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endParaRPr lang="sv-SE" dirty="0"/>
          </a:p>
          <a:p>
            <a:endParaRPr lang="sv-SE" dirty="0"/>
          </a:p>
          <a:p>
            <a:endParaRPr lang="sv-SE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1686931-B9F4-4AB4-9A95-2D8691B86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F26D7-CBF4-454E-A335-B75D323A88D3}" type="datetime1">
              <a:rPr lang="sv-SE" smtClean="0"/>
              <a:t>2023-06-09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B0294-DE6E-4DEA-A218-B2D93080E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Dev by Joakim Kävrestad @ University of </a:t>
            </a:r>
            <a:r>
              <a:rPr lang="en-US" dirty="0" err="1"/>
              <a:t>Skövde</a:t>
            </a:r>
            <a:endParaRPr lang="sv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A4667-61C6-4273-AB16-FA87FEA22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5FB44-D3A2-47FB-BF34-692D01DE580E}" type="slidenum">
              <a:rPr lang="sv-SE" smtClean="0"/>
              <a:t>22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140967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836DB-409A-489A-82A9-A396E6CCD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Memory</a:t>
            </a:r>
            <a:r>
              <a:rPr lang="sv-SE" dirty="0"/>
              <a:t> </a:t>
            </a:r>
            <a:r>
              <a:rPr lang="sv-SE" dirty="0" err="1"/>
              <a:t>analysis</a:t>
            </a:r>
            <a:r>
              <a:rPr lang="sv-SE" dirty="0"/>
              <a:t> </a:t>
            </a:r>
            <a:r>
              <a:rPr lang="sv-SE" dirty="0" err="1"/>
              <a:t>with</a:t>
            </a:r>
            <a:r>
              <a:rPr lang="sv-SE" dirty="0"/>
              <a:t> </a:t>
            </a:r>
            <a:r>
              <a:rPr lang="sv-SE" dirty="0" err="1"/>
              <a:t>Volatility</a:t>
            </a:r>
            <a:endParaRPr lang="sv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B12F1-007B-4B93-9641-7D4AB3252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Memory analysis is about </a:t>
            </a:r>
            <a:r>
              <a:rPr lang="en-AU" dirty="0" err="1"/>
              <a:t>analyzing</a:t>
            </a:r>
            <a:r>
              <a:rPr lang="en-AU" dirty="0"/>
              <a:t> memory with the intent of finding something</a:t>
            </a:r>
          </a:p>
          <a:p>
            <a:endParaRPr lang="en-AU" dirty="0"/>
          </a:p>
          <a:p>
            <a:r>
              <a:rPr lang="en-AU" dirty="0"/>
              <a:t>On-line analysis of a running computer</a:t>
            </a:r>
          </a:p>
          <a:p>
            <a:endParaRPr lang="en-AU" dirty="0"/>
          </a:p>
          <a:p>
            <a:r>
              <a:rPr lang="en-AU" dirty="0"/>
              <a:t>Off-line analysis of a memory dump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A4667-61C6-4273-AB16-FA87FEA229B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5C5FB44-D3A2-47FB-BF34-692D01DE580E}" type="slidenum">
              <a:rPr lang="sv-SE" smtClean="0"/>
              <a:t>23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B0294-DE6E-4DEA-A218-B2D93080E7DE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Dev by Joakim Kävrestad @ University of </a:t>
            </a:r>
            <a:r>
              <a:rPr lang="en-US" dirty="0" err="1"/>
              <a:t>Skövde</a:t>
            </a:r>
            <a:endParaRPr lang="sv-SE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1686931-B9F4-4AB4-9A95-2D8691B8653C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C8F26D7-CBF4-454E-A335-B75D323A88D3}" type="datetime1">
              <a:rPr lang="sv-SE" smtClean="0"/>
              <a:t>2023-06-09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768738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836DB-409A-489A-82A9-A396E6CCD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Memory</a:t>
            </a:r>
            <a:r>
              <a:rPr lang="sv-SE" dirty="0"/>
              <a:t> </a:t>
            </a:r>
            <a:r>
              <a:rPr lang="sv-SE" dirty="0" err="1"/>
              <a:t>analysis</a:t>
            </a:r>
            <a:r>
              <a:rPr lang="sv-SE" dirty="0"/>
              <a:t> </a:t>
            </a:r>
            <a:r>
              <a:rPr lang="sv-SE" dirty="0" err="1"/>
              <a:t>with</a:t>
            </a:r>
            <a:r>
              <a:rPr lang="sv-SE" dirty="0"/>
              <a:t> </a:t>
            </a:r>
            <a:r>
              <a:rPr lang="sv-SE" dirty="0" err="1"/>
              <a:t>Volatility</a:t>
            </a:r>
            <a:endParaRPr lang="sv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B12F1-007B-4B93-9641-7D4AB3252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Off-line analysis is better when possible</a:t>
            </a:r>
          </a:p>
          <a:p>
            <a:pPr lvl="1"/>
            <a:r>
              <a:rPr lang="en-AU" dirty="0"/>
              <a:t>No need to allow infected machines to run</a:t>
            </a:r>
          </a:p>
          <a:p>
            <a:pPr lvl="1"/>
            <a:r>
              <a:rPr lang="en-AU" dirty="0"/>
              <a:t>Less time-sensitive because a machine state is stored indefinitely</a:t>
            </a:r>
          </a:p>
          <a:p>
            <a:pPr lvl="1"/>
            <a:r>
              <a:rPr lang="en-AU" dirty="0"/>
              <a:t>Complies with forensic best practice</a:t>
            </a:r>
          </a:p>
          <a:p>
            <a:pPr lvl="1"/>
            <a:endParaRPr lang="en-AU" dirty="0"/>
          </a:p>
          <a:p>
            <a:r>
              <a:rPr lang="en-AU" dirty="0"/>
              <a:t>Requires memory to be dumped with a tool or cold-boot procedure</a:t>
            </a:r>
          </a:p>
          <a:p>
            <a:endParaRPr lang="en-AU" dirty="0"/>
          </a:p>
          <a:p>
            <a:r>
              <a:rPr lang="en-AU" dirty="0"/>
              <a:t>Requires a tool that can understand the content of a memory dump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A4667-61C6-4273-AB16-FA87FEA229B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5C5FB44-D3A2-47FB-BF34-692D01DE580E}" type="slidenum">
              <a:rPr lang="sv-SE" smtClean="0"/>
              <a:t>24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B0294-DE6E-4DEA-A218-B2D93080E7DE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Dev by Joakim Kävrestad @ University of </a:t>
            </a:r>
            <a:r>
              <a:rPr lang="en-US" dirty="0" err="1"/>
              <a:t>Skövde</a:t>
            </a:r>
            <a:endParaRPr lang="sv-SE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1686931-B9F4-4AB4-9A95-2D8691B8653C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C8F26D7-CBF4-454E-A335-B75D323A88D3}" type="datetime1">
              <a:rPr lang="sv-SE" smtClean="0"/>
              <a:t>2023-06-09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841790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836DB-409A-489A-82A9-A396E6CCD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Memory</a:t>
            </a:r>
            <a:r>
              <a:rPr lang="sv-SE" dirty="0"/>
              <a:t> </a:t>
            </a:r>
            <a:r>
              <a:rPr lang="sv-SE" dirty="0" err="1"/>
              <a:t>analysis</a:t>
            </a:r>
            <a:r>
              <a:rPr lang="sv-SE" dirty="0"/>
              <a:t> </a:t>
            </a:r>
            <a:r>
              <a:rPr lang="sv-SE" dirty="0" err="1"/>
              <a:t>with</a:t>
            </a:r>
            <a:r>
              <a:rPr lang="sv-SE" dirty="0"/>
              <a:t> </a:t>
            </a:r>
            <a:r>
              <a:rPr lang="sv-SE" dirty="0" err="1"/>
              <a:t>Volatility</a:t>
            </a:r>
            <a:endParaRPr lang="sv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B12F1-007B-4B93-9641-7D4AB3252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Volatility is a command-line tool for memory analysis</a:t>
            </a:r>
          </a:p>
          <a:p>
            <a:endParaRPr lang="en-AU" dirty="0"/>
          </a:p>
          <a:p>
            <a:r>
              <a:rPr lang="en-AU" dirty="0"/>
              <a:t>Two versions</a:t>
            </a:r>
          </a:p>
          <a:p>
            <a:pPr lvl="1"/>
            <a:r>
              <a:rPr lang="en-AU" dirty="0"/>
              <a:t>2.6: discontinued but still with many useful functions</a:t>
            </a:r>
          </a:p>
          <a:p>
            <a:pPr lvl="1"/>
            <a:r>
              <a:rPr lang="en-AU" dirty="0"/>
              <a:t>3: newer but less extensive in terms of functionality</a:t>
            </a:r>
          </a:p>
          <a:p>
            <a:pPr lvl="1"/>
            <a:endParaRPr lang="en-AU" dirty="0"/>
          </a:p>
          <a:p>
            <a:r>
              <a:rPr lang="en-AU" dirty="0"/>
              <a:t>This workshop introduces both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A4667-61C6-4273-AB16-FA87FEA229B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5C5FB44-D3A2-47FB-BF34-692D01DE580E}" type="slidenum">
              <a:rPr lang="sv-SE" smtClean="0"/>
              <a:t>25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B0294-DE6E-4DEA-A218-B2D93080E7DE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Dev by Joakim Kävrestad @ University of </a:t>
            </a:r>
            <a:r>
              <a:rPr lang="en-US" dirty="0" err="1"/>
              <a:t>Skövde</a:t>
            </a:r>
            <a:endParaRPr lang="sv-SE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1686931-B9F4-4AB4-9A95-2D8691B8653C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C8F26D7-CBF4-454E-A335-B75D323A88D3}" type="datetime1">
              <a:rPr lang="sv-SE" smtClean="0"/>
              <a:t>2023-06-09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632099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836DB-409A-489A-82A9-A396E6CCD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Memory</a:t>
            </a:r>
            <a:r>
              <a:rPr lang="sv-SE" dirty="0"/>
              <a:t> </a:t>
            </a:r>
            <a:r>
              <a:rPr lang="sv-SE" dirty="0" err="1"/>
              <a:t>analysis</a:t>
            </a:r>
            <a:r>
              <a:rPr lang="sv-SE" dirty="0"/>
              <a:t> </a:t>
            </a:r>
            <a:r>
              <a:rPr lang="sv-SE" dirty="0" err="1"/>
              <a:t>with</a:t>
            </a:r>
            <a:r>
              <a:rPr lang="sv-SE" dirty="0"/>
              <a:t> </a:t>
            </a:r>
            <a:r>
              <a:rPr lang="sv-SE" dirty="0" err="1"/>
              <a:t>Volatility</a:t>
            </a:r>
            <a:endParaRPr lang="sv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B12F1-007B-4B93-9641-7D4AB3252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Malware is an anomaly</a:t>
            </a:r>
          </a:p>
          <a:p>
            <a:endParaRPr lang="en-AU" dirty="0"/>
          </a:p>
          <a:p>
            <a:r>
              <a:rPr lang="en-AU" dirty="0"/>
              <a:t>Finding an anomaly means knowing what is normal and find deviations from that</a:t>
            </a:r>
          </a:p>
          <a:p>
            <a:endParaRPr lang="en-AU" dirty="0"/>
          </a:p>
          <a:p>
            <a:r>
              <a:rPr lang="en-AU" dirty="0"/>
              <a:t>Being a good memory analyst requires research and experience</a:t>
            </a:r>
          </a:p>
          <a:p>
            <a:endParaRPr lang="sv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A4667-61C6-4273-AB16-FA87FEA229B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5C5FB44-D3A2-47FB-BF34-692D01DE580E}" type="slidenum">
              <a:rPr lang="sv-SE" smtClean="0"/>
              <a:t>26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B0294-DE6E-4DEA-A218-B2D93080E7DE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Dev by Joakim Kävrestad @ University of </a:t>
            </a:r>
            <a:r>
              <a:rPr lang="en-US" dirty="0" err="1"/>
              <a:t>Skövde</a:t>
            </a:r>
            <a:endParaRPr lang="sv-SE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1686931-B9F4-4AB4-9A95-2D8691B8653C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C8F26D7-CBF4-454E-A335-B75D323A88D3}" type="datetime1">
              <a:rPr lang="sv-SE" smtClean="0"/>
              <a:t>2023-06-09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55059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836DB-409A-489A-82A9-A396E6CCD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Memory</a:t>
            </a:r>
            <a:r>
              <a:rPr lang="sv-SE" dirty="0"/>
              <a:t> </a:t>
            </a:r>
            <a:r>
              <a:rPr lang="sv-SE" dirty="0" err="1"/>
              <a:t>analysis</a:t>
            </a:r>
            <a:r>
              <a:rPr lang="sv-SE" dirty="0"/>
              <a:t> </a:t>
            </a:r>
            <a:r>
              <a:rPr lang="sv-SE" dirty="0" err="1"/>
              <a:t>with</a:t>
            </a:r>
            <a:r>
              <a:rPr lang="sv-SE" dirty="0"/>
              <a:t> </a:t>
            </a:r>
            <a:r>
              <a:rPr lang="sv-SE" dirty="0" err="1"/>
              <a:t>Volatility</a:t>
            </a:r>
            <a:endParaRPr lang="sv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B12F1-007B-4B93-9641-7D4AB3252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AU" dirty="0"/>
              <a:t>A helpful starting point is to consider what malware may want to do </a:t>
            </a:r>
          </a:p>
          <a:p>
            <a:pPr lvl="1"/>
            <a:r>
              <a:rPr lang="en-AU" dirty="0"/>
              <a:t>In an incident handling process this would be manifested as “the incident”</a:t>
            </a:r>
          </a:p>
          <a:p>
            <a:pPr lvl="1"/>
            <a:r>
              <a:rPr lang="en-AU" dirty="0"/>
              <a:t>Find what is causing the anomalous </a:t>
            </a:r>
            <a:r>
              <a:rPr lang="en-AU" dirty="0" err="1"/>
              <a:t>behavior</a:t>
            </a:r>
            <a:endParaRPr lang="en-AU" dirty="0"/>
          </a:p>
          <a:p>
            <a:pPr lvl="1"/>
            <a:endParaRPr lang="en-AU" dirty="0"/>
          </a:p>
          <a:p>
            <a:r>
              <a:rPr lang="en-AU" dirty="0"/>
              <a:t>Some starters</a:t>
            </a:r>
          </a:p>
          <a:p>
            <a:pPr lvl="1"/>
            <a:r>
              <a:rPr lang="en-AU" dirty="0"/>
              <a:t>Spawn processes</a:t>
            </a:r>
          </a:p>
          <a:p>
            <a:pPr lvl="1"/>
            <a:r>
              <a:rPr lang="en-AU" dirty="0"/>
              <a:t>Irregular process </a:t>
            </a:r>
            <a:r>
              <a:rPr lang="en-AU" dirty="0" err="1"/>
              <a:t>behavior</a:t>
            </a:r>
            <a:r>
              <a:rPr lang="en-AU" dirty="0"/>
              <a:t> (start/stop)</a:t>
            </a:r>
          </a:p>
          <a:p>
            <a:pPr lvl="1"/>
            <a:r>
              <a:rPr lang="en-AU" dirty="0"/>
              <a:t>Address strange memory areas</a:t>
            </a:r>
          </a:p>
          <a:p>
            <a:pPr lvl="1"/>
            <a:r>
              <a:rPr lang="en-AU" dirty="0"/>
              <a:t>Spawn network sockets</a:t>
            </a:r>
          </a:p>
          <a:p>
            <a:pPr lvl="1"/>
            <a:r>
              <a:rPr lang="en-AU" dirty="0"/>
              <a:t>Issue command line arguments</a:t>
            </a:r>
          </a:p>
          <a:p>
            <a:pPr lvl="1"/>
            <a:r>
              <a:rPr lang="en-AU" dirty="0"/>
              <a:t>Store data in the registry (Windows)</a:t>
            </a:r>
          </a:p>
          <a:p>
            <a:pPr lvl="1"/>
            <a:r>
              <a:rPr lang="en-AU" dirty="0"/>
              <a:t>Encrypt</a:t>
            </a:r>
          </a:p>
          <a:p>
            <a:endParaRPr lang="sv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A4667-61C6-4273-AB16-FA87FEA229B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5C5FB44-D3A2-47FB-BF34-692D01DE580E}" type="slidenum">
              <a:rPr lang="sv-SE" smtClean="0"/>
              <a:t>27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B0294-DE6E-4DEA-A218-B2D93080E7DE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Dev by Joakim Kävrestad @ University of </a:t>
            </a:r>
            <a:r>
              <a:rPr lang="en-US" dirty="0" err="1"/>
              <a:t>Skövde</a:t>
            </a:r>
            <a:endParaRPr lang="sv-SE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1686931-B9F4-4AB4-9A95-2D8691B8653C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C8F26D7-CBF4-454E-A335-B75D323A88D3}" type="datetime1">
              <a:rPr lang="sv-SE" smtClean="0"/>
              <a:t>2023-06-09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548061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836DB-409A-489A-82A9-A396E6CCD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Memory</a:t>
            </a:r>
            <a:r>
              <a:rPr lang="sv-SE" dirty="0"/>
              <a:t> </a:t>
            </a:r>
            <a:r>
              <a:rPr lang="sv-SE" dirty="0" err="1"/>
              <a:t>analysis</a:t>
            </a:r>
            <a:r>
              <a:rPr lang="sv-SE" dirty="0"/>
              <a:t> </a:t>
            </a:r>
            <a:r>
              <a:rPr lang="sv-SE" dirty="0" err="1"/>
              <a:t>with</a:t>
            </a:r>
            <a:r>
              <a:rPr lang="sv-SE" dirty="0"/>
              <a:t> </a:t>
            </a:r>
            <a:r>
              <a:rPr lang="sv-SE" dirty="0" err="1"/>
              <a:t>Volatility</a:t>
            </a:r>
            <a:endParaRPr lang="sv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B12F1-007B-4B93-9641-7D4AB3252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AU" dirty="0"/>
              <a:t>Use the internet!</a:t>
            </a:r>
          </a:p>
          <a:p>
            <a:pPr lvl="1"/>
            <a:r>
              <a:rPr lang="en-AU" dirty="0"/>
              <a:t>Research the incident at hand</a:t>
            </a:r>
          </a:p>
          <a:p>
            <a:pPr lvl="1"/>
            <a:r>
              <a:rPr lang="en-AU" dirty="0"/>
              <a:t>Use sites such as </a:t>
            </a:r>
            <a:r>
              <a:rPr lang="en-AU" dirty="0" err="1"/>
              <a:t>virustotal</a:t>
            </a:r>
            <a:r>
              <a:rPr lang="en-AU" dirty="0"/>
              <a:t> for confirmation and review</a:t>
            </a:r>
          </a:p>
          <a:p>
            <a:pPr lvl="1"/>
            <a:endParaRPr lang="en-AU" dirty="0"/>
          </a:p>
          <a:p>
            <a:r>
              <a:rPr lang="en-AU" dirty="0"/>
              <a:t>Indicators of compromise</a:t>
            </a:r>
          </a:p>
          <a:p>
            <a:pPr lvl="1"/>
            <a:r>
              <a:rPr lang="en-AU" dirty="0"/>
              <a:t>“manifests” of known malware</a:t>
            </a:r>
          </a:p>
          <a:p>
            <a:pPr lvl="1"/>
            <a:r>
              <a:rPr lang="en-AU" dirty="0"/>
              <a:t>Can be used to search for bad </a:t>
            </a:r>
            <a:r>
              <a:rPr lang="en-AU" dirty="0" err="1"/>
              <a:t>behavior</a:t>
            </a:r>
            <a:endParaRPr lang="en-AU" dirty="0"/>
          </a:p>
          <a:p>
            <a:pPr lvl="1"/>
            <a:r>
              <a:rPr lang="en-AU" dirty="0"/>
              <a:t>Or specific malware</a:t>
            </a:r>
          </a:p>
          <a:p>
            <a:pPr lvl="1"/>
            <a:r>
              <a:rPr lang="en-AU" dirty="0"/>
              <a:t>Some tools can do this automatically</a:t>
            </a:r>
          </a:p>
          <a:p>
            <a:pPr lvl="1"/>
            <a:endParaRPr lang="en-AU" dirty="0"/>
          </a:p>
          <a:p>
            <a:r>
              <a:rPr lang="en-AU" dirty="0"/>
              <a:t>Lets demo with the memory sample in the </a:t>
            </a:r>
            <a:r>
              <a:rPr lang="en-AU" dirty="0" err="1"/>
              <a:t>MalwareSample</a:t>
            </a:r>
            <a:r>
              <a:rPr lang="en-AU" dirty="0"/>
              <a:t> archive. </a:t>
            </a:r>
          </a:p>
          <a:p>
            <a:pPr lvl="1"/>
            <a:endParaRPr lang="sv-SE" dirty="0"/>
          </a:p>
          <a:p>
            <a:endParaRPr lang="sv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A4667-61C6-4273-AB16-FA87FEA229B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5C5FB44-D3A2-47FB-BF34-692D01DE580E}" type="slidenum">
              <a:rPr lang="sv-SE" smtClean="0"/>
              <a:t>28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B0294-DE6E-4DEA-A218-B2D93080E7DE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Dev by Joakim Kävrestad @ University of </a:t>
            </a:r>
            <a:r>
              <a:rPr lang="en-US" dirty="0" err="1"/>
              <a:t>Skövde</a:t>
            </a:r>
            <a:endParaRPr lang="sv-SE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1686931-B9F4-4AB4-9A95-2D8691B8653C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C8F26D7-CBF4-454E-A335-B75D323A88D3}" type="datetime1">
              <a:rPr lang="sv-SE" smtClean="0"/>
              <a:t>2023-06-09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864143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836DB-409A-489A-82A9-A396E6CCD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Volatility</a:t>
            </a:r>
            <a:r>
              <a:rPr lang="sv-SE" dirty="0"/>
              <a:t>– set </a:t>
            </a:r>
            <a:r>
              <a:rPr lang="sv-SE" dirty="0" err="1"/>
              <a:t>up</a:t>
            </a:r>
            <a:endParaRPr lang="sv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B12F1-007B-4B93-9641-7D4AB3252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sv-SE" dirty="0" err="1"/>
              <a:t>Volatility</a:t>
            </a:r>
            <a:r>
              <a:rPr lang="sv-SE" dirty="0"/>
              <a:t> 2.6 installation in Windows</a:t>
            </a:r>
          </a:p>
          <a:p>
            <a:pPr lvl="1"/>
            <a:r>
              <a:rPr lang="en-US" dirty="0"/>
              <a:t>Go to </a:t>
            </a:r>
            <a:r>
              <a:rPr lang="en-US" u="sng" dirty="0">
                <a:hlinkClick r:id="rId2"/>
              </a:rPr>
              <a:t>https://www.volatilityfoundation.org/26</a:t>
            </a:r>
            <a:endParaRPr lang="sv-SE" dirty="0"/>
          </a:p>
          <a:p>
            <a:pPr lvl="1"/>
            <a:r>
              <a:rPr lang="en-US" dirty="0"/>
              <a:t>Download Volatility 2.6 standalone executable</a:t>
            </a:r>
            <a:endParaRPr lang="sv-SE" dirty="0"/>
          </a:p>
          <a:p>
            <a:pPr lvl="1"/>
            <a:r>
              <a:rPr lang="en-US" dirty="0"/>
              <a:t>Open a PowerShell terminal and navigate to the folder containing Volatility</a:t>
            </a:r>
          </a:p>
          <a:p>
            <a:pPr lvl="1"/>
            <a:r>
              <a:rPr lang="en-US" dirty="0"/>
              <a:t>List of </a:t>
            </a:r>
            <a:r>
              <a:rPr lang="en-US"/>
              <a:t>commands: https</a:t>
            </a:r>
            <a:r>
              <a:rPr lang="en-US" dirty="0"/>
              <a:t>://github.com/</a:t>
            </a:r>
            <a:r>
              <a:rPr lang="en-US" dirty="0" err="1"/>
              <a:t>volatilityfoundation</a:t>
            </a:r>
            <a:r>
              <a:rPr lang="en-US" dirty="0"/>
              <a:t>/volatility/wiki/Command-Reference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Volatility 3 installation in Windows (You need python 3)</a:t>
            </a:r>
          </a:p>
          <a:p>
            <a:pPr lvl="1"/>
            <a:r>
              <a:rPr lang="en-US" dirty="0"/>
              <a:t>Download AND UNPACK Volatility 3</a:t>
            </a:r>
            <a:endParaRPr lang="sv-SE" dirty="0"/>
          </a:p>
          <a:p>
            <a:pPr lvl="2"/>
            <a:r>
              <a:rPr lang="en-US" dirty="0"/>
              <a:t>From web page: </a:t>
            </a:r>
            <a:r>
              <a:rPr lang="en-US" u="sng" dirty="0">
                <a:hlinkClick r:id="rId3"/>
              </a:rPr>
              <a:t>https://www.volatilityfoundation.org/3</a:t>
            </a:r>
            <a:endParaRPr lang="sv-SE" dirty="0"/>
          </a:p>
          <a:p>
            <a:pPr lvl="2"/>
            <a:r>
              <a:rPr lang="en-US" dirty="0"/>
              <a:t>Clone from git (ensures latest version): git clone </a:t>
            </a:r>
            <a:r>
              <a:rPr lang="en-US" u="sng" dirty="0">
                <a:hlinkClick r:id="rId4"/>
              </a:rPr>
              <a:t>https://github.com/volatilityfoundation/volatility3.git</a:t>
            </a:r>
            <a:endParaRPr lang="sv-SE" dirty="0"/>
          </a:p>
          <a:p>
            <a:pPr lvl="1"/>
            <a:r>
              <a:rPr lang="en-US" dirty="0"/>
              <a:t>Install some dependencies</a:t>
            </a:r>
            <a:endParaRPr lang="sv-SE" dirty="0"/>
          </a:p>
          <a:p>
            <a:pPr lvl="2"/>
            <a:r>
              <a:rPr lang="en-US" i="1" dirty="0"/>
              <a:t>Python -m pip install </a:t>
            </a:r>
            <a:r>
              <a:rPr lang="en-US" i="1" dirty="0" err="1"/>
              <a:t>pefiles</a:t>
            </a:r>
            <a:endParaRPr lang="sv-SE" dirty="0"/>
          </a:p>
          <a:p>
            <a:pPr lvl="1"/>
            <a:r>
              <a:rPr lang="en-US" dirty="0"/>
              <a:t>Open a PowerShell terminal and navigate to the Volatility folder containing “vol.py”</a:t>
            </a:r>
            <a:endParaRPr lang="sv-SE" dirty="0"/>
          </a:p>
          <a:p>
            <a:pPr lvl="1"/>
            <a:r>
              <a:rPr lang="en-US" dirty="0"/>
              <a:t>You can now run Volatility by issuing the command </a:t>
            </a:r>
            <a:r>
              <a:rPr lang="en-US" i="1" dirty="0"/>
              <a:t>python vol.py</a:t>
            </a:r>
            <a:endParaRPr lang="sv-SE" dirty="0"/>
          </a:p>
          <a:p>
            <a:pPr lvl="1"/>
            <a:endParaRPr lang="sv-SE" dirty="0"/>
          </a:p>
          <a:p>
            <a:pPr lvl="1"/>
            <a:endParaRPr lang="sv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A4667-61C6-4273-AB16-FA87FEA229B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5C5FB44-D3A2-47FB-BF34-692D01DE580E}" type="slidenum">
              <a:rPr lang="sv-SE" smtClean="0"/>
              <a:t>29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B0294-DE6E-4DEA-A218-B2D93080E7DE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Dev by Joakim Kävrestad @ University of </a:t>
            </a:r>
            <a:r>
              <a:rPr lang="en-US" dirty="0" err="1"/>
              <a:t>Skövde</a:t>
            </a:r>
            <a:endParaRPr lang="sv-SE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1686931-B9F4-4AB4-9A95-2D8691B8653C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C8F26D7-CBF4-454E-A335-B75D323A88D3}" type="datetime1">
              <a:rPr lang="sv-SE" smtClean="0"/>
              <a:t>2023-06-09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02552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836DB-409A-489A-82A9-A396E6CCD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Workshop </a:t>
            </a:r>
            <a:r>
              <a:rPr lang="sv-SE" dirty="0" err="1"/>
              <a:t>compendium</a:t>
            </a:r>
            <a:endParaRPr lang="sv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B12F1-007B-4B93-9641-7D4AB3252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sv-SE" dirty="0" err="1"/>
              <a:t>Section</a:t>
            </a:r>
            <a:r>
              <a:rPr lang="sv-SE" dirty="0"/>
              <a:t> 1: </a:t>
            </a:r>
            <a:r>
              <a:rPr lang="sv-SE" dirty="0" err="1"/>
              <a:t>Theoretical</a:t>
            </a:r>
            <a:r>
              <a:rPr lang="sv-SE" dirty="0"/>
              <a:t> </a:t>
            </a:r>
            <a:r>
              <a:rPr lang="sv-SE" dirty="0" err="1"/>
              <a:t>concepts</a:t>
            </a:r>
            <a:endParaRPr lang="sv-SE" dirty="0"/>
          </a:p>
          <a:p>
            <a:pPr lvl="1"/>
            <a:r>
              <a:rPr lang="sv-SE" dirty="0" err="1"/>
              <a:t>Doodling</a:t>
            </a:r>
            <a:r>
              <a:rPr lang="sv-SE" dirty="0"/>
              <a:t> pages</a:t>
            </a:r>
          </a:p>
          <a:p>
            <a:pPr lvl="1"/>
            <a:r>
              <a:rPr lang="sv-SE" dirty="0" err="1"/>
              <a:t>Reflection</a:t>
            </a:r>
            <a:r>
              <a:rPr lang="sv-SE" dirty="0"/>
              <a:t> pages</a:t>
            </a:r>
          </a:p>
          <a:p>
            <a:pPr lvl="1"/>
            <a:r>
              <a:rPr lang="sv-SE" dirty="0" err="1"/>
              <a:t>We</a:t>
            </a:r>
            <a:r>
              <a:rPr lang="sv-SE" dirty="0"/>
              <a:t> </a:t>
            </a:r>
            <a:r>
              <a:rPr lang="sv-SE" dirty="0" err="1"/>
              <a:t>use</a:t>
            </a:r>
            <a:r>
              <a:rPr lang="sv-SE" dirty="0"/>
              <a:t> a </a:t>
            </a:r>
            <a:r>
              <a:rPr lang="sv-SE" dirty="0" err="1"/>
              <a:t>method</a:t>
            </a:r>
            <a:r>
              <a:rPr lang="sv-SE" dirty="0"/>
              <a:t> </a:t>
            </a:r>
            <a:r>
              <a:rPr lang="sv-SE" dirty="0" err="1"/>
              <a:t>called</a:t>
            </a:r>
            <a:r>
              <a:rPr lang="sv-SE" dirty="0"/>
              <a:t> 1-2-4-all for </a:t>
            </a:r>
            <a:r>
              <a:rPr lang="sv-SE" dirty="0" err="1"/>
              <a:t>reflections</a:t>
            </a:r>
            <a:endParaRPr lang="sv-SE" dirty="0"/>
          </a:p>
          <a:p>
            <a:r>
              <a:rPr lang="sv-SE" dirty="0" err="1"/>
              <a:t>Section</a:t>
            </a:r>
            <a:r>
              <a:rPr lang="sv-SE" dirty="0"/>
              <a:t> 2: Hands-on </a:t>
            </a:r>
            <a:r>
              <a:rPr lang="sv-SE" dirty="0" err="1"/>
              <a:t>lab</a:t>
            </a:r>
            <a:r>
              <a:rPr lang="sv-SE" dirty="0"/>
              <a:t> (</a:t>
            </a:r>
            <a:r>
              <a:rPr lang="sv-SE" dirty="0" err="1"/>
              <a:t>Only</a:t>
            </a:r>
            <a:r>
              <a:rPr lang="sv-SE" dirty="0"/>
              <a:t> digital)</a:t>
            </a:r>
          </a:p>
          <a:p>
            <a:pPr lvl="1"/>
            <a:r>
              <a:rPr lang="sv-SE" dirty="0" err="1"/>
              <a:t>Install</a:t>
            </a:r>
            <a:r>
              <a:rPr lang="sv-SE" dirty="0"/>
              <a:t> guide</a:t>
            </a:r>
          </a:p>
          <a:p>
            <a:pPr lvl="1"/>
            <a:r>
              <a:rPr lang="sv-SE" dirty="0"/>
              <a:t>Get </a:t>
            </a:r>
            <a:r>
              <a:rPr lang="sv-SE" dirty="0" err="1"/>
              <a:t>started</a:t>
            </a:r>
            <a:endParaRPr lang="sv-SE" dirty="0"/>
          </a:p>
          <a:p>
            <a:pPr lvl="1"/>
            <a:r>
              <a:rPr lang="sv-SE" dirty="0"/>
              <a:t>Mini-challenge</a:t>
            </a:r>
          </a:p>
          <a:p>
            <a:r>
              <a:rPr lang="sv-SE" dirty="0" err="1"/>
              <a:t>Section</a:t>
            </a:r>
            <a:r>
              <a:rPr lang="sv-SE" dirty="0"/>
              <a:t> 3: </a:t>
            </a:r>
            <a:r>
              <a:rPr lang="sv-SE" dirty="0" err="1"/>
              <a:t>Summary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central </a:t>
            </a:r>
            <a:r>
              <a:rPr lang="sv-SE" dirty="0" err="1"/>
              <a:t>concepts</a:t>
            </a:r>
            <a:r>
              <a:rPr lang="sv-SE" dirty="0"/>
              <a:t> (</a:t>
            </a:r>
            <a:r>
              <a:rPr lang="sv-SE" dirty="0" err="1"/>
              <a:t>only</a:t>
            </a:r>
            <a:r>
              <a:rPr lang="sv-SE" dirty="0"/>
              <a:t> digital)</a:t>
            </a:r>
          </a:p>
          <a:p>
            <a:pPr lvl="1"/>
            <a:r>
              <a:rPr lang="en-US" dirty="0"/>
              <a:t>Selected topics of Cyber Security Body of Knowledge version 1.1 (CyBOK) knowledge areas “Forensics”, “Security Operations &amp; Incident Management”, and “Malware and Attack Technologies”</a:t>
            </a:r>
          </a:p>
          <a:p>
            <a:r>
              <a:rPr lang="sv-SE" dirty="0" err="1"/>
              <a:t>Section</a:t>
            </a:r>
            <a:r>
              <a:rPr lang="sv-SE" dirty="0"/>
              <a:t> 4: </a:t>
            </a:r>
            <a:r>
              <a:rPr lang="sv-SE" dirty="0" err="1"/>
              <a:t>Reflect</a:t>
            </a:r>
            <a:r>
              <a:rPr lang="sv-SE" dirty="0"/>
              <a:t> and feedback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A4667-61C6-4273-AB16-FA87FEA229B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5C5FB44-D3A2-47FB-BF34-692D01DE580E}" type="slidenum">
              <a:rPr lang="sv-SE" smtClean="0"/>
              <a:t>3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B0294-DE6E-4DEA-A218-B2D93080E7DE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Dev by Joakim Kävrestad @ University of </a:t>
            </a:r>
            <a:r>
              <a:rPr lang="en-US" dirty="0" err="1"/>
              <a:t>Skövde</a:t>
            </a:r>
            <a:endParaRPr lang="sv-SE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1686931-B9F4-4AB4-9A95-2D8691B8653C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C8F26D7-CBF4-454E-A335-B75D323A88D3}" type="datetime1">
              <a:rPr lang="sv-SE" smtClean="0"/>
              <a:t>2023-06-09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023557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836DB-409A-489A-82A9-A396E6CCD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Volatility</a:t>
            </a:r>
            <a:r>
              <a:rPr lang="sv-SE" dirty="0"/>
              <a:t> 2.6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B12F1-007B-4B93-9641-7D4AB3252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v-SE" dirty="0" err="1"/>
              <a:t>Framework</a:t>
            </a:r>
            <a:r>
              <a:rPr lang="sv-SE" dirty="0"/>
              <a:t> </a:t>
            </a:r>
            <a:r>
              <a:rPr lang="sv-SE" dirty="0" err="1"/>
              <a:t>with</a:t>
            </a:r>
            <a:r>
              <a:rPr lang="sv-SE" dirty="0"/>
              <a:t> a set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modules</a:t>
            </a:r>
            <a:endParaRPr lang="sv-SE" dirty="0"/>
          </a:p>
          <a:p>
            <a:endParaRPr lang="sv-SE" dirty="0"/>
          </a:p>
          <a:p>
            <a:r>
              <a:rPr lang="sv-SE" dirty="0" err="1"/>
              <a:t>Executed</a:t>
            </a:r>
            <a:r>
              <a:rPr lang="sv-SE" dirty="0"/>
              <a:t> by </a:t>
            </a:r>
            <a:r>
              <a:rPr lang="sv-SE" dirty="0" err="1"/>
              <a:t>running</a:t>
            </a:r>
            <a:r>
              <a:rPr lang="sv-SE" dirty="0"/>
              <a:t> the </a:t>
            </a:r>
            <a:r>
              <a:rPr lang="sv-SE" dirty="0" err="1"/>
              <a:t>executable</a:t>
            </a:r>
            <a:r>
              <a:rPr lang="sv-SE" dirty="0"/>
              <a:t> from </a:t>
            </a:r>
            <a:r>
              <a:rPr lang="sv-SE" dirty="0" err="1"/>
              <a:t>command</a:t>
            </a:r>
            <a:r>
              <a:rPr lang="sv-SE" dirty="0"/>
              <a:t> </a:t>
            </a:r>
            <a:r>
              <a:rPr lang="sv-SE" dirty="0" err="1"/>
              <a:t>line</a:t>
            </a:r>
            <a:endParaRPr lang="sv-SE" dirty="0"/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.\volatility_2.6_win64_standalone.exe -f </a:t>
            </a:r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memdumpfilename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-–profile=”</a:t>
            </a:r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profilename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” </a:t>
            </a:r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modulename</a:t>
            </a:r>
            <a:endParaRPr lang="en-US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Verify by asking for help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.\volatility_2.6_win64_standalone.exe -h</a:t>
            </a:r>
            <a:endParaRPr lang="sv-S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sv-S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sv-SE" dirty="0"/>
          </a:p>
          <a:p>
            <a:pPr lvl="1"/>
            <a:endParaRPr lang="sv-SE" dirty="0"/>
          </a:p>
          <a:p>
            <a:pPr lvl="1"/>
            <a:endParaRPr lang="sv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A4667-61C6-4273-AB16-FA87FEA229B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5C5FB44-D3A2-47FB-BF34-692D01DE580E}" type="slidenum">
              <a:rPr lang="sv-SE" smtClean="0"/>
              <a:t>30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B0294-DE6E-4DEA-A218-B2D93080E7DE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Dev by Joakim Kävrestad @ University of </a:t>
            </a:r>
            <a:r>
              <a:rPr lang="en-US" dirty="0" err="1"/>
              <a:t>Skövde</a:t>
            </a:r>
            <a:endParaRPr lang="sv-SE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1686931-B9F4-4AB4-9A95-2D8691B8653C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C8F26D7-CBF4-454E-A335-B75D323A88D3}" type="datetime1">
              <a:rPr lang="sv-SE" smtClean="0"/>
              <a:t>2023-06-09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730234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836DB-409A-489A-82A9-A396E6CCD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Volatility</a:t>
            </a:r>
            <a:r>
              <a:rPr lang="sv-SE" dirty="0"/>
              <a:t>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B12F1-007B-4B93-9641-7D4AB3252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v-SE" dirty="0"/>
              <a:t>Script </a:t>
            </a:r>
            <a:r>
              <a:rPr lang="sv-SE" dirty="0" err="1"/>
              <a:t>that</a:t>
            </a:r>
            <a:r>
              <a:rPr lang="sv-SE" dirty="0"/>
              <a:t> calls </a:t>
            </a:r>
            <a:r>
              <a:rPr lang="sv-SE" dirty="0" err="1"/>
              <a:t>other</a:t>
            </a:r>
            <a:r>
              <a:rPr lang="sv-SE" dirty="0"/>
              <a:t> scripts (</a:t>
            </a:r>
            <a:r>
              <a:rPr lang="sv-SE" dirty="0" err="1"/>
              <a:t>modules</a:t>
            </a:r>
            <a:r>
              <a:rPr lang="sv-SE" dirty="0"/>
              <a:t>)</a:t>
            </a:r>
          </a:p>
          <a:p>
            <a:endParaRPr lang="sv-SE" dirty="0"/>
          </a:p>
          <a:p>
            <a:r>
              <a:rPr lang="sv-SE" dirty="0" err="1"/>
              <a:t>Executed</a:t>
            </a:r>
            <a:r>
              <a:rPr lang="sv-SE" dirty="0"/>
              <a:t> by </a:t>
            </a:r>
            <a:r>
              <a:rPr lang="sv-SE" dirty="0" err="1"/>
              <a:t>running</a:t>
            </a:r>
            <a:r>
              <a:rPr lang="sv-SE" dirty="0"/>
              <a:t> the </a:t>
            </a:r>
            <a:r>
              <a:rPr lang="sv-SE" dirty="0" err="1"/>
              <a:t>executable</a:t>
            </a:r>
            <a:r>
              <a:rPr lang="sv-SE" dirty="0"/>
              <a:t> from </a:t>
            </a:r>
            <a:r>
              <a:rPr lang="sv-SE" dirty="0" err="1"/>
              <a:t>command</a:t>
            </a:r>
            <a:r>
              <a:rPr lang="sv-SE" dirty="0"/>
              <a:t> </a:t>
            </a:r>
            <a:r>
              <a:rPr lang="sv-SE" dirty="0" err="1"/>
              <a:t>line</a:t>
            </a:r>
            <a:endParaRPr lang="sv-SE" dirty="0"/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Python vol.py -f </a:t>
            </a:r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memdumpfilename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modulename</a:t>
            </a:r>
            <a:endParaRPr lang="en-US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Verify by asking for help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Python vol.py -h</a:t>
            </a:r>
            <a:endParaRPr lang="sv-S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sv-SE" dirty="0"/>
          </a:p>
          <a:p>
            <a:pPr lvl="1"/>
            <a:endParaRPr lang="sv-SE" dirty="0"/>
          </a:p>
          <a:p>
            <a:pPr lvl="1"/>
            <a:endParaRPr lang="sv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A4667-61C6-4273-AB16-FA87FEA229B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5C5FB44-D3A2-47FB-BF34-692D01DE580E}" type="slidenum">
              <a:rPr lang="sv-SE" smtClean="0"/>
              <a:t>31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B0294-DE6E-4DEA-A218-B2D93080E7DE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Dev by Joakim Kävrestad @ University of </a:t>
            </a:r>
            <a:r>
              <a:rPr lang="en-US" dirty="0" err="1"/>
              <a:t>Skövde</a:t>
            </a:r>
            <a:endParaRPr lang="sv-SE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1686931-B9F4-4AB4-9A95-2D8691B8653C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C8F26D7-CBF4-454E-A335-B75D323A88D3}" type="datetime1">
              <a:rPr lang="sv-SE" smtClean="0"/>
              <a:t>2023-06-09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241452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836DB-409A-489A-82A9-A396E6CCD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Malware</a:t>
            </a:r>
            <a:r>
              <a:rPr lang="sv-SE" dirty="0"/>
              <a:t>- </a:t>
            </a:r>
            <a:r>
              <a:rPr lang="sv-SE" dirty="0" err="1"/>
              <a:t>review</a:t>
            </a:r>
            <a:endParaRPr lang="sv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B12F1-007B-4B93-9641-7D4AB3252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/>
              <a:t>Take</a:t>
            </a:r>
            <a:r>
              <a:rPr lang="sv-SE" dirty="0"/>
              <a:t> </a:t>
            </a:r>
            <a:r>
              <a:rPr lang="sv-SE" dirty="0" err="1"/>
              <a:t>two</a:t>
            </a:r>
            <a:r>
              <a:rPr lang="sv-SE" dirty="0"/>
              <a:t> </a:t>
            </a:r>
            <a:r>
              <a:rPr lang="sv-SE" dirty="0" err="1"/>
              <a:t>minutes</a:t>
            </a:r>
            <a:r>
              <a:rPr lang="sv-SE" dirty="0"/>
              <a:t> to </a:t>
            </a:r>
            <a:r>
              <a:rPr lang="sv-SE" dirty="0" err="1"/>
              <a:t>individually</a:t>
            </a:r>
            <a:r>
              <a:rPr lang="sv-SE" dirty="0"/>
              <a:t> </a:t>
            </a:r>
            <a:r>
              <a:rPr lang="sv-SE" dirty="0" err="1"/>
              <a:t>write</a:t>
            </a:r>
            <a:r>
              <a:rPr lang="sv-SE" dirty="0"/>
              <a:t> down </a:t>
            </a:r>
            <a:r>
              <a:rPr lang="sv-SE" dirty="0" err="1"/>
              <a:t>one</a:t>
            </a:r>
            <a:r>
              <a:rPr lang="sv-SE" dirty="0"/>
              <a:t> liners </a:t>
            </a:r>
            <a:r>
              <a:rPr lang="sv-SE" dirty="0" err="1"/>
              <a:t>about</a:t>
            </a:r>
            <a:r>
              <a:rPr lang="sv-SE" dirty="0"/>
              <a:t> </a:t>
            </a:r>
            <a:r>
              <a:rPr lang="sv-SE" dirty="0" err="1"/>
              <a:t>malware</a:t>
            </a:r>
            <a:endParaRPr lang="sv-SE" dirty="0"/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endParaRPr lang="sv-SE" dirty="0"/>
          </a:p>
          <a:p>
            <a:r>
              <a:rPr lang="sv-SE" dirty="0"/>
              <a:t>In </a:t>
            </a:r>
            <a:r>
              <a:rPr lang="sv-SE" dirty="0" err="1"/>
              <a:t>another</a:t>
            </a:r>
            <a:r>
              <a:rPr lang="sv-SE" dirty="0"/>
              <a:t> </a:t>
            </a:r>
            <a:r>
              <a:rPr lang="sv-SE" dirty="0" err="1"/>
              <a:t>two</a:t>
            </a:r>
            <a:r>
              <a:rPr lang="sv-SE" dirty="0"/>
              <a:t> </a:t>
            </a:r>
            <a:r>
              <a:rPr lang="sv-SE" dirty="0" err="1"/>
              <a:t>minutes</a:t>
            </a:r>
            <a:r>
              <a:rPr lang="sv-SE" dirty="0"/>
              <a:t>: </a:t>
            </a:r>
            <a:r>
              <a:rPr lang="sv-SE" dirty="0" err="1"/>
              <a:t>share</a:t>
            </a:r>
            <a:r>
              <a:rPr lang="sv-SE" dirty="0"/>
              <a:t> </a:t>
            </a:r>
            <a:r>
              <a:rPr lang="sv-SE" dirty="0" err="1"/>
              <a:t>your</a:t>
            </a:r>
            <a:r>
              <a:rPr lang="sv-SE" dirty="0"/>
              <a:t> list </a:t>
            </a:r>
            <a:r>
              <a:rPr lang="sv-SE" dirty="0" err="1"/>
              <a:t>with</a:t>
            </a:r>
            <a:r>
              <a:rPr lang="sv-SE" dirty="0"/>
              <a:t> a partner – </a:t>
            </a:r>
            <a:r>
              <a:rPr lang="sv-SE" dirty="0" err="1"/>
              <a:t>harmonize</a:t>
            </a:r>
            <a:r>
              <a:rPr lang="sv-SE" dirty="0"/>
              <a:t> the lists</a:t>
            </a:r>
          </a:p>
          <a:p>
            <a:endParaRPr lang="sv-SE" dirty="0"/>
          </a:p>
          <a:p>
            <a:r>
              <a:rPr lang="sv-SE" dirty="0"/>
              <a:t>In </a:t>
            </a:r>
            <a:r>
              <a:rPr lang="sv-SE" dirty="0" err="1"/>
              <a:t>another</a:t>
            </a:r>
            <a:r>
              <a:rPr lang="sv-SE" dirty="0"/>
              <a:t> </a:t>
            </a:r>
            <a:r>
              <a:rPr lang="sv-SE" dirty="0" err="1"/>
              <a:t>two</a:t>
            </a:r>
            <a:r>
              <a:rPr lang="sv-SE" dirty="0"/>
              <a:t> </a:t>
            </a:r>
            <a:r>
              <a:rPr lang="sv-SE" dirty="0" err="1"/>
              <a:t>minutes</a:t>
            </a:r>
            <a:r>
              <a:rPr lang="sv-SE" dirty="0"/>
              <a:t>: pair </a:t>
            </a:r>
            <a:r>
              <a:rPr lang="sv-SE" dirty="0" err="1"/>
              <a:t>with</a:t>
            </a:r>
            <a:r>
              <a:rPr lang="sv-SE" dirty="0"/>
              <a:t> </a:t>
            </a:r>
            <a:r>
              <a:rPr lang="sv-SE" dirty="0" err="1"/>
              <a:t>another</a:t>
            </a:r>
            <a:r>
              <a:rPr lang="sv-SE" dirty="0"/>
              <a:t> pair and </a:t>
            </a:r>
            <a:r>
              <a:rPr lang="sv-SE" dirty="0" err="1"/>
              <a:t>harmonize</a:t>
            </a:r>
            <a:r>
              <a:rPr lang="sv-SE" dirty="0"/>
              <a:t> the lists.</a:t>
            </a:r>
          </a:p>
          <a:p>
            <a:pPr marL="457200" lvl="1" indent="0">
              <a:buNone/>
            </a:pPr>
            <a:endParaRPr lang="sv-SE" dirty="0"/>
          </a:p>
          <a:p>
            <a:endParaRPr lang="sv-SE" dirty="0"/>
          </a:p>
          <a:p>
            <a:endParaRPr lang="sv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A4667-61C6-4273-AB16-FA87FEA229B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5C5FB44-D3A2-47FB-BF34-692D01DE580E}" type="slidenum">
              <a:rPr lang="sv-SE" smtClean="0"/>
              <a:t>32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B0294-DE6E-4DEA-A218-B2D93080E7DE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Dev by Joakim Kävrestad @ University of </a:t>
            </a:r>
            <a:r>
              <a:rPr lang="en-US" dirty="0" err="1"/>
              <a:t>Skövde</a:t>
            </a:r>
            <a:endParaRPr lang="sv-SE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1686931-B9F4-4AB4-9A95-2D8691B8653C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C8F26D7-CBF4-454E-A335-B75D323A88D3}" type="datetime1">
              <a:rPr lang="sv-SE" smtClean="0"/>
              <a:t>2023-06-09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04248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836DB-409A-489A-82A9-A396E6CCD6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/>
              <a:t>BREAK</a:t>
            </a:r>
            <a:r>
              <a:rPr lang="sv-SE" dirty="0"/>
              <a:t>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B12F1-007B-4B93-9641-7D4AB32523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endParaRPr lang="sv-SE" dirty="0"/>
          </a:p>
          <a:p>
            <a:endParaRPr lang="sv-SE" dirty="0"/>
          </a:p>
          <a:p>
            <a:endParaRPr lang="sv-SE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1686931-B9F4-4AB4-9A95-2D8691B86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F26D7-CBF4-454E-A335-B75D323A88D3}" type="datetime1">
              <a:rPr lang="sv-SE" smtClean="0"/>
              <a:t>2023-06-09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B0294-DE6E-4DEA-A218-B2D93080E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Dev by Joakim Kävrestad @ University of </a:t>
            </a:r>
            <a:r>
              <a:rPr lang="en-US" dirty="0" err="1"/>
              <a:t>Skövde</a:t>
            </a:r>
            <a:endParaRPr lang="sv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A4667-61C6-4273-AB16-FA87FEA22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5FB44-D3A2-47FB-BF34-692D01DE580E}" type="slidenum">
              <a:rPr lang="sv-SE" smtClean="0"/>
              <a:t>33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839322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836DB-409A-489A-82A9-A396E6CCD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Lab </a:t>
            </a:r>
            <a:r>
              <a:rPr lang="sv-SE" dirty="0" err="1"/>
              <a:t>time</a:t>
            </a:r>
            <a:r>
              <a:rPr lang="sv-SE" dirty="0"/>
              <a:t> – </a:t>
            </a:r>
            <a:r>
              <a:rPr lang="sv-SE" dirty="0" err="1"/>
              <a:t>quick</a:t>
            </a:r>
            <a:r>
              <a:rPr lang="sv-SE" dirty="0"/>
              <a:t> start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B12F1-007B-4B93-9641-7D4AB3252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Let’s begin with a short demo before you explore on your own. The demo is available in the compendium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A4667-61C6-4273-AB16-FA87FEA229B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5C5FB44-D3A2-47FB-BF34-692D01DE580E}" type="slidenum">
              <a:rPr lang="sv-SE" smtClean="0"/>
              <a:t>34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B0294-DE6E-4DEA-A218-B2D93080E7DE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Dev by Joakim Kävrestad @ University of </a:t>
            </a:r>
            <a:r>
              <a:rPr lang="en-US" dirty="0" err="1"/>
              <a:t>Skövde</a:t>
            </a:r>
            <a:endParaRPr lang="sv-SE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1686931-B9F4-4AB4-9A95-2D8691B8653C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C8F26D7-CBF4-454E-A335-B75D323A88D3}" type="datetime1">
              <a:rPr lang="sv-SE" smtClean="0"/>
              <a:t>2023-06-09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7906873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836DB-409A-489A-82A9-A396E6CCD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Lab </a:t>
            </a:r>
            <a:r>
              <a:rPr lang="sv-SE" dirty="0" err="1"/>
              <a:t>time</a:t>
            </a:r>
            <a:r>
              <a:rPr lang="sv-SE" dirty="0"/>
              <a:t> – Do it </a:t>
            </a:r>
            <a:r>
              <a:rPr lang="sv-SE" dirty="0" err="1"/>
              <a:t>yourself</a:t>
            </a:r>
            <a:endParaRPr lang="sv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B12F1-007B-4B93-9641-7D4AB3252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will be an exercise in finding different information nuggets with the goal of “proving” that the memory dump is indeed from a computer infected by the </a:t>
            </a:r>
            <a:r>
              <a:rPr lang="en-US" dirty="0" err="1"/>
              <a:t>Cridex</a:t>
            </a:r>
            <a:r>
              <a:rPr lang="en-US" dirty="0"/>
              <a:t> malware.</a:t>
            </a:r>
          </a:p>
          <a:p>
            <a:endParaRPr lang="en-US" dirty="0"/>
          </a:p>
          <a:p>
            <a:r>
              <a:rPr lang="en-US" dirty="0"/>
              <a:t>Instructions are in the compendium</a:t>
            </a:r>
            <a:endParaRPr lang="sv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A4667-61C6-4273-AB16-FA87FEA229B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5C5FB44-D3A2-47FB-BF34-692D01DE580E}" type="slidenum">
              <a:rPr lang="sv-SE" smtClean="0"/>
              <a:t>35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B0294-DE6E-4DEA-A218-B2D93080E7DE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Dev by Joakim Kävrestad @ University of </a:t>
            </a:r>
            <a:r>
              <a:rPr lang="en-US" dirty="0" err="1"/>
              <a:t>Skövde</a:t>
            </a:r>
            <a:endParaRPr lang="sv-SE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1686931-B9F4-4AB4-9A95-2D8691B8653C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C8F26D7-CBF4-454E-A335-B75D323A88D3}" type="datetime1">
              <a:rPr lang="sv-SE" smtClean="0"/>
              <a:t>2023-06-09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5356319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836DB-409A-489A-82A9-A396E6CCD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Reflection</a:t>
            </a:r>
            <a:endParaRPr lang="sv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B12F1-007B-4B93-9641-7D4AB3252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Go to the final page in the compendium and note down what you are bringing from today in the “reflection square”</a:t>
            </a:r>
          </a:p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A4667-61C6-4273-AB16-FA87FEA229B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5C5FB44-D3A2-47FB-BF34-692D01DE580E}" type="slidenum">
              <a:rPr lang="sv-SE" smtClean="0"/>
              <a:t>36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B0294-DE6E-4DEA-A218-B2D93080E7DE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Dev by Joakim Kävrestad @ University of </a:t>
            </a:r>
            <a:r>
              <a:rPr lang="en-US" dirty="0" err="1"/>
              <a:t>Skövde</a:t>
            </a:r>
            <a:endParaRPr lang="sv-SE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1686931-B9F4-4AB4-9A95-2D8691B8653C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C8F26D7-CBF4-454E-A335-B75D323A88D3}" type="datetime1">
              <a:rPr lang="sv-SE" smtClean="0"/>
              <a:t>2023-06-09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1929192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836DB-409A-489A-82A9-A396E6CCD6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err="1"/>
              <a:t>Thank</a:t>
            </a:r>
            <a:r>
              <a:rPr lang="sv-SE" dirty="0"/>
              <a:t> </a:t>
            </a:r>
            <a:r>
              <a:rPr lang="sv-SE" dirty="0" err="1"/>
              <a:t>you</a:t>
            </a:r>
            <a:r>
              <a:rPr lang="sv-SE" dirty="0"/>
              <a:t> for </a:t>
            </a:r>
            <a:r>
              <a:rPr lang="sv-SE" dirty="0" err="1"/>
              <a:t>today</a:t>
            </a:r>
            <a:r>
              <a:rPr lang="sv-SE" dirty="0"/>
              <a:t>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B12F1-007B-4B93-9641-7D4AB32523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endParaRPr lang="sv-SE" dirty="0"/>
          </a:p>
          <a:p>
            <a:endParaRPr lang="sv-SE" dirty="0"/>
          </a:p>
          <a:p>
            <a:endParaRPr lang="sv-SE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1686931-B9F4-4AB4-9A95-2D8691B86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F26D7-CBF4-454E-A335-B75D323A88D3}" type="datetime1">
              <a:rPr lang="sv-SE" smtClean="0"/>
              <a:t>2023-06-09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B0294-DE6E-4DEA-A218-B2D93080E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Dev by Joakim Kävrestad @ University of </a:t>
            </a:r>
            <a:r>
              <a:rPr lang="en-US" dirty="0" err="1"/>
              <a:t>Skövde</a:t>
            </a:r>
            <a:endParaRPr lang="sv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A4667-61C6-4273-AB16-FA87FEA22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5FB44-D3A2-47FB-BF34-692D01DE580E}" type="slidenum">
              <a:rPr lang="sv-SE" smtClean="0"/>
              <a:t>37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22726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836DB-409A-489A-82A9-A396E6CCD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Incident handling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B12F1-007B-4B93-9641-7D4AB3252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/>
              <a:t>Security</a:t>
            </a:r>
            <a:r>
              <a:rPr lang="sv-SE" dirty="0"/>
              <a:t> operations</a:t>
            </a:r>
          </a:p>
          <a:p>
            <a:pPr lvl="1"/>
            <a:r>
              <a:rPr lang="sv-SE" dirty="0" err="1"/>
              <a:t>Avoiding</a:t>
            </a:r>
            <a:r>
              <a:rPr lang="sv-SE" dirty="0"/>
              <a:t> bad events as far as </a:t>
            </a:r>
            <a:r>
              <a:rPr lang="sv-SE" dirty="0" err="1"/>
              <a:t>possible</a:t>
            </a:r>
            <a:r>
              <a:rPr lang="sv-SE" dirty="0"/>
              <a:t> (</a:t>
            </a:r>
            <a:r>
              <a:rPr lang="sv-SE" dirty="0" err="1"/>
              <a:t>feasible</a:t>
            </a:r>
            <a:r>
              <a:rPr lang="sv-SE" dirty="0"/>
              <a:t>)</a:t>
            </a:r>
          </a:p>
          <a:p>
            <a:pPr lvl="1"/>
            <a:r>
              <a:rPr lang="sv-SE" dirty="0" err="1"/>
              <a:t>Detecting</a:t>
            </a:r>
            <a:r>
              <a:rPr lang="sv-SE" dirty="0"/>
              <a:t> bad events </a:t>
            </a:r>
            <a:r>
              <a:rPr lang="sv-SE" dirty="0" err="1"/>
              <a:t>when</a:t>
            </a:r>
            <a:r>
              <a:rPr lang="sv-SE" dirty="0"/>
              <a:t> </a:t>
            </a:r>
            <a:r>
              <a:rPr lang="sv-SE" dirty="0" err="1"/>
              <a:t>they</a:t>
            </a:r>
            <a:r>
              <a:rPr lang="sv-SE" dirty="0"/>
              <a:t> </a:t>
            </a:r>
            <a:r>
              <a:rPr lang="sv-SE" dirty="0" err="1"/>
              <a:t>occur</a:t>
            </a:r>
            <a:endParaRPr lang="sv-SE" dirty="0"/>
          </a:p>
          <a:p>
            <a:pPr lvl="1"/>
            <a:r>
              <a:rPr lang="sv-SE" dirty="0"/>
              <a:t>Handling </a:t>
            </a:r>
            <a:r>
              <a:rPr lang="sv-SE" dirty="0" err="1"/>
              <a:t>them</a:t>
            </a:r>
            <a:r>
              <a:rPr lang="sv-SE" dirty="0"/>
              <a:t> </a:t>
            </a:r>
            <a:r>
              <a:rPr lang="sv-SE" dirty="0" err="1"/>
              <a:t>when</a:t>
            </a:r>
            <a:r>
              <a:rPr lang="sv-SE" dirty="0"/>
              <a:t> </a:t>
            </a:r>
            <a:r>
              <a:rPr lang="sv-SE" dirty="0" err="1"/>
              <a:t>they</a:t>
            </a:r>
            <a:r>
              <a:rPr lang="sv-SE" dirty="0"/>
              <a:t> </a:t>
            </a:r>
            <a:r>
              <a:rPr lang="sv-SE" dirty="0" err="1"/>
              <a:t>occur</a:t>
            </a:r>
            <a:endParaRPr lang="sv-SE" dirty="0"/>
          </a:p>
          <a:p>
            <a:pPr lvl="1"/>
            <a:endParaRPr lang="sv-SE" dirty="0"/>
          </a:p>
          <a:p>
            <a:r>
              <a:rPr lang="sv-SE" dirty="0"/>
              <a:t>Incident = bad/</a:t>
            </a:r>
            <a:r>
              <a:rPr lang="sv-SE" dirty="0" err="1"/>
              <a:t>unwanted</a:t>
            </a:r>
            <a:r>
              <a:rPr lang="sv-SE" dirty="0"/>
              <a:t>/</a:t>
            </a:r>
            <a:r>
              <a:rPr lang="sv-SE" dirty="0" err="1"/>
              <a:t>abnormal</a:t>
            </a:r>
            <a:r>
              <a:rPr lang="sv-SE" dirty="0"/>
              <a:t> event</a:t>
            </a:r>
          </a:p>
          <a:p>
            <a:endParaRPr lang="sv-SE" dirty="0"/>
          </a:p>
          <a:p>
            <a:r>
              <a:rPr lang="sv-SE" dirty="0"/>
              <a:t>A </a:t>
            </a:r>
            <a:r>
              <a:rPr lang="sv-SE" dirty="0" err="1"/>
              <a:t>response</a:t>
            </a:r>
            <a:r>
              <a:rPr lang="sv-SE" dirty="0"/>
              <a:t> process is </a:t>
            </a:r>
            <a:r>
              <a:rPr lang="sv-SE" dirty="0" err="1"/>
              <a:t>initiated</a:t>
            </a:r>
            <a:r>
              <a:rPr lang="sv-SE" dirty="0"/>
              <a:t> on </a:t>
            </a:r>
            <a:r>
              <a:rPr lang="sv-SE" dirty="0" err="1"/>
              <a:t>suspicion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an incident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A4667-61C6-4273-AB16-FA87FEA229B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5C5FB44-D3A2-47FB-BF34-692D01DE580E}" type="slidenum">
              <a:rPr lang="sv-SE" smtClean="0"/>
              <a:t>4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B0294-DE6E-4DEA-A218-B2D93080E7DE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Dev by Joakim Kävrestad @ University of </a:t>
            </a:r>
            <a:r>
              <a:rPr lang="en-US" dirty="0" err="1"/>
              <a:t>Skövde</a:t>
            </a:r>
            <a:endParaRPr lang="sv-SE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1686931-B9F4-4AB4-9A95-2D8691B8653C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C8F26D7-CBF4-454E-A335-B75D323A88D3}" type="datetime1">
              <a:rPr lang="sv-SE" smtClean="0"/>
              <a:t>2023-06-09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725125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836DB-409A-489A-82A9-A396E6CCD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Incident handling - </a:t>
            </a:r>
            <a:r>
              <a:rPr lang="sv-SE" dirty="0" err="1"/>
              <a:t>phases</a:t>
            </a:r>
            <a:endParaRPr lang="sv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B12F1-007B-4B93-9641-7D4AB3252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Prepare</a:t>
            </a:r>
          </a:p>
          <a:p>
            <a:pPr lvl="1"/>
            <a:r>
              <a:rPr lang="en-AU" dirty="0"/>
              <a:t>Ensure access to personnel</a:t>
            </a:r>
          </a:p>
          <a:p>
            <a:pPr lvl="1"/>
            <a:r>
              <a:rPr lang="en-AU" dirty="0"/>
              <a:t>Ensure resources</a:t>
            </a:r>
          </a:p>
          <a:p>
            <a:pPr lvl="1"/>
            <a:r>
              <a:rPr lang="en-AU" dirty="0"/>
              <a:t>Develop policies and guidelines</a:t>
            </a:r>
          </a:p>
          <a:p>
            <a:pPr lvl="1"/>
            <a:r>
              <a:rPr lang="en-AU" dirty="0"/>
              <a:t>Train!</a:t>
            </a:r>
          </a:p>
          <a:p>
            <a:r>
              <a:rPr lang="en-AU" dirty="0"/>
              <a:t>Handle</a:t>
            </a:r>
          </a:p>
          <a:p>
            <a:pPr lvl="1"/>
            <a:r>
              <a:rPr lang="en-AU" dirty="0"/>
              <a:t>Investigate the incident</a:t>
            </a:r>
          </a:p>
          <a:p>
            <a:pPr lvl="1"/>
            <a:r>
              <a:rPr lang="en-AU" dirty="0"/>
              <a:t>Isolate the incident</a:t>
            </a:r>
          </a:p>
          <a:p>
            <a:pPr lvl="1"/>
            <a:r>
              <a:rPr lang="en-AU" dirty="0"/>
              <a:t>Remediation</a:t>
            </a:r>
          </a:p>
          <a:p>
            <a:pPr marL="457200" lvl="1" indent="0">
              <a:buNone/>
            </a:pPr>
            <a:endParaRPr lang="sv-SE" dirty="0"/>
          </a:p>
          <a:p>
            <a:endParaRPr lang="sv-SE" dirty="0"/>
          </a:p>
          <a:p>
            <a:endParaRPr lang="sv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A4667-61C6-4273-AB16-FA87FEA229B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5C5FB44-D3A2-47FB-BF34-692D01DE580E}" type="slidenum">
              <a:rPr lang="sv-SE" smtClean="0"/>
              <a:t>5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B0294-DE6E-4DEA-A218-B2D93080E7DE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Dev by Joakim Kävrestad @ University of </a:t>
            </a:r>
            <a:r>
              <a:rPr lang="en-US" dirty="0" err="1"/>
              <a:t>Skövde</a:t>
            </a:r>
            <a:endParaRPr lang="sv-SE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1686931-B9F4-4AB4-9A95-2D8691B8653C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C8F26D7-CBF4-454E-A335-B75D323A88D3}" type="datetime1">
              <a:rPr lang="sv-SE" smtClean="0"/>
              <a:t>2023-06-09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610848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836DB-409A-489A-82A9-A396E6CCD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Incident handling - </a:t>
            </a:r>
            <a:r>
              <a:rPr lang="sv-SE" dirty="0" err="1"/>
              <a:t>phases</a:t>
            </a:r>
            <a:endParaRPr lang="sv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B12F1-007B-4B93-9641-7D4AB3252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Follow-up</a:t>
            </a:r>
          </a:p>
          <a:p>
            <a:pPr lvl="1"/>
            <a:r>
              <a:rPr lang="en-AU" dirty="0"/>
              <a:t>Lessons learned –&gt; feedback to preparation</a:t>
            </a:r>
          </a:p>
          <a:p>
            <a:pPr lvl="1"/>
            <a:r>
              <a:rPr lang="en-AU" dirty="0"/>
              <a:t>Legal aftermath</a:t>
            </a:r>
          </a:p>
          <a:p>
            <a:pPr lvl="1"/>
            <a:r>
              <a:rPr lang="en-AU" dirty="0"/>
              <a:t>Attribution</a:t>
            </a:r>
          </a:p>
          <a:p>
            <a:pPr lvl="1"/>
            <a:endParaRPr lang="en-AU" dirty="0"/>
          </a:p>
          <a:p>
            <a:r>
              <a:rPr lang="en-AU" dirty="0"/>
              <a:t>Memory analysis</a:t>
            </a:r>
          </a:p>
          <a:p>
            <a:pPr lvl="1"/>
            <a:r>
              <a:rPr lang="en-AU" dirty="0"/>
              <a:t>Figure out the nature of an incident (handle)</a:t>
            </a:r>
          </a:p>
          <a:p>
            <a:pPr lvl="1"/>
            <a:r>
              <a:rPr lang="en-AU" dirty="0"/>
              <a:t>Attribution</a:t>
            </a:r>
          </a:p>
          <a:p>
            <a:pPr lvl="1"/>
            <a:r>
              <a:rPr lang="en-AU" dirty="0"/>
              <a:t>Forensic artefacts for legal processing</a:t>
            </a:r>
          </a:p>
          <a:p>
            <a:pPr marL="457200" lvl="1" indent="0">
              <a:buNone/>
            </a:pPr>
            <a:endParaRPr lang="sv-SE" dirty="0"/>
          </a:p>
          <a:p>
            <a:endParaRPr lang="sv-SE" dirty="0"/>
          </a:p>
          <a:p>
            <a:endParaRPr lang="sv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A4667-61C6-4273-AB16-FA87FEA229B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5C5FB44-D3A2-47FB-BF34-692D01DE580E}" type="slidenum">
              <a:rPr lang="sv-SE" smtClean="0"/>
              <a:t>6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B0294-DE6E-4DEA-A218-B2D93080E7DE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Dev by Joakim Kävrestad @ University of </a:t>
            </a:r>
            <a:r>
              <a:rPr lang="en-US" dirty="0" err="1"/>
              <a:t>Skövde</a:t>
            </a:r>
            <a:endParaRPr lang="sv-SE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1686931-B9F4-4AB4-9A95-2D8691B8653C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C8F26D7-CBF4-454E-A335-B75D323A88D3}" type="datetime1">
              <a:rPr lang="sv-SE" smtClean="0"/>
              <a:t>2023-06-09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030860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836DB-409A-489A-82A9-A396E6CCD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Incident handling - </a:t>
            </a:r>
            <a:r>
              <a:rPr lang="sv-SE" dirty="0" err="1"/>
              <a:t>review</a:t>
            </a:r>
            <a:endParaRPr lang="sv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B12F1-007B-4B93-9641-7D4AB3252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/>
              <a:t>Take</a:t>
            </a:r>
            <a:r>
              <a:rPr lang="sv-SE" dirty="0"/>
              <a:t> </a:t>
            </a:r>
            <a:r>
              <a:rPr lang="sv-SE" dirty="0" err="1"/>
              <a:t>two</a:t>
            </a:r>
            <a:r>
              <a:rPr lang="sv-SE" dirty="0"/>
              <a:t> </a:t>
            </a:r>
            <a:r>
              <a:rPr lang="sv-SE" dirty="0" err="1"/>
              <a:t>minutes</a:t>
            </a:r>
            <a:r>
              <a:rPr lang="sv-SE" dirty="0"/>
              <a:t> to </a:t>
            </a:r>
            <a:r>
              <a:rPr lang="sv-SE" dirty="0" err="1"/>
              <a:t>individually</a:t>
            </a:r>
            <a:r>
              <a:rPr lang="sv-SE" dirty="0"/>
              <a:t> </a:t>
            </a:r>
            <a:r>
              <a:rPr lang="sv-SE" dirty="0" err="1"/>
              <a:t>write</a:t>
            </a:r>
            <a:r>
              <a:rPr lang="sv-SE" dirty="0"/>
              <a:t> down </a:t>
            </a:r>
            <a:r>
              <a:rPr lang="sv-SE" dirty="0" err="1"/>
              <a:t>one</a:t>
            </a:r>
            <a:r>
              <a:rPr lang="sv-SE" dirty="0"/>
              <a:t> liners </a:t>
            </a:r>
            <a:r>
              <a:rPr lang="sv-SE" dirty="0" err="1"/>
              <a:t>about</a:t>
            </a:r>
            <a:r>
              <a:rPr lang="sv-SE" dirty="0"/>
              <a:t> incident handling</a:t>
            </a:r>
          </a:p>
          <a:p>
            <a:pPr marL="0" indent="0">
              <a:buNone/>
            </a:pPr>
            <a:endParaRPr lang="sv-SE" dirty="0"/>
          </a:p>
          <a:p>
            <a:r>
              <a:rPr lang="sv-SE" dirty="0"/>
              <a:t>In </a:t>
            </a:r>
            <a:r>
              <a:rPr lang="sv-SE" dirty="0" err="1"/>
              <a:t>another</a:t>
            </a:r>
            <a:r>
              <a:rPr lang="sv-SE" dirty="0"/>
              <a:t> </a:t>
            </a:r>
            <a:r>
              <a:rPr lang="sv-SE" dirty="0" err="1"/>
              <a:t>two</a:t>
            </a:r>
            <a:r>
              <a:rPr lang="sv-SE" dirty="0"/>
              <a:t> </a:t>
            </a:r>
            <a:r>
              <a:rPr lang="sv-SE" dirty="0" err="1"/>
              <a:t>minutes</a:t>
            </a:r>
            <a:r>
              <a:rPr lang="sv-SE" dirty="0"/>
              <a:t>: </a:t>
            </a:r>
            <a:r>
              <a:rPr lang="sv-SE" dirty="0" err="1"/>
              <a:t>share</a:t>
            </a:r>
            <a:r>
              <a:rPr lang="sv-SE" dirty="0"/>
              <a:t> </a:t>
            </a:r>
            <a:r>
              <a:rPr lang="sv-SE" dirty="0" err="1"/>
              <a:t>your</a:t>
            </a:r>
            <a:r>
              <a:rPr lang="sv-SE" dirty="0"/>
              <a:t> list </a:t>
            </a:r>
            <a:r>
              <a:rPr lang="sv-SE" dirty="0" err="1"/>
              <a:t>with</a:t>
            </a:r>
            <a:r>
              <a:rPr lang="sv-SE" dirty="0"/>
              <a:t> a partner – </a:t>
            </a:r>
            <a:r>
              <a:rPr lang="sv-SE" dirty="0" err="1"/>
              <a:t>harmonize</a:t>
            </a:r>
            <a:r>
              <a:rPr lang="sv-SE" dirty="0"/>
              <a:t> the lists</a:t>
            </a:r>
          </a:p>
          <a:p>
            <a:endParaRPr lang="sv-SE" dirty="0"/>
          </a:p>
          <a:p>
            <a:r>
              <a:rPr lang="sv-SE" dirty="0"/>
              <a:t>In </a:t>
            </a:r>
            <a:r>
              <a:rPr lang="sv-SE" dirty="0" err="1"/>
              <a:t>another</a:t>
            </a:r>
            <a:r>
              <a:rPr lang="sv-SE" dirty="0"/>
              <a:t> </a:t>
            </a:r>
            <a:r>
              <a:rPr lang="sv-SE" dirty="0" err="1"/>
              <a:t>two</a:t>
            </a:r>
            <a:r>
              <a:rPr lang="sv-SE" dirty="0"/>
              <a:t> </a:t>
            </a:r>
            <a:r>
              <a:rPr lang="sv-SE" dirty="0" err="1"/>
              <a:t>minutes</a:t>
            </a:r>
            <a:r>
              <a:rPr lang="sv-SE" dirty="0"/>
              <a:t>: pair </a:t>
            </a:r>
            <a:r>
              <a:rPr lang="sv-SE" dirty="0" err="1"/>
              <a:t>with</a:t>
            </a:r>
            <a:r>
              <a:rPr lang="sv-SE" dirty="0"/>
              <a:t> </a:t>
            </a:r>
            <a:r>
              <a:rPr lang="sv-SE" dirty="0" err="1"/>
              <a:t>another</a:t>
            </a:r>
            <a:r>
              <a:rPr lang="sv-SE" dirty="0"/>
              <a:t> pair and </a:t>
            </a:r>
            <a:r>
              <a:rPr lang="sv-SE" dirty="0" err="1"/>
              <a:t>harmonize</a:t>
            </a:r>
            <a:r>
              <a:rPr lang="sv-SE" dirty="0"/>
              <a:t> the lists.</a:t>
            </a:r>
          </a:p>
          <a:p>
            <a:pPr marL="457200" lvl="1" indent="0">
              <a:buNone/>
            </a:pPr>
            <a:endParaRPr lang="sv-SE" dirty="0"/>
          </a:p>
          <a:p>
            <a:endParaRPr lang="sv-SE" dirty="0"/>
          </a:p>
          <a:p>
            <a:endParaRPr lang="sv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A4667-61C6-4273-AB16-FA87FEA229B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5C5FB44-D3A2-47FB-BF34-692D01DE580E}" type="slidenum">
              <a:rPr lang="sv-SE" smtClean="0"/>
              <a:t>7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B0294-DE6E-4DEA-A218-B2D93080E7DE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Dev by Joakim Kävrestad @ University of </a:t>
            </a:r>
            <a:r>
              <a:rPr lang="en-US" dirty="0" err="1"/>
              <a:t>Skövde</a:t>
            </a:r>
            <a:endParaRPr lang="sv-SE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1686931-B9F4-4AB4-9A95-2D8691B8653C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C8F26D7-CBF4-454E-A335-B75D323A88D3}" type="datetime1">
              <a:rPr lang="sv-SE" smtClean="0"/>
              <a:t>2023-06-09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08136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836DB-409A-489A-82A9-A396E6CCD6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/>
              <a:t>Let’s move on!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B12F1-007B-4B93-9641-7D4AB32523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endParaRPr lang="sv-SE" dirty="0"/>
          </a:p>
          <a:p>
            <a:endParaRPr lang="sv-SE" dirty="0"/>
          </a:p>
          <a:p>
            <a:endParaRPr lang="sv-SE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1686931-B9F4-4AB4-9A95-2D8691B86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F26D7-CBF4-454E-A335-B75D323A88D3}" type="datetime1">
              <a:rPr lang="sv-SE" smtClean="0"/>
              <a:t>2023-06-09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B0294-DE6E-4DEA-A218-B2D93080E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Dev by Joakim Kävrestad @ University of </a:t>
            </a:r>
            <a:r>
              <a:rPr lang="en-US" dirty="0" err="1"/>
              <a:t>Skövde</a:t>
            </a:r>
            <a:endParaRPr lang="sv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A4667-61C6-4273-AB16-FA87FEA22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5FB44-D3A2-47FB-BF34-692D01DE580E}" type="slidenum">
              <a:rPr lang="sv-SE" smtClean="0"/>
              <a:t>8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623983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836DB-409A-489A-82A9-A396E6CCD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Data in </a:t>
            </a:r>
            <a:r>
              <a:rPr lang="sv-SE" dirty="0" err="1"/>
              <a:t>memory</a:t>
            </a:r>
            <a:endParaRPr lang="sv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B12F1-007B-4B93-9641-7D4AB3252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Running memory holds information relating to what the computer is currently up to</a:t>
            </a:r>
          </a:p>
          <a:p>
            <a:endParaRPr lang="en-AU" dirty="0"/>
          </a:p>
          <a:p>
            <a:r>
              <a:rPr lang="en-AU" dirty="0"/>
              <a:t>Volatile</a:t>
            </a:r>
          </a:p>
          <a:p>
            <a:pPr lvl="1"/>
            <a:r>
              <a:rPr lang="en-AU" dirty="0"/>
              <a:t>Temporary</a:t>
            </a:r>
          </a:p>
          <a:p>
            <a:pPr lvl="1"/>
            <a:r>
              <a:rPr lang="en-AU" dirty="0"/>
              <a:t>Removed on power-cycle</a:t>
            </a:r>
          </a:p>
          <a:p>
            <a:endParaRPr lang="en-AU" dirty="0"/>
          </a:p>
          <a:p>
            <a:r>
              <a:rPr lang="en-AU" dirty="0"/>
              <a:t>Recent</a:t>
            </a:r>
          </a:p>
          <a:p>
            <a:pPr lvl="1"/>
            <a:r>
              <a:rPr lang="en-AU" dirty="0"/>
              <a:t>Put there since last boot</a:t>
            </a:r>
          </a:p>
          <a:p>
            <a:endParaRPr lang="sv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A4667-61C6-4273-AB16-FA87FEA229B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5C5FB44-D3A2-47FB-BF34-692D01DE580E}" type="slidenum">
              <a:rPr lang="sv-SE" smtClean="0"/>
              <a:t>9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B0294-DE6E-4DEA-A218-B2D93080E7DE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Dev by Joakim Kävrestad @ University of </a:t>
            </a:r>
            <a:r>
              <a:rPr lang="en-US" dirty="0" err="1"/>
              <a:t>Skövde</a:t>
            </a:r>
            <a:endParaRPr lang="sv-SE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1686931-B9F4-4AB4-9A95-2D8691B8653C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C8F26D7-CBF4-454E-A335-B75D323A88D3}" type="datetime1">
              <a:rPr lang="sv-SE" smtClean="0"/>
              <a:t>2023-06-09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618197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1741</Words>
  <Application>Microsoft Office PowerPoint</Application>
  <PresentationFormat>Widescreen</PresentationFormat>
  <Paragraphs>383</Paragraphs>
  <Slides>37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2" baseType="lpstr">
      <vt:lpstr>Arial</vt:lpstr>
      <vt:lpstr>Calibri</vt:lpstr>
      <vt:lpstr>Calibri Light</vt:lpstr>
      <vt:lpstr>Courier New</vt:lpstr>
      <vt:lpstr>Office Theme</vt:lpstr>
      <vt:lpstr>Memory analysis workshop</vt:lpstr>
      <vt:lpstr>Agenda</vt:lpstr>
      <vt:lpstr>Workshop compendium</vt:lpstr>
      <vt:lpstr>Incident handling</vt:lpstr>
      <vt:lpstr>Incident handling - phases</vt:lpstr>
      <vt:lpstr>Incident handling - phases</vt:lpstr>
      <vt:lpstr>Incident handling - review</vt:lpstr>
      <vt:lpstr>Let’s move on!</vt:lpstr>
      <vt:lpstr>Data in memory</vt:lpstr>
      <vt:lpstr>Data in memory – special cases</vt:lpstr>
      <vt:lpstr>Data in memory</vt:lpstr>
      <vt:lpstr>Data in memory – simplified paging</vt:lpstr>
      <vt:lpstr>Data in memory</vt:lpstr>
      <vt:lpstr>Data in memory</vt:lpstr>
      <vt:lpstr>Memory- review</vt:lpstr>
      <vt:lpstr>Moving on</vt:lpstr>
      <vt:lpstr>Malware</vt:lpstr>
      <vt:lpstr>Malware – what they do</vt:lpstr>
      <vt:lpstr>Malware – how they spread</vt:lpstr>
      <vt:lpstr>Malware – how they hide</vt:lpstr>
      <vt:lpstr>Malware- review</vt:lpstr>
      <vt:lpstr>Moving on</vt:lpstr>
      <vt:lpstr>Memory analysis with Volatility</vt:lpstr>
      <vt:lpstr>Memory analysis with Volatility</vt:lpstr>
      <vt:lpstr>Memory analysis with Volatility</vt:lpstr>
      <vt:lpstr>Memory analysis with Volatility</vt:lpstr>
      <vt:lpstr>Memory analysis with Volatility</vt:lpstr>
      <vt:lpstr>Memory analysis with Volatility</vt:lpstr>
      <vt:lpstr>Volatility– set up</vt:lpstr>
      <vt:lpstr>Volatility 2.6</vt:lpstr>
      <vt:lpstr>Volatility 3</vt:lpstr>
      <vt:lpstr>Malware- review</vt:lpstr>
      <vt:lpstr>BREAK!</vt:lpstr>
      <vt:lpstr>Lab time – quick start</vt:lpstr>
      <vt:lpstr>Lab time – Do it yourself</vt:lpstr>
      <vt:lpstr>Reflection</vt:lpstr>
      <vt:lpstr>Thank you for today!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Memory analysis workshop</dc:title>
  <dc:creator>Joakim Kävrestad</dc:creator>
  <cp:lastModifiedBy>Joakim Kävrestad</cp:lastModifiedBy>
  <cp:revision>20</cp:revision>
  <dcterms:created xsi:type="dcterms:W3CDTF">2022-10-21T13:35:47Z</dcterms:created>
  <dcterms:modified xsi:type="dcterms:W3CDTF">2023-06-09T07:25:40Z</dcterms:modified>
</cp:coreProperties>
</file>