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82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947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636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9344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379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56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610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102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58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20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874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233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04-Aug-24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24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303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841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156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04-Aug-24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682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69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04-Aug-24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4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864037" y="2252283"/>
            <a:ext cx="8612366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latin typeface="Perpetua" panose="02020502060401020303" pitchFamily="18" charset="0"/>
                <a:ea typeface="Asar" pitchFamily="34" charset="-122"/>
                <a:cs typeface="Asar" pitchFamily="34" charset="-120"/>
              </a:rPr>
              <a:t>REBEL FOODS ANALYSIS</a:t>
            </a:r>
            <a:endParaRPr lang="en-US" sz="6707" dirty="0">
              <a:latin typeface="Perpetua" panose="02020502060401020303" pitchFamily="18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864037" y="3884890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Welcome to our presentation on applying strategic frameworks to analyze the leading snack food brand, Rebel. We'll dive deep into their business, market position, and growth opportunities.</a:t>
            </a:r>
            <a:endParaRPr lang="en-US" sz="1944" dirty="0"/>
          </a:p>
        </p:txBody>
      </p:sp>
      <p:sp>
        <p:nvSpPr>
          <p:cNvPr id="10" name="Text 4"/>
          <p:cNvSpPr/>
          <p:nvPr/>
        </p:nvSpPr>
        <p:spPr>
          <a:xfrm>
            <a:off x="6032810" y="7270595"/>
            <a:ext cx="2765432" cy="624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latin typeface="Asar" pitchFamily="34" charset="0"/>
                <a:ea typeface="Asar" pitchFamily="34" charset="-122"/>
                <a:cs typeface="Asar" pitchFamily="34" charset="-120"/>
              </a:rPr>
              <a:t>by Kavin Sathya</a:t>
            </a:r>
            <a:endParaRPr lang="en-US" sz="243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/>
          <p:cNvSpPr/>
          <p:nvPr/>
        </p:nvSpPr>
        <p:spPr>
          <a:xfrm>
            <a:off x="6350437" y="295132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7" name="Text 2"/>
          <p:cNvSpPr/>
          <p:nvPr/>
        </p:nvSpPr>
        <p:spPr>
          <a:xfrm>
            <a:off x="1354690" y="4939990"/>
            <a:ext cx="7415927" cy="2412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Thank you for your time and attention. We hope this presentation has provided you with a comprehensive understanding of Rebel's strategic positioning and the various frameworks used to analyze its business. </a:t>
            </a:r>
            <a:endParaRPr lang="en-US" sz="1944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91" y="1592504"/>
            <a:ext cx="4869180" cy="27389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318" y="2470071"/>
            <a:ext cx="4869180" cy="32461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52886" y="2298417"/>
            <a:ext cx="6640734" cy="13642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000" dirty="0">
                <a:latin typeface="Angsana New" panose="020B0502040204020203" pitchFamily="18" charset="-34"/>
                <a:ea typeface="Calibri" panose="020F0502020204030204" pitchFamily="34" charset="0"/>
                <a:cs typeface="Angsana New" panose="020B0502040204020203" pitchFamily="18" charset="-34"/>
              </a:rPr>
              <a:t>Introduction to Rebel</a:t>
            </a:r>
          </a:p>
        </p:txBody>
      </p:sp>
      <p:sp>
        <p:nvSpPr>
          <p:cNvPr id="7" name="Text 2"/>
          <p:cNvSpPr/>
          <p:nvPr/>
        </p:nvSpPr>
        <p:spPr>
          <a:xfrm>
            <a:off x="852886" y="3272957"/>
            <a:ext cx="7415927" cy="17116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2400" dirty="0">
                <a:latin typeface="Asar" pitchFamily="34" charset="0"/>
                <a:ea typeface="Asar" pitchFamily="34" charset="-122"/>
                <a:cs typeface="Asar" pitchFamily="34" charset="-120"/>
              </a:rPr>
              <a:t>Rebel is a rapidly growing Indian food tech company that operates a network of cloud kitchens and food brands. They are transforming the way people discover and enjoy delicious, affordable meals.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17100" y="1463836"/>
            <a:ext cx="972502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000" dirty="0">
                <a:latin typeface="Angsana New" panose="02020603050405020304" pitchFamily="18" charset="-34"/>
                <a:ea typeface="Asar" pitchFamily="34" charset="-122"/>
                <a:cs typeface="Angsana New" panose="02020603050405020304" pitchFamily="18" charset="-34"/>
              </a:rPr>
              <a:t>Porter's Five Forces Analysis of Rebel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ext 2"/>
          <p:cNvSpPr/>
          <p:nvPr/>
        </p:nvSpPr>
        <p:spPr>
          <a:xfrm>
            <a:off x="617100" y="254022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Asar" pitchFamily="34" charset="0"/>
                <a:ea typeface="Asar" pitchFamily="34" charset="-122"/>
                <a:cs typeface="Asar" pitchFamily="34" charset="-120"/>
              </a:rPr>
              <a:t>Supplier Power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617100" y="3196590"/>
            <a:ext cx="3684746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Rebel's strong supply chain and vendor relationships give them leverage over suppliers.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4394500" y="254022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Asar" pitchFamily="34" charset="0"/>
                <a:ea typeface="Asar" pitchFamily="34" charset="-122"/>
                <a:cs typeface="Asar" pitchFamily="34" charset="-120"/>
              </a:rPr>
              <a:t>Buyer Power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4394500" y="3197633"/>
            <a:ext cx="3684746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Rebel's diverse customer base and brand loyalty reduce buyer power.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8171900" y="254022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Asar" pitchFamily="34" charset="0"/>
                <a:ea typeface="Asar" pitchFamily="34" charset="-122"/>
                <a:cs typeface="Asar" pitchFamily="34" charset="-120"/>
              </a:rPr>
              <a:t>Competitive Rivalry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8171901" y="3197633"/>
            <a:ext cx="3684746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Rebel faces intense competition from other food delivery platforms and cloud kitchens.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439" y="2398990"/>
            <a:ext cx="4937403" cy="34315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68668" y="955119"/>
            <a:ext cx="6069806" cy="686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4"/>
              </a:lnSpc>
              <a:buNone/>
            </a:pPr>
            <a:r>
              <a:rPr lang="en-US" sz="6000" dirty="0">
                <a:latin typeface="Angsana New" panose="02020603050405020304" pitchFamily="18" charset="-34"/>
                <a:ea typeface="Asar" pitchFamily="34" charset="-122"/>
                <a:cs typeface="Angsana New" panose="02020603050405020304" pitchFamily="18" charset="-34"/>
              </a:rPr>
              <a:t>PESTLE Analysis for Rebel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Text 4"/>
          <p:cNvSpPr/>
          <p:nvPr/>
        </p:nvSpPr>
        <p:spPr>
          <a:xfrm>
            <a:off x="1482327" y="1874877"/>
            <a:ext cx="2745343" cy="343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02"/>
              </a:lnSpc>
              <a:buFont typeface="Arial" panose="020B0604020202020204" pitchFamily="34" charset="0"/>
              <a:buChar char="•"/>
            </a:pPr>
            <a:r>
              <a:rPr lang="en-US" sz="2162" dirty="0">
                <a:latin typeface="Asar" pitchFamily="34" charset="0"/>
                <a:ea typeface="Asar" pitchFamily="34" charset="-122"/>
                <a:cs typeface="Asar" pitchFamily="34" charset="-120"/>
              </a:rPr>
              <a:t>Political</a:t>
            </a:r>
            <a:endParaRPr lang="en-US" sz="2162" dirty="0"/>
          </a:p>
        </p:txBody>
      </p:sp>
      <p:sp>
        <p:nvSpPr>
          <p:cNvPr id="10" name="Text 5"/>
          <p:cNvSpPr/>
          <p:nvPr/>
        </p:nvSpPr>
        <p:spPr>
          <a:xfrm>
            <a:off x="1482327" y="2269508"/>
            <a:ext cx="6893004" cy="351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7"/>
              </a:lnSpc>
              <a:buNone/>
            </a:pPr>
            <a:r>
              <a:rPr lang="en-US" sz="1729" dirty="0">
                <a:latin typeface="Asar" pitchFamily="34" charset="0"/>
                <a:ea typeface="Asar" pitchFamily="34" charset="-122"/>
                <a:cs typeface="Asar" pitchFamily="34" charset="-120"/>
              </a:rPr>
              <a:t>Favorable government policies supporting startups and digitization.</a:t>
            </a:r>
            <a:endParaRPr lang="en-US" sz="1729" dirty="0"/>
          </a:p>
        </p:txBody>
      </p:sp>
      <p:sp>
        <p:nvSpPr>
          <p:cNvPr id="13" name="Text 8"/>
          <p:cNvSpPr/>
          <p:nvPr/>
        </p:nvSpPr>
        <p:spPr>
          <a:xfrm>
            <a:off x="1482326" y="2779395"/>
            <a:ext cx="2745343" cy="343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02"/>
              </a:lnSpc>
              <a:buFont typeface="Arial" panose="020B0604020202020204" pitchFamily="34" charset="0"/>
              <a:buChar char="•"/>
            </a:pPr>
            <a:r>
              <a:rPr lang="en-US" sz="2162" dirty="0">
                <a:latin typeface="Asar" pitchFamily="34" charset="0"/>
                <a:ea typeface="Asar" pitchFamily="34" charset="-122"/>
                <a:cs typeface="Asar" pitchFamily="34" charset="-120"/>
              </a:rPr>
              <a:t>Economic</a:t>
            </a:r>
            <a:endParaRPr lang="en-US" sz="2162" dirty="0"/>
          </a:p>
        </p:txBody>
      </p:sp>
      <p:sp>
        <p:nvSpPr>
          <p:cNvPr id="14" name="Text 9"/>
          <p:cNvSpPr/>
          <p:nvPr/>
        </p:nvSpPr>
        <p:spPr>
          <a:xfrm>
            <a:off x="1482328" y="3147060"/>
            <a:ext cx="6893004" cy="351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7"/>
              </a:lnSpc>
              <a:buNone/>
            </a:pPr>
            <a:r>
              <a:rPr lang="en-US" sz="1729" dirty="0">
                <a:latin typeface="Asar" pitchFamily="34" charset="0"/>
                <a:ea typeface="Asar" pitchFamily="34" charset="-122"/>
                <a:cs typeface="Asar" pitchFamily="34" charset="-120"/>
              </a:rPr>
              <a:t>Rising disposable incomes and growing demand for convenience foods.</a:t>
            </a:r>
            <a:endParaRPr lang="en-US" sz="1729" dirty="0"/>
          </a:p>
        </p:txBody>
      </p:sp>
      <p:sp>
        <p:nvSpPr>
          <p:cNvPr id="17" name="Text 12"/>
          <p:cNvSpPr/>
          <p:nvPr/>
        </p:nvSpPr>
        <p:spPr>
          <a:xfrm>
            <a:off x="1482328" y="4520915"/>
            <a:ext cx="2745343" cy="343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02"/>
              </a:lnSpc>
              <a:buFont typeface="Arial" panose="020B0604020202020204" pitchFamily="34" charset="0"/>
              <a:buChar char="•"/>
            </a:pPr>
            <a:r>
              <a:rPr lang="en-US" sz="2162" dirty="0">
                <a:latin typeface="Asar" pitchFamily="34" charset="0"/>
                <a:ea typeface="Asar" pitchFamily="34" charset="-122"/>
                <a:cs typeface="Asar" pitchFamily="34" charset="-120"/>
              </a:rPr>
              <a:t>Technological</a:t>
            </a:r>
            <a:endParaRPr lang="en-US" sz="2162" dirty="0"/>
          </a:p>
        </p:txBody>
      </p:sp>
      <p:sp>
        <p:nvSpPr>
          <p:cNvPr id="18" name="Text 13"/>
          <p:cNvSpPr/>
          <p:nvPr/>
        </p:nvSpPr>
        <p:spPr>
          <a:xfrm>
            <a:off x="1482323" y="4891626"/>
            <a:ext cx="6893004" cy="3405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67"/>
              </a:lnSpc>
              <a:buNone/>
            </a:pPr>
            <a:r>
              <a:rPr lang="en-US" sz="1729" dirty="0">
                <a:latin typeface="Asar" pitchFamily="34" charset="0"/>
                <a:ea typeface="Asar" pitchFamily="34" charset="-122"/>
                <a:cs typeface="Asar" pitchFamily="34" charset="-120"/>
              </a:rPr>
              <a:t>Advancements in cloud kitchens, AI-driven operations, and online ordering</a:t>
            </a:r>
          </a:p>
        </p:txBody>
      </p:sp>
      <p:sp>
        <p:nvSpPr>
          <p:cNvPr id="21" name="Text 16"/>
          <p:cNvSpPr/>
          <p:nvPr/>
        </p:nvSpPr>
        <p:spPr>
          <a:xfrm>
            <a:off x="1482328" y="5781936"/>
            <a:ext cx="2745343" cy="343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02"/>
              </a:lnSpc>
              <a:buFont typeface="Arial" panose="020B0604020202020204" pitchFamily="34" charset="0"/>
              <a:buChar char="•"/>
            </a:pPr>
            <a:r>
              <a:rPr lang="en-US" sz="2162" dirty="0">
                <a:latin typeface="Asar" pitchFamily="34" charset="0"/>
                <a:ea typeface="Asar" pitchFamily="34" charset="-122"/>
                <a:cs typeface="Asar" pitchFamily="34" charset="-120"/>
              </a:rPr>
              <a:t>Legal</a:t>
            </a:r>
            <a:endParaRPr lang="en-US" sz="2162" dirty="0"/>
          </a:p>
        </p:txBody>
      </p:sp>
      <p:sp>
        <p:nvSpPr>
          <p:cNvPr id="22" name="Text 17"/>
          <p:cNvSpPr/>
          <p:nvPr/>
        </p:nvSpPr>
        <p:spPr>
          <a:xfrm>
            <a:off x="1482328" y="6172143"/>
            <a:ext cx="6893004" cy="351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7"/>
              </a:lnSpc>
              <a:buNone/>
            </a:pPr>
            <a:r>
              <a:rPr lang="en-US" sz="1729" dirty="0">
                <a:latin typeface="Asar" pitchFamily="34" charset="0"/>
                <a:ea typeface="Asar" pitchFamily="34" charset="-122"/>
                <a:cs typeface="Asar" pitchFamily="34" charset="-120"/>
              </a:rPr>
              <a:t>Food safety regulations and compliance standards</a:t>
            </a:r>
            <a:endParaRPr lang="en-US" sz="1729" dirty="0"/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D99ABF11-2860-70FC-73FE-40CAA6DEAD17}"/>
              </a:ext>
            </a:extLst>
          </p:cNvPr>
          <p:cNvSpPr/>
          <p:nvPr/>
        </p:nvSpPr>
        <p:spPr>
          <a:xfrm>
            <a:off x="1482325" y="3630334"/>
            <a:ext cx="2745343" cy="343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02"/>
              </a:lnSpc>
              <a:buFont typeface="Arial" panose="020B0604020202020204" pitchFamily="34" charset="0"/>
              <a:buChar char="•"/>
            </a:pPr>
            <a:r>
              <a:rPr lang="en-US" sz="2162" dirty="0">
                <a:latin typeface="Asar" pitchFamily="34" charset="0"/>
                <a:ea typeface="Asar" pitchFamily="34" charset="-122"/>
                <a:cs typeface="Asar" pitchFamily="34" charset="-120"/>
              </a:rPr>
              <a:t>Social</a:t>
            </a:r>
            <a:endParaRPr lang="en-US" sz="2162" dirty="0"/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12871CB9-E70E-8D3F-5D5C-237E3EA0A4D2}"/>
              </a:ext>
            </a:extLst>
          </p:cNvPr>
          <p:cNvSpPr/>
          <p:nvPr/>
        </p:nvSpPr>
        <p:spPr>
          <a:xfrm>
            <a:off x="1482328" y="4013575"/>
            <a:ext cx="6893004" cy="351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fontAlgn="base"/>
            <a:r>
              <a:rPr lang="en-US" sz="1730" b="0" i="0" dirty="0">
                <a:effectLst/>
                <a:latin typeface="Asar"/>
              </a:rPr>
              <a:t>Changing consumer preferences towards healthy or convenient food options</a:t>
            </a: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2E807A09-E502-36EB-5C2C-0BE911C2442B}"/>
              </a:ext>
            </a:extLst>
          </p:cNvPr>
          <p:cNvSpPr/>
          <p:nvPr/>
        </p:nvSpPr>
        <p:spPr>
          <a:xfrm>
            <a:off x="1482328" y="6684829"/>
            <a:ext cx="2745343" cy="343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2702"/>
              </a:lnSpc>
              <a:buFont typeface="Arial" panose="020B0604020202020204" pitchFamily="34" charset="0"/>
              <a:buChar char="•"/>
            </a:pPr>
            <a:r>
              <a:rPr lang="en-US" sz="2162" dirty="0">
                <a:latin typeface="Asar" pitchFamily="34" charset="0"/>
                <a:ea typeface="Asar" pitchFamily="34" charset="-122"/>
                <a:cs typeface="Asar" pitchFamily="34" charset="-120"/>
              </a:rPr>
              <a:t>Environmental</a:t>
            </a:r>
            <a:endParaRPr lang="en-US" sz="2162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DA217467-7BC3-A690-569C-BDF3E394A7D3}"/>
              </a:ext>
            </a:extLst>
          </p:cNvPr>
          <p:cNvSpPr/>
          <p:nvPr/>
        </p:nvSpPr>
        <p:spPr>
          <a:xfrm>
            <a:off x="1482328" y="7134006"/>
            <a:ext cx="6893004" cy="702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fontAlgn="base"/>
            <a:r>
              <a:rPr lang="en-US" sz="1730" b="0" i="0" dirty="0">
                <a:effectLst/>
                <a:latin typeface="Asar"/>
              </a:rPr>
              <a:t>Sustainable sourcing of ingredients and packaging materials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558014" y="625200"/>
            <a:ext cx="533269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9"/>
              </a:lnSpc>
              <a:buNone/>
            </a:pPr>
            <a:r>
              <a:rPr lang="en-US" sz="4199" dirty="0">
                <a:latin typeface="Asar" pitchFamily="34" charset="0"/>
                <a:ea typeface="Asar" pitchFamily="34" charset="-122"/>
                <a:cs typeface="Asar" pitchFamily="34" charset="-120"/>
              </a:rPr>
              <a:t>SWOT Analysis of Rebel</a:t>
            </a:r>
            <a:endParaRPr lang="en-US" sz="4199" dirty="0"/>
          </a:p>
        </p:txBody>
      </p:sp>
      <p:sp>
        <p:nvSpPr>
          <p:cNvPr id="6" name="Shape 2"/>
          <p:cNvSpPr/>
          <p:nvPr/>
        </p:nvSpPr>
        <p:spPr>
          <a:xfrm>
            <a:off x="629451" y="1939989"/>
            <a:ext cx="5189815" cy="1585436"/>
          </a:xfrm>
          <a:prstGeom prst="roundRect">
            <a:avLst>
              <a:gd name="adj" fmla="val 565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801177" y="2062659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Strengths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801177" y="2440864"/>
            <a:ext cx="4748093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168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Strong brand recognition, technology-driven operations, and efficient supply chain.</a:t>
            </a:r>
            <a:endParaRPr lang="en-US" sz="1680" dirty="0"/>
          </a:p>
        </p:txBody>
      </p:sp>
      <p:sp>
        <p:nvSpPr>
          <p:cNvPr id="9" name="Shape 5"/>
          <p:cNvSpPr/>
          <p:nvPr/>
        </p:nvSpPr>
        <p:spPr>
          <a:xfrm>
            <a:off x="6552085" y="1947509"/>
            <a:ext cx="5189815" cy="1585436"/>
          </a:xfrm>
          <a:prstGeom prst="roundRect">
            <a:avLst>
              <a:gd name="adj" fmla="val 565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6"/>
          <p:cNvSpPr/>
          <p:nvPr/>
        </p:nvSpPr>
        <p:spPr>
          <a:xfrm>
            <a:off x="6728341" y="2062659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Weaknesses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6728341" y="2442998"/>
            <a:ext cx="4748093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168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Reliance on third-party delivery platforms and high customer acquisition costs.</a:t>
            </a:r>
            <a:endParaRPr lang="en-US" sz="1680" dirty="0"/>
          </a:p>
        </p:txBody>
      </p:sp>
      <p:sp>
        <p:nvSpPr>
          <p:cNvPr id="12" name="Shape 8"/>
          <p:cNvSpPr/>
          <p:nvPr/>
        </p:nvSpPr>
        <p:spPr>
          <a:xfrm>
            <a:off x="620884" y="4173702"/>
            <a:ext cx="5189815" cy="1585436"/>
          </a:xfrm>
          <a:prstGeom prst="roundRect">
            <a:avLst>
              <a:gd name="adj" fmla="val 565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801177" y="4321849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Opportunities</a:t>
            </a:r>
            <a:endParaRPr lang="en-US" sz="2100" dirty="0"/>
          </a:p>
        </p:txBody>
      </p:sp>
      <p:sp>
        <p:nvSpPr>
          <p:cNvPr id="14" name="Text 10"/>
          <p:cNvSpPr/>
          <p:nvPr/>
        </p:nvSpPr>
        <p:spPr>
          <a:xfrm>
            <a:off x="801176" y="4671603"/>
            <a:ext cx="4748093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168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Expansion into new cuisines, partnerships with celebrity chefs, and international growth.</a:t>
            </a:r>
            <a:endParaRPr lang="en-US" sz="1680" dirty="0"/>
          </a:p>
        </p:txBody>
      </p:sp>
      <p:sp>
        <p:nvSpPr>
          <p:cNvPr id="15" name="Shape 11"/>
          <p:cNvSpPr/>
          <p:nvPr/>
        </p:nvSpPr>
        <p:spPr>
          <a:xfrm>
            <a:off x="6552085" y="4165487"/>
            <a:ext cx="5189815" cy="1585436"/>
          </a:xfrm>
          <a:prstGeom prst="roundRect">
            <a:avLst>
              <a:gd name="adj" fmla="val 565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2"/>
          <p:cNvSpPr/>
          <p:nvPr/>
        </p:nvSpPr>
        <p:spPr>
          <a:xfrm>
            <a:off x="6728341" y="4321849"/>
            <a:ext cx="2666286" cy="333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Threats</a:t>
            </a:r>
            <a:endParaRPr lang="en-US" sz="2100" dirty="0"/>
          </a:p>
        </p:txBody>
      </p:sp>
      <p:sp>
        <p:nvSpPr>
          <p:cNvPr id="17" name="Text 13"/>
          <p:cNvSpPr/>
          <p:nvPr/>
        </p:nvSpPr>
        <p:spPr>
          <a:xfrm>
            <a:off x="6728340" y="4671603"/>
            <a:ext cx="4748093" cy="682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87"/>
              </a:lnSpc>
              <a:buNone/>
            </a:pPr>
            <a:r>
              <a:rPr lang="en-US" sz="1680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Intense competition, changing consumer preferences, and regulatory challenges.</a:t>
            </a:r>
            <a:endParaRPr lang="en-US" sz="16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67653" y="920623"/>
            <a:ext cx="1134891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latin typeface="Asar" pitchFamily="34" charset="0"/>
                <a:ea typeface="Asar" pitchFamily="34" charset="-122"/>
                <a:cs typeface="Asar" pitchFamily="34" charset="-120"/>
              </a:rPr>
              <a:t>Marketing Mix Model Application for Rebel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267653" y="188317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Asar" pitchFamily="34" charset="0"/>
                <a:ea typeface="Asar" pitchFamily="34" charset="-122"/>
                <a:cs typeface="Asar" pitchFamily="34" charset="-120"/>
              </a:rPr>
              <a:t>Product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267653" y="2459972"/>
            <a:ext cx="3684746" cy="15174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Rebel offers a diverse menu of high-quality, crave-worthy dishes across multiple food brands.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3952399" y="334789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Asar" pitchFamily="34" charset="0"/>
                <a:ea typeface="Asar" pitchFamily="34" charset="-122"/>
                <a:cs typeface="Asar" pitchFamily="34" charset="-120"/>
              </a:rPr>
              <a:t>Price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3913217" y="3829169"/>
            <a:ext cx="3684746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Rebel's pricing strategy aims to be affordable for the mass market while maintaining profitability.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8157427" y="46455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Asar" pitchFamily="34" charset="0"/>
                <a:ea typeface="Asar" pitchFamily="34" charset="-122"/>
                <a:cs typeface="Asar" pitchFamily="34" charset="-120"/>
              </a:rPr>
              <a:t>Promotion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8157427" y="5090281"/>
            <a:ext cx="3684746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Rebel utilizes digital marketing, influencer partnerships, and innovative loyalty programs to engage customers.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05166" y="560587"/>
            <a:ext cx="811899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latin typeface="Asar" pitchFamily="34" charset="0"/>
                <a:ea typeface="Asar" pitchFamily="34" charset="-122"/>
                <a:cs typeface="Asar" pitchFamily="34" charset="-120"/>
              </a:rPr>
              <a:t>The 3 C's Framework for Rebel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605166" y="184885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Asar" pitchFamily="34" charset="0"/>
                <a:ea typeface="Asar" pitchFamily="34" charset="-122"/>
                <a:cs typeface="Asar" pitchFamily="34" charset="-120"/>
              </a:rPr>
              <a:t>Company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605166" y="2323667"/>
            <a:ext cx="3684746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Rebel's strong brand, technology-driven operations, and innovative business model.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4664661" y="291624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Asar" pitchFamily="34" charset="0"/>
                <a:ea typeface="Asar" pitchFamily="34" charset="-122"/>
                <a:cs typeface="Asar" pitchFamily="34" charset="-120"/>
              </a:rPr>
              <a:t>Collaborators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4664661" y="3389471"/>
            <a:ext cx="3684746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Rebel's partnerships with delivery platforms, food suppliers, and technology providers.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8724157" y="378916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latin typeface="Asar" pitchFamily="34" charset="0"/>
                <a:ea typeface="Asar" pitchFamily="34" charset="-122"/>
                <a:cs typeface="Asar" pitchFamily="34" charset="-120"/>
              </a:rPr>
              <a:t>Customers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8724156" y="4332533"/>
            <a:ext cx="3684746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latin typeface="Asar" pitchFamily="34" charset="0"/>
                <a:ea typeface="Asar" pitchFamily="34" charset="-122"/>
                <a:cs typeface="Asar" pitchFamily="34" charset="-120"/>
              </a:rPr>
              <a:t>Rebel's deep understanding of their target audience's preferences and behaviors.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81" y="2255401"/>
            <a:ext cx="4958239" cy="371867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25778" y="751761"/>
            <a:ext cx="7665244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9"/>
              </a:lnSpc>
              <a:buNone/>
            </a:pPr>
            <a:r>
              <a:rPr lang="en-US" sz="4159" dirty="0">
                <a:latin typeface="Asar" pitchFamily="34" charset="0"/>
                <a:ea typeface="Asar" pitchFamily="34" charset="-122"/>
                <a:cs typeface="Asar" pitchFamily="34" charset="-120"/>
              </a:rPr>
              <a:t>Product Life Cycle Analysis </a:t>
            </a:r>
          </a:p>
          <a:p>
            <a:pPr marL="0" indent="0">
              <a:lnSpc>
                <a:spcPts val="5199"/>
              </a:lnSpc>
              <a:buNone/>
            </a:pPr>
            <a:r>
              <a:rPr lang="en-US" sz="4159" dirty="0">
                <a:latin typeface="Asar" pitchFamily="34" charset="0"/>
                <a:ea typeface="Asar" pitchFamily="34" charset="-122"/>
                <a:cs typeface="Asar" pitchFamily="34" charset="-120"/>
              </a:rPr>
              <a:t>for Rebel</a:t>
            </a:r>
            <a:endParaRPr lang="en-US" sz="4159" dirty="0"/>
          </a:p>
        </p:txBody>
      </p:sp>
      <p:sp>
        <p:nvSpPr>
          <p:cNvPr id="10" name="Text 5"/>
          <p:cNvSpPr/>
          <p:nvPr/>
        </p:nvSpPr>
        <p:spPr>
          <a:xfrm>
            <a:off x="6469618" y="2705814"/>
            <a:ext cx="14585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endParaRPr lang="en-US" sz="2495" dirty="0"/>
          </a:p>
        </p:txBody>
      </p:sp>
      <p:sp>
        <p:nvSpPr>
          <p:cNvPr id="11" name="Text 6"/>
          <p:cNvSpPr/>
          <p:nvPr/>
        </p:nvSpPr>
        <p:spPr>
          <a:xfrm>
            <a:off x="6225778" y="243518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99"/>
              </a:lnSpc>
              <a:buFont typeface="Arial" panose="020B0604020202020204" pitchFamily="34" charset="0"/>
              <a:buChar char="•"/>
            </a:pPr>
            <a:r>
              <a:rPr lang="en-US" sz="2080" dirty="0">
                <a:latin typeface="Asar" pitchFamily="34" charset="0"/>
                <a:ea typeface="Asar" pitchFamily="34" charset="-122"/>
                <a:cs typeface="Asar" pitchFamily="34" charset="-120"/>
              </a:rPr>
              <a:t>Introduction</a:t>
            </a:r>
            <a:endParaRPr lang="en-US" sz="2080" dirty="0"/>
          </a:p>
        </p:txBody>
      </p:sp>
      <p:sp>
        <p:nvSpPr>
          <p:cNvPr id="12" name="Text 7"/>
          <p:cNvSpPr/>
          <p:nvPr/>
        </p:nvSpPr>
        <p:spPr>
          <a:xfrm>
            <a:off x="6225778" y="2860565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latin typeface="Asar" pitchFamily="34" charset="0"/>
                <a:ea typeface="Asar" pitchFamily="34" charset="-122"/>
                <a:cs typeface="Asar" pitchFamily="34" charset="-120"/>
              </a:rPr>
              <a:t>Rebel launched its first cloud kitchen brand, Faasos, in 2011 to provide convenient and affordable meals.</a:t>
            </a:r>
            <a:endParaRPr lang="en-US" sz="1664" dirty="0"/>
          </a:p>
        </p:txBody>
      </p:sp>
      <p:sp>
        <p:nvSpPr>
          <p:cNvPr id="16" name="Text 11"/>
          <p:cNvSpPr/>
          <p:nvPr/>
        </p:nvSpPr>
        <p:spPr>
          <a:xfrm>
            <a:off x="6225778" y="3948111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99"/>
              </a:lnSpc>
              <a:buFont typeface="Arial" panose="020B0604020202020204" pitchFamily="34" charset="0"/>
              <a:buChar char="•"/>
            </a:pPr>
            <a:r>
              <a:rPr lang="en-US" sz="2080" dirty="0">
                <a:latin typeface="Asar" pitchFamily="34" charset="0"/>
                <a:ea typeface="Asar" pitchFamily="34" charset="-122"/>
                <a:cs typeface="Asar" pitchFamily="34" charset="-120"/>
              </a:rPr>
              <a:t>Growth</a:t>
            </a:r>
            <a:endParaRPr lang="en-US" sz="2080" dirty="0"/>
          </a:p>
        </p:txBody>
      </p:sp>
      <p:sp>
        <p:nvSpPr>
          <p:cNvPr id="17" name="Text 12"/>
          <p:cNvSpPr/>
          <p:nvPr/>
        </p:nvSpPr>
        <p:spPr>
          <a:xfrm>
            <a:off x="6225778" y="4325241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latin typeface="Asar" pitchFamily="34" charset="0"/>
                <a:ea typeface="Asar" pitchFamily="34" charset="-122"/>
                <a:cs typeface="Asar" pitchFamily="34" charset="-120"/>
              </a:rPr>
              <a:t>Rebel rapidly expanded its portfolio of food brands and opened new cloud kitchens across India.</a:t>
            </a:r>
            <a:endParaRPr lang="en-US" sz="1664" dirty="0"/>
          </a:p>
        </p:txBody>
      </p:sp>
      <p:sp>
        <p:nvSpPr>
          <p:cNvPr id="21" name="Text 16"/>
          <p:cNvSpPr/>
          <p:nvPr/>
        </p:nvSpPr>
        <p:spPr>
          <a:xfrm>
            <a:off x="6225778" y="5300810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599"/>
              </a:lnSpc>
              <a:buFont typeface="Arial" panose="020B0604020202020204" pitchFamily="34" charset="0"/>
              <a:buChar char="•"/>
            </a:pPr>
            <a:r>
              <a:rPr lang="en-US" sz="2080" dirty="0">
                <a:latin typeface="Asar" pitchFamily="34" charset="0"/>
                <a:ea typeface="Asar" pitchFamily="34" charset="-122"/>
                <a:cs typeface="Asar" pitchFamily="34" charset="-120"/>
              </a:rPr>
              <a:t>Maturity</a:t>
            </a:r>
            <a:endParaRPr lang="en-US" sz="2080" dirty="0"/>
          </a:p>
        </p:txBody>
      </p:sp>
      <p:sp>
        <p:nvSpPr>
          <p:cNvPr id="22" name="Text 17"/>
          <p:cNvSpPr/>
          <p:nvPr/>
        </p:nvSpPr>
        <p:spPr>
          <a:xfrm>
            <a:off x="6225778" y="5789917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latin typeface="Asar" pitchFamily="34" charset="0"/>
                <a:ea typeface="Asar" pitchFamily="34" charset="-122"/>
                <a:cs typeface="Asar" pitchFamily="34" charset="-120"/>
              </a:rPr>
              <a:t>Rebel has become a dominant player in the online food delivery market, maintaining strong brand loyalty.</a:t>
            </a:r>
            <a:endParaRPr lang="en-US" sz="166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656" y="2739152"/>
            <a:ext cx="4891088" cy="275129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3199" y="674489"/>
            <a:ext cx="6955869" cy="743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58"/>
              </a:lnSpc>
              <a:buNone/>
            </a:pPr>
            <a:r>
              <a:rPr lang="en-US" sz="4686" dirty="0">
                <a:latin typeface="Asar" pitchFamily="34" charset="0"/>
                <a:ea typeface="Asar" pitchFamily="34" charset="-122"/>
                <a:cs typeface="Asar" pitchFamily="34" charset="-120"/>
              </a:rPr>
              <a:t>MECE Framework for Rebel</a:t>
            </a:r>
            <a:endParaRPr lang="en-US" sz="4686" dirty="0"/>
          </a:p>
        </p:txBody>
      </p:sp>
      <p:sp>
        <p:nvSpPr>
          <p:cNvPr id="7" name="Shape 2"/>
          <p:cNvSpPr/>
          <p:nvPr/>
        </p:nvSpPr>
        <p:spPr>
          <a:xfrm>
            <a:off x="833199" y="1775460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1078825" y="2021086"/>
            <a:ext cx="2975848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r>
              <a:rPr lang="en-US" sz="2343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Mutually Exclusive</a:t>
            </a:r>
            <a:endParaRPr lang="en-US" sz="2343" dirty="0"/>
          </a:p>
        </p:txBody>
      </p:sp>
      <p:sp>
        <p:nvSpPr>
          <p:cNvPr id="9" name="Text 4"/>
          <p:cNvSpPr/>
          <p:nvPr/>
        </p:nvSpPr>
        <p:spPr>
          <a:xfrm>
            <a:off x="1078825" y="2535674"/>
            <a:ext cx="6986349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r>
              <a:rPr lang="en-US" sz="1875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Rebel's diverse brand portfolio caters to different customer segments and cuisines.</a:t>
            </a:r>
            <a:endParaRPr lang="en-US" sz="1875" dirty="0"/>
          </a:p>
        </p:txBody>
      </p:sp>
      <p:sp>
        <p:nvSpPr>
          <p:cNvPr id="10" name="Shape 5"/>
          <p:cNvSpPr/>
          <p:nvPr/>
        </p:nvSpPr>
        <p:spPr>
          <a:xfrm>
            <a:off x="833199" y="3781306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6"/>
          <p:cNvSpPr/>
          <p:nvPr/>
        </p:nvSpPr>
        <p:spPr>
          <a:xfrm>
            <a:off x="1078825" y="4026932"/>
            <a:ext cx="2975848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r>
              <a:rPr lang="en-US" sz="2343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Collectively Exhaustive</a:t>
            </a:r>
            <a:endParaRPr lang="en-US" sz="2343" dirty="0"/>
          </a:p>
        </p:txBody>
      </p:sp>
      <p:sp>
        <p:nvSpPr>
          <p:cNvPr id="12" name="Text 7"/>
          <p:cNvSpPr/>
          <p:nvPr/>
        </p:nvSpPr>
        <p:spPr>
          <a:xfrm>
            <a:off x="1078825" y="4541520"/>
            <a:ext cx="6986349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r>
              <a:rPr lang="en-US" sz="1875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Rebel's offerings cover a wide range of meal options, from breakfast to late-night snacks.</a:t>
            </a:r>
            <a:endParaRPr lang="en-US" sz="1875" dirty="0"/>
          </a:p>
        </p:txBody>
      </p:sp>
      <p:sp>
        <p:nvSpPr>
          <p:cNvPr id="13" name="Shape 8"/>
          <p:cNvSpPr/>
          <p:nvPr/>
        </p:nvSpPr>
        <p:spPr>
          <a:xfrm>
            <a:off x="833199" y="5787152"/>
            <a:ext cx="7477601" cy="1767840"/>
          </a:xfrm>
          <a:prstGeom prst="roundRect">
            <a:avLst>
              <a:gd name="adj" fmla="val 5656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9"/>
          <p:cNvSpPr/>
          <p:nvPr/>
        </p:nvSpPr>
        <p:spPr>
          <a:xfrm>
            <a:off x="1078825" y="6032778"/>
            <a:ext cx="2975848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r>
              <a:rPr lang="en-US" sz="2343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Easy to Understand</a:t>
            </a:r>
            <a:endParaRPr lang="en-US" sz="2343" dirty="0"/>
          </a:p>
        </p:txBody>
      </p:sp>
      <p:sp>
        <p:nvSpPr>
          <p:cNvPr id="15" name="Text 10"/>
          <p:cNvSpPr/>
          <p:nvPr/>
        </p:nvSpPr>
        <p:spPr>
          <a:xfrm>
            <a:off x="1078825" y="6547366"/>
            <a:ext cx="6986349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r>
              <a:rPr lang="en-US" sz="1875" dirty="0">
                <a:solidFill>
                  <a:srgbClr val="E2E6E9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Rebel's menu and ordering process are designed to be user-friendly and intuitive.</a:t>
            </a:r>
            <a:endParaRPr lang="en-US" sz="18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498</Words>
  <Application>Microsoft Office PowerPoint</Application>
  <PresentationFormat>Custom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Angsana New</vt:lpstr>
      <vt:lpstr>Arial</vt:lpstr>
      <vt:lpstr>Asar</vt:lpstr>
      <vt:lpstr>Perpetua</vt:lpstr>
      <vt:lpstr>Raleway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OS366</cp:lastModifiedBy>
  <cp:revision>5</cp:revision>
  <dcterms:created xsi:type="dcterms:W3CDTF">2024-08-03T17:15:30Z</dcterms:created>
  <dcterms:modified xsi:type="dcterms:W3CDTF">2024-08-04T12:35:25Z</dcterms:modified>
</cp:coreProperties>
</file>