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1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55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8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51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536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52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735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1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570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662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8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26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365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22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286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154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273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2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0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1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0" y="2502891"/>
            <a:ext cx="4869180" cy="32461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054900"/>
            <a:ext cx="7415927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latin typeface="Perpetua Titling MT" panose="02020502060505020804" pitchFamily="18" charset="0"/>
                <a:ea typeface="Prata" pitchFamily="34" charset="-122"/>
                <a:cs typeface="Prata" pitchFamily="34" charset="-120"/>
              </a:rPr>
              <a:t>ZEPTO ANALYSIS</a:t>
            </a:r>
            <a:endParaRPr lang="en-US" sz="6707" dirty="0">
              <a:latin typeface="Perpetua Titling MT" panose="02020502060505020804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864037" y="3489841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Welcome to our presentation on applying strategic frameworks to analyze the leading e-commerce company, Zepto. Over the next 10 slides, we will dive deep into various analyses to gain a comprehensive understanding of Zepto's business landscape and competitive positioning.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5776330" y="5943600"/>
            <a:ext cx="3244935" cy="670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by Kavin Sathya</a:t>
            </a:r>
            <a:endParaRPr lang="en-US" sz="243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5" y="2332748"/>
            <a:ext cx="4869180" cy="2738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75379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2753797"/>
            <a:ext cx="7415927" cy="3290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 for your time and attention. We hope this presentation has provided you with a comprehensive understanding of Zepto's strategic positioning and the various frameworks used to analyze its business. </a:t>
            </a:r>
            <a:endParaRPr lang="en-US" sz="194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9" y="2740073"/>
            <a:ext cx="4446501" cy="29643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450360" y="2162555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latin typeface="Prata" pitchFamily="34" charset="0"/>
                <a:ea typeface="Prata" pitchFamily="34" charset="-122"/>
                <a:cs typeface="Prata" pitchFamily="34" charset="-120"/>
              </a:rPr>
              <a:t>Introduction to Company Zepto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1469827" y="3936618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chemeClr val="bg2">
                    <a:lumMod val="1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Zepto is a rapidly growing e-commerce platform that specializes in delivering a wide range of products to customers' doorsteps within 10 minutes. Established in 2021, Zepto has quickly become a disruptive force in the online retail industry, challenging traditional delivery methods and redefining customer expectations.</a:t>
            </a:r>
            <a:endParaRPr lang="en-US" sz="1944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864037" y="2010132"/>
            <a:ext cx="1102792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latin typeface="Prata" pitchFamily="34" charset="0"/>
                <a:ea typeface="Prata" pitchFamily="34" charset="-122"/>
                <a:cs typeface="Prata" pitchFamily="34" charset="-120"/>
              </a:rPr>
              <a:t>Porter's Five Forces Analysis of Zepto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8758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Bargaining Power of Suppliers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41710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suppliers have moderate bargaining power due to the company's scale and strategic partnerships.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8758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Bargaining Power of Buyers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327890"/>
            <a:ext cx="3898821" cy="1891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Customers have high bargaining power as they can easily switch between e-commerce platforms.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8758"/>
            <a:ext cx="346698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Threat of New Entrants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322486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The e-commerce industry has high barriers to entry, including significant capital requirements and logistics infrastructure.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2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1" y="2377678"/>
            <a:ext cx="4998839" cy="34742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8985" y="1464945"/>
            <a:ext cx="6351508" cy="609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dirty="0">
                <a:latin typeface="Prata" pitchFamily="34" charset="0"/>
                <a:ea typeface="Prata" pitchFamily="34" charset="-122"/>
                <a:cs typeface="Prata" pitchFamily="34" charset="-120"/>
              </a:rPr>
              <a:t>PESTLE Analysis for Zepto</a:t>
            </a:r>
            <a:endParaRPr lang="en-US" sz="3840" dirty="0"/>
          </a:p>
        </p:txBody>
      </p:sp>
      <p:sp>
        <p:nvSpPr>
          <p:cNvPr id="9" name="Text 4"/>
          <p:cNvSpPr/>
          <p:nvPr/>
        </p:nvSpPr>
        <p:spPr>
          <a:xfrm>
            <a:off x="5832718" y="2340232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Political</a:t>
            </a:r>
            <a:endParaRPr lang="en-US" sz="1920" dirty="0"/>
          </a:p>
        </p:txBody>
      </p:sp>
      <p:sp>
        <p:nvSpPr>
          <p:cNvPr id="10" name="Text 5"/>
          <p:cNvSpPr/>
          <p:nvPr/>
        </p:nvSpPr>
        <p:spPr>
          <a:xfrm>
            <a:off x="6168985" y="2685364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Favorable government policies towards e-commerce and technology startups.</a:t>
            </a:r>
            <a:endParaRPr lang="en-US" sz="1536" dirty="0"/>
          </a:p>
        </p:txBody>
      </p:sp>
      <p:sp>
        <p:nvSpPr>
          <p:cNvPr id="12" name="Text 7"/>
          <p:cNvSpPr/>
          <p:nvPr/>
        </p:nvSpPr>
        <p:spPr>
          <a:xfrm>
            <a:off x="6298763" y="3807738"/>
            <a:ext cx="17930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endParaRPr lang="en-US" sz="2304" dirty="0"/>
          </a:p>
        </p:txBody>
      </p:sp>
      <p:sp>
        <p:nvSpPr>
          <p:cNvPr id="13" name="Text 8"/>
          <p:cNvSpPr/>
          <p:nvPr/>
        </p:nvSpPr>
        <p:spPr>
          <a:xfrm>
            <a:off x="5832718" y="3167107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Economic</a:t>
            </a:r>
            <a:endParaRPr lang="en-US" sz="1920" dirty="0"/>
          </a:p>
        </p:txBody>
      </p:sp>
      <p:sp>
        <p:nvSpPr>
          <p:cNvPr id="14" name="Text 9"/>
          <p:cNvSpPr/>
          <p:nvPr/>
        </p:nvSpPr>
        <p:spPr>
          <a:xfrm>
            <a:off x="6168985" y="3544725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Rising consumer disposable income and shift towards online shopping.</a:t>
            </a:r>
            <a:endParaRPr lang="en-US" sz="1536" dirty="0"/>
          </a:p>
        </p:txBody>
      </p:sp>
      <p:sp>
        <p:nvSpPr>
          <p:cNvPr id="16" name="Text 11"/>
          <p:cNvSpPr/>
          <p:nvPr/>
        </p:nvSpPr>
        <p:spPr>
          <a:xfrm>
            <a:off x="6297692" y="4955858"/>
            <a:ext cx="181332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endParaRPr lang="en-US" sz="2304" dirty="0"/>
          </a:p>
        </p:txBody>
      </p:sp>
      <p:sp>
        <p:nvSpPr>
          <p:cNvPr id="17" name="Text 12"/>
          <p:cNvSpPr/>
          <p:nvPr/>
        </p:nvSpPr>
        <p:spPr>
          <a:xfrm>
            <a:off x="5832718" y="404368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Social</a:t>
            </a:r>
            <a:endParaRPr lang="en-US" sz="1920" dirty="0"/>
          </a:p>
        </p:txBody>
      </p:sp>
      <p:sp>
        <p:nvSpPr>
          <p:cNvPr id="18" name="Text 13"/>
          <p:cNvSpPr/>
          <p:nvPr/>
        </p:nvSpPr>
        <p:spPr>
          <a:xfrm>
            <a:off x="6162062" y="4522519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Increasing demand for convenience and fast delivery in urban areas.</a:t>
            </a:r>
            <a:endParaRPr lang="en-US" sz="1536" dirty="0"/>
          </a:p>
        </p:txBody>
      </p:sp>
      <p:sp>
        <p:nvSpPr>
          <p:cNvPr id="21" name="Text 16"/>
          <p:cNvSpPr/>
          <p:nvPr/>
        </p:nvSpPr>
        <p:spPr>
          <a:xfrm>
            <a:off x="5832718" y="5765192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Legal</a:t>
            </a:r>
            <a:endParaRPr lang="en-US" sz="1920" dirty="0"/>
          </a:p>
        </p:txBody>
      </p:sp>
      <p:sp>
        <p:nvSpPr>
          <p:cNvPr id="22" name="Text 17"/>
          <p:cNvSpPr/>
          <p:nvPr/>
        </p:nvSpPr>
        <p:spPr>
          <a:xfrm>
            <a:off x="6162061" y="6127847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Compliance with industry-specific regulations and standards</a:t>
            </a:r>
            <a:endParaRPr lang="en-US" sz="1536" dirty="0"/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D2DC5567-7B08-CB04-FC86-BA795246C355}"/>
              </a:ext>
            </a:extLst>
          </p:cNvPr>
          <p:cNvSpPr/>
          <p:nvPr/>
        </p:nvSpPr>
        <p:spPr>
          <a:xfrm>
            <a:off x="5832718" y="5017680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Technological</a:t>
            </a:r>
            <a:endParaRPr lang="en-US" sz="1920" dirty="0"/>
          </a:p>
        </p:txBody>
      </p:sp>
      <p:sp>
        <p:nvSpPr>
          <p:cNvPr id="25" name="Text 17">
            <a:extLst>
              <a:ext uri="{FF2B5EF4-FFF2-40B4-BE49-F238E27FC236}">
                <a16:creationId xmlns:a16="http://schemas.microsoft.com/office/drawing/2014/main" id="{08F1DC6A-C146-F791-8AFA-FE345B381944}"/>
              </a:ext>
            </a:extLst>
          </p:cNvPr>
          <p:cNvSpPr/>
          <p:nvPr/>
        </p:nvSpPr>
        <p:spPr>
          <a:xfrm>
            <a:off x="6162060" y="6898988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Sustainability practices in </a:t>
            </a:r>
            <a:r>
              <a:rPr lang="en-US" sz="1600" b="0" i="0" dirty="0" err="1">
                <a:effectLst/>
                <a:latin typeface="Raleway" pitchFamily="2" charset="0"/>
              </a:rPr>
              <a:t>Zepto's</a:t>
            </a:r>
            <a:r>
              <a:rPr lang="en-US" sz="1600" b="0" i="0" dirty="0">
                <a:effectLst/>
                <a:latin typeface="Raleway" pitchFamily="2" charset="0"/>
              </a:rPr>
              <a:t> operations and supply chain</a:t>
            </a:r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FB61DAB7-63BB-24B1-B281-C648C7532504}"/>
              </a:ext>
            </a:extLst>
          </p:cNvPr>
          <p:cNvSpPr/>
          <p:nvPr/>
        </p:nvSpPr>
        <p:spPr>
          <a:xfrm>
            <a:off x="5832718" y="6529189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20" dirty="0">
                <a:latin typeface="Prata" pitchFamily="34" charset="0"/>
                <a:ea typeface="Prata" pitchFamily="34" charset="-122"/>
                <a:cs typeface="Prata" pitchFamily="34" charset="-120"/>
              </a:rPr>
              <a:t>Environmental</a:t>
            </a:r>
            <a:endParaRPr lang="en-US" sz="1920" dirty="0"/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3D86ADEC-E75A-69D1-A55C-3EF80D9DF0E4}"/>
              </a:ext>
            </a:extLst>
          </p:cNvPr>
          <p:cNvSpPr/>
          <p:nvPr/>
        </p:nvSpPr>
        <p:spPr>
          <a:xfrm>
            <a:off x="6168985" y="5379090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Advancements in logistics and delivery technologies enabling rapid fulfillment.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1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" y="2232065"/>
            <a:ext cx="5020628" cy="376547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38505" y="959763"/>
            <a:ext cx="5450562" cy="582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85"/>
              </a:lnSpc>
              <a:buNone/>
            </a:pPr>
            <a:r>
              <a:rPr lang="en-US" sz="3668" dirty="0">
                <a:latin typeface="Prata" pitchFamily="34" charset="0"/>
                <a:ea typeface="Prata" pitchFamily="34" charset="-122"/>
                <a:cs typeface="Prata" pitchFamily="34" charset="-120"/>
              </a:rPr>
              <a:t>SWOT Analysis of Zepto</a:t>
            </a:r>
            <a:endParaRPr lang="en-US" sz="3668" dirty="0"/>
          </a:p>
        </p:txBody>
      </p:sp>
      <p:sp>
        <p:nvSpPr>
          <p:cNvPr id="8" name="Text 3"/>
          <p:cNvSpPr/>
          <p:nvPr/>
        </p:nvSpPr>
        <p:spPr>
          <a:xfrm>
            <a:off x="6324719" y="2007632"/>
            <a:ext cx="2329101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dirty="0">
                <a:latin typeface="Prata" pitchFamily="34" charset="0"/>
                <a:ea typeface="Prata" pitchFamily="34" charset="-122"/>
                <a:cs typeface="Prata" pitchFamily="34" charset="-120"/>
              </a:rPr>
              <a:t>Strengths</a:t>
            </a:r>
            <a:endParaRPr lang="en-US" sz="1834" dirty="0"/>
          </a:p>
        </p:txBody>
      </p:sp>
      <p:sp>
        <p:nvSpPr>
          <p:cNvPr id="9" name="Text 4"/>
          <p:cNvSpPr/>
          <p:nvPr/>
        </p:nvSpPr>
        <p:spPr>
          <a:xfrm>
            <a:off x="6324719" y="2410420"/>
            <a:ext cx="7467362" cy="298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Innovative delivery model, strong brand recognition, and efficient logistics network.</a:t>
            </a:r>
            <a:endParaRPr lang="en-US" sz="1467" dirty="0"/>
          </a:p>
        </p:txBody>
      </p:sp>
      <p:sp>
        <p:nvSpPr>
          <p:cNvPr id="11" name="Text 6"/>
          <p:cNvSpPr/>
          <p:nvPr/>
        </p:nvSpPr>
        <p:spPr>
          <a:xfrm>
            <a:off x="6324719" y="3267194"/>
            <a:ext cx="2329101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dirty="0">
                <a:latin typeface="Prata" pitchFamily="34" charset="0"/>
                <a:ea typeface="Prata" pitchFamily="34" charset="-122"/>
                <a:cs typeface="Prata" pitchFamily="34" charset="-120"/>
              </a:rPr>
              <a:t>Weaknesses</a:t>
            </a:r>
            <a:endParaRPr lang="en-US" sz="1834" dirty="0"/>
          </a:p>
        </p:txBody>
      </p:sp>
      <p:sp>
        <p:nvSpPr>
          <p:cNvPr id="12" name="Text 7"/>
          <p:cNvSpPr/>
          <p:nvPr/>
        </p:nvSpPr>
        <p:spPr>
          <a:xfrm>
            <a:off x="6324719" y="3669982"/>
            <a:ext cx="7467362" cy="298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Reliance on third-party vendors, high cash burn, and limited product range.</a:t>
            </a:r>
            <a:endParaRPr lang="en-US" sz="1467" dirty="0"/>
          </a:p>
        </p:txBody>
      </p:sp>
      <p:sp>
        <p:nvSpPr>
          <p:cNvPr id="14" name="Text 9"/>
          <p:cNvSpPr/>
          <p:nvPr/>
        </p:nvSpPr>
        <p:spPr>
          <a:xfrm>
            <a:off x="6324719" y="4526756"/>
            <a:ext cx="2329101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dirty="0">
                <a:latin typeface="Prata" pitchFamily="34" charset="0"/>
                <a:ea typeface="Prata" pitchFamily="34" charset="-122"/>
                <a:cs typeface="Prata" pitchFamily="34" charset="-120"/>
              </a:rPr>
              <a:t>Opportunities</a:t>
            </a:r>
            <a:endParaRPr lang="en-US" sz="1834" dirty="0"/>
          </a:p>
        </p:txBody>
      </p:sp>
      <p:sp>
        <p:nvSpPr>
          <p:cNvPr id="15" name="Text 10"/>
          <p:cNvSpPr/>
          <p:nvPr/>
        </p:nvSpPr>
        <p:spPr>
          <a:xfrm>
            <a:off x="6324719" y="4929545"/>
            <a:ext cx="7467362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Expansion into new geographical markets and product categories, and potential partnerships with traditional retailers.</a:t>
            </a:r>
            <a:endParaRPr lang="en-US" sz="1467" dirty="0"/>
          </a:p>
        </p:txBody>
      </p:sp>
      <p:sp>
        <p:nvSpPr>
          <p:cNvPr id="17" name="Text 12"/>
          <p:cNvSpPr/>
          <p:nvPr/>
        </p:nvSpPr>
        <p:spPr>
          <a:xfrm>
            <a:off x="6324719" y="6084451"/>
            <a:ext cx="2329101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2"/>
              </a:lnSpc>
              <a:buNone/>
            </a:pPr>
            <a:r>
              <a:rPr lang="en-US" sz="1834" dirty="0">
                <a:latin typeface="Prata" pitchFamily="34" charset="0"/>
                <a:ea typeface="Prata" pitchFamily="34" charset="-122"/>
                <a:cs typeface="Prata" pitchFamily="34" charset="-120"/>
              </a:rPr>
              <a:t>Threats</a:t>
            </a:r>
            <a:endParaRPr lang="en-US" sz="1834" dirty="0"/>
          </a:p>
        </p:txBody>
      </p:sp>
      <p:sp>
        <p:nvSpPr>
          <p:cNvPr id="18" name="Text 13"/>
          <p:cNvSpPr/>
          <p:nvPr/>
        </p:nvSpPr>
        <p:spPr>
          <a:xfrm>
            <a:off x="6324719" y="6487239"/>
            <a:ext cx="7467362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467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Intense competition from established e-commerce players, regulatory changes, and shifting consumer preferences.</a:t>
            </a:r>
            <a:endParaRPr lang="en-US" sz="146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29479" y="2005489"/>
            <a:ext cx="1285863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latin typeface="Prata" pitchFamily="34" charset="0"/>
                <a:ea typeface="Prata" pitchFamily="34" charset="-122"/>
                <a:cs typeface="Prata" pitchFamily="34" charset="-120"/>
              </a:rPr>
              <a:t>Marketing Mix Model Application for Zepto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Product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3898821" cy="2095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offers a wide range of everyday essentials, with a focus on convenience and fast delivery.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Price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026694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pricing strategy aims to be competitive and accessible to a broad range of consumers.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Prata" pitchFamily="34" charset="0"/>
                <a:ea typeface="Prata" pitchFamily="34" charset="-122"/>
                <a:cs typeface="Prata" pitchFamily="34" charset="-120"/>
              </a:rPr>
              <a:t>Promotion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emphasizes digital marketing channels, including social media and targeted advertising, to reach and engage customers.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7" y="2596634"/>
            <a:ext cx="4998006" cy="303633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1310997"/>
            <a:ext cx="7237809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dirty="0">
                <a:latin typeface="Prata" pitchFamily="34" charset="0"/>
                <a:ea typeface="Prata" pitchFamily="34" charset="-122"/>
                <a:cs typeface="Prata" pitchFamily="34" charset="-120"/>
              </a:rPr>
              <a:t>The 3 C's Framework for Zepto</a:t>
            </a:r>
            <a:endParaRPr lang="en-US" sz="3845" dirty="0"/>
          </a:p>
        </p:txBody>
      </p:sp>
      <p:sp>
        <p:nvSpPr>
          <p:cNvPr id="7" name="Shape 2"/>
          <p:cNvSpPr/>
          <p:nvPr/>
        </p:nvSpPr>
        <p:spPr>
          <a:xfrm>
            <a:off x="6451521" y="2214324"/>
            <a:ext cx="22860" cy="4704278"/>
          </a:xfrm>
          <a:prstGeom prst="roundRect">
            <a:avLst>
              <a:gd name="adj" fmla="val 12817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3"/>
          <p:cNvSpPr/>
          <p:nvPr/>
        </p:nvSpPr>
        <p:spPr>
          <a:xfrm>
            <a:off x="6659820" y="2642235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/>
          <p:cNvSpPr/>
          <p:nvPr/>
        </p:nvSpPr>
        <p:spPr>
          <a:xfrm>
            <a:off x="6243221" y="243399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6412409" y="2507218"/>
            <a:ext cx="101084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307" dirty="0"/>
          </a:p>
        </p:txBody>
      </p:sp>
      <p:sp>
        <p:nvSpPr>
          <p:cNvPr id="11" name="Text 6"/>
          <p:cNvSpPr/>
          <p:nvPr/>
        </p:nvSpPr>
        <p:spPr>
          <a:xfrm>
            <a:off x="7537252" y="240958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latin typeface="Prata" pitchFamily="34" charset="0"/>
                <a:ea typeface="Prata" pitchFamily="34" charset="-122"/>
                <a:cs typeface="Prata" pitchFamily="34" charset="-120"/>
              </a:rPr>
              <a:t>Company</a:t>
            </a:r>
            <a:endParaRPr lang="en-US" sz="1923" dirty="0"/>
          </a:p>
        </p:txBody>
      </p:sp>
      <p:sp>
        <p:nvSpPr>
          <p:cNvPr id="12" name="Text 7"/>
          <p:cNvSpPr/>
          <p:nvPr/>
        </p:nvSpPr>
        <p:spPr>
          <a:xfrm>
            <a:off x="7537252" y="283190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core competencies, resources, and capabilities enable it to deliver a superior customer experience.</a:t>
            </a:r>
            <a:endParaRPr lang="en-US" sz="1538" dirty="0"/>
          </a:p>
        </p:txBody>
      </p:sp>
      <p:sp>
        <p:nvSpPr>
          <p:cNvPr id="13" name="Shape 8"/>
          <p:cNvSpPr/>
          <p:nvPr/>
        </p:nvSpPr>
        <p:spPr>
          <a:xfrm>
            <a:off x="6659820" y="4275415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9"/>
          <p:cNvSpPr/>
          <p:nvPr/>
        </p:nvSpPr>
        <p:spPr>
          <a:xfrm>
            <a:off x="6243221" y="406717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6373118" y="4140398"/>
            <a:ext cx="179546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307" dirty="0"/>
          </a:p>
        </p:txBody>
      </p:sp>
      <p:sp>
        <p:nvSpPr>
          <p:cNvPr id="16" name="Text 11"/>
          <p:cNvSpPr/>
          <p:nvPr/>
        </p:nvSpPr>
        <p:spPr>
          <a:xfrm>
            <a:off x="7537252" y="40427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latin typeface="Prata" pitchFamily="34" charset="0"/>
                <a:ea typeface="Prata" pitchFamily="34" charset="-122"/>
                <a:cs typeface="Prata" pitchFamily="34" charset="-120"/>
              </a:rPr>
              <a:t>Customers</a:t>
            </a:r>
            <a:endParaRPr lang="en-US" sz="1923" dirty="0"/>
          </a:p>
        </p:txBody>
      </p:sp>
      <p:sp>
        <p:nvSpPr>
          <p:cNvPr id="17" name="Text 12"/>
          <p:cNvSpPr/>
          <p:nvPr/>
        </p:nvSpPr>
        <p:spPr>
          <a:xfrm>
            <a:off x="7537252" y="446508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deeply understands its target audience, their needs, and preferences to create tailored offerings.</a:t>
            </a:r>
            <a:endParaRPr lang="en-US" sz="1538" dirty="0"/>
          </a:p>
        </p:txBody>
      </p:sp>
      <p:sp>
        <p:nvSpPr>
          <p:cNvPr id="18" name="Shape 13"/>
          <p:cNvSpPr/>
          <p:nvPr/>
        </p:nvSpPr>
        <p:spPr>
          <a:xfrm>
            <a:off x="6659820" y="5908596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6243221" y="570035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5"/>
          <p:cNvSpPr/>
          <p:nvPr/>
        </p:nvSpPr>
        <p:spPr>
          <a:xfrm>
            <a:off x="6372046" y="5773579"/>
            <a:ext cx="18168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307" dirty="0"/>
          </a:p>
        </p:txBody>
      </p:sp>
      <p:sp>
        <p:nvSpPr>
          <p:cNvPr id="21" name="Text 16"/>
          <p:cNvSpPr/>
          <p:nvPr/>
        </p:nvSpPr>
        <p:spPr>
          <a:xfrm>
            <a:off x="7537252" y="5675948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latin typeface="Prata" pitchFamily="34" charset="0"/>
                <a:ea typeface="Prata" pitchFamily="34" charset="-122"/>
                <a:cs typeface="Prata" pitchFamily="34" charset="-120"/>
              </a:rPr>
              <a:t>Competition</a:t>
            </a:r>
            <a:endParaRPr lang="en-US" sz="1923" dirty="0"/>
          </a:p>
        </p:txBody>
      </p:sp>
      <p:sp>
        <p:nvSpPr>
          <p:cNvPr id="22" name="Text 17"/>
          <p:cNvSpPr/>
          <p:nvPr/>
        </p:nvSpPr>
        <p:spPr>
          <a:xfrm>
            <a:off x="7537252" y="609826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closely monitors the competitive landscape and differentiates itself through innovative solutions.</a:t>
            </a:r>
            <a:endParaRPr lang="en-US" sz="153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461" y="2715935"/>
            <a:ext cx="4973479" cy="27976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76743" y="1166454"/>
            <a:ext cx="7708344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latin typeface="Prata" pitchFamily="34" charset="0"/>
                <a:ea typeface="Prata" pitchFamily="34" charset="-122"/>
                <a:cs typeface="Prata" pitchFamily="34" charset="-120"/>
              </a:rPr>
              <a:t>Product Life Cycle Analysis for Zepto</a:t>
            </a:r>
            <a:endParaRPr lang="en-US" sz="403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28" y="2448282"/>
            <a:ext cx="1025485" cy="16408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050971" y="26533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latin typeface="Prata" pitchFamily="34" charset="0"/>
                <a:ea typeface="Prata" pitchFamily="34" charset="-122"/>
                <a:cs typeface="Prata" pitchFamily="34" charset="-120"/>
              </a:rPr>
              <a:t>Introduction</a:t>
            </a:r>
            <a:endParaRPr lang="en-US" sz="2019" dirty="0"/>
          </a:p>
        </p:txBody>
      </p:sp>
      <p:sp>
        <p:nvSpPr>
          <p:cNvPr id="9" name="Text 3"/>
          <p:cNvSpPr/>
          <p:nvPr/>
        </p:nvSpPr>
        <p:spPr>
          <a:xfrm>
            <a:off x="2050971" y="3096697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launched its innovative 10-minute delivery service, driving rapid market awareness and adoption.</a:t>
            </a:r>
            <a:endParaRPr lang="en-US" sz="161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28" y="4089083"/>
            <a:ext cx="1025485" cy="16408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050971" y="42941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latin typeface="Prata" pitchFamily="34" charset="0"/>
                <a:ea typeface="Prata" pitchFamily="34" charset="-122"/>
                <a:cs typeface="Prata" pitchFamily="34" charset="-120"/>
              </a:rPr>
              <a:t>Growth</a:t>
            </a:r>
            <a:endParaRPr lang="en-US" sz="2019" dirty="0"/>
          </a:p>
        </p:txBody>
      </p:sp>
      <p:sp>
        <p:nvSpPr>
          <p:cNvPr id="12" name="Text 5"/>
          <p:cNvSpPr/>
          <p:nvPr/>
        </p:nvSpPr>
        <p:spPr>
          <a:xfrm>
            <a:off x="2050971" y="4737497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customer base and market share have been expanding, as it attracts more consumers with its unique value proposition.</a:t>
            </a:r>
            <a:endParaRPr lang="en-US" sz="161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28" y="5729883"/>
            <a:ext cx="1025485" cy="16408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050971" y="59349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latin typeface="Prata" pitchFamily="34" charset="0"/>
                <a:ea typeface="Prata" pitchFamily="34" charset="-122"/>
                <a:cs typeface="Prata" pitchFamily="34" charset="-120"/>
              </a:rPr>
              <a:t>Maturity</a:t>
            </a:r>
            <a:endParaRPr lang="en-US" sz="2019" dirty="0"/>
          </a:p>
        </p:txBody>
      </p:sp>
      <p:sp>
        <p:nvSpPr>
          <p:cNvPr id="15" name="Text 7"/>
          <p:cNvSpPr/>
          <p:nvPr/>
        </p:nvSpPr>
        <p:spPr>
          <a:xfrm>
            <a:off x="2050971" y="6378297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As the e-commerce industry matures, Zepto must continuously innovate and diversify to maintain its competitive edge.</a:t>
            </a:r>
            <a:endParaRPr lang="en-US" sz="16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433" y="2697956"/>
            <a:ext cx="5037415" cy="283356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45338" y="1251291"/>
            <a:ext cx="6142077" cy="5610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dirty="0">
                <a:latin typeface="Prata" pitchFamily="34" charset="0"/>
                <a:ea typeface="Prata" pitchFamily="34" charset="-122"/>
                <a:cs typeface="Prata" pitchFamily="34" charset="-120"/>
              </a:rPr>
              <a:t>MECE Framework for Zepto</a:t>
            </a:r>
            <a:endParaRPr lang="en-US" sz="353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710" y="2013796"/>
            <a:ext cx="448866" cy="44886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276425" y="2682002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latin typeface="Prata" pitchFamily="34" charset="0"/>
                <a:ea typeface="Prata" pitchFamily="34" charset="-122"/>
                <a:cs typeface="Prata" pitchFamily="34" charset="-120"/>
              </a:rPr>
              <a:t>Strategy</a:t>
            </a:r>
            <a:endParaRPr lang="en-US" sz="1767" dirty="0"/>
          </a:p>
        </p:txBody>
      </p:sp>
      <p:sp>
        <p:nvSpPr>
          <p:cNvPr id="9" name="Text 3"/>
          <p:cNvSpPr/>
          <p:nvPr/>
        </p:nvSpPr>
        <p:spPr>
          <a:xfrm>
            <a:off x="1276425" y="3106527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strategic focus on fast delivery and convenience sets it apart from competitors.</a:t>
            </a:r>
            <a:endParaRPr lang="en-US" sz="141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710" y="3799183"/>
            <a:ext cx="448866" cy="44886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276425" y="4466444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latin typeface="Prata" pitchFamily="34" charset="0"/>
                <a:ea typeface="Prata" pitchFamily="34" charset="-122"/>
                <a:cs typeface="Prata" pitchFamily="34" charset="-120"/>
              </a:rPr>
              <a:t>Execution</a:t>
            </a:r>
            <a:endParaRPr lang="en-US" sz="1767" dirty="0"/>
          </a:p>
        </p:txBody>
      </p:sp>
      <p:sp>
        <p:nvSpPr>
          <p:cNvPr id="12" name="Text 5"/>
          <p:cNvSpPr/>
          <p:nvPr/>
        </p:nvSpPr>
        <p:spPr>
          <a:xfrm>
            <a:off x="1266625" y="4894659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Zepto's operational excellence and logistics network enable it to deliver on its promise.</a:t>
            </a:r>
            <a:endParaRPr lang="en-US" sz="141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710" y="5689573"/>
            <a:ext cx="448866" cy="44886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266625" y="6348889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latin typeface="Prata" pitchFamily="34" charset="0"/>
                <a:ea typeface="Prata" pitchFamily="34" charset="-122"/>
                <a:cs typeface="Prata" pitchFamily="34" charset="-120"/>
              </a:rPr>
              <a:t>Innovation</a:t>
            </a:r>
            <a:endParaRPr lang="en-US" sz="1767" dirty="0"/>
          </a:p>
        </p:txBody>
      </p:sp>
      <p:sp>
        <p:nvSpPr>
          <p:cNvPr id="15" name="Text 7"/>
          <p:cNvSpPr/>
          <p:nvPr/>
        </p:nvSpPr>
        <p:spPr>
          <a:xfrm>
            <a:off x="1276425" y="6749881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Zepto continuously explores new technologies and business models to drive growth.</a:t>
            </a:r>
            <a:endParaRPr lang="en-US" sz="1414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570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Garamond</vt:lpstr>
      <vt:lpstr>Perpetua Titling MT</vt:lpstr>
      <vt:lpstr>Prata</vt:lpstr>
      <vt:lpstr>Raleway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OS366</cp:lastModifiedBy>
  <cp:revision>8</cp:revision>
  <dcterms:created xsi:type="dcterms:W3CDTF">2024-08-03T16:59:19Z</dcterms:created>
  <dcterms:modified xsi:type="dcterms:W3CDTF">2024-08-04T12:09:48Z</dcterms:modified>
</cp:coreProperties>
</file>