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86609E-62B0-48CD-B0D8-637EA9C7F668}">
  <a:tblStyle styleId="{5B86609E-62B0-48CD-B0D8-637EA9C7F6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GillSans-regular.fntdata"/><Relationship Id="rId47" Type="http://schemas.openxmlformats.org/officeDocument/2006/relationships/slide" Target="slides/slide42.xml"/><Relationship Id="rId49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4f09ca3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4f09ca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4f09ca3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4f09ca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image" Target="../media/image27.jpg"/><Relationship Id="rId5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jp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alibri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SMARTGUARDIAN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81191" y="2419244"/>
            <a:ext cx="85628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overcome your fear of swimming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581193" y="2180495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The main objective is introducing a full featured smart guardian system comprise with two devices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user condition and depth of water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Transmit the data through underwater communication to the respective floating device.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location of floating devices and  affected user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Predict the flood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security mechanism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1894" y="4019647"/>
            <a:ext cx="2787649" cy="209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OUR PRODUCT DESIGN</a:t>
            </a:r>
            <a:endParaRPr/>
          </a:p>
        </p:txBody>
      </p:sp>
      <p:pic>
        <p:nvPicPr>
          <p:cNvPr descr="https://lh5.googleusercontent.com/VkVa2lnd1N_L_mlNHcq2FNNPboIHVFHAiuQ-a9p61AeQTANBYtuDc0-6drYh5JEzquwnHR2dKDS-aAOMC4mgMyelh92IuY1GNjmTy1Uq9N042u8bx7hBCN-4fk_cFgYbB6qgL026Ua0"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410" y="1991753"/>
            <a:ext cx="6027766" cy="388068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4549257" y="6148236"/>
            <a:ext cx="17775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A8A8A"/>
                </a:solidFill>
                <a:latin typeface="Gill Sans"/>
                <a:ea typeface="Gill Sans"/>
                <a:cs typeface="Gill Sans"/>
                <a:sym typeface="Gill Sans"/>
              </a:rPr>
              <a:t>Figure 4. product flow</a:t>
            </a:r>
            <a:endParaRPr sz="1400">
              <a:solidFill>
                <a:srgbClr val="8A8A8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HIGH LEVEL ARCHITECTURE DIAGRAM</a:t>
            </a:r>
            <a:endParaRPr/>
          </a:p>
        </p:txBody>
      </p:sp>
      <p:pic>
        <p:nvPicPr>
          <p:cNvPr descr="https://lh4.googleusercontent.com/4XZ3cbPMZ4CoqtStv7A4hPKP1kmDJwYTlS4yW9f1Ibk3XUAwG1z6VNeUre9AWKYXV88zQKufRSh5NzNj9K9-hg2z5ACOOMK7LbUtXgJNzy73Y4LQufwJTTGP0LxVGgZawg81DwCbP3I" id="172" name="Google Shape;17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485451" y="637025"/>
            <a:ext cx="4355700" cy="67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4352487" y="6324601"/>
            <a:ext cx="31030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A8A8A"/>
                </a:solidFill>
                <a:latin typeface="Gill Sans"/>
                <a:ea typeface="Gill Sans"/>
                <a:cs typeface="Gill Sans"/>
                <a:sym typeface="Gill Sans"/>
              </a:rPr>
              <a:t>Figure 5. High level architecture diagram</a:t>
            </a:r>
            <a:endParaRPr sz="1400">
              <a:solidFill>
                <a:srgbClr val="8A8A8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Calibri"/>
              <a:buNone/>
            </a:pPr>
            <a:r>
              <a:rPr lang="en-US" sz="3240">
                <a:latin typeface="Calibri"/>
                <a:ea typeface="Calibri"/>
                <a:cs typeface="Calibri"/>
                <a:sym typeface="Calibri"/>
              </a:rPr>
              <a:t>1.</a:t>
            </a:r>
            <a:br>
              <a:rPr lang="en-US" sz="324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40">
                <a:latin typeface="Calibri"/>
                <a:ea typeface="Calibri"/>
                <a:cs typeface="Calibri"/>
                <a:sym typeface="Calibri"/>
              </a:rPr>
              <a:t>DESIGN AND DEVELOPMENT OF WEARABLE DEVICE FOR USERS WITH PARTICULAR SENSORS &amp; DETECT USER CONDITION</a:t>
            </a:r>
            <a:br>
              <a:rPr lang="en-US" sz="324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40">
                <a:latin typeface="Calibri"/>
                <a:ea typeface="Calibri"/>
                <a:cs typeface="Calibri"/>
                <a:sym typeface="Calibri"/>
              </a:rPr>
            </a:br>
            <a:endParaRPr sz="32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79313" y="5495238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D8D8D8"/>
                </a:solidFill>
              </a:rPr>
              <a:t>K.D.SAMARASINGHE  IT16059214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1.1 DESIGN AND DEVELOPMENT OF WEARABLE DEVICE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581192" y="2180496"/>
            <a:ext cx="11029615" cy="4083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Waterproof 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Will be worn on Wrist.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Based on Arduino UNO Microcontroller</a:t>
            </a:r>
            <a:r>
              <a:rPr lang="en-US"/>
              <a:t>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Two Main Functions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Estimating the depth of water and alert if user is going to deeper area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Monitor user’s pulse rate to predict user condition .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lang="en-US" sz="1400"/>
              <a:t>( Underwater Communication modem’s transmitter part is also integrated in wearable device . will be discussed on next subtopic ) 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NKIXu2-iO4nuLT7_UthDN24jlqpwyyRob-mS0IhWlxiWI6jJRMJeOxH_vMm3EKPVJLqu5t-1RIsegSutcnNU9mtTy6KmJliVRipX4Gb-4XHhL_IOyJfB6ftyEJqbegHbCpjFeJ2N0Qw"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240" y="2598737"/>
            <a:ext cx="4356567" cy="2502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ESTIMATING THE DEPTH OF WATER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>
                <a:solidFill>
                  <a:srgbClr val="3A3A3A"/>
                </a:solidFill>
              </a:rPr>
              <a:t>Figure 5: structure of estimating the depth</a:t>
            </a:r>
            <a:endParaRPr>
              <a:solidFill>
                <a:srgbClr val="3A3A3A"/>
              </a:solidFill>
            </a:endParaRPr>
          </a:p>
        </p:txBody>
      </p:sp>
      <p:pic>
        <p:nvPicPr>
          <p:cNvPr descr="https://lh5.googleusercontent.com/thAL6uWGza0SVJwVM5RUIQhftGPfKXLcKgSDVaVniWYcQtwqd85JNngmRyvReMU648f-L5oCDhWk4q_obLBD_zlpOHNdJKrE7cpnZwiE1AhM7UHkegS_FjT5QshGDlCCJeRSgyNlbvU"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641" y="594360"/>
            <a:ext cx="7283026" cy="409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4294967295" type="title"/>
          </p:nvPr>
        </p:nvSpPr>
        <p:spPr>
          <a:xfrm>
            <a:off x="513348" y="744486"/>
            <a:ext cx="110299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Gill Sans"/>
              <a:buNone/>
            </a:pPr>
            <a:r>
              <a:rPr b="1" lang="en-US">
                <a:solidFill>
                  <a:srgbClr val="3A3A3A"/>
                </a:solidFill>
              </a:rPr>
              <a:t>1.1.1 ESTIMATING THE DEPTH OF WATER</a:t>
            </a:r>
            <a:endParaRPr>
              <a:solidFill>
                <a:srgbClr val="3A3A3A"/>
              </a:solidFill>
            </a:endParaRPr>
          </a:p>
        </p:txBody>
      </p:sp>
      <p:sp>
        <p:nvSpPr>
          <p:cNvPr id="199" name="Google Shape;199;p28"/>
          <p:cNvSpPr txBox="1"/>
          <p:nvPr>
            <p:ph idx="4294967295" type="body"/>
          </p:nvPr>
        </p:nvSpPr>
        <p:spPr>
          <a:xfrm>
            <a:off x="513348" y="1876425"/>
            <a:ext cx="11029950" cy="3678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Sonar sensor will be used to get the Distance ( </a:t>
            </a:r>
            <a:r>
              <a:rPr i="1" lang="en-US"/>
              <a:t>x </a:t>
            </a:r>
            <a:r>
              <a:rPr lang="en-US"/>
              <a:t>)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Gyro and Accelerometer Sensor will be used to get the Degree of angle ( </a:t>
            </a:r>
            <a:r>
              <a:rPr i="1" lang="en-US"/>
              <a:t>m</a:t>
            </a:r>
            <a:r>
              <a:rPr lang="en-US"/>
              <a:t> 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Estimated height ( </a:t>
            </a:r>
            <a:r>
              <a:rPr i="1" lang="en-US"/>
              <a:t>h </a:t>
            </a:r>
            <a:r>
              <a:rPr lang="en-US"/>
              <a:t>) will be achieved through trigonometry theorems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es-CX-SBcfDtumcxMdUZYFo4jlBChF2QMJiCInnQS-zRjKXfWXg-k3h1i_kdUH5dk4-rIfyg5npfH7i8aE6A6ZiATKen_YnjonHSv1p8cK6YoIQaen_cjpe0A4gbZtNEpro5Jhi4swk"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8308" y="2350983"/>
            <a:ext cx="3888467" cy="2221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/>
          <p:nvPr/>
        </p:nvSpPr>
        <p:spPr>
          <a:xfrm>
            <a:off x="8577943" y="4572000"/>
            <a:ext cx="27279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Sin(m) = h/x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= x.Sin(m)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8577943" y="3973329"/>
            <a:ext cx="250164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</a:pPr>
            <a:r>
              <a:rPr lang="en-US" sz="1400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rPr>
              <a:t>Figure 6: trigonometry</a:t>
            </a:r>
            <a:endParaRPr sz="1400">
              <a:solidFill>
                <a:srgbClr val="A5A5A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513348" y="744486"/>
            <a:ext cx="110299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Gill Sans"/>
              <a:buNone/>
            </a:pPr>
            <a:r>
              <a:rPr b="1" lang="en-US" sz="2800" cap="none">
                <a:solidFill>
                  <a:srgbClr val="3A3A3A"/>
                </a:solidFill>
                <a:latin typeface="Gill Sans"/>
                <a:ea typeface="Gill Sans"/>
                <a:cs typeface="Gill Sans"/>
                <a:sym typeface="Gill Sans"/>
              </a:rPr>
              <a:t>1.1.2  DETECT THE USER CONDITION</a:t>
            </a:r>
            <a:endParaRPr b="0" sz="2800" cap="none">
              <a:solidFill>
                <a:srgbClr val="3A3A3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13348" y="1876425"/>
            <a:ext cx="11029950" cy="3678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Pulse is collected from user and it will be transmitted to the server 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Uses Machine Learning to predict the user condition .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0844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10182" l="0" r="0" t="0"/>
          <a:stretch/>
        </p:blipFill>
        <p:spPr>
          <a:xfrm>
            <a:off x="7634821" y="3352799"/>
            <a:ext cx="3908477" cy="275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581193" y="5393853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ARCHITECTURE DIAGRAM OF WEARABLE DEVICE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581193" y="5677222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>
                <a:solidFill>
                  <a:srgbClr val="A5A5A5"/>
                </a:solidFill>
              </a:rPr>
              <a:t>Figure 07. architecture diagram of wearable device</a:t>
            </a:r>
            <a:endParaRPr>
              <a:solidFill>
                <a:srgbClr val="A5A5A5"/>
              </a:solidFill>
            </a:endParaRPr>
          </a:p>
        </p:txBody>
      </p:sp>
      <p:pic>
        <p:nvPicPr>
          <p:cNvPr descr="https://lh3.googleusercontent.com/7zdqJF-jfEfMapfbO6F3C7mFGsONosa7NwF5oYw3mORMdPaE0Al9D4RdOEn7ioOppGzGsOejolfPIcY8q9JmuTpxSoVci9Dhw3BxPL8Hvp1zn8EKUD1SRLfavCDyEtAnSPxzkqJ25YM"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0717" y="554919"/>
            <a:ext cx="8230567" cy="46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517024" y="1728457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Calibri"/>
              <a:buNone/>
            </a:pPr>
            <a:r>
              <a:rPr lang="en-US" sz="3240">
                <a:latin typeface="Calibri"/>
                <a:ea typeface="Calibri"/>
                <a:cs typeface="Calibri"/>
                <a:sym typeface="Calibri"/>
              </a:rPr>
              <a:t>2</a:t>
            </a:r>
            <a:br>
              <a:rPr lang="en-US" sz="324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40">
                <a:latin typeface="Calibri"/>
                <a:ea typeface="Calibri"/>
                <a:cs typeface="Calibri"/>
                <a:sym typeface="Calibri"/>
              </a:rPr>
              <a:t>UNDERWATER COMMUNICATION IN BETWEEN WEARABLE AND FLOATING DEVICES</a:t>
            </a:r>
            <a:endParaRPr sz="32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79313" y="5495238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D8D8D8"/>
                </a:solidFill>
              </a:rPr>
              <a:t>GAMAGE M.K.I  IT16105812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GROUP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Supervisor </a:t>
            </a:r>
            <a:r>
              <a:rPr lang="en-US" sz="2400"/>
              <a:t>Dr. Pradeep Abeygunawardhana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Group members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K.D.Samarasinghe IT16059214 ( Leader )</a:t>
            </a:r>
            <a:endParaRPr b="1" sz="2400"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P.M.De Silva IT16041080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T.U Mudalige IT16102842</a:t>
            </a:r>
            <a:endParaRPr sz="2400"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Gamage M.K.I IT16105812</a:t>
            </a:r>
            <a:endParaRPr sz="24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/>
        </p:nvSpPr>
        <p:spPr>
          <a:xfrm>
            <a:off x="513348" y="1876425"/>
            <a:ext cx="11029950" cy="3678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Char char="◼"/>
            </a:pPr>
            <a:r>
              <a:rPr lang="en-US" sz="1665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Technique of sending and receiving message below water.</a:t>
            </a:r>
            <a:endParaRPr/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Char char="◼"/>
            </a:pPr>
            <a:r>
              <a:rPr lang="en-US" sz="1665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 hardware implementation of an Acoustic Modem</a:t>
            </a:r>
            <a:endParaRPr/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Char char="◼"/>
            </a:pPr>
            <a:r>
              <a:rPr lang="en-US" sz="1665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ASK modulation/demodulation</a:t>
            </a:r>
            <a:endParaRPr/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Char char="◼"/>
            </a:pPr>
            <a:r>
              <a:rPr lang="en-US" sz="1665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Underwater communication software : packet formatting</a:t>
            </a:r>
            <a:endParaRPr sz="1665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None/>
            </a:pPr>
            <a:r>
              <a:t/>
            </a:r>
            <a:endParaRPr sz="1665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None/>
            </a:pPr>
            <a:r>
              <a:rPr b="1" lang="en-US" sz="1665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Error control schemes </a:t>
            </a:r>
            <a:endParaRPr sz="1665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873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None/>
            </a:pPr>
            <a:r>
              <a:t/>
            </a:r>
            <a:endParaRPr sz="1665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Char char="◼"/>
            </a:pPr>
            <a:r>
              <a:rPr lang="en-US" sz="1665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Automatic Repeat Request (ARQ) : Sender corrects errors with  retransmission </a:t>
            </a:r>
            <a:endParaRPr/>
          </a:p>
          <a:p>
            <a:pPr indent="-306000" lvl="1" marL="630000" marR="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accent2"/>
              </a:buClr>
              <a:buSzPts val="1362"/>
              <a:buFont typeface="Noto Sans Symbols"/>
              <a:buChar char="◼"/>
            </a:pPr>
            <a:r>
              <a:rPr b="0" i="0" lang="en-US" sz="148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Cyclic Redundancy Check (CRC)</a:t>
            </a:r>
            <a:endParaRPr/>
          </a:p>
          <a:p>
            <a:pPr indent="-306000" lvl="1" marL="630000" marR="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accent2"/>
              </a:buClr>
              <a:buSzPts val="1362"/>
              <a:buFont typeface="Noto Sans Symbols"/>
              <a:buChar char="◼"/>
            </a:pPr>
            <a:r>
              <a:rPr b="0" i="0" lang="en-US" sz="148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Acknowledgment (ACK) :  short message sent by the receiver</a:t>
            </a:r>
            <a:endParaRPr/>
          </a:p>
          <a:p>
            <a:pPr indent="-306000" lvl="1" marL="630000" marR="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accent2"/>
              </a:buClr>
              <a:buSzPts val="1362"/>
              <a:buFont typeface="Noto Sans Symbols"/>
              <a:buChar char="◼"/>
            </a:pPr>
            <a:r>
              <a:rPr b="0" i="0" lang="en-US" sz="148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Negative Acknowledgement (NACK) : Sent by the receiver</a:t>
            </a:r>
            <a:endParaRPr/>
          </a:p>
          <a:p>
            <a:pPr indent="-20873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None/>
            </a:pPr>
            <a:r>
              <a:t/>
            </a:r>
            <a:endParaRPr sz="1665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8730" lvl="0" marL="306000" marR="0" rtl="0" algn="l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accent2"/>
              </a:buClr>
              <a:buSzPts val="1532"/>
              <a:buFont typeface="Noto Sans Symbols"/>
              <a:buNone/>
            </a:pPr>
            <a:r>
              <a:t/>
            </a:r>
            <a:endParaRPr sz="1665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jDeaT5byN8YzKt66e3tf0I5RfouFDkvsvaN6xQ-Ry-FMZ_pT3J-ZGhl8B8wSv_8xVQ3WaPFoH_vUZQVw-LGtdVzjJ6vrslWw_bKmZ2o3f80MfdZIyyS75cf1VIzsvFuyNeiu6kV813E"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104" y="1070894"/>
            <a:ext cx="9501527" cy="44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>
            <p:ph type="title"/>
          </p:nvPr>
        </p:nvSpPr>
        <p:spPr>
          <a:xfrm>
            <a:off x="643059" y="5682534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ARCHITECTURE DIAGRAM OF UNDERWATER COMMUNICATION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581193" y="6110358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/>
              <a:t>Figure 8 Architecture diagram of underwater communication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RtatxvUHaDXzBfGgpJo2iF5KW8RGtwWww1s3MQTjfsGtsDEoNbS_UIyEHjm8M88Am2pIzoRiax4OTbpKo-g1I8m2NIU_6bK5LmzppYzx4nCzAU-y8QM72OlOM0XN3pH78bTv701Ut-w"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512" y="830095"/>
            <a:ext cx="10236519" cy="435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581193" y="5543620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2548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rgbClr val="132548"/>
                </a:solidFill>
                <a:latin typeface="Gill Sans"/>
                <a:ea typeface="Gill Sans"/>
                <a:cs typeface="Gill Sans"/>
                <a:sym typeface="Gill Sans"/>
              </a:rPr>
              <a:t>HARDWARE IMPLEMENTATION OF AN ACOUSTIC MODEM</a:t>
            </a:r>
            <a:endParaRPr b="0" sz="2800" cap="none">
              <a:solidFill>
                <a:srgbClr val="1325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581193" y="6110358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</a:pPr>
            <a:r>
              <a:rPr lang="en-US" sz="140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Figure 9 Hardware implementation of an acoustic modem</a:t>
            </a:r>
            <a:endParaRPr sz="140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yeHcNUEiBfY9AWjqx7eL3hg5UJdu2tCHUsdwI46qOMr9xKNjCCGixwlYJBu7iX69bHC3byQlYVQNRayr1DgkefiF0YDRJnrgNETWCDQTI-tc9i4H6DA0z4waA8Hnh1gUh5HAZT1_CGA"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714" y="1821205"/>
            <a:ext cx="9806572" cy="2397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385011" y="523424"/>
            <a:ext cx="110299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32548"/>
              </a:buClr>
              <a:buSzPts val="2800"/>
              <a:buFont typeface="Calibri"/>
              <a:buNone/>
            </a:pPr>
            <a:r>
              <a:rPr b="1" lang="en-US" sz="2800" cap="none">
                <a:solidFill>
                  <a:srgbClr val="132548"/>
                </a:solidFill>
                <a:latin typeface="Calibri"/>
                <a:ea typeface="Calibri"/>
                <a:cs typeface="Calibri"/>
                <a:sym typeface="Calibri"/>
              </a:rPr>
              <a:t>2.1 UNDERWATER COMMUNICATION SOFTWARE : PACKET FORMATTING</a:t>
            </a:r>
            <a:endParaRPr b="0" sz="2800" cap="none">
              <a:solidFill>
                <a:srgbClr val="1325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2640178" y="4631081"/>
            <a:ext cx="76588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Flag						:    The ﬂag uses a bit sequence of 11011011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Payload length				:    1 byte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bit					:    1 bit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 bit					:    1 bit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number bit (SNB) 	:    6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6522366" y="3871079"/>
            <a:ext cx="2751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Figure 10 packet formatting</a:t>
            </a:r>
            <a:endParaRPr sz="180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549109" y="1985131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Calibri"/>
              <a:buNone/>
            </a:pPr>
            <a:r>
              <a:rPr lang="en-US" sz="3240"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lang="en-US" sz="324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40">
                <a:latin typeface="Calibri"/>
                <a:ea typeface="Calibri"/>
                <a:cs typeface="Calibri"/>
                <a:sym typeface="Calibri"/>
              </a:rPr>
              <a:t>CREATING A FLOATING DEVICE AS AN INTERMEDIARY SOURCE FOR WATER COMMUNICATION WITH THE SERVER</a:t>
            </a:r>
            <a:endParaRPr sz="32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779313" y="5495238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D8D8D8"/>
                </a:solidFill>
              </a:rPr>
              <a:t>P.M.DE SILVA  IT16041080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3.1 DESIGN AND DEVELOPMENT OF FLOATING DEVICE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581192" y="1616616"/>
            <a:ext cx="11029615" cy="4083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Main component is placed on Arduino uno microcontroller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Fundamental part of floating device is to send gathered data to the server.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This includes all the data that it receives  from the wearable device and all the data that is gathered by the floating device component itself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Calculate the depth of the water using sonar sensor </a:t>
            </a:r>
            <a:endParaRPr sz="20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rKOgtYUANfOlL4cJ2JwNwZYOjBPMeUGoHN992qMTuHPt-GGPBVZjkt1-lgclJHECQm9fMzoWma9IngRnUGHgHtm8NswnpWC6L0NcgyhysQQtnGqKIHVzwEFg0ucXtddG-zExlbM0vEg" id="262" name="Google Shape;2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575" y="4099042"/>
            <a:ext cx="6157518" cy="234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3.2 SENDING DATA TO THE SERVER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floating device will receive all the data that the wearable device  sends and combines that data with all the sensor readings that are on the wearable device itself  </a:t>
            </a:r>
            <a:endParaRPr sz="2000"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Using the GSM module component that's attached to the floating device, the data will be sent to the server for further analyzations.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3.3 LOCATING A WEARABLE DEVICE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 sent time and data receive time will be compared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distance = time * speed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location radius will be shown on a map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657084" y="5486184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ARCHITECTURE DIAGRAM OF FLOATING DEVICE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581243" y="5885933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/>
              <a:t>Figure 11 Architecture diagram of floating device</a:t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-1481" t="0"/>
          <a:stretch/>
        </p:blipFill>
        <p:spPr>
          <a:xfrm>
            <a:off x="1400650" y="834300"/>
            <a:ext cx="8626898" cy="42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517024" y="1728457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Calibri"/>
              <a:buNone/>
            </a:pPr>
            <a:r>
              <a:rPr lang="en-US" sz="3240">
                <a:latin typeface="Calibri"/>
                <a:ea typeface="Calibri"/>
                <a:cs typeface="Calibri"/>
                <a:sym typeface="Calibri"/>
              </a:rPr>
              <a:t>4.</a:t>
            </a:r>
            <a:br>
              <a:rPr lang="en-US" sz="324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40">
                <a:latin typeface="Calibri"/>
                <a:ea typeface="Calibri"/>
                <a:cs typeface="Calibri"/>
                <a:sym typeface="Calibri"/>
              </a:rPr>
              <a:t>PREDICT THE FLOOD AND ENHANCE THE SECURITY OF FLOATING DEVICES</a:t>
            </a:r>
            <a:endParaRPr sz="32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779313" y="5495238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D8D8D8"/>
                </a:solidFill>
              </a:rPr>
              <a:t>T.U MUDALIGE IT16102842</a:t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EXPLAIN ABOUT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/>
              <a:t>”The worst thing is watching someone drown and not being able to rescue”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Drowning is the second leading cause of accidental deaths in the world, next to road accidents.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Negligence is the most of the time root cause for drowning.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Floods are common natural disasters that cause severe devastation of any country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Overflowing lake, river</a:t>
            </a:r>
            <a:br>
              <a:rPr lang="en-US"/>
            </a:b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657347" y="3189088"/>
            <a:ext cx="2145220" cy="313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4.1 FLOOD DETECTION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Create a new algorithm using below parameters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Flow rate : water flow sensor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			Flow rate = (flow frequency*60)/7.5    ; (liters per hour)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Depth of the water : ultrasonic sonar sensor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/>
              <a:t>			distance= speed of sound * (travel time/2) ; (meter)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Location : GPS module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Notify the user about flood through mobile application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476" y="2310609"/>
            <a:ext cx="2979719" cy="22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896" y="2180500"/>
            <a:ext cx="3803751" cy="2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770021" y="5534526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ARCHITECTURE DIAGRAM OF FLOOD PREDICTION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770021" y="6101264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/>
              <a:t>Figure 12 Architecture diagram of flood prediction</a:t>
            </a:r>
            <a:endParaRPr/>
          </a:p>
        </p:txBody>
      </p:sp>
      <p:pic>
        <p:nvPicPr>
          <p:cNvPr descr="https://lh3.googleusercontent.com/rSgYRSrwvQo7paq0kRUCOTIU6n8AW56uABP1t8Rtfy-diYLrSVw78H9qANGhTCvm4to_YfmDVb7B-sNXf5tKIa-eLPb06Tfd8Ol-4AhUCMn9E2ibnMcDVs6EaqjEp3asHayuyV39LGU"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21" y="589155"/>
            <a:ext cx="10700083" cy="494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4.2 ENHANCE THE SECURITY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0000" lvl="2" marL="900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Secure and centralized the access logs and data</a:t>
            </a:r>
            <a:br>
              <a:rPr lang="en-US" sz="2400"/>
            </a:br>
            <a:endParaRPr sz="2400"/>
          </a:p>
          <a:p>
            <a:pPr indent="-270000" lvl="2" marL="90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Use end to end encrypted protocol to secure communication</a:t>
            </a:r>
            <a:br>
              <a:rPr lang="en-US" sz="2400"/>
            </a:br>
            <a:endParaRPr sz="2400"/>
          </a:p>
          <a:p>
            <a:pPr indent="-270000" lvl="2" marL="90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Use effective password policies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 rotWithShape="1">
          <a:blip r:embed="rId3">
            <a:alphaModFix/>
          </a:blip>
          <a:srcRect b="7098" l="0" r="0" t="0"/>
          <a:stretch/>
        </p:blipFill>
        <p:spPr>
          <a:xfrm>
            <a:off x="9177421" y="3636264"/>
            <a:ext cx="1987884" cy="199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75" y="943625"/>
            <a:ext cx="7640176" cy="54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770021" y="5550567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WORK BREAKDOWN STRUCTURE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770021" y="6101264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/>
              <a:t>Figure 13 work breakdown structure</a:t>
            </a:r>
            <a:endParaRPr/>
          </a:p>
        </p:txBody>
      </p:sp>
      <p:pic>
        <p:nvPicPr>
          <p:cNvPr descr="https://lh3.googleusercontent.com/rzDTvRMkB0hQJE8jTMs8E4DA8z32DQ0eM2KKeTnvubygP-hv1eJgIfyiyVOakylcYRRAI1cnov4E-e9Pa9YlNqbgIBJfGK0vFHOazMj4RT-DNehNcJcRStS53Ad9Xq11-bHV1zkjQP4" id="321" name="Google Shape;3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" y="643888"/>
            <a:ext cx="7981748" cy="483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>
                <a:latin typeface="Calibri"/>
                <a:ea typeface="Calibri"/>
                <a:cs typeface="Calibri"/>
                <a:sym typeface="Calibri"/>
              </a:rPr>
              <a:t>WORKING ON AREAS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Data Communication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Internet of Things</a:t>
            </a:r>
            <a:endParaRPr/>
          </a:p>
          <a:p>
            <a:pPr indent="0" lvl="1" marL="324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Artificial Intelligence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Machine Learning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547" y="3477471"/>
            <a:ext cx="3609474" cy="228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>
                <a:latin typeface="Calibri"/>
                <a:ea typeface="Calibri"/>
                <a:cs typeface="Calibri"/>
                <a:sym typeface="Calibri"/>
              </a:rPr>
              <a:t>SUPPORT TECHNOLOGIES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8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Arduino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3D printing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Machine Learning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1869406"/>
            <a:ext cx="233890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 rotWithShape="1">
          <a:blip r:embed="rId4">
            <a:alphaModFix/>
          </a:blip>
          <a:srcRect b="8069" l="0" r="0" t="0"/>
          <a:stretch/>
        </p:blipFill>
        <p:spPr>
          <a:xfrm>
            <a:off x="9085705" y="3036218"/>
            <a:ext cx="1874300" cy="186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6076" y="4519636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>
                <a:latin typeface="Calibri"/>
                <a:ea typeface="Calibri"/>
                <a:cs typeface="Calibri"/>
                <a:sym typeface="Calibri"/>
              </a:rPr>
              <a:t>HARDWARE REQUIREMENTS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Arduino UNO Microcontroller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Waterproof Sonar Sensor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Pulse Sensor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Gyro And Accelerometer Sensor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RF Transmitter and Receiver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Water flow Sensor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GPS Module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GSM Module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344" name="Google Shape;3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2863" y="3296036"/>
            <a:ext cx="2855497" cy="267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1765" y="1907779"/>
            <a:ext cx="3349792" cy="277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>
                <a:latin typeface="Calibri"/>
                <a:ea typeface="Calibri"/>
                <a:cs typeface="Calibri"/>
                <a:sym typeface="Calibri"/>
              </a:rPr>
              <a:t>SOFTWARE REQUIREMENTS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Arduino IDE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AutoCAD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3DS Max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VS Code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GitHub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MongoDB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MS Word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MS PowerPoint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352" name="Google Shape;3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144" y="2524157"/>
            <a:ext cx="4143663" cy="109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1732" y="3933833"/>
            <a:ext cx="233890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>
                <a:latin typeface="Calibri"/>
                <a:ea typeface="Calibri"/>
                <a:cs typeface="Calibri"/>
                <a:sym typeface="Calibri"/>
              </a:rPr>
              <a:t>TARGETED AUDIENCE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581192" y="2180496"/>
            <a:ext cx="11029615" cy="377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Lake, River, Seaside hotels</a:t>
            </a:r>
            <a:endParaRPr/>
          </a:p>
          <a:p>
            <a:pPr indent="-270000" lvl="2" marL="90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/>
              <a:t>Demand the safety at water of customer.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Travelers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Flood and other water accidents rescue team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Most flooded areas residents 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WHY PEOPLE CANNOT SHOUT FOR HELP?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8"/>
              <a:buNone/>
            </a:pPr>
            <a:r>
              <a:rPr lang="en-US" sz="1400">
                <a:solidFill>
                  <a:srgbClr val="8A8A8A"/>
                </a:solidFill>
              </a:rPr>
              <a:t>Figure 1. why people cannot shout for help?</a:t>
            </a:r>
            <a:endParaRPr sz="1400">
              <a:solidFill>
                <a:srgbClr val="8A8A8A"/>
              </a:solidFill>
            </a:endParaRPr>
          </a:p>
        </p:txBody>
      </p:sp>
      <p:pic>
        <p:nvPicPr>
          <p:cNvPr descr="https://lh4.googleusercontent.com/Gl6BnLMCgeZCkgog9_ChI9O_PECh109Jr49BJTcNsYj6Svmn2ciZGnNn3oUrq_z662sVyH7KXGoirNq0e7S8n8ELlLK7P4f4WJ0h_ptskPzin8Rd4FqzrqfR3vcuS_kxrv5PO3uSvGI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010" y="848059"/>
            <a:ext cx="8186059" cy="354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52"/>
          <p:cNvGraphicFramePr/>
          <p:nvPr/>
        </p:nvGraphicFramePr>
        <p:xfrm>
          <a:off x="1464643" y="205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{5B86609E-62B0-48CD-B0D8-637EA9C7F668}</a:tableStyleId>
              </a:tblPr>
              <a:tblGrid>
                <a:gridCol w="4983375"/>
                <a:gridCol w="1227050"/>
                <a:gridCol w="3105225"/>
              </a:tblGrid>
              <a:tr h="38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Quantity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Price(Rs)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Arduino UNO Rev3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2,900.00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 Inch LCD Display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795.00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Pulse Sensor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500.00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Waterproof Sonar Sensor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1,950.00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Silicone Sealant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GPS Module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1900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GSM / GPRS Module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2800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MPU6050 - Triple Axis Accelerometer &amp; Gyro Breakout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 flow Sensor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650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19575</a:t>
                      </a:r>
                      <a:endParaRPr sz="1800" u="none" cap="none" strike="noStrike"/>
                    </a:p>
                  </a:txBody>
                  <a:tcPr marT="53350" marB="53350" marR="53350" marL="533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52"/>
          <p:cNvSpPr/>
          <p:nvPr/>
        </p:nvSpPr>
        <p:spPr>
          <a:xfrm>
            <a:off x="-1796716" y="-1"/>
            <a:ext cx="20033658" cy="531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[1] Emarketer.com, 'Social Networking Reaches Nearly One in Four Around the World', 2014. [Online]. Available: https://www.digital.nyc/startups/iswimband. [Accessed: 24- Feb - 2019].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[2] Anam-dong, Sungbuk-gu, Seoul, Kore, “An Ultrasonic Sensor Based Low-Power Acoustic Modem for Underwater Communication in Underwater Wireless Sensor Networks” , pp. 136-701 , 2007.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[3] Matt Beaumont-Gay,”A Comparison of SYN Flood Detection Algorithms” in </a:t>
            </a:r>
            <a:r>
              <a:rPr i="1" lang="en-US"/>
              <a:t>International Conference on Internet Monitoring and Protection </a:t>
            </a:r>
            <a:r>
              <a:rPr lang="en-US"/>
              <a:t>, August. 2007, DOI: 10.1109/ICIMP.2007.1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[4] Mohammed Khalaf, Abir Jaafar Hussain, Dhiya Al-Jumeily, Paul Fergus, Ibrahim Olatunji Idowu  , “Advance Flood Detection and Notification System based on Sensor Technology and Machine Learning Algorithm ” DOI: 10.1109/IWSSIP.2015.7314188 , September 2015.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[5] Opentextbc.ca, 'Speed of Sound, Frequency, and Wavelength'. [Online]. Available: https://opentextbc.ca/physicstestbook2/chapter/speed-of-sound-frequency-and-wavelength/. [Accessed: 8- March- 2019].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2261937" y="2097426"/>
            <a:ext cx="6958599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en-US" sz="6600"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 sz="6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WOULD YOU GET INTO THE WATER WITHOUT KNOWING THE DEPTH?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8"/>
              <a:buNone/>
            </a:pPr>
            <a:r>
              <a:rPr lang="en-US" sz="1400">
                <a:solidFill>
                  <a:srgbClr val="8A8A8A"/>
                </a:solidFill>
              </a:rPr>
              <a:t>Figure 2.  Would you get into the water without knowing the depth of the water</a:t>
            </a:r>
            <a:endParaRPr sz="1400">
              <a:solidFill>
                <a:srgbClr val="8A8A8A"/>
              </a:solidFill>
            </a:endParaRPr>
          </a:p>
        </p:txBody>
      </p:sp>
      <p:pic>
        <p:nvPicPr>
          <p:cNvPr descr="https://lh3.googleusercontent.com/L2HkDQsRKQ0HRsBOA9w_vTwOkKMpX16xiJW8gHB0Oo0g-5TQCWWZ_v02jyfRQnPcZViFzFNEDhJvTXyU8myL1MfD7EEuDTWl9ZWVl2N-0IKcO-tLE5xSFzHeCN6yV38xoWhz_IBDrIA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174" y="992778"/>
            <a:ext cx="6957952" cy="330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</a:pPr>
            <a:r>
              <a:rPr lang="en-US"/>
              <a:t>DO YOU THINK FLOOD PREDICTION IS HELPFUL TO YOURSELF?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8"/>
              <a:buNone/>
            </a:pPr>
            <a:r>
              <a:rPr lang="en-US" sz="1400">
                <a:solidFill>
                  <a:srgbClr val="8A8A8A"/>
                </a:solidFill>
              </a:rPr>
              <a:t>Figure 3. Do you think flood prediction is helpful to yourself?</a:t>
            </a:r>
            <a:endParaRPr sz="1400">
              <a:solidFill>
                <a:srgbClr val="8A8A8A"/>
              </a:solidFill>
            </a:endParaRPr>
          </a:p>
        </p:txBody>
      </p:sp>
      <p:pic>
        <p:nvPicPr>
          <p:cNvPr descr="https://lh3.googleusercontent.com/WN-tBAaV-WXMQ5yavXKKLP_hyvLqDdZAsjyh7YE8kxbSfsnXyK2mPDgc3uS8lIfhNXgjCOntuoKsVeW4NDV4UEg6HO71zg8vL4P7W63OUiGjNQ8TZwLXMOvVmgVJiizXalc8ZCkFpWU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312" y="1106988"/>
            <a:ext cx="6197099" cy="298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Closest Attempt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560975" y="2117700"/>
            <a:ext cx="110295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iSwimBand (iswimband.com)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Founded in 2013 by Paul Chu.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Only for children.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Uses RF Transmission for Communication.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❏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Alerts to the app if child get drowned.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Cloud server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Include algorithms and data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Connecting floating devices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Security mechanism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PRODUCT EXPLANATION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What is consist,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Wearable device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Predict condition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Measure depth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Floating device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Detect the flood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Detect the user and floating device location 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0449" y="2336474"/>
            <a:ext cx="1582008" cy="403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/>
              <a:t>Main 4 research problems,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How to identify whether related person is in critical condition?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How to do the underwater communication?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How to locate the affected person 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How to predict the flood and identify the flood area?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7389" y="2652587"/>
            <a:ext cx="3174590" cy="2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