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1"/>
  </p:notesMasterIdLst>
  <p:sldIdLst>
    <p:sldId id="347" r:id="rId2"/>
    <p:sldId id="287" r:id="rId3"/>
    <p:sldId id="257" r:id="rId4"/>
    <p:sldId id="260" r:id="rId5"/>
    <p:sldId id="340" r:id="rId6"/>
    <p:sldId id="299" r:id="rId7"/>
    <p:sldId id="348" r:id="rId8"/>
    <p:sldId id="288" r:id="rId9"/>
    <p:sldId id="266" r:id="rId10"/>
    <p:sldId id="343" r:id="rId11"/>
    <p:sldId id="349" r:id="rId12"/>
    <p:sldId id="350" r:id="rId13"/>
    <p:sldId id="351" r:id="rId14"/>
    <p:sldId id="352" r:id="rId15"/>
    <p:sldId id="275" r:id="rId16"/>
    <p:sldId id="346" r:id="rId17"/>
    <p:sldId id="270" r:id="rId18"/>
    <p:sldId id="271" r:id="rId19"/>
    <p:sldId id="32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FF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069221-6FF8-45AB-B563-9A88FA2CFA60}" v="2" dt="2025-05-28T12:26:39.7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99822" autoAdjust="0"/>
  </p:normalViewPr>
  <p:slideViewPr>
    <p:cSldViewPr>
      <p:cViewPr>
        <p:scale>
          <a:sx n="78" d="100"/>
          <a:sy n="78" d="100"/>
        </p:scale>
        <p:origin x="-138" y="12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R Rakshitha" userId="efc67f079eb77315" providerId="LiveId" clId="{7E069221-6FF8-45AB-B563-9A88FA2CFA60}"/>
    <pc:docChg chg="undo custSel modSld">
      <pc:chgData name="S R Rakshitha" userId="efc67f079eb77315" providerId="LiveId" clId="{7E069221-6FF8-45AB-B563-9A88FA2CFA60}" dt="2025-05-28T15:36:10.509" v="114" actId="20577"/>
      <pc:docMkLst>
        <pc:docMk/>
      </pc:docMkLst>
      <pc:sldChg chg="modSp mod">
        <pc:chgData name="S R Rakshitha" userId="efc67f079eb77315" providerId="LiveId" clId="{7E069221-6FF8-45AB-B563-9A88FA2CFA60}" dt="2025-05-28T15:36:10.509" v="114" actId="20577"/>
        <pc:sldMkLst>
          <pc:docMk/>
          <pc:sldMk cId="0" sldId="257"/>
        </pc:sldMkLst>
        <pc:spChg chg="mod">
          <ac:chgData name="S R Rakshitha" userId="efc67f079eb77315" providerId="LiveId" clId="{7E069221-6FF8-45AB-B563-9A88FA2CFA60}" dt="2025-05-28T15:36:10.509" v="114" actId="20577"/>
          <ac:spMkLst>
            <pc:docMk/>
            <pc:sldMk cId="0" sldId="257"/>
            <ac:spMk id="3" creationId="{00000000-0000-0000-0000-000000000000}"/>
          </ac:spMkLst>
        </pc:spChg>
      </pc:sldChg>
      <pc:sldChg chg="modSp mod">
        <pc:chgData name="S R Rakshitha" userId="efc67f079eb77315" providerId="LiveId" clId="{7E069221-6FF8-45AB-B563-9A88FA2CFA60}" dt="2025-05-28T13:32:15.339" v="113" actId="20577"/>
        <pc:sldMkLst>
          <pc:docMk/>
          <pc:sldMk cId="2690663459" sldId="340"/>
        </pc:sldMkLst>
        <pc:spChg chg="mod">
          <ac:chgData name="S R Rakshitha" userId="efc67f079eb77315" providerId="LiveId" clId="{7E069221-6FF8-45AB-B563-9A88FA2CFA60}" dt="2025-05-28T13:32:15.339" v="113" actId="20577"/>
          <ac:spMkLst>
            <pc:docMk/>
            <pc:sldMk cId="2690663459" sldId="340"/>
            <ac:spMk id="3" creationId="{00000000-0000-0000-0000-000000000000}"/>
          </ac:spMkLst>
        </pc:spChg>
      </pc:sldChg>
      <pc:sldChg chg="modSp mod">
        <pc:chgData name="S R Rakshitha" userId="efc67f079eb77315" providerId="LiveId" clId="{7E069221-6FF8-45AB-B563-9A88FA2CFA60}" dt="2025-05-28T12:53:33.801" v="112" actId="2711"/>
        <pc:sldMkLst>
          <pc:docMk/>
          <pc:sldMk cId="2002129677" sldId="343"/>
        </pc:sldMkLst>
        <pc:spChg chg="mod">
          <ac:chgData name="S R Rakshitha" userId="efc67f079eb77315" providerId="LiveId" clId="{7E069221-6FF8-45AB-B563-9A88FA2CFA60}" dt="2025-05-28T12:53:33.801" v="112" actId="2711"/>
          <ac:spMkLst>
            <pc:docMk/>
            <pc:sldMk cId="2002129677" sldId="343"/>
            <ac:spMk id="11" creationId="{5C176560-0549-F026-7E23-3696610EAE7E}"/>
          </ac:spMkLst>
        </pc:spChg>
      </pc:sldChg>
      <pc:sldChg chg="addSp delSp modSp mod">
        <pc:chgData name="S R Rakshitha" userId="efc67f079eb77315" providerId="LiveId" clId="{7E069221-6FF8-45AB-B563-9A88FA2CFA60}" dt="2025-05-28T12:27:10.486" v="37" actId="1035"/>
        <pc:sldMkLst>
          <pc:docMk/>
          <pc:sldMk cId="4264687038" sldId="351"/>
        </pc:sldMkLst>
        <pc:spChg chg="del">
          <ac:chgData name="S R Rakshitha" userId="efc67f079eb77315" providerId="LiveId" clId="{7E069221-6FF8-45AB-B563-9A88FA2CFA60}" dt="2025-05-28T12:26:10.319" v="24" actId="931"/>
          <ac:spMkLst>
            <pc:docMk/>
            <pc:sldMk cId="4264687038" sldId="351"/>
            <ac:spMk id="3" creationId="{F6728063-A8EE-8F57-4448-0CFFADE707ED}"/>
          </ac:spMkLst>
        </pc:spChg>
        <pc:picChg chg="add mod">
          <ac:chgData name="S R Rakshitha" userId="efc67f079eb77315" providerId="LiveId" clId="{7E069221-6FF8-45AB-B563-9A88FA2CFA60}" dt="2025-05-28T12:26:57.919" v="33" actId="1076"/>
          <ac:picMkLst>
            <pc:docMk/>
            <pc:sldMk cId="4264687038" sldId="351"/>
            <ac:picMk id="8" creationId="{C974906D-619C-F7C5-6405-339DE79BD936}"/>
          </ac:picMkLst>
        </pc:picChg>
        <pc:picChg chg="add mod">
          <ac:chgData name="S R Rakshitha" userId="efc67f079eb77315" providerId="LiveId" clId="{7E069221-6FF8-45AB-B563-9A88FA2CFA60}" dt="2025-05-28T12:27:10.486" v="37" actId="1035"/>
          <ac:picMkLst>
            <pc:docMk/>
            <pc:sldMk cId="4264687038" sldId="351"/>
            <ac:picMk id="10" creationId="{4673942C-2495-98CC-1DEF-707D7E69955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5/29/2025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265271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262031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extLst>
      <p:ext uri="{BB962C8B-B14F-4D97-AF65-F5344CB8AC3E}">
        <p14:creationId xmlns:p14="http://schemas.microsoft.com/office/powerpoint/2010/main" val="1963588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2023 - 2024</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2023 - 2024</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2023 - 2024</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2023 - 2024</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2023 - 2024</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2023 - 2024</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2023 - 2024</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2023 - 2024</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2023 - 2024</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2023 - 2024</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2023 - 2024</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2023 - 2024</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xmlns=""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xmlns=""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JayGajera/E-commerce-project-springBoo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3392" y="2247592"/>
            <a:ext cx="11089232" cy="978052"/>
          </a:xfrm>
        </p:spPr>
        <p:txBody>
          <a:bodyPr>
            <a:normAutofit fontScale="90000"/>
          </a:bodyPr>
          <a:lstStyle/>
          <a:p>
            <a:pPr algn="ctr"/>
            <a:r>
              <a:rPr lang="en-US" sz="3400" b="1" i="1" dirty="0">
                <a:solidFill>
                  <a:srgbClr val="FF0000"/>
                </a:solidFill>
              </a:rPr>
              <a:t>Spring </a:t>
            </a:r>
            <a:r>
              <a:rPr lang="en-US" sz="3400" b="1" i="1" dirty="0" smtClean="0">
                <a:solidFill>
                  <a:srgbClr val="FF0000"/>
                </a:solidFill>
              </a:rPr>
              <a:t> </a:t>
            </a:r>
            <a:r>
              <a:rPr lang="en-US" sz="3400" b="1" i="1" dirty="0">
                <a:solidFill>
                  <a:srgbClr val="FF0000"/>
                </a:solidFill>
              </a:rPr>
              <a:t>Website to Sell Food Items </a:t>
            </a:r>
            <a:r>
              <a:rPr lang="en-US" sz="3400" dirty="0">
                <a:solidFill>
                  <a:srgbClr val="FF0000"/>
                </a:solidFill>
              </a:rPr>
              <a:t/>
            </a:r>
            <a:br>
              <a:rPr lang="en-US" sz="3400" dirty="0">
                <a:solidFill>
                  <a:srgbClr val="FF0000"/>
                </a:solidFill>
              </a:rPr>
            </a:br>
            <a:endParaRPr lang="en-US" sz="3400" dirty="0">
              <a:solidFill>
                <a:srgbClr val="FF0000"/>
              </a:solidFill>
            </a:endParaRPr>
          </a:p>
        </p:txBody>
      </p:sp>
      <p:sp>
        <p:nvSpPr>
          <p:cNvPr id="11" name="Subtitle 10"/>
          <p:cNvSpPr>
            <a:spLocks noGrp="1"/>
          </p:cNvSpPr>
          <p:nvPr>
            <p:ph type="subTitle" idx="1"/>
          </p:nvPr>
        </p:nvSpPr>
        <p:spPr>
          <a:xfrm>
            <a:off x="0" y="3008810"/>
            <a:ext cx="3215680" cy="840381"/>
          </a:xfrm>
        </p:spPr>
        <p:txBody>
          <a:bodyPr>
            <a:noAutofit/>
          </a:bodyPr>
          <a:lstStyle/>
          <a:p>
            <a:pPr lvl="0" algn="ctr" fontAlgn="base">
              <a:spcBef>
                <a:spcPct val="0"/>
              </a:spcBef>
              <a:spcAft>
                <a:spcPct val="0"/>
              </a:spcAft>
            </a:pPr>
            <a:r>
              <a:rPr lang="en-US" b="1" dirty="0">
                <a:solidFill>
                  <a:srgbClr val="C00000"/>
                </a:solidFill>
                <a:latin typeface="Times New Roman" pitchFamily="18" charset="0"/>
                <a:cs typeface="Times New Roman" pitchFamily="18" charset="0"/>
              </a:rPr>
              <a:t>             </a:t>
            </a:r>
            <a:endParaRPr lang="en-US" sz="2400" b="1" dirty="0">
              <a:solidFill>
                <a:srgbClr val="C00000"/>
              </a:solidFill>
              <a:latin typeface="Times New Roman" pitchFamily="18" charset="0"/>
              <a:cs typeface="Times New Roman" pitchFamily="18" charset="0"/>
            </a:endParaRPr>
          </a:p>
          <a:p>
            <a:pPr lvl="0" algn="ctr" fontAlgn="base">
              <a:spcBef>
                <a:spcPct val="0"/>
              </a:spcBef>
              <a:spcAft>
                <a:spcPct val="0"/>
              </a:spcAft>
            </a:pP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Presentation on Internship</a:t>
            </a:r>
          </a:p>
        </p:txBody>
      </p:sp>
      <p:sp>
        <p:nvSpPr>
          <p:cNvPr id="10" name="Rectangle 9"/>
          <p:cNvSpPr/>
          <p:nvPr/>
        </p:nvSpPr>
        <p:spPr>
          <a:xfrm>
            <a:off x="35659" y="5269170"/>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fontAlgn="base">
              <a:spcBef>
                <a:spcPct val="0"/>
              </a:spcBef>
              <a:spcAft>
                <a:spcPct val="0"/>
              </a:spcAft>
            </a:pPr>
            <a:r>
              <a:rPr lang="en-US" sz="2000" b="1" dirty="0" err="1" smtClean="0">
                <a:solidFill>
                  <a:srgbClr val="000066"/>
                </a:solidFill>
                <a:latin typeface="Times New Roman" pitchFamily="18" charset="0"/>
                <a:cs typeface="Times New Roman" pitchFamily="18" charset="0"/>
              </a:rPr>
              <a:t>Harshitha</a:t>
            </a:r>
            <a:r>
              <a:rPr lang="en-US" sz="2000" b="1" dirty="0" smtClean="0">
                <a:solidFill>
                  <a:srgbClr val="000066"/>
                </a:solidFill>
                <a:latin typeface="Times New Roman" pitchFamily="18" charset="0"/>
                <a:cs typeface="Times New Roman" pitchFamily="18" charset="0"/>
              </a:rPr>
              <a:t> P</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smtClean="0">
                <a:solidFill>
                  <a:schemeClr val="tx1">
                    <a:lumMod val="85000"/>
                    <a:lumOff val="15000"/>
                  </a:schemeClr>
                </a:solidFill>
                <a:latin typeface="Times New Roman" pitchFamily="18" charset="0"/>
                <a:ea typeface="Times New Roman" pitchFamily="18" charset="0"/>
                <a:cs typeface="Times New Roman" pitchFamily="18" charset="0"/>
              </a:rPr>
              <a:t>Assist. </a:t>
            </a:r>
            <a:r>
              <a:rPr lang="en-US" dirty="0">
                <a:solidFill>
                  <a:schemeClr val="tx1">
                    <a:lumMod val="85000"/>
                    <a:lumOff val="15000"/>
                  </a:schemeClr>
                </a:solidFill>
                <a:latin typeface="Times New Roman" pitchFamily="18" charset="0"/>
                <a:ea typeface="Times New Roman" pitchFamily="18" charset="0"/>
                <a:cs typeface="Times New Roman" pitchFamily="18" charset="0"/>
              </a:rPr>
              <a:t>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4" name="Rectangle 13">
            <a:extLst>
              <a:ext uri="{FF2B5EF4-FFF2-40B4-BE49-F238E27FC236}">
                <a16:creationId xmlns:a16="http://schemas.microsoft.com/office/drawing/2014/main" xmlns="" id="{EA472F78-45DD-40B9-BA53-4226E0E3EDA4}"/>
              </a:ext>
            </a:extLst>
          </p:cNvPr>
          <p:cNvSpPr/>
          <p:nvPr/>
        </p:nvSpPr>
        <p:spPr>
          <a:xfrm>
            <a:off x="7037211" y="5244054"/>
            <a:ext cx="5128891" cy="954107"/>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External Guide</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 </a:t>
            </a:r>
            <a:r>
              <a:rPr lang="en-IN" sz="2000" b="1" dirty="0">
                <a:solidFill>
                  <a:srgbClr val="000066"/>
                </a:solidFill>
                <a:latin typeface="Times New Roman" pitchFamily="18" charset="0"/>
                <a:cs typeface="Times New Roman" pitchFamily="18" charset="0"/>
              </a:rPr>
              <a:t>Yogesh</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Trainer, </a:t>
            </a:r>
            <a:r>
              <a:rPr lang="en-US" dirty="0" err="1">
                <a:solidFill>
                  <a:schemeClr val="tx1">
                    <a:lumMod val="85000"/>
                    <a:lumOff val="15000"/>
                  </a:schemeClr>
                </a:solidFill>
                <a:latin typeface="Times New Roman" pitchFamily="18" charset="0"/>
                <a:ea typeface="Times New Roman" pitchFamily="18" charset="0"/>
                <a:cs typeface="Times New Roman" pitchFamily="18" charset="0"/>
              </a:rPr>
              <a:t>EduBridge</a:t>
            </a:r>
            <a:r>
              <a:rPr lang="en-US" dirty="0">
                <a:solidFill>
                  <a:schemeClr val="tx1">
                    <a:lumMod val="85000"/>
                    <a:lumOff val="15000"/>
                  </a:schemeClr>
                </a:solidFill>
                <a:latin typeface="Times New Roman" pitchFamily="18" charset="0"/>
                <a:ea typeface="Times New Roman" pitchFamily="18" charset="0"/>
                <a:cs typeface="Times New Roman" pitchFamily="18" charset="0"/>
              </a:rPr>
              <a:t> </a:t>
            </a:r>
            <a:endParaRPr lang="en-US" dirty="0">
              <a:solidFill>
                <a:schemeClr val="tx1">
                  <a:lumMod val="85000"/>
                  <a:lumOff val="15000"/>
                </a:schemeClr>
              </a:solidFill>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xmlns="" id="{027E3AEF-60DE-459F-A536-25F4B75B8EC2}"/>
              </a:ext>
            </a:extLst>
          </p:cNvPr>
          <p:cNvSpPr txBox="1"/>
          <p:nvPr/>
        </p:nvSpPr>
        <p:spPr>
          <a:xfrm>
            <a:off x="7777792" y="4787579"/>
            <a:ext cx="3718808" cy="369332"/>
          </a:xfrm>
          <a:prstGeom prst="rect">
            <a:avLst/>
          </a:prstGeom>
          <a:noFill/>
        </p:spPr>
        <p:txBody>
          <a:bodyPr wrap="square">
            <a:spAutoFit/>
          </a:bodyPr>
          <a:lstStyle/>
          <a:p>
            <a:pPr algn="ctr"/>
            <a:r>
              <a:rPr lang="en-US" b="1" dirty="0">
                <a:solidFill>
                  <a:srgbClr val="C00000"/>
                </a:solidFill>
              </a:rPr>
              <a:t>E</a:t>
            </a:r>
            <a:r>
              <a:rPr lang="en-IN" b="1" dirty="0" err="1">
                <a:solidFill>
                  <a:srgbClr val="C00000"/>
                </a:solidFill>
              </a:rPr>
              <a:t>duBridge</a:t>
            </a:r>
            <a:r>
              <a:rPr lang="en-IN" b="1" dirty="0">
                <a:solidFill>
                  <a:srgbClr val="C00000"/>
                </a:solidFill>
              </a:rPr>
              <a:t> Learning </a:t>
            </a:r>
            <a:r>
              <a:rPr lang="en-IN" b="1" dirty="0" err="1">
                <a:solidFill>
                  <a:srgbClr val="C00000"/>
                </a:solidFill>
              </a:rPr>
              <a:t>Pvt.Ltd</a:t>
            </a:r>
            <a:endParaRPr lang="en-IN" b="1" dirty="0">
              <a:solidFill>
                <a:srgbClr val="C00000"/>
              </a:solidFill>
            </a:endParaRPr>
          </a:p>
        </p:txBody>
      </p:sp>
      <p:sp>
        <p:nvSpPr>
          <p:cNvPr id="3" name="Subtitle 10">
            <a:extLst>
              <a:ext uri="{FF2B5EF4-FFF2-40B4-BE49-F238E27FC236}">
                <a16:creationId xmlns:a16="http://schemas.microsoft.com/office/drawing/2014/main" xmlns="" id="{7C45F69E-795D-35DD-13FB-8DBA5380B024}"/>
              </a:ext>
            </a:extLst>
          </p:cNvPr>
          <p:cNvSpPr txBox="1">
            <a:spLocks/>
          </p:cNvSpPr>
          <p:nvPr/>
        </p:nvSpPr>
        <p:spPr>
          <a:xfrm>
            <a:off x="3750367" y="3021453"/>
            <a:ext cx="3827169" cy="8403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spcBef>
                <a:spcPct val="0"/>
              </a:spcBef>
              <a:spcAft>
                <a:spcPct val="0"/>
              </a:spcAft>
            </a:pPr>
            <a:r>
              <a:rPr lang="en-US" b="1" dirty="0" err="1" smtClean="0">
                <a:solidFill>
                  <a:srgbClr val="C00000"/>
                </a:solidFill>
                <a:latin typeface="Times New Roman" pitchFamily="18" charset="0"/>
                <a:cs typeface="Times New Roman" pitchFamily="18" charset="0"/>
              </a:rPr>
              <a:t>Keerthana</a:t>
            </a:r>
            <a:r>
              <a:rPr lang="en-US" b="1" dirty="0" smtClean="0">
                <a:solidFill>
                  <a:srgbClr val="C00000"/>
                </a:solidFill>
                <a:latin typeface="Times New Roman" pitchFamily="18" charset="0"/>
                <a:cs typeface="Times New Roman" pitchFamily="18" charset="0"/>
              </a:rPr>
              <a:t> B</a:t>
            </a:r>
            <a:r>
              <a:rPr lang="en-US" b="1" dirty="0" smtClean="0">
                <a:solidFill>
                  <a:srgbClr val="C00000"/>
                </a:solidFill>
                <a:latin typeface="Times New Roman" pitchFamily="18" charset="0"/>
                <a:cs typeface="Times New Roman" pitchFamily="18" charset="0"/>
              </a:rPr>
              <a:t>          </a:t>
            </a:r>
            <a:r>
              <a:rPr lang="en-US" b="1" dirty="0" smtClean="0">
                <a:solidFill>
                  <a:srgbClr val="000066"/>
                </a:solidFill>
                <a:latin typeface="Times New Roman" pitchFamily="18" charset="0"/>
                <a:cs typeface="Times New Roman" pitchFamily="18" charset="0"/>
              </a:rPr>
              <a:t>1RN22IS405</a:t>
            </a:r>
            <a:endParaRPr lang="en-IN" b="1" dirty="0">
              <a:solidFill>
                <a:srgbClr val="000066"/>
              </a:solidFill>
            </a:endParaRPr>
          </a:p>
        </p:txBody>
      </p:sp>
      <p:sp>
        <p:nvSpPr>
          <p:cNvPr id="5" name="Subtitle 10">
            <a:extLst>
              <a:ext uri="{FF2B5EF4-FFF2-40B4-BE49-F238E27FC236}">
                <a16:creationId xmlns:a16="http://schemas.microsoft.com/office/drawing/2014/main" xmlns="" id="{FF8ECA6B-EA85-2E24-6AEE-A797334B9BAB}"/>
              </a:ext>
            </a:extLst>
          </p:cNvPr>
          <p:cNvSpPr txBox="1">
            <a:spLocks/>
          </p:cNvSpPr>
          <p:nvPr/>
        </p:nvSpPr>
        <p:spPr>
          <a:xfrm>
            <a:off x="6290203" y="3008147"/>
            <a:ext cx="3215680" cy="8403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spcBef>
                <a:spcPct val="0"/>
              </a:spcBef>
              <a:spcAft>
                <a:spcPct val="0"/>
              </a:spcAft>
            </a:pPr>
            <a:r>
              <a:rPr lang="en-US" b="1" dirty="0">
                <a:solidFill>
                  <a:srgbClr val="C00000"/>
                </a:solidFill>
                <a:latin typeface="Times New Roman" pitchFamily="18" charset="0"/>
                <a:cs typeface="Times New Roman" pitchFamily="18" charset="0"/>
              </a:rPr>
              <a:t>           </a:t>
            </a:r>
            <a:endParaRPr lang="en-IN" b="1" dirty="0">
              <a:solidFill>
                <a:srgbClr val="000066"/>
              </a:solidFill>
            </a:endParaRPr>
          </a:p>
        </p:txBody>
      </p:sp>
      <p:sp>
        <p:nvSpPr>
          <p:cNvPr id="6" name="Subtitle 10">
            <a:extLst>
              <a:ext uri="{FF2B5EF4-FFF2-40B4-BE49-F238E27FC236}">
                <a16:creationId xmlns:a16="http://schemas.microsoft.com/office/drawing/2014/main" xmlns="" id="{F5E3DD59-E47F-8116-07DF-8643C4CE35BC}"/>
              </a:ext>
            </a:extLst>
          </p:cNvPr>
          <p:cNvSpPr txBox="1">
            <a:spLocks/>
          </p:cNvSpPr>
          <p:nvPr/>
        </p:nvSpPr>
        <p:spPr>
          <a:xfrm>
            <a:off x="8873215" y="2994841"/>
            <a:ext cx="3215680" cy="84038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base">
              <a:spcBef>
                <a:spcPct val="0"/>
              </a:spcBef>
              <a:spcAft>
                <a:spcPct val="0"/>
              </a:spcAft>
            </a:pPr>
            <a:r>
              <a:rPr lang="en-US" b="1" dirty="0">
                <a:solidFill>
                  <a:srgbClr val="C00000"/>
                </a:solidFill>
                <a:latin typeface="Times New Roman" pitchFamily="18" charset="0"/>
                <a:cs typeface="Times New Roman" pitchFamily="18" charset="0"/>
              </a:rPr>
              <a:t>          </a:t>
            </a:r>
            <a:endParaRPr lang="en-IN" b="1" dirty="0">
              <a:solidFill>
                <a:srgbClr val="000066"/>
              </a:solidFill>
            </a:endParaRPr>
          </a:p>
        </p:txBody>
      </p:sp>
      <p:pic>
        <p:nvPicPr>
          <p:cNvPr id="1028" name="Picture 4" descr="EduBridge Learning Pvt. Ltd. | LinkedIn">
            <a:extLst>
              <a:ext uri="{FF2B5EF4-FFF2-40B4-BE49-F238E27FC236}">
                <a16:creationId xmlns:a16="http://schemas.microsoft.com/office/drawing/2014/main" xmlns="" id="{064711D3-55D3-F63A-BD7F-C205C0D6E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3771" y="3861834"/>
            <a:ext cx="946849" cy="946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51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u="sng" dirty="0">
                <a:solidFill>
                  <a:schemeClr val="accent1">
                    <a:lumMod val="75000"/>
                  </a:schemeClr>
                </a:solidFill>
                <a:latin typeface="Times New Roman" pitchFamily="18" charset="0"/>
                <a:cs typeface="Times New Roman" pitchFamily="18" charset="0"/>
              </a:rPr>
              <a:t>System Design (cont’d)</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xmlns=""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xmlns="" id="{A7B1F4F0-081C-449C-9C3A-E0B44A6D0E5F}"/>
              </a:ext>
            </a:extLst>
          </p:cNvPr>
          <p:cNvSpPr>
            <a:spLocks noGrp="1"/>
          </p:cNvSpPr>
          <p:nvPr>
            <p:ph type="ftr" sz="quarter" idx="11"/>
          </p:nvPr>
        </p:nvSpPr>
        <p:spPr/>
        <p:txBody>
          <a:bodyPr/>
          <a:lstStyle/>
          <a:p>
            <a:r>
              <a:rPr lang="en-US" dirty="0"/>
              <a:t>2025 - 2026</a:t>
            </a:r>
          </a:p>
        </p:txBody>
      </p:sp>
      <p:sp>
        <p:nvSpPr>
          <p:cNvPr id="9" name="Content Placeholder 2">
            <a:extLst>
              <a:ext uri="{FF2B5EF4-FFF2-40B4-BE49-F238E27FC236}">
                <a16:creationId xmlns:a16="http://schemas.microsoft.com/office/drawing/2014/main" xmlns="" id="{B5F54E7E-0CB3-497B-98EB-74178BF12B55}"/>
              </a:ext>
            </a:extLst>
          </p:cNvPr>
          <p:cNvSpPr txBox="1">
            <a:spLocks/>
          </p:cNvSpPr>
          <p:nvPr/>
        </p:nvSpPr>
        <p:spPr>
          <a:xfrm>
            <a:off x="335878" y="908720"/>
            <a:ext cx="1130473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xmlns="" id="{ADDD09B3-3028-473B-9357-1EA21BF6A6BD}"/>
              </a:ext>
            </a:extLst>
          </p:cNvPr>
          <p:cNvSpPr>
            <a:spLocks noGrp="1"/>
          </p:cNvSpPr>
          <p:nvPr>
            <p:ph type="sldNum" sz="quarter" idx="12"/>
          </p:nvPr>
        </p:nvSpPr>
        <p:spPr/>
        <p:txBody>
          <a:bodyPr/>
          <a:lstStyle/>
          <a:p>
            <a:fld id="{5B4F5413-E548-45A8-B9DD-11B71454D5CA}" type="slidenum">
              <a:rPr lang="en-US" smtClean="0"/>
              <a:pPr/>
              <a:t>10</a:t>
            </a:fld>
            <a:endParaRPr lang="en-US" dirty="0"/>
          </a:p>
        </p:txBody>
      </p:sp>
      <p:sp>
        <p:nvSpPr>
          <p:cNvPr id="8" name="Rectangle 3">
            <a:extLst>
              <a:ext uri="{FF2B5EF4-FFF2-40B4-BE49-F238E27FC236}">
                <a16:creationId xmlns:a16="http://schemas.microsoft.com/office/drawing/2014/main" xmlns="" id="{3D3BAC89-975E-4C1B-1DA1-3B746CB63700}"/>
              </a:ext>
            </a:extLst>
          </p:cNvPr>
          <p:cNvSpPr>
            <a:spLocks noChangeArrowheads="1"/>
          </p:cNvSpPr>
          <p:nvPr/>
        </p:nvSpPr>
        <p:spPr bwMode="auto">
          <a:xfrm>
            <a:off x="0" y="-184666"/>
            <a:ext cx="7521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Start</a:t>
            </a:r>
          </a:p>
        </p:txBody>
      </p:sp>
      <p:sp>
        <p:nvSpPr>
          <p:cNvPr id="11" name="TextBox 10">
            <a:extLst>
              <a:ext uri="{FF2B5EF4-FFF2-40B4-BE49-F238E27FC236}">
                <a16:creationId xmlns:a16="http://schemas.microsoft.com/office/drawing/2014/main" xmlns="" id="{5C176560-0549-F026-7E23-3696610EAE7E}"/>
              </a:ext>
            </a:extLst>
          </p:cNvPr>
          <p:cNvSpPr txBox="1"/>
          <p:nvPr/>
        </p:nvSpPr>
        <p:spPr>
          <a:xfrm>
            <a:off x="838200" y="776100"/>
            <a:ext cx="10515600" cy="7485191"/>
          </a:xfrm>
          <a:prstGeom prst="rect">
            <a:avLst/>
          </a:prstGeom>
          <a:noFill/>
        </p:spPr>
        <p:txBody>
          <a:bodyPr wrap="square">
            <a:spAutoFit/>
          </a:bodyPr>
          <a:lstStyle/>
          <a:p>
            <a:pPr algn="l">
              <a:spcAft>
                <a:spcPts val="1200"/>
              </a:spcAf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User and Merchant:</a:t>
            </a:r>
            <a:r>
              <a:rPr lang="en-IN" b="1" dirty="0">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User: A customer who browses food items, adds them to the cart, and places orders.</a:t>
            </a:r>
          </a:p>
          <a:p>
            <a:pPr algn="l">
              <a:spcAft>
                <a:spcPts val="1200"/>
              </a:spcAft>
            </a:pPr>
            <a:r>
              <a:rPr lang="en-US" sz="1600" i="0" dirty="0">
                <a:effectLst/>
                <a:latin typeface="Times New Roman" panose="02020603050405020304" pitchFamily="18" charset="0"/>
                <a:cs typeface="Times New Roman" panose="02020603050405020304" pitchFamily="18" charset="0"/>
              </a:rPr>
              <a:t>      Merchant: A restaurant/vendor who manages food items (add, edit, delete</a:t>
            </a:r>
            <a:r>
              <a:rPr lang="en-US" sz="1600" b="0" i="0" dirty="0">
                <a:effectLst/>
                <a:latin typeface="Times New Roman" panose="02020603050405020304" pitchFamily="18" charset="0"/>
                <a:cs typeface="Times New Roman" panose="02020603050405020304" pitchFamily="18" charset="0"/>
              </a:rPr>
              <a:t>).</a:t>
            </a:r>
          </a:p>
          <a:p>
            <a:pPr marL="285750" indent="-285750" algn="l">
              <a:spcAft>
                <a:spcPts val="12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IN" b="1" i="0" dirty="0">
                <a:effectLst/>
                <a:latin typeface="Times New Roman" panose="02020603050405020304" pitchFamily="18" charset="0"/>
                <a:cs typeface="Times New Roman" panose="02020603050405020304" pitchFamily="18" charset="0"/>
              </a:rPr>
              <a:t>Angular Frontend:</a:t>
            </a:r>
          </a:p>
          <a:p>
            <a:pPr algn="l">
              <a:spcAft>
                <a:spcPts val="1200"/>
              </a:spcAft>
            </a:pPr>
            <a:r>
              <a:rPr lang="en-US" b="0"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Built using Angular, this is the client-side interface that users and merchants interact with.</a:t>
            </a:r>
          </a:p>
          <a:p>
            <a:pPr algn="l">
              <a:spcAft>
                <a:spcPts val="1200"/>
              </a:spcAft>
            </a:pPr>
            <a:r>
              <a:rPr lang="en-US" sz="1600" i="0" dirty="0">
                <a:effectLst/>
                <a:latin typeface="Times New Roman" panose="02020603050405020304" pitchFamily="18" charset="0"/>
                <a:cs typeface="Times New Roman" panose="02020603050405020304" pitchFamily="18" charset="0"/>
              </a:rPr>
              <a:t>      Sends HTTP requests (login, register, browse items, place orders) to the backen</a:t>
            </a:r>
            <a:r>
              <a:rPr lang="en-US" i="0" dirty="0">
                <a:effectLst/>
                <a:latin typeface="Times New Roman" panose="02020603050405020304" pitchFamily="18" charset="0"/>
                <a:cs typeface="Times New Roman" panose="02020603050405020304" pitchFamily="18" charset="0"/>
              </a:rPr>
              <a:t>d. </a:t>
            </a:r>
          </a:p>
          <a:p>
            <a:pPr marL="285750" indent="-285750">
              <a:spcAft>
                <a:spcPts val="1200"/>
              </a:spcAft>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Spring Boot REST API</a:t>
            </a:r>
            <a:r>
              <a:rPr lang="en-IN" sz="2000" b="1" i="0" dirty="0">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This is the backend server, built using Spring Boot, that handles business logic and API requests</a:t>
            </a:r>
          </a:p>
          <a:p>
            <a:pPr marL="285750" indent="-285750">
              <a:spcAft>
                <a:spcPts val="120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JWT Authentication</a:t>
            </a:r>
            <a:r>
              <a:rPr lang="en-IN" sz="2000" b="1"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JWT (JSON Web Token) is used for secure login.</a:t>
            </a:r>
          </a:p>
          <a:p>
            <a:pPr>
              <a:spcAft>
                <a:spcPts val="1200"/>
              </a:spcAft>
            </a:pPr>
            <a:r>
              <a:rPr lang="en-US" sz="1600" dirty="0">
                <a:latin typeface="Times New Roman" panose="02020603050405020304" pitchFamily="18" charset="0"/>
                <a:cs typeface="Times New Roman" panose="02020603050405020304" pitchFamily="18" charset="0"/>
              </a:rPr>
              <a:t>       After login, the user or merchant gets a JWT token.</a:t>
            </a:r>
          </a:p>
          <a:p>
            <a:pPr marL="342900" indent="-342900" algn="just">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MySQL Database</a:t>
            </a:r>
          </a:p>
          <a:p>
            <a:pPr algn="l">
              <a:spcAft>
                <a:spcPts val="1200"/>
              </a:spcAft>
              <a:buFont typeface="Arial" panose="020B0604020202020204" pitchFamily="34" charset="0"/>
              <a:buChar char="•"/>
            </a:pPr>
            <a:r>
              <a:rPr lang="en-US" sz="1600" b="0" i="0" dirty="0">
                <a:solidFill>
                  <a:srgbClr val="FFFFFF"/>
                </a:solidFill>
                <a:effectLst/>
                <a:latin typeface="Times New Roman" panose="02020603050405020304" pitchFamily="18" charset="0"/>
                <a:cs typeface="Times New Roman" panose="02020603050405020304" pitchFamily="18" charset="0"/>
              </a:rPr>
              <a:t>Th</a:t>
            </a:r>
            <a:r>
              <a:rPr lang="en-US" sz="1600" b="0" i="0" dirty="0">
                <a:effectLst/>
                <a:latin typeface="Times New Roman" panose="02020603050405020304" pitchFamily="18" charset="0"/>
                <a:cs typeface="Times New Roman" panose="02020603050405020304" pitchFamily="18" charset="0"/>
              </a:rPr>
              <a:t> </a:t>
            </a:r>
            <a:r>
              <a:rPr lang="en-US" sz="1600" i="0" dirty="0">
                <a:effectLst/>
                <a:latin typeface="Times New Roman" panose="02020603050405020304" pitchFamily="18" charset="0"/>
                <a:cs typeface="Times New Roman" panose="02020603050405020304" pitchFamily="18" charset="0"/>
              </a:rPr>
              <a:t>application uses MySQL as the relational database. It stores</a:t>
            </a:r>
          </a:p>
          <a:p>
            <a:pPr marL="742950" lvl="1" indent="-285750" algn="l">
              <a:spcAft>
                <a:spcPts val="1200"/>
              </a:spcAft>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Users: Credentials, roles, and profiles.</a:t>
            </a:r>
          </a:p>
          <a:p>
            <a:pPr marL="742950" lvl="1" indent="-285750" algn="l">
              <a:spcAft>
                <a:spcPts val="1200"/>
              </a:spcAft>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Items: Food menu items, availability, and prices.</a:t>
            </a:r>
          </a:p>
          <a:p>
            <a:pPr marL="742950" lvl="1" indent="-285750" algn="l">
              <a:spcAft>
                <a:spcPts val="1200"/>
              </a:spcAft>
              <a:buFont typeface="Arial" panose="020B0604020202020204" pitchFamily="34" charset="0"/>
              <a:buChar char="•"/>
            </a:pPr>
            <a:r>
              <a:rPr lang="en-US" sz="1600" i="0" dirty="0">
                <a:effectLst/>
                <a:latin typeface="Times New Roman" panose="02020603050405020304" pitchFamily="18" charset="0"/>
                <a:cs typeface="Times New Roman" panose="02020603050405020304" pitchFamily="18" charset="0"/>
              </a:rPr>
              <a:t>Orders: Placed orders, quantities, timestamps</a:t>
            </a:r>
            <a:r>
              <a:rPr lang="en-US" sz="1600" b="0" i="0" dirty="0">
                <a:effectLst/>
                <a:latin typeface="Times New Roman" panose="02020603050405020304" pitchFamily="18" charset="0"/>
                <a:cs typeface="Times New Roman" panose="02020603050405020304" pitchFamily="18" charset="0"/>
              </a:rPr>
              <a:t>, etc.</a:t>
            </a: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12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6F45A3-1948-64A9-309E-CA89F45334B1}"/>
              </a:ext>
            </a:extLst>
          </p:cNvPr>
          <p:cNvSpPr>
            <a:spLocks noGrp="1"/>
          </p:cNvSpPr>
          <p:nvPr>
            <p:ph type="title"/>
          </p:nvPr>
        </p:nvSpPr>
        <p:spPr/>
        <p:txBody>
          <a:bodyPr>
            <a:normAutofit/>
          </a:bodyPr>
          <a:lstStyle/>
          <a:p>
            <a:pPr algn="ctr"/>
            <a:r>
              <a:rPr lang="en-US" sz="3200" u="sng" dirty="0">
                <a:solidFill>
                  <a:schemeClr val="accent1">
                    <a:lumMod val="75000"/>
                  </a:schemeClr>
                </a:solidFill>
                <a:latin typeface="Times New Roman" pitchFamily="18" charset="0"/>
                <a:cs typeface="Times New Roman" pitchFamily="18" charset="0"/>
              </a:rPr>
              <a:t>Detailed Design</a:t>
            </a:r>
            <a:endParaRPr lang="en-IN" sz="3200" dirty="0"/>
          </a:p>
        </p:txBody>
      </p:sp>
      <p:sp>
        <p:nvSpPr>
          <p:cNvPr id="4" name="Date Placeholder 3">
            <a:extLst>
              <a:ext uri="{FF2B5EF4-FFF2-40B4-BE49-F238E27FC236}">
                <a16:creationId xmlns:a16="http://schemas.microsoft.com/office/drawing/2014/main" xmlns="" id="{B7D75CB5-4793-D71C-04BF-AD6E8C940168}"/>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xmlns="" id="{67760C71-98D0-195B-1AD2-5C1FBE86B7CB}"/>
              </a:ext>
            </a:extLst>
          </p:cNvPr>
          <p:cNvSpPr>
            <a:spLocks noGrp="1"/>
          </p:cNvSpPr>
          <p:nvPr>
            <p:ph type="ftr" sz="quarter" idx="11"/>
          </p:nvPr>
        </p:nvSpPr>
        <p:spPr/>
        <p:txBody>
          <a:bodyPr/>
          <a:lstStyle/>
          <a:p>
            <a:r>
              <a:rPr lang="en-US"/>
              <a:t>2023 - 2024</a:t>
            </a:r>
            <a:endParaRPr lang="en-US" dirty="0"/>
          </a:p>
        </p:txBody>
      </p:sp>
      <p:sp>
        <p:nvSpPr>
          <p:cNvPr id="6" name="Slide Number Placeholder 5">
            <a:extLst>
              <a:ext uri="{FF2B5EF4-FFF2-40B4-BE49-F238E27FC236}">
                <a16:creationId xmlns:a16="http://schemas.microsoft.com/office/drawing/2014/main" xmlns="" id="{D3AABC04-7C75-056F-1EDA-6A91B595AEA1}"/>
              </a:ext>
            </a:extLst>
          </p:cNvPr>
          <p:cNvSpPr>
            <a:spLocks noGrp="1"/>
          </p:cNvSpPr>
          <p:nvPr>
            <p:ph type="sldNum" sz="quarter" idx="12"/>
          </p:nvPr>
        </p:nvSpPr>
        <p:spPr/>
        <p:txBody>
          <a:bodyPr/>
          <a:lstStyle/>
          <a:p>
            <a:fld id="{5B4F5413-E548-45A8-B9DD-11B71454D5CA}" type="slidenum">
              <a:rPr lang="en-US" smtClean="0"/>
              <a:pPr/>
              <a:t>11</a:t>
            </a:fld>
            <a:endParaRPr lang="en-US" dirty="0"/>
          </a:p>
        </p:txBody>
      </p:sp>
      <p:sp>
        <p:nvSpPr>
          <p:cNvPr id="11" name="TextBox 10">
            <a:extLst>
              <a:ext uri="{FF2B5EF4-FFF2-40B4-BE49-F238E27FC236}">
                <a16:creationId xmlns:a16="http://schemas.microsoft.com/office/drawing/2014/main" xmlns="" id="{DD3C4C2F-DB61-5A9D-95A0-0D506B952A46}"/>
              </a:ext>
            </a:extLst>
          </p:cNvPr>
          <p:cNvSpPr txBox="1"/>
          <p:nvPr/>
        </p:nvSpPr>
        <p:spPr>
          <a:xfrm>
            <a:off x="2639616" y="5956240"/>
            <a:ext cx="6450217"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ER Diagram and Work Flow Diagram</a:t>
            </a:r>
          </a:p>
        </p:txBody>
      </p:sp>
      <p:pic>
        <p:nvPicPr>
          <p:cNvPr id="16" name="Content Placeholder 15">
            <a:extLst>
              <a:ext uri="{FF2B5EF4-FFF2-40B4-BE49-F238E27FC236}">
                <a16:creationId xmlns:a16="http://schemas.microsoft.com/office/drawing/2014/main" xmlns="" id="{75DD550C-1A65-6946-0CA6-62D931D1E9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520" y="1432104"/>
            <a:ext cx="4248743" cy="3686689"/>
          </a:xfrm>
        </p:spPr>
      </p:pic>
      <p:pic>
        <p:nvPicPr>
          <p:cNvPr id="18" name="Picture 17">
            <a:extLst>
              <a:ext uri="{FF2B5EF4-FFF2-40B4-BE49-F238E27FC236}">
                <a16:creationId xmlns:a16="http://schemas.microsoft.com/office/drawing/2014/main" xmlns="" id="{1F31818A-C313-0C12-313A-861ED48F8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064" y="1081671"/>
            <a:ext cx="3144348" cy="4583663"/>
          </a:xfrm>
          <a:prstGeom prst="rect">
            <a:avLst/>
          </a:prstGeom>
        </p:spPr>
      </p:pic>
    </p:spTree>
    <p:extLst>
      <p:ext uri="{BB962C8B-B14F-4D97-AF65-F5344CB8AC3E}">
        <p14:creationId xmlns:p14="http://schemas.microsoft.com/office/powerpoint/2010/main" val="1680161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40277C-F266-EC7A-A5D8-D483D3399565}"/>
              </a:ext>
            </a:extLst>
          </p:cNvPr>
          <p:cNvSpPr>
            <a:spLocks noGrp="1"/>
          </p:cNvSpPr>
          <p:nvPr>
            <p:ph type="title"/>
          </p:nvPr>
        </p:nvSpPr>
        <p:spPr/>
        <p:txBody>
          <a:bodyPr>
            <a:normAutofit/>
          </a:bodyPr>
          <a:lstStyle/>
          <a:p>
            <a:pPr algn="ctr"/>
            <a:r>
              <a:rPr lang="en-US" sz="3200" u="sng" dirty="0">
                <a:solidFill>
                  <a:schemeClr val="accent1">
                    <a:lumMod val="75000"/>
                  </a:schemeClr>
                </a:solidFill>
                <a:latin typeface="Times New Roman" pitchFamily="18" charset="0"/>
                <a:cs typeface="Times New Roman" pitchFamily="18" charset="0"/>
              </a:rPr>
              <a:t>Detailed Design (cont’d)</a:t>
            </a:r>
            <a:endParaRPr lang="en-IN" sz="3200" dirty="0"/>
          </a:p>
        </p:txBody>
      </p:sp>
      <p:sp>
        <p:nvSpPr>
          <p:cNvPr id="4" name="Date Placeholder 3">
            <a:extLst>
              <a:ext uri="{FF2B5EF4-FFF2-40B4-BE49-F238E27FC236}">
                <a16:creationId xmlns:a16="http://schemas.microsoft.com/office/drawing/2014/main" xmlns="" id="{5EBEE2E0-B7CC-05FB-EDC9-FA3437D50AA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xmlns="" id="{D814EE2A-A975-A1AB-E30D-804D4C4FCBC2}"/>
              </a:ext>
            </a:extLst>
          </p:cNvPr>
          <p:cNvSpPr>
            <a:spLocks noGrp="1"/>
          </p:cNvSpPr>
          <p:nvPr>
            <p:ph type="ftr" sz="quarter" idx="11"/>
          </p:nvPr>
        </p:nvSpPr>
        <p:spPr/>
        <p:txBody>
          <a:bodyPr/>
          <a:lstStyle/>
          <a:p>
            <a:r>
              <a:rPr lang="en-US"/>
              <a:t>2023 - 2024</a:t>
            </a:r>
            <a:endParaRPr lang="en-US" dirty="0"/>
          </a:p>
        </p:txBody>
      </p:sp>
      <p:sp>
        <p:nvSpPr>
          <p:cNvPr id="6" name="Slide Number Placeholder 5">
            <a:extLst>
              <a:ext uri="{FF2B5EF4-FFF2-40B4-BE49-F238E27FC236}">
                <a16:creationId xmlns:a16="http://schemas.microsoft.com/office/drawing/2014/main" xmlns="" id="{3A34C5C9-0E83-83DD-704C-6967849E0CAE}"/>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
        <p:nvSpPr>
          <p:cNvPr id="7" name="Rectangle 1">
            <a:extLst>
              <a:ext uri="{FF2B5EF4-FFF2-40B4-BE49-F238E27FC236}">
                <a16:creationId xmlns:a16="http://schemas.microsoft.com/office/drawing/2014/main" xmlns="" id="{1304B19C-3039-C8CA-8D78-CCB8CCDECCBD}"/>
              </a:ext>
            </a:extLst>
          </p:cNvPr>
          <p:cNvSpPr>
            <a:spLocks noGrp="1" noChangeArrowheads="1"/>
          </p:cNvSpPr>
          <p:nvPr>
            <p:ph idx="1"/>
          </p:nvPr>
        </p:nvSpPr>
        <p:spPr bwMode="auto">
          <a:xfrm>
            <a:off x="1127448" y="1164300"/>
            <a:ext cx="10009112" cy="4898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Workflow Overview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The flowchart outlines the entire user journey from website access to logout. Based on role selection (User/Admin), users can browse food items and place orders, while admins manage food item listings. Orders are saved to the database, with optional payment, followed by order history acc</a:t>
            </a:r>
            <a:r>
              <a:rPr lang="en-US" sz="1400" b="0" i="0" dirty="0">
                <a:effectLst/>
                <a:latin typeface="Times New Roman" panose="02020603050405020304" pitchFamily="18" charset="0"/>
                <a:cs typeface="Times New Roman" panose="02020603050405020304" pitchFamily="18" charset="0"/>
              </a:rPr>
              <a:t>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Role-Based Flow</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algn="l">
              <a:spcAft>
                <a:spcPts val="1200"/>
              </a:spcAft>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Login → Dashboard → Browse </a:t>
            </a:r>
            <a:r>
              <a:rPr lang="en-US" sz="1800" b="0" i="0" dirty="0">
                <a:effectLst/>
                <a:latin typeface="Times New Roman" panose="02020603050405020304" pitchFamily="18" charset="0"/>
                <a:cs typeface="Times New Roman" panose="02020603050405020304" pitchFamily="18" charset="0"/>
              </a:rPr>
              <a:t>Food Items </a:t>
            </a:r>
            <a:r>
              <a:rPr lang="en-US" sz="1600" b="0" i="0" dirty="0">
                <a:effectLst/>
                <a:latin typeface="Times New Roman" panose="02020603050405020304" pitchFamily="18" charset="0"/>
                <a:cs typeface="Times New Roman" panose="02020603050405020304" pitchFamily="18" charset="0"/>
              </a:rPr>
              <a:t>→ Place Orders → View Order History</a:t>
            </a:r>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Admins</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Login → Admin Dashboard → Add/Edit/Delete Food Items</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IN" sz="1800" b="1" dirty="0">
                <a:latin typeface="Times New Roman" panose="02020603050405020304" pitchFamily="18" charset="0"/>
                <a:cs typeface="Times New Roman" panose="02020603050405020304" pitchFamily="18" charset="0"/>
              </a:rPr>
              <a:t>Data Handling &amp; Storage</a:t>
            </a:r>
            <a:r>
              <a:rPr lang="en-IN" dirty="0">
                <a:latin typeface="Times New Roman" panose="02020603050405020304" pitchFamily="18" charset="0"/>
                <a:cs typeface="Times New Roman" panose="02020603050405020304" pitchFamily="18" charset="0"/>
              </a:rPr>
              <a:t>:</a:t>
            </a:r>
            <a:r>
              <a:rPr lang="en-US" sz="1800" b="0" i="0" dirty="0">
                <a:effectLst/>
                <a:latin typeface="Times New Roman" panose="02020603050405020304" pitchFamily="18" charset="0"/>
                <a:cs typeface="Times New Roman" panose="02020603050405020304" pitchFamily="18" charset="0"/>
              </a:rPr>
              <a:t> Each user action (ordering, food item updates, payments) is stored in the database using backend APIs, ensuring real-time updates and data integrity</a:t>
            </a:r>
            <a:r>
              <a:rPr lang="en-US" dirty="0">
                <a:latin typeface="Times New Roman" panose="02020603050405020304" pitchFamily="18" charset="0"/>
                <a:cs typeface="Times New Roman" panose="02020603050405020304" pitchFamily="18" charset="0"/>
              </a:rPr>
              <a:t>.</a:t>
            </a:r>
          </a:p>
          <a:p>
            <a:pPr algn="just" eaLnBrk="0" fontAlgn="base" hangingPunct="0">
              <a:lnSpc>
                <a:spcPct val="100000"/>
              </a:lnSpc>
              <a:spcBef>
                <a:spcPct val="0"/>
              </a:spcBef>
              <a:spcAft>
                <a:spcPct val="0"/>
              </a:spcAft>
            </a:pPr>
            <a:r>
              <a:rPr lang="en-IN" sz="1800" b="1" dirty="0">
                <a:latin typeface="Times New Roman" panose="02020603050405020304" pitchFamily="18" charset="0"/>
                <a:cs typeface="Times New Roman" panose="02020603050405020304" pitchFamily="18" charset="0"/>
              </a:rPr>
              <a:t>User Experience Flow</a:t>
            </a:r>
            <a:r>
              <a:rPr lang="en-IN" sz="20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a:t>
            </a:r>
            <a:r>
              <a:rPr lang="en-US" sz="1800" i="0" dirty="0">
                <a:effectLst/>
                <a:latin typeface="Times New Roman" panose="02020603050405020304" pitchFamily="18" charset="0"/>
                <a:cs typeface="Times New Roman" panose="02020603050405020304" pitchFamily="18" charset="0"/>
              </a:rPr>
              <a:t>he </a:t>
            </a:r>
            <a:r>
              <a:rPr lang="en-US" sz="1800" b="0" i="0" dirty="0">
                <a:effectLst/>
                <a:latin typeface="Times New Roman" panose="02020603050405020304" pitchFamily="18" charset="0"/>
                <a:cs typeface="Times New Roman" panose="02020603050405020304" pitchFamily="18" charset="0"/>
              </a:rPr>
              <a:t>process is designed to be intuitive, guiding users through food item search, selection, order placement, and confirmation, with a smooth logout for session security</a:t>
            </a:r>
            <a:r>
              <a:rPr lang="en-US" sz="2000" dirty="0">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 Diagram Insight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r>
              <a:rPr lang="en-US" sz="1400" b="0" i="0" dirty="0">
                <a:effectLst/>
                <a:latin typeface="Times New Roman" panose="02020603050405020304" pitchFamily="18" charset="0"/>
                <a:cs typeface="Times New Roman" panose="02020603050405020304" pitchFamily="18" charset="0"/>
              </a:rPr>
              <a:t> </a:t>
            </a:r>
            <a:r>
              <a:rPr lang="en-US" sz="1800" i="0" dirty="0">
                <a:effectLst/>
                <a:latin typeface="Times New Roman" panose="02020603050405020304" pitchFamily="18" charset="0"/>
                <a:cs typeface="Times New Roman" panose="02020603050405020304" pitchFamily="18" charset="0"/>
              </a:rPr>
              <a:t>The database schema includes entities like User, </a:t>
            </a:r>
            <a:r>
              <a:rPr lang="en-US" sz="1800" i="0" dirty="0" err="1">
                <a:effectLst/>
                <a:latin typeface="Times New Roman" panose="02020603050405020304" pitchFamily="18" charset="0"/>
                <a:cs typeface="Times New Roman" panose="02020603050405020304" pitchFamily="18" charset="0"/>
              </a:rPr>
              <a:t>FoodItem</a:t>
            </a:r>
            <a:r>
              <a:rPr lang="en-US" sz="1800" i="0" dirty="0">
                <a:effectLst/>
                <a:latin typeface="Times New Roman" panose="02020603050405020304" pitchFamily="18" charset="0"/>
                <a:cs typeface="Times New Roman" panose="02020603050405020304" pitchFamily="18" charset="0"/>
              </a:rPr>
              <a:t>, Order, </a:t>
            </a:r>
            <a:r>
              <a:rPr lang="en-US" sz="1800" i="0" dirty="0" err="1">
                <a:effectLst/>
                <a:latin typeface="Times New Roman" panose="02020603050405020304" pitchFamily="18" charset="0"/>
                <a:cs typeface="Times New Roman" panose="02020603050405020304" pitchFamily="18" charset="0"/>
              </a:rPr>
              <a:t>OrderItem</a:t>
            </a:r>
            <a:r>
              <a:rPr lang="en-US" sz="1800" i="0" dirty="0">
                <a:effectLst/>
                <a:latin typeface="Times New Roman" panose="02020603050405020304" pitchFamily="18" charset="0"/>
                <a:cs typeface="Times New Roman" panose="02020603050405020304" pitchFamily="18" charset="0"/>
              </a:rPr>
              <a:t>, and Merchant, with well-defined relationships using foreign keys to ensure data consistency and support smooth operations as shown in the workflow</a:t>
            </a:r>
            <a:r>
              <a:rPr kumimoji="0" lang="en-US" altLang="en-US"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4659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658A36-C54C-7979-5363-48366AFAD8DD}"/>
              </a:ext>
            </a:extLst>
          </p:cNvPr>
          <p:cNvSpPr>
            <a:spLocks noGrp="1"/>
          </p:cNvSpPr>
          <p:nvPr>
            <p:ph type="title"/>
          </p:nvPr>
        </p:nvSpPr>
        <p:spPr/>
        <p:txBody>
          <a:bodyPr>
            <a:normAutofit/>
          </a:bodyPr>
          <a:lstStyle/>
          <a:p>
            <a:pPr algn="ctr"/>
            <a:r>
              <a:rPr lang="en-US" sz="3200" u="sng" dirty="0">
                <a:solidFill>
                  <a:schemeClr val="accent1">
                    <a:lumMod val="75000"/>
                  </a:schemeClr>
                </a:solidFill>
                <a:latin typeface="Times New Roman" pitchFamily="18" charset="0"/>
                <a:cs typeface="Times New Roman" pitchFamily="18" charset="0"/>
              </a:rPr>
              <a:t>Implementation</a:t>
            </a:r>
            <a:endParaRPr lang="en-IN" sz="3200" dirty="0"/>
          </a:p>
        </p:txBody>
      </p:sp>
      <p:pic>
        <p:nvPicPr>
          <p:cNvPr id="8" name="Content Placeholder 7">
            <a:extLst>
              <a:ext uri="{FF2B5EF4-FFF2-40B4-BE49-F238E27FC236}">
                <a16:creationId xmlns:a16="http://schemas.microsoft.com/office/drawing/2014/main" xmlns="" id="{C974906D-619C-F7C5-6405-339DE79BD9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376" y="1375359"/>
            <a:ext cx="5545832" cy="4428875"/>
          </a:xfrm>
        </p:spPr>
      </p:pic>
      <p:sp>
        <p:nvSpPr>
          <p:cNvPr id="4" name="Date Placeholder 3">
            <a:extLst>
              <a:ext uri="{FF2B5EF4-FFF2-40B4-BE49-F238E27FC236}">
                <a16:creationId xmlns:a16="http://schemas.microsoft.com/office/drawing/2014/main" xmlns="" id="{5351D5E9-F823-35AB-469C-1E64759EDCB9}"/>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xmlns="" id="{8689DC81-D1CE-27B0-AC1C-D4311D172AA2}"/>
              </a:ext>
            </a:extLst>
          </p:cNvPr>
          <p:cNvSpPr>
            <a:spLocks noGrp="1"/>
          </p:cNvSpPr>
          <p:nvPr>
            <p:ph type="ftr" sz="quarter" idx="11"/>
          </p:nvPr>
        </p:nvSpPr>
        <p:spPr/>
        <p:txBody>
          <a:bodyPr/>
          <a:lstStyle/>
          <a:p>
            <a:r>
              <a:rPr lang="en-US"/>
              <a:t>2023 - 2024</a:t>
            </a:r>
            <a:endParaRPr lang="en-US" dirty="0"/>
          </a:p>
        </p:txBody>
      </p:sp>
      <p:sp>
        <p:nvSpPr>
          <p:cNvPr id="6" name="Slide Number Placeholder 5">
            <a:extLst>
              <a:ext uri="{FF2B5EF4-FFF2-40B4-BE49-F238E27FC236}">
                <a16:creationId xmlns:a16="http://schemas.microsoft.com/office/drawing/2014/main" xmlns="" id="{3AD5F2B6-E113-52EF-F3DA-C799244DDE18}"/>
              </a:ext>
            </a:extLst>
          </p:cNvPr>
          <p:cNvSpPr>
            <a:spLocks noGrp="1"/>
          </p:cNvSpPr>
          <p:nvPr>
            <p:ph type="sldNum" sz="quarter" idx="12"/>
          </p:nvPr>
        </p:nvSpPr>
        <p:spPr/>
        <p:txBody>
          <a:bodyPr/>
          <a:lstStyle/>
          <a:p>
            <a:fld id="{5B4F5413-E548-45A8-B9DD-11B71454D5CA}" type="slidenum">
              <a:rPr lang="en-US" smtClean="0"/>
              <a:pPr/>
              <a:t>13</a:t>
            </a:fld>
            <a:endParaRPr lang="en-US" dirty="0"/>
          </a:p>
        </p:txBody>
      </p:sp>
      <p:pic>
        <p:nvPicPr>
          <p:cNvPr id="10" name="Picture 9">
            <a:extLst>
              <a:ext uri="{FF2B5EF4-FFF2-40B4-BE49-F238E27FC236}">
                <a16:creationId xmlns:a16="http://schemas.microsoft.com/office/drawing/2014/main" xmlns="" id="{4673942C-2495-98CC-1DEF-707D7E699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9118" y="1412776"/>
            <a:ext cx="5484810" cy="4428874"/>
          </a:xfrm>
          <a:prstGeom prst="rect">
            <a:avLst/>
          </a:prstGeom>
        </p:spPr>
      </p:pic>
    </p:spTree>
    <p:extLst>
      <p:ext uri="{BB962C8B-B14F-4D97-AF65-F5344CB8AC3E}">
        <p14:creationId xmlns:p14="http://schemas.microsoft.com/office/powerpoint/2010/main" val="4264687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96AA7E-2650-D08F-90DD-970CF2A7725A}"/>
              </a:ext>
            </a:extLst>
          </p:cNvPr>
          <p:cNvSpPr>
            <a:spLocks noGrp="1"/>
          </p:cNvSpPr>
          <p:nvPr>
            <p:ph type="title"/>
          </p:nvPr>
        </p:nvSpPr>
        <p:spPr/>
        <p:txBody>
          <a:bodyPr>
            <a:normAutofit/>
          </a:bodyPr>
          <a:lstStyle/>
          <a:p>
            <a:pPr algn="ctr"/>
            <a:r>
              <a:rPr lang="en-US" sz="3200" u="sng" dirty="0">
                <a:solidFill>
                  <a:schemeClr val="accent1">
                    <a:lumMod val="75000"/>
                  </a:schemeClr>
                </a:solidFill>
                <a:latin typeface="Times New Roman" pitchFamily="18" charset="0"/>
                <a:cs typeface="Times New Roman" pitchFamily="18" charset="0"/>
              </a:rPr>
              <a:t>Result and Discussions</a:t>
            </a:r>
            <a:endParaRPr lang="en-IN" sz="3200" dirty="0"/>
          </a:p>
        </p:txBody>
      </p:sp>
      <p:pic>
        <p:nvPicPr>
          <p:cNvPr id="8" name="Content Placeholder 7">
            <a:extLst>
              <a:ext uri="{FF2B5EF4-FFF2-40B4-BE49-F238E27FC236}">
                <a16:creationId xmlns:a16="http://schemas.microsoft.com/office/drawing/2014/main" xmlns="" id="{023EE248-FCBD-FD73-16A4-ACBE0E3F21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7448" y="1268096"/>
            <a:ext cx="4713930" cy="3311891"/>
          </a:xfrm>
        </p:spPr>
      </p:pic>
      <p:sp>
        <p:nvSpPr>
          <p:cNvPr id="4" name="Date Placeholder 3">
            <a:extLst>
              <a:ext uri="{FF2B5EF4-FFF2-40B4-BE49-F238E27FC236}">
                <a16:creationId xmlns:a16="http://schemas.microsoft.com/office/drawing/2014/main" xmlns="" id="{02372D1D-41BF-3B9F-90CB-7305327E2105}"/>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xmlns="" id="{BB3EE87C-B2DF-5011-69D7-DF4251779D53}"/>
              </a:ext>
            </a:extLst>
          </p:cNvPr>
          <p:cNvSpPr>
            <a:spLocks noGrp="1"/>
          </p:cNvSpPr>
          <p:nvPr>
            <p:ph type="ftr" sz="quarter" idx="11"/>
          </p:nvPr>
        </p:nvSpPr>
        <p:spPr/>
        <p:txBody>
          <a:bodyPr/>
          <a:lstStyle/>
          <a:p>
            <a:r>
              <a:rPr lang="en-US"/>
              <a:t>2023 - 2024</a:t>
            </a:r>
            <a:endParaRPr lang="en-US" dirty="0"/>
          </a:p>
        </p:txBody>
      </p:sp>
      <p:sp>
        <p:nvSpPr>
          <p:cNvPr id="6" name="Slide Number Placeholder 5">
            <a:extLst>
              <a:ext uri="{FF2B5EF4-FFF2-40B4-BE49-F238E27FC236}">
                <a16:creationId xmlns:a16="http://schemas.microsoft.com/office/drawing/2014/main" xmlns="" id="{8CB8725D-8440-5313-CFD8-B73696E261BA}"/>
              </a:ext>
            </a:extLst>
          </p:cNvPr>
          <p:cNvSpPr>
            <a:spLocks noGrp="1"/>
          </p:cNvSpPr>
          <p:nvPr>
            <p:ph type="sldNum" sz="quarter" idx="12"/>
          </p:nvPr>
        </p:nvSpPr>
        <p:spPr/>
        <p:txBody>
          <a:bodyPr/>
          <a:lstStyle/>
          <a:p>
            <a:fld id="{5B4F5413-E548-45A8-B9DD-11B71454D5CA}" type="slidenum">
              <a:rPr lang="en-US" smtClean="0"/>
              <a:pPr/>
              <a:t>14</a:t>
            </a:fld>
            <a:endParaRPr lang="en-US" dirty="0"/>
          </a:p>
        </p:txBody>
      </p:sp>
      <p:pic>
        <p:nvPicPr>
          <p:cNvPr id="10" name="Picture 9">
            <a:extLst>
              <a:ext uri="{FF2B5EF4-FFF2-40B4-BE49-F238E27FC236}">
                <a16:creationId xmlns:a16="http://schemas.microsoft.com/office/drawing/2014/main" xmlns="" id="{4B00FC44-4D93-D59D-611E-AF57234D2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2673" y="1268096"/>
            <a:ext cx="4415854" cy="3311891"/>
          </a:xfrm>
          <a:prstGeom prst="rect">
            <a:avLst/>
          </a:prstGeom>
        </p:spPr>
      </p:pic>
    </p:spTree>
    <p:extLst>
      <p:ext uri="{BB962C8B-B14F-4D97-AF65-F5344CB8AC3E}">
        <p14:creationId xmlns:p14="http://schemas.microsoft.com/office/powerpoint/2010/main" val="1747799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CONCLUSIONS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753349" y="1236012"/>
            <a:ext cx="10585176" cy="5112568"/>
          </a:xfrm>
        </p:spPr>
        <p:txBody>
          <a:bodyPr>
            <a:normAutofit/>
          </a:bodyPr>
          <a:lstStyle/>
          <a:p>
            <a:pPr algn="just"/>
            <a:r>
              <a:rPr lang="en-US" sz="1800" i="0" dirty="0">
                <a:effectLst/>
                <a:latin typeface="Times New Roman" panose="02020603050405020304" pitchFamily="18" charset="0"/>
                <a:cs typeface="Times New Roman" panose="02020603050405020304" pitchFamily="18" charset="0"/>
              </a:rPr>
              <a:t>The Spring E-Commerce Website to Sell Food Items simplifies the online food ordering process and enhances user experience by automating tasks like browsing menus, placing orders, and managing inventories. It offers two interfaces: a merchant/admin panel to manage food items and view orders, and a customer portal for browsing menus and placing orders. A secure MySQL database stores all essential data, and the interface is user-friendly and responsive</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i="0" dirty="0">
                <a:effectLst/>
                <a:latin typeface="Times New Roman" panose="02020603050405020304" pitchFamily="18" charset="0"/>
                <a:cs typeface="Times New Roman" panose="02020603050405020304" pitchFamily="18" charset="0"/>
              </a:rPr>
              <a:t>This system applies core principles of software engineering, database management, and UI design to address real-world challenges in the food delivery domain. With potential for future upgrades like payment gateway integration, real-time delivery tracking, and AI-powered recommendations, it significantly boosts efficiency for food vendors while offering convenience to customers. The system's modular design ensures easy maintenance and scalability, allowing it to adapt to growing business needs. Its use of modern technologies like Angular, Spring Boot, MySQL, and JWT authentication supports a seamless and secure digital experience. Overall, it stands as a reliable solution for digitizing food commerce in the restaurant and retail sectors</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xmlns="" id="{93F751C5-4D03-4713-B38A-E84F63B94AB2}"/>
              </a:ext>
            </a:extLst>
          </p:cNvPr>
          <p:cNvSpPr>
            <a:spLocks noGrp="1"/>
          </p:cNvSpPr>
          <p:nvPr>
            <p:ph type="ftr" sz="quarter" idx="11"/>
          </p:nvPr>
        </p:nvSpPr>
        <p:spPr/>
        <p:txBody>
          <a:bodyPr/>
          <a:lstStyle/>
          <a:p>
            <a:r>
              <a:rPr lang="en-US" dirty="0"/>
              <a:t>2025 - 2026</a:t>
            </a:r>
          </a:p>
        </p:txBody>
      </p:sp>
      <p:sp>
        <p:nvSpPr>
          <p:cNvPr id="7" name="Slide Number Placeholder 6">
            <a:extLst>
              <a:ext uri="{FF2B5EF4-FFF2-40B4-BE49-F238E27FC236}">
                <a16:creationId xmlns:a16="http://schemas.microsoft.com/office/drawing/2014/main" xmlns="" id="{C198CA14-345C-4F3F-85D3-748718383803}"/>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36525"/>
            <a:ext cx="7467600" cy="714396"/>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Future Enhancements</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395230" y="1207778"/>
            <a:ext cx="10958570" cy="5148572"/>
          </a:xfrm>
        </p:spPr>
        <p:txBody>
          <a:bodyPr>
            <a:normAutofit/>
          </a:bodyPr>
          <a:lstStyle/>
          <a:p>
            <a:pPr algn="just"/>
            <a:r>
              <a:rPr lang="en-IN" sz="2000" b="1" i="0" dirty="0">
                <a:effectLst/>
                <a:latin typeface="ui-sans-serif"/>
              </a:rPr>
              <a:t> </a:t>
            </a:r>
            <a:r>
              <a:rPr lang="en-IN" sz="2000" b="1" i="0" dirty="0">
                <a:effectLst/>
                <a:latin typeface="Times New Roman" panose="02020603050405020304" pitchFamily="18" charset="0"/>
                <a:cs typeface="Times New Roman" panose="02020603050405020304" pitchFamily="18" charset="0"/>
              </a:rPr>
              <a:t>Payment Gateway Integration</a:t>
            </a:r>
            <a:r>
              <a:rPr lang="en-US" sz="2000" dirty="0">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To provide a complete e-commerce experience, integrating a secure and reliable payment gateway such as </a:t>
            </a:r>
            <a:r>
              <a:rPr lang="en-US" sz="2000" b="0" i="0" dirty="0" err="1">
                <a:effectLst/>
                <a:latin typeface="Times New Roman" panose="02020603050405020304" pitchFamily="18" charset="0"/>
                <a:cs typeface="Times New Roman" panose="02020603050405020304" pitchFamily="18" charset="0"/>
              </a:rPr>
              <a:t>Razorpay</a:t>
            </a:r>
            <a:r>
              <a:rPr lang="en-US" sz="2000" b="0" i="0" dirty="0">
                <a:effectLst/>
                <a:latin typeface="Times New Roman" panose="02020603050405020304" pitchFamily="18" charset="0"/>
                <a:cs typeface="Times New Roman" panose="02020603050405020304" pitchFamily="18" charset="0"/>
              </a:rPr>
              <a:t>, PayPal, or Stripe will allow users to pay directly through the platform</a:t>
            </a:r>
            <a:r>
              <a:rPr lang="en-US" sz="3200" dirty="0">
                <a:latin typeface="Times New Roman" panose="02020603050405020304" pitchFamily="18" charset="0"/>
                <a:cs typeface="Times New Roman" panose="02020603050405020304" pitchFamily="18" charset="0"/>
              </a:rPr>
              <a:t>.</a:t>
            </a:r>
          </a:p>
          <a:p>
            <a:pPr algn="just"/>
            <a:r>
              <a:rPr lang="en-US" sz="2000" b="1" dirty="0">
                <a:latin typeface="Times New Roman" panose="02020603050405020304" pitchFamily="18" charset="0"/>
                <a:cs typeface="Times New Roman" panose="02020603050405020304" pitchFamily="18" charset="0"/>
              </a:rPr>
              <a:t>Real-Time order tracking</a:t>
            </a:r>
            <a:r>
              <a:rPr lang="en-US" sz="32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Implementing real-time tracking features will enhance user engagement and transparency. Customers will be able to monitor the status of their orders</a:t>
            </a:r>
            <a:r>
              <a:rPr lang="en-US" sz="3200" dirty="0">
                <a:latin typeface="Times New Roman" panose="02020603050405020304" pitchFamily="18" charset="0"/>
                <a:cs typeface="Times New Roman" panose="02020603050405020304" pitchFamily="18" charset="0"/>
              </a:rPr>
              <a:t>.</a:t>
            </a:r>
          </a:p>
          <a:p>
            <a:pPr algn="just"/>
            <a:r>
              <a:rPr lang="en-IN" sz="2000" b="1" i="0" dirty="0">
                <a:effectLst/>
                <a:latin typeface="Times New Roman" panose="02020603050405020304" pitchFamily="18" charset="0"/>
                <a:cs typeface="Times New Roman" panose="02020603050405020304" pitchFamily="18" charset="0"/>
              </a:rPr>
              <a:t>Mobile App Development</a:t>
            </a:r>
            <a:r>
              <a:rPr lang="en-US" sz="20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A mobile app version of the platform, developed using frameworks like React Native or Flutter, will expand accessibility. It will allow users to place orders on the go and receive instant notifications for promotions or order updates. </a:t>
            </a:r>
            <a:r>
              <a:rPr lang="en-US" sz="3200" dirty="0">
                <a:latin typeface="Times New Roman" panose="02020603050405020304" pitchFamily="18" charset="0"/>
                <a:cs typeface="Times New Roman" panose="02020603050405020304" pitchFamily="18" charset="0"/>
              </a:rPr>
              <a:t>.</a:t>
            </a:r>
          </a:p>
          <a:p>
            <a:pPr algn="just"/>
            <a:r>
              <a:rPr lang="en-IN" sz="2000" b="1" i="0" dirty="0">
                <a:effectLst/>
                <a:latin typeface="Times New Roman" panose="02020603050405020304" pitchFamily="18" charset="0"/>
                <a:cs typeface="Times New Roman" panose="02020603050405020304" pitchFamily="18" charset="0"/>
              </a:rPr>
              <a:t>AI-Powered Recommendations</a:t>
            </a:r>
            <a:r>
              <a:rPr lang="en-US" sz="32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b="0" i="0" dirty="0" err="1">
                <a:effectLst/>
                <a:latin typeface="Times New Roman" panose="02020603050405020304" pitchFamily="18" charset="0"/>
                <a:cs typeface="Times New Roman" panose="02020603050405020304" pitchFamily="18" charset="0"/>
              </a:rPr>
              <a:t>ncorporating</a:t>
            </a:r>
            <a:r>
              <a:rPr lang="en-US" sz="2000" b="0" i="0" dirty="0">
                <a:effectLst/>
                <a:latin typeface="Times New Roman" panose="02020603050405020304" pitchFamily="18" charset="0"/>
                <a:cs typeface="Times New Roman" panose="02020603050405020304" pitchFamily="18" charset="0"/>
              </a:rPr>
              <a:t> artificial intelligence can personalize the user experience by recommending food items based on browsing history, order frequency, and trending items</a:t>
            </a:r>
            <a:endParaRPr lang="en-US" sz="3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xmlns="" id="{93F751C5-4D03-4713-B38A-E84F63B94AB2}"/>
              </a:ext>
            </a:extLst>
          </p:cNvPr>
          <p:cNvSpPr>
            <a:spLocks noGrp="1"/>
          </p:cNvSpPr>
          <p:nvPr>
            <p:ph type="ftr" sz="quarter" idx="11"/>
          </p:nvPr>
        </p:nvSpPr>
        <p:spPr/>
        <p:txBody>
          <a:bodyPr/>
          <a:lstStyle/>
          <a:p>
            <a:r>
              <a:rPr lang="en-US" dirty="0"/>
              <a:t>2025 - 2026</a:t>
            </a:r>
          </a:p>
        </p:txBody>
      </p:sp>
      <p:sp>
        <p:nvSpPr>
          <p:cNvPr id="7" name="Slide Number Placeholder 6">
            <a:extLst>
              <a:ext uri="{FF2B5EF4-FFF2-40B4-BE49-F238E27FC236}">
                <a16:creationId xmlns:a16="http://schemas.microsoft.com/office/drawing/2014/main" xmlns="" id="{AEE063CF-6D7D-432E-B18C-EBA1A9073E26}"/>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extLst>
      <p:ext uri="{BB962C8B-B14F-4D97-AF65-F5344CB8AC3E}">
        <p14:creationId xmlns:p14="http://schemas.microsoft.com/office/powerpoint/2010/main" val="1294571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0" indent="0">
              <a:buNone/>
            </a:pPr>
            <a:r>
              <a:rPr lang="en-US" sz="2000" dirty="0">
                <a:latin typeface="Times New Roman" panose="02020603050405020304" pitchFamily="18" charset="0"/>
                <a:cs typeface="Times New Roman" panose="02020603050405020304" pitchFamily="18" charset="0"/>
              </a:rPr>
              <a:t>[1] </a:t>
            </a:r>
            <a:r>
              <a:rPr lang="en-US" sz="1800" dirty="0">
                <a:effectLst/>
                <a:latin typeface="Times New Roman" panose="02020603050405020304" pitchFamily="18" charset="0"/>
                <a:ea typeface="Times New Roman" panose="02020603050405020304" pitchFamily="18" charset="0"/>
              </a:rPr>
              <a:t>Gajera, J. (n.d.). </a:t>
            </a:r>
            <a:r>
              <a:rPr lang="en-US" sz="1800" i="1" dirty="0">
                <a:effectLst/>
                <a:latin typeface="Times New Roman" panose="02020603050405020304" pitchFamily="18" charset="0"/>
                <a:ea typeface="Times New Roman" panose="02020603050405020304" pitchFamily="18" charset="0"/>
              </a:rPr>
              <a:t>E-commerce project using Spring Boot</a:t>
            </a:r>
            <a:r>
              <a:rPr lang="en-US" sz="1800" dirty="0">
                <a:effectLst/>
                <a:latin typeface="Times New Roman" panose="02020603050405020304" pitchFamily="18" charset="0"/>
                <a:ea typeface="Times New Roman" panose="02020603050405020304" pitchFamily="18" charset="0"/>
              </a:rPr>
              <a:t>. GitHub. Retrieved from </a:t>
            </a:r>
            <a:r>
              <a:rPr lang="en-US" sz="1800" u="sng" spc="-10" dirty="0">
                <a:solidFill>
                  <a:srgbClr val="0000FF"/>
                </a:solidFill>
                <a:effectLst/>
                <a:latin typeface="Times New Roman" panose="02020603050405020304" pitchFamily="18" charset="0"/>
                <a:ea typeface="Times New Roman" panose="02020603050405020304" pitchFamily="18" charset="0"/>
                <a:hlinkClick r:id="rId2"/>
              </a:rPr>
              <a:t>https://github.com/JayGajera/E-commerce-project-springBoot</a:t>
            </a:r>
            <a:r>
              <a:rPr lang="en-US" sz="1800" u="none" strike="noStrike" spc="-10" dirty="0">
                <a:solidFill>
                  <a:srgbClr val="0000FF"/>
                </a:solidFill>
                <a:effectLst/>
                <a:latin typeface="Times New Roman" panose="02020603050405020304" pitchFamily="18" charset="0"/>
                <a:ea typeface="Times New Roman" panose="02020603050405020304" pitchFamily="18" charset="0"/>
                <a:hlinkClick r:id="rId2"/>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M. Sharma and A. Gupta. 2022. Development of an Online Food Ordering System using Spring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Boot and Angular.</a:t>
            </a:r>
            <a:r>
              <a:rPr lang="en-US" sz="1800" spc="-1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International Journal of Computer Applications</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184</a:t>
            </a:r>
            <a:r>
              <a:rPr lang="en-US" sz="1800" dirty="0">
                <a:effectLst/>
                <a:latin typeface="Times New Roman" panose="02020603050405020304" pitchFamily="18" charset="0"/>
                <a:ea typeface="Times New Roman" panose="02020603050405020304" pitchFamily="18" charset="0"/>
              </a:rPr>
              <a:t>, 12 (2022), 22–28</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[3</a:t>
            </a:r>
            <a:r>
              <a:rPr lang="en-US" sz="1800" spc="0" dirty="0">
                <a:effectLst/>
                <a:latin typeface="Times New Roman" panose="02020603050405020304" pitchFamily="18" charset="0"/>
                <a:ea typeface="Times New Roman" panose="02020603050405020304" pitchFamily="18" charset="0"/>
              </a:rPr>
              <a:t>R.</a:t>
            </a:r>
            <a:r>
              <a:rPr lang="en-US" sz="1800" spc="2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Mehta and S. Verma. 2021. Design and Implementation of E-commerce Web Application for Food Delivery. </a:t>
            </a:r>
            <a:r>
              <a:rPr lang="en-US" sz="1800" i="1" spc="0" dirty="0">
                <a:effectLst/>
                <a:latin typeface="Times New Roman" panose="02020603050405020304" pitchFamily="18" charset="0"/>
                <a:ea typeface="Times New Roman" panose="02020603050405020304" pitchFamily="18" charset="0"/>
              </a:rPr>
              <a:t>International Journal of Innovative Technology and Exploring Engineering</a:t>
            </a:r>
            <a:r>
              <a:rPr lang="en-US" sz="1800" spc="0" dirty="0">
                <a:effectLst/>
                <a:latin typeface="Times New Roman" panose="02020603050405020304" pitchFamily="18" charset="0"/>
                <a:ea typeface="Times New Roman" panose="02020603050405020304" pitchFamily="18" charset="0"/>
              </a:rPr>
              <a:t>, </a:t>
            </a:r>
            <a:r>
              <a:rPr lang="en-US" sz="1800" b="1" spc="0" dirty="0">
                <a:effectLst/>
                <a:latin typeface="Times New Roman" panose="02020603050405020304" pitchFamily="18" charset="0"/>
                <a:ea typeface="Times New Roman" panose="02020603050405020304" pitchFamily="18" charset="0"/>
              </a:rPr>
              <a:t>10</a:t>
            </a:r>
            <a:r>
              <a:rPr lang="en-US" sz="1800" spc="0" dirty="0">
                <a:effectLst/>
                <a:latin typeface="Times New Roman" panose="02020603050405020304" pitchFamily="18" charset="0"/>
                <a:ea typeface="Times New Roman" panose="02020603050405020304" pitchFamily="18" charset="0"/>
              </a:rPr>
              <a:t>, 6 (2021), 63–67</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[4]</a:t>
            </a:r>
            <a:r>
              <a:rPr lang="en-US" sz="1800" dirty="0">
                <a:effectLst/>
                <a:latin typeface="Times New Roman" panose="02020603050405020304" pitchFamily="18" charset="0"/>
                <a:ea typeface="Times New Roman" panose="02020603050405020304" pitchFamily="18" charset="0"/>
              </a:rPr>
              <a:t> P. Patel and D. Shah. 2023. Full Stack Online Food Ordering System using Angular and Spring Boot. </a:t>
            </a:r>
            <a:r>
              <a:rPr lang="en-US" sz="1800" i="1" dirty="0">
                <a:effectLst/>
                <a:latin typeface="Times New Roman" panose="02020603050405020304" pitchFamily="18" charset="0"/>
                <a:ea typeface="Times New Roman" panose="02020603050405020304" pitchFamily="18" charset="0"/>
              </a:rPr>
              <a:t>International Research Journal of Engineering and Technology (IRJET)</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10</a:t>
            </a:r>
            <a:r>
              <a:rPr lang="en-US" sz="1800" dirty="0">
                <a:effectLst/>
                <a:latin typeface="Times New Roman" panose="02020603050405020304" pitchFamily="18" charset="0"/>
                <a:ea typeface="Times New Roman" panose="02020603050405020304" pitchFamily="18" charset="0"/>
              </a:rPr>
              <a:t>, 3 (2023), 1231–1236</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[5] </a:t>
            </a:r>
            <a:r>
              <a:rPr lang="en-US" sz="1800" spc="0" dirty="0">
                <a:effectLst/>
                <a:latin typeface="Times New Roman" panose="02020603050405020304" pitchFamily="18" charset="0"/>
                <a:ea typeface="Times New Roman" panose="02020603050405020304" pitchFamily="18" charset="0"/>
              </a:rPr>
              <a:t>S.</a:t>
            </a:r>
            <a:r>
              <a:rPr lang="en-US" sz="1800" spc="-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Roy</a:t>
            </a:r>
            <a:r>
              <a:rPr lang="en-US" sz="1800" spc="-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B.</a:t>
            </a:r>
            <a:r>
              <a:rPr lang="en-US" sz="1800" spc="-5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Sen.</a:t>
            </a:r>
            <a:r>
              <a:rPr lang="en-US" sz="1800" spc="-3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2020.</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a:t>
            </a:r>
            <a:r>
              <a:rPr lang="en-US" sz="1800" spc="-6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Review</a:t>
            </a:r>
            <a:r>
              <a:rPr lang="en-US" sz="1800" spc="-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on</a:t>
            </a:r>
            <a:r>
              <a:rPr lang="en-US" sz="1800" spc="-3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Food</a:t>
            </a:r>
            <a:r>
              <a:rPr lang="en-US" sz="1800" spc="-3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Delivery</a:t>
            </a:r>
            <a:r>
              <a:rPr lang="en-US" sz="1800" spc="-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Systems</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Their</a:t>
            </a:r>
            <a:r>
              <a:rPr lang="en-US" sz="1800" spc="-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Development with</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Spring</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Boot</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Framework.</a:t>
            </a:r>
            <a:r>
              <a:rPr lang="en-US" sz="1800" spc="-75"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International</a:t>
            </a:r>
            <a:r>
              <a:rPr lang="en-US" sz="1800" i="1" spc="-75"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Journal</a:t>
            </a:r>
            <a:r>
              <a:rPr lang="en-US" sz="1800" i="1" spc="-75"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of</a:t>
            </a:r>
            <a:r>
              <a:rPr lang="en-US" sz="1800" i="1" spc="-75"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Scientific</a:t>
            </a:r>
            <a:r>
              <a:rPr lang="en-US" sz="1800" i="1" spc="-75"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Research</a:t>
            </a:r>
            <a:r>
              <a:rPr lang="en-US" sz="1800" i="1" spc="-75"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in</a:t>
            </a:r>
            <a:r>
              <a:rPr lang="en-US" sz="1800" i="1" spc="-75"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Computer Science</a:t>
            </a:r>
            <a:r>
              <a:rPr lang="en-US" sz="1800" spc="0" dirty="0">
                <a:effectLst/>
                <a:latin typeface="Times New Roman" panose="02020603050405020304" pitchFamily="18" charset="0"/>
                <a:ea typeface="Times New Roman" panose="02020603050405020304" pitchFamily="18" charset="0"/>
              </a:rPr>
              <a:t>, </a:t>
            </a:r>
            <a:r>
              <a:rPr lang="en-US" sz="1800" b="1" spc="0" dirty="0">
                <a:effectLst/>
                <a:latin typeface="Times New Roman" panose="02020603050405020304" pitchFamily="18" charset="0"/>
                <a:ea typeface="Times New Roman" panose="02020603050405020304" pitchFamily="18" charset="0"/>
              </a:rPr>
              <a:t>8</a:t>
            </a:r>
            <a:r>
              <a:rPr lang="en-US" sz="1800" spc="0" dirty="0">
                <a:effectLst/>
                <a:latin typeface="Times New Roman" panose="02020603050405020304" pitchFamily="18" charset="0"/>
                <a:ea typeface="Times New Roman" panose="02020603050405020304" pitchFamily="18" charset="0"/>
              </a:rPr>
              <a:t>, 5 (2020), 245–250</a:t>
            </a:r>
            <a:endParaRPr lang="en-IN" sz="1800" spc="0" dirty="0">
              <a:effectLst/>
              <a:latin typeface="Times New Roman" panose="02020603050405020304" pitchFamily="18" charset="0"/>
              <a:ea typeface="Times New Roman" panose="02020603050405020304" pitchFamily="18" charset="0"/>
            </a:endParaRPr>
          </a:p>
          <a:p>
            <a:pPr marL="0" indent="0">
              <a:buNone/>
            </a:pPr>
            <a:endParaRPr lang="en-US" sz="1000" dirty="0"/>
          </a:p>
          <a:p>
            <a:pPr marL="0" indent="0">
              <a:buNone/>
            </a:pPr>
            <a:endParaRPr lang="en-US" sz="2000" b="1" dirty="0">
              <a:solidFill>
                <a:schemeClr val="tx1">
                  <a:lumMod val="75000"/>
                  <a:lumOff val="25000"/>
                </a:schemeClr>
              </a:solidFill>
              <a:latin typeface="Times New Roman" pitchFamily="18" charset="0"/>
              <a:cs typeface="Times New Roman" pitchFamily="18" charset="0"/>
            </a:endParaRPr>
          </a:p>
          <a:p>
            <a:pPr marL="0" indent="0">
              <a:buNone/>
            </a:pPr>
            <a:endParaRPr lang="en-US" sz="2000" b="1" dirty="0">
              <a:solidFill>
                <a:schemeClr val="tx1">
                  <a:lumMod val="75000"/>
                  <a:lumOff val="25000"/>
                </a:schemeClr>
              </a:solidFill>
              <a:latin typeface="Times New Roman" pitchFamily="18" charset="0"/>
              <a:cs typeface="Times New Roman" pitchFamily="18" charset="0"/>
            </a:endParaRP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xmlns=""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xmlns="" id="{DFA78DEB-6914-4A76-B9B4-66FB89B00F93}"/>
              </a:ext>
            </a:extLst>
          </p:cNvPr>
          <p:cNvSpPr>
            <a:spLocks noGrp="1"/>
          </p:cNvSpPr>
          <p:nvPr>
            <p:ph type="ftr" sz="quarter" idx="11"/>
          </p:nvPr>
        </p:nvSpPr>
        <p:spPr/>
        <p:txBody>
          <a:bodyPr/>
          <a:lstStyle/>
          <a:p>
            <a:r>
              <a:rPr lang="en-US" dirty="0"/>
              <a:t>2025 - 2026</a:t>
            </a:r>
          </a:p>
        </p:txBody>
      </p:sp>
      <p:sp>
        <p:nvSpPr>
          <p:cNvPr id="6" name="Slide Number Placeholder 5">
            <a:extLst>
              <a:ext uri="{FF2B5EF4-FFF2-40B4-BE49-F238E27FC236}">
                <a16:creationId xmlns:a16="http://schemas.microsoft.com/office/drawing/2014/main" xmlns="" id="{8351C7A7-D0BC-42EC-8035-D91B8D8A8121}"/>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xmlns=""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xmlns="" id="{7BFABEAA-379F-4A82-AF2D-B81BD8E4AC4A}"/>
              </a:ext>
            </a:extLst>
          </p:cNvPr>
          <p:cNvSpPr>
            <a:spLocks noGrp="1"/>
          </p:cNvSpPr>
          <p:nvPr>
            <p:ph type="ftr" sz="quarter" idx="11"/>
          </p:nvPr>
        </p:nvSpPr>
        <p:spPr/>
        <p:txBody>
          <a:bodyPr/>
          <a:lstStyle/>
          <a:p>
            <a:r>
              <a:rPr lang="en-US" dirty="0"/>
              <a:t>2025 - 2026</a:t>
            </a:r>
          </a:p>
        </p:txBody>
      </p:sp>
      <p:sp>
        <p:nvSpPr>
          <p:cNvPr id="6" name="Slide Number Placeholder 5">
            <a:extLst>
              <a:ext uri="{FF2B5EF4-FFF2-40B4-BE49-F238E27FC236}">
                <a16:creationId xmlns:a16="http://schemas.microsoft.com/office/drawing/2014/main" xmlns="" id="{84D77451-EDE1-4F8C-ACC9-367848FE9A6A}"/>
              </a:ext>
            </a:extLst>
          </p:cNvPr>
          <p:cNvSpPr>
            <a:spLocks noGrp="1"/>
          </p:cNvSpPr>
          <p:nvPr>
            <p:ph type="sldNum" sz="quarter" idx="12"/>
          </p:nvPr>
        </p:nvSpPr>
        <p:spPr/>
        <p:txBody>
          <a:bodyPr/>
          <a:lstStyle/>
          <a:p>
            <a:fld id="{5B4F5413-E548-45A8-B9DD-11B71454D5CA}"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xmlns=""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xmlns="" id="{6E55FA4F-0ACB-4158-BB75-7AD52B710C35}"/>
              </a:ext>
            </a:extLst>
          </p:cNvPr>
          <p:cNvSpPr>
            <a:spLocks noGrp="1"/>
          </p:cNvSpPr>
          <p:nvPr>
            <p:ph type="ftr" sz="quarter" idx="11"/>
          </p:nvPr>
        </p:nvSpPr>
        <p:spPr/>
        <p:txBody>
          <a:bodyPr/>
          <a:lstStyle/>
          <a:p>
            <a:r>
              <a:rPr lang="en-US" dirty="0"/>
              <a:t>2025 - 2026</a:t>
            </a:r>
          </a:p>
        </p:txBody>
      </p:sp>
      <p:sp>
        <p:nvSpPr>
          <p:cNvPr id="6" name="Slide Number Placeholder 5">
            <a:extLst>
              <a:ext uri="{FF2B5EF4-FFF2-40B4-BE49-F238E27FC236}">
                <a16:creationId xmlns:a16="http://schemas.microsoft.com/office/drawing/2014/main" xmlns="" id="{CD602A3F-45C8-46FF-A99F-20E606B7B72B}"/>
              </a:ext>
            </a:extLst>
          </p:cNvPr>
          <p:cNvSpPr>
            <a:spLocks noGrp="1"/>
          </p:cNvSpPr>
          <p:nvPr>
            <p:ph type="sldNum" sz="quarter" idx="12"/>
          </p:nvPr>
        </p:nvSpPr>
        <p:spPr/>
        <p:txBody>
          <a:bodyPr/>
          <a:lstStyle/>
          <a:p>
            <a:fld id="{5B4F5413-E548-45A8-B9DD-11B71454D5CA}" type="slidenum">
              <a:rPr lang="en-US" smtClean="0"/>
              <a:pPr/>
              <a:t>19</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2152650" y="1484785"/>
            <a:ext cx="7886700" cy="4692179"/>
          </a:xfrm>
        </p:spPr>
        <p:txBody>
          <a:bodyPr>
            <a:normAutofit fontScale="85000" lnSpcReduction="20000"/>
          </a:bodyPr>
          <a:lstStyle/>
          <a:p>
            <a:pPr marL="355600" indent="-355600">
              <a:buFont typeface="Wingdings" pitchFamily="2" charset="2"/>
              <a:buChar char="q"/>
            </a:pPr>
            <a:r>
              <a:rPr lang="en-IN" dirty="0">
                <a:latin typeface="Times New Roman" pitchFamily="18" charset="0"/>
                <a:cs typeface="Times New Roman" pitchFamily="18" charset="0"/>
              </a:rPr>
              <a:t>Abstract</a:t>
            </a:r>
          </a:p>
          <a:p>
            <a:pPr marL="355600" indent="-355600">
              <a:buFont typeface="Wingdings" pitchFamily="2" charset="2"/>
              <a:buChar char="q"/>
            </a:pPr>
            <a:r>
              <a:rPr lang="en-IN" dirty="0">
                <a:latin typeface="Times New Roman" pitchFamily="18" charset="0"/>
                <a:cs typeface="Times New Roman" pitchFamily="18" charset="0"/>
              </a:rPr>
              <a:t>About the Company</a:t>
            </a:r>
          </a:p>
          <a:p>
            <a:pPr marL="355600" indent="-355600">
              <a:buFont typeface="Wingdings" pitchFamily="2" charset="2"/>
              <a:buChar char="q"/>
            </a:pPr>
            <a:r>
              <a:rPr lang="en-IN" dirty="0">
                <a:latin typeface="Times New Roman" pitchFamily="18" charset="0"/>
                <a:cs typeface="Times New Roman" pitchFamily="18" charset="0"/>
              </a:rPr>
              <a:t>Introduction</a:t>
            </a:r>
          </a:p>
          <a:p>
            <a:pPr marL="355600" indent="-355600">
              <a:buFont typeface="Wingdings" pitchFamily="2" charset="2"/>
              <a:buChar char="q"/>
            </a:pPr>
            <a:r>
              <a:rPr lang="en-IN" dirty="0">
                <a:latin typeface="Times New Roman" pitchFamily="18" charset="0"/>
                <a:cs typeface="Times New Roman" pitchFamily="18" charset="0"/>
              </a:rPr>
              <a:t>Literature Survey</a:t>
            </a:r>
          </a:p>
          <a:p>
            <a:pPr marL="355600" indent="-355600">
              <a:buFont typeface="Wingdings" pitchFamily="2" charset="2"/>
              <a:buChar char="q"/>
            </a:pPr>
            <a:r>
              <a:rPr lang="en-IN" dirty="0">
                <a:latin typeface="Times New Roman" pitchFamily="18" charset="0"/>
                <a:cs typeface="Times New Roman" pitchFamily="18" charset="0"/>
              </a:rPr>
              <a:t>Requirements</a:t>
            </a:r>
          </a:p>
          <a:p>
            <a:pPr marL="355600" indent="-355600">
              <a:buFont typeface="Wingdings" pitchFamily="2" charset="2"/>
              <a:buChar char="q"/>
            </a:pPr>
            <a:r>
              <a:rPr lang="en-IN" dirty="0">
                <a:latin typeface="Times New Roman" pitchFamily="18" charset="0"/>
                <a:cs typeface="Times New Roman" pitchFamily="18" charset="0"/>
              </a:rPr>
              <a:t>System Design</a:t>
            </a:r>
          </a:p>
          <a:p>
            <a:pPr marL="355600" indent="-355600">
              <a:buFont typeface="Wingdings" pitchFamily="2" charset="2"/>
              <a:buChar char="q"/>
            </a:pPr>
            <a:r>
              <a:rPr lang="en-IN" dirty="0">
                <a:latin typeface="Times New Roman" pitchFamily="18" charset="0"/>
                <a:cs typeface="Times New Roman" pitchFamily="18" charset="0"/>
              </a:rPr>
              <a:t>Detailed Design</a:t>
            </a:r>
          </a:p>
          <a:p>
            <a:pPr marL="355600" indent="-355600">
              <a:buFont typeface="Wingdings" pitchFamily="2" charset="2"/>
              <a:buChar char="q"/>
            </a:pPr>
            <a:r>
              <a:rPr lang="en-IN" dirty="0">
                <a:latin typeface="Times New Roman" pitchFamily="18" charset="0"/>
                <a:cs typeface="Times New Roman" pitchFamily="18" charset="0"/>
              </a:rPr>
              <a:t>Implementation</a:t>
            </a:r>
          </a:p>
          <a:p>
            <a:pPr marL="355600" indent="-355600">
              <a:buFont typeface="Wingdings" pitchFamily="2" charset="2"/>
              <a:buChar char="q"/>
            </a:pPr>
            <a:r>
              <a:rPr lang="en-IN" dirty="0">
                <a:latin typeface="Times New Roman" pitchFamily="18" charset="0"/>
                <a:cs typeface="Times New Roman" pitchFamily="18" charset="0"/>
              </a:rPr>
              <a:t>Result And Discussions</a:t>
            </a:r>
          </a:p>
          <a:p>
            <a:pPr marL="355600" indent="-355600">
              <a:buFont typeface="Wingdings" pitchFamily="2" charset="2"/>
              <a:buChar char="q"/>
            </a:pPr>
            <a:r>
              <a:rPr lang="en-IN" dirty="0">
                <a:latin typeface="Times New Roman" pitchFamily="18" charset="0"/>
                <a:cs typeface="Times New Roman" pitchFamily="18" charset="0"/>
              </a:rPr>
              <a:t>Conclusion and Future Enhancements</a:t>
            </a:r>
          </a:p>
          <a:p>
            <a:pPr marL="355600" indent="-355600">
              <a:buFont typeface="Wingdings" pitchFamily="2" charset="2"/>
              <a:buChar char="q"/>
            </a:pPr>
            <a:r>
              <a:rPr lang="en-IN" dirty="0">
                <a:latin typeface="Times New Roman" pitchFamily="18" charset="0"/>
                <a:cs typeface="Times New Roman" pitchFamily="18" charset="0"/>
              </a:rPr>
              <a:t>References</a:t>
            </a:r>
          </a:p>
          <a:p>
            <a:pPr marL="355600" indent="-355600">
              <a:buFont typeface="Wingdings" pitchFamily="2" charset="2"/>
              <a:buChar char="q"/>
            </a:pPr>
            <a:r>
              <a:rPr lang="en-IN"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xmlns=""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xmlns="" id="{DF95553B-50BC-4DC2-A8CE-4336C1382E65}"/>
              </a:ext>
            </a:extLst>
          </p:cNvPr>
          <p:cNvSpPr>
            <a:spLocks noGrp="1"/>
          </p:cNvSpPr>
          <p:nvPr>
            <p:ph type="ftr" sz="quarter" idx="11"/>
          </p:nvPr>
        </p:nvSpPr>
        <p:spPr/>
        <p:txBody>
          <a:bodyPr/>
          <a:lstStyle/>
          <a:p>
            <a:r>
              <a:rPr lang="en-US" dirty="0"/>
              <a:t>2025 - 2026</a:t>
            </a:r>
          </a:p>
        </p:txBody>
      </p:sp>
      <p:sp>
        <p:nvSpPr>
          <p:cNvPr id="7" name="Slide Number Placeholder 6">
            <a:extLst>
              <a:ext uri="{FF2B5EF4-FFF2-40B4-BE49-F238E27FC236}">
                <a16:creationId xmlns:a16="http://schemas.microsoft.com/office/drawing/2014/main" xmlns=""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3021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767408" y="1357298"/>
            <a:ext cx="10657184" cy="4447966"/>
          </a:xfrm>
        </p:spPr>
        <p:txBody>
          <a:bodyPr>
            <a:normAutofit fontScale="92500" lnSpcReduction="20000"/>
          </a:bodyPr>
          <a:lstStyle/>
          <a:p>
            <a:pPr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Spring </a:t>
            </a:r>
            <a:r>
              <a:rPr lang="en-US" sz="2000" b="0" i="0" dirty="0" smtClean="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Website to Sell Food Items is a full-stack web application built to digitize and streamline the online food ordering process</a:t>
            </a:r>
            <a:r>
              <a:rPr lang="en-US" sz="2000" dirty="0">
                <a:latin typeface="Times New Roman" panose="02020603050405020304" pitchFamily="18" charset="0"/>
                <a:cs typeface="Times New Roman" panose="02020603050405020304" pitchFamily="18" charset="0"/>
              </a:rPr>
              <a:t>.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It facilitates smooth operations between customers, platform administrators through features like food item browsing, order placement, and inventory management.</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Developed using Spring Boot for the backend and Angular 8 for the frontend, the application uses JPA for seamless interaction with a MySQL database. </a:t>
            </a:r>
          </a:p>
          <a:p>
            <a:pPr marL="0" indent="0" algn="just">
              <a:buNone/>
            </a:pPr>
            <a:endParaRPr lang="en-US"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system adopts the Model-View-Controller (MVC) architecture, supporting modularity, scalability, and maintainability. It includes role-based access for customers and admins each with custom dashboards and privileges</a:t>
            </a:r>
            <a:r>
              <a:rPr lang="en-US" sz="2000" dirty="0">
                <a:latin typeface="Times New Roman" panose="02020603050405020304" pitchFamily="18" charset="0"/>
                <a:cs typeface="Times New Roman" panose="02020603050405020304" pitchFamily="18" charset="0"/>
              </a:rPr>
              <a:t>.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project not only offers a user-friendly and responsive platform for food ordering but also serves as a solid example of modern full-stack development</a:t>
            </a:r>
            <a:endParaRPr lang="en-US" sz="2000" dirty="0">
              <a:latin typeface="Times New Roman" panose="02020603050405020304" pitchFamily="18" charset="0"/>
              <a:cs typeface="Times New Roman" panose="02020603050405020304" pitchFamily="18" charset="0"/>
            </a:endParaRPr>
          </a:p>
          <a:p>
            <a:pPr algn="just"/>
            <a:endParaRPr lang="en-US" sz="1800" dirty="0"/>
          </a:p>
          <a:p>
            <a:pPr marL="0" indent="0" algn="just">
              <a:buNone/>
            </a:pPr>
            <a:endParaRPr lang="en-US" sz="1800" dirty="0"/>
          </a:p>
        </p:txBody>
      </p:sp>
      <p:sp>
        <p:nvSpPr>
          <p:cNvPr id="5" name="Date Placeholder 4">
            <a:extLst>
              <a:ext uri="{FF2B5EF4-FFF2-40B4-BE49-F238E27FC236}">
                <a16:creationId xmlns:a16="http://schemas.microsoft.com/office/drawing/2014/main" xmlns=""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xmlns="" id="{5CD64878-040F-43D3-8C50-5126F2C2CDC1}"/>
              </a:ext>
            </a:extLst>
          </p:cNvPr>
          <p:cNvSpPr>
            <a:spLocks noGrp="1"/>
          </p:cNvSpPr>
          <p:nvPr>
            <p:ph type="ftr" sz="quarter" idx="11"/>
          </p:nvPr>
        </p:nvSpPr>
        <p:spPr/>
        <p:txBody>
          <a:bodyPr/>
          <a:lstStyle/>
          <a:p>
            <a:r>
              <a:rPr lang="en-US" dirty="0"/>
              <a:t>2025 - 2026</a:t>
            </a:r>
          </a:p>
        </p:txBody>
      </p:sp>
      <p:sp>
        <p:nvSpPr>
          <p:cNvPr id="7" name="Slide Number Placeholder 6">
            <a:extLst>
              <a:ext uri="{FF2B5EF4-FFF2-40B4-BE49-F238E27FC236}">
                <a16:creationId xmlns:a16="http://schemas.microsoft.com/office/drawing/2014/main" xmlns=""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08112"/>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About the Company</a:t>
            </a:r>
          </a:p>
        </p:txBody>
      </p:sp>
      <p:sp>
        <p:nvSpPr>
          <p:cNvPr id="3" name="Content Placeholder 2"/>
          <p:cNvSpPr>
            <a:spLocks noGrp="1"/>
          </p:cNvSpPr>
          <p:nvPr>
            <p:ph idx="1"/>
          </p:nvPr>
        </p:nvSpPr>
        <p:spPr>
          <a:xfrm>
            <a:off x="767408" y="914400"/>
            <a:ext cx="10657184" cy="5322912"/>
          </a:xfrm>
        </p:spPr>
        <p:txBody>
          <a:bodyPr>
            <a:normAutofit fontScale="40000" lnSpcReduction="20000"/>
          </a:bodyPr>
          <a:lstStyle/>
          <a:p>
            <a:pPr algn="just">
              <a:lnSpc>
                <a:spcPct val="120000"/>
              </a:lnSpc>
              <a:buFont typeface="Wingdings" panose="05000000000000000000" pitchFamily="2" charset="2"/>
              <a:buChar char="Ø"/>
            </a:pPr>
            <a:r>
              <a:rPr lang="en-US" sz="5000" b="0" i="0" dirty="0" err="1">
                <a:solidFill>
                  <a:srgbClr val="001D35"/>
                </a:solidFill>
                <a:effectLst/>
                <a:latin typeface="Times New Roman" panose="02020603050405020304" pitchFamily="18" charset="0"/>
                <a:cs typeface="Times New Roman" panose="02020603050405020304" pitchFamily="18" charset="0"/>
              </a:rPr>
              <a:t>EduBridge</a:t>
            </a:r>
            <a:r>
              <a:rPr lang="en-US" sz="5000" b="0" i="0" dirty="0">
                <a:solidFill>
                  <a:srgbClr val="001D35"/>
                </a:solidFill>
                <a:effectLst/>
                <a:latin typeface="Times New Roman" panose="02020603050405020304" pitchFamily="18" charset="0"/>
                <a:cs typeface="Times New Roman" panose="02020603050405020304" pitchFamily="18" charset="0"/>
              </a:rPr>
              <a:t> Learning is a workforce development organization in India focused on bridging the gap between skill requirements and the unemployed youth.</a:t>
            </a:r>
          </a:p>
          <a:p>
            <a:pPr algn="just">
              <a:lnSpc>
                <a:spcPct val="120000"/>
              </a:lnSpc>
              <a:buFont typeface="Wingdings" panose="05000000000000000000" pitchFamily="2" charset="2"/>
              <a:buChar char="Ø"/>
            </a:pPr>
            <a:r>
              <a:rPr lang="en-US" sz="5000" b="0" i="0" dirty="0">
                <a:solidFill>
                  <a:srgbClr val="001D35"/>
                </a:solidFill>
                <a:effectLst/>
                <a:latin typeface="Times New Roman" panose="02020603050405020304" pitchFamily="18" charset="0"/>
                <a:cs typeface="Times New Roman" panose="02020603050405020304" pitchFamily="18" charset="0"/>
              </a:rPr>
              <a:t> Founded in 2009 by Indian Institute of Management (IIM) alumni and professors, </a:t>
            </a:r>
            <a:r>
              <a:rPr lang="en-US" sz="5000" b="0" i="0" dirty="0" err="1">
                <a:solidFill>
                  <a:srgbClr val="001D35"/>
                </a:solidFill>
                <a:effectLst/>
                <a:latin typeface="Times New Roman" panose="02020603050405020304" pitchFamily="18" charset="0"/>
                <a:cs typeface="Times New Roman" panose="02020603050405020304" pitchFamily="18" charset="0"/>
              </a:rPr>
              <a:t>EduBridge</a:t>
            </a:r>
            <a:r>
              <a:rPr lang="en-US" sz="5000" b="0" i="0" dirty="0">
                <a:solidFill>
                  <a:srgbClr val="001D35"/>
                </a:solidFill>
                <a:effectLst/>
                <a:latin typeface="Times New Roman" panose="02020603050405020304" pitchFamily="18" charset="0"/>
                <a:cs typeface="Times New Roman" panose="02020603050405020304" pitchFamily="18" charset="0"/>
              </a:rPr>
              <a:t> provides training and placement services to help individuals build their careers with leading companies. </a:t>
            </a:r>
          </a:p>
          <a:p>
            <a:pPr algn="just">
              <a:lnSpc>
                <a:spcPct val="120000"/>
              </a:lnSpc>
              <a:buFont typeface="Wingdings" panose="05000000000000000000" pitchFamily="2" charset="2"/>
              <a:buChar char="Ø"/>
            </a:pPr>
            <a:r>
              <a:rPr lang="en-US" sz="5000" b="0" i="0" dirty="0">
                <a:solidFill>
                  <a:srgbClr val="001D35"/>
                </a:solidFill>
                <a:effectLst/>
                <a:latin typeface="Times New Roman" panose="02020603050405020304" pitchFamily="18" charset="0"/>
                <a:cs typeface="Times New Roman" panose="02020603050405020304" pitchFamily="18" charset="0"/>
              </a:rPr>
              <a:t>They offer a range of vocational programs and career development initiatives, including mobilization, counseling, training, assessment, and placement support. </a:t>
            </a:r>
          </a:p>
          <a:p>
            <a:pPr algn="just">
              <a:lnSpc>
                <a:spcPct val="120000"/>
              </a:lnSpc>
              <a:buFont typeface="Wingdings" panose="05000000000000000000" pitchFamily="2" charset="2"/>
              <a:buChar char="Ø"/>
            </a:pPr>
            <a:r>
              <a:rPr lang="en-US" sz="5000" i="0" dirty="0" err="1">
                <a:effectLst/>
                <a:latin typeface="Times New Roman" panose="02020603050405020304" pitchFamily="18" charset="0"/>
                <a:cs typeface="Times New Roman" panose="02020603050405020304" pitchFamily="18" charset="0"/>
              </a:rPr>
              <a:t>EduBridge</a:t>
            </a:r>
            <a:r>
              <a:rPr lang="en-US" sz="5000" i="0" dirty="0">
                <a:effectLst/>
                <a:latin typeface="Times New Roman" panose="02020603050405020304" pitchFamily="18" charset="0"/>
                <a:cs typeface="Times New Roman" panose="02020603050405020304" pitchFamily="18" charset="0"/>
              </a:rPr>
              <a:t> collaborates with businesses and leading educational institutions to ensure training programs are relevant and effective. </a:t>
            </a:r>
          </a:p>
          <a:p>
            <a:pPr algn="just">
              <a:lnSpc>
                <a:spcPct val="120000"/>
              </a:lnSpc>
              <a:buFont typeface="Wingdings" panose="05000000000000000000" pitchFamily="2" charset="2"/>
              <a:buChar char="Ø"/>
            </a:pPr>
            <a:r>
              <a:rPr lang="en-US" sz="5000" dirty="0">
                <a:latin typeface="Times New Roman" panose="02020603050405020304" pitchFamily="18" charset="0"/>
                <a:cs typeface="Times New Roman" panose="02020603050405020304" pitchFamily="18" charset="0"/>
              </a:rPr>
              <a:t>Trained 300,000+ youth across India in key sectors like BFSI, IT/ITES, Retail, Hospitality, Logistics, and Healthcare.</a:t>
            </a:r>
          </a:p>
          <a:p>
            <a:pPr algn="just">
              <a:lnSpc>
                <a:spcPct val="12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algn="just">
              <a:buFont typeface="Wingdings" pitchFamily="2" charset="2"/>
              <a:buChar char="Ø"/>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endParaRPr lang="en-US" sz="1800" b="1" dirty="0">
              <a:solidFill>
                <a:schemeClr val="tx1">
                  <a:lumMod val="75000"/>
                  <a:lumOff val="25000"/>
                </a:schemeClr>
              </a:solidFill>
              <a:latin typeface="Times New Roman" pitchFamily="18" charset="0"/>
              <a:cs typeface="Times New Roman" pitchFamily="18" charset="0"/>
            </a:endParaRPr>
          </a:p>
          <a:p>
            <a:pPr marL="0" indent="0" algn="just">
              <a:buNone/>
            </a:pPr>
            <a:r>
              <a:rPr lang="en-US" sz="1800" b="1" dirty="0">
                <a:solidFill>
                  <a:schemeClr val="tx1">
                    <a:lumMod val="75000"/>
                    <a:lumOff val="25000"/>
                  </a:schemeClr>
                </a:solidFill>
                <a:latin typeface="Times New Roman" pitchFamily="18" charset="0"/>
                <a:cs typeface="Times New Roman" pitchFamily="18" charset="0"/>
              </a:rPr>
              <a:t>    </a:t>
            </a:r>
            <a:endParaRPr lang="en-US" sz="2000" b="1" dirty="0">
              <a:solidFill>
                <a:schemeClr val="tx1">
                  <a:lumMod val="75000"/>
                  <a:lumOff val="25000"/>
                </a:schemeClr>
              </a:solidFill>
              <a:latin typeface="Times New Roman" pitchFamily="18" charset="0"/>
              <a:cs typeface="Times New Roman" pitchFamily="18" charset="0"/>
            </a:endParaRPr>
          </a:p>
          <a:p>
            <a:pPr algn="just"/>
            <a:endParaRPr lang="en-US" sz="1800" dirty="0"/>
          </a:p>
          <a:p>
            <a:pPr algn="just"/>
            <a:endParaRPr lang="en-US" sz="1800" dirty="0"/>
          </a:p>
          <a:p>
            <a:pPr algn="just"/>
            <a:endParaRPr lang="en-US" sz="1800" dirty="0"/>
          </a:p>
          <a:p>
            <a:pPr algn="just"/>
            <a:endParaRPr lang="en-US" sz="1800" dirty="0"/>
          </a:p>
        </p:txBody>
      </p:sp>
      <p:sp>
        <p:nvSpPr>
          <p:cNvPr id="5" name="Date Placeholder 4">
            <a:extLst>
              <a:ext uri="{FF2B5EF4-FFF2-40B4-BE49-F238E27FC236}">
                <a16:creationId xmlns:a16="http://schemas.microsoft.com/office/drawing/2014/main" xmlns=""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xmlns="" id="{B33CD455-262C-407F-89E6-1DBDF19B952E}"/>
              </a:ext>
            </a:extLst>
          </p:cNvPr>
          <p:cNvSpPr>
            <a:spLocks noGrp="1"/>
          </p:cNvSpPr>
          <p:nvPr>
            <p:ph type="ftr" sz="quarter" idx="11"/>
          </p:nvPr>
        </p:nvSpPr>
        <p:spPr/>
        <p:txBody>
          <a:bodyPr/>
          <a:lstStyle/>
          <a:p>
            <a:r>
              <a:rPr lang="en-US" dirty="0"/>
              <a:t>2025 - 2026</a:t>
            </a:r>
          </a:p>
        </p:txBody>
      </p:sp>
      <p:sp>
        <p:nvSpPr>
          <p:cNvPr id="7" name="Slide Number Placeholder 6">
            <a:extLst>
              <a:ext uri="{FF2B5EF4-FFF2-40B4-BE49-F238E27FC236}">
                <a16:creationId xmlns:a16="http://schemas.microsoft.com/office/drawing/2014/main" xmlns="" id="{B70F791B-2FC0-473B-A001-5B20E76E69A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
        <p:nvSpPr>
          <p:cNvPr id="10" name="Rectangle 4">
            <a:extLst>
              <a:ext uri="{FF2B5EF4-FFF2-40B4-BE49-F238E27FC236}">
                <a16:creationId xmlns:a16="http://schemas.microsoft.com/office/drawing/2014/main" xmlns="" id="{13AD4EF7-4F7E-9FBE-88A1-8D212AD67304}"/>
              </a:ext>
            </a:extLst>
          </p:cNvPr>
          <p:cNvSpPr>
            <a:spLocks noChangeArrowheads="1"/>
          </p:cNvSpPr>
          <p:nvPr/>
        </p:nvSpPr>
        <p:spPr bwMode="auto">
          <a:xfrm>
            <a:off x="767408" y="4927937"/>
            <a:ext cx="1065718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Aims to create a job-ready, productive workforce that contributes to business success from day one . Partners with corporates to deliver customized training &amp; recruitment solutions and impactful CSR programs.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260648"/>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r>
              <a:rPr lang="en-US" sz="3200" b="1" u="sng" dirty="0">
                <a:solidFill>
                  <a:schemeClr val="accent1">
                    <a:lumMod val="75000"/>
                  </a:schemeClr>
                </a:solidFill>
                <a:latin typeface="Times New Roman" pitchFamily="18" charset="0"/>
                <a:cs typeface="Times New Roman" pitchFamily="18" charset="0"/>
              </a:rPr>
              <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95400" y="1196752"/>
            <a:ext cx="10873208" cy="5040560"/>
          </a:xfrm>
        </p:spPr>
        <p:txBody>
          <a:bodyPr>
            <a:normAutofit/>
          </a:bodyPr>
          <a:lstStyle/>
          <a:p>
            <a:pPr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Spring E-Commerce Website to Sell Food Items is a comprehensive web-based application developed to  process of online food ordering and delivery</a:t>
            </a:r>
            <a:r>
              <a:rPr lang="en-US" sz="2000" dirty="0">
                <a:latin typeface="Times New Roman" panose="02020603050405020304" pitchFamily="18" charset="0"/>
                <a:cs typeface="Times New Roman" panose="02020603050405020304" pitchFamily="18" charset="0"/>
              </a:rPr>
              <a:t>.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a:t>
            </a:r>
            <a:r>
              <a:rPr lang="en-US" sz="1400" b="0" i="0" dirty="0">
                <a:effectLst/>
                <a:latin typeface="ui-sans-serif"/>
              </a:rPr>
              <a:t> </a:t>
            </a:r>
            <a:r>
              <a:rPr lang="en-US" sz="2000" b="0" i="0" dirty="0">
                <a:effectLst/>
                <a:latin typeface="Times New Roman" panose="02020603050405020304" pitchFamily="18" charset="0"/>
                <a:cs typeface="Times New Roman" panose="02020603050405020304" pitchFamily="18" charset="0"/>
              </a:rPr>
              <a:t>aims to provide a seamless interface for customers to browse food items, place orders</a:t>
            </a:r>
            <a:r>
              <a:rPr lang="en-US" sz="2000" dirty="0">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while also enabling merchants and administrators to efficiently manage food listings, inventory, and order processing</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This system allows users to register, log in, explore restaurant menus, add items to the cart, and complete transactions—all through a responsive and intuitive user interface built with Angular</a:t>
            </a:r>
            <a:r>
              <a:rPr lang="en-US" sz="2000" dirty="0">
                <a:latin typeface="Times New Roman" panose="02020603050405020304" pitchFamily="18" charset="0"/>
                <a:cs typeface="Times New Roman" panose="02020603050405020304" pitchFamily="18" charset="0"/>
              </a:rPr>
              <a:t>.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By integrating customer, merchant, and admin functionalities into a single platform, the system enhances coordination, improves user satisfaction, and lays a robust foundation for future enhancements such as payment gateway integration, real-time delivery tracking, and mobile application support</a:t>
            </a:r>
            <a:r>
              <a:rPr lang="en-US" sz="1400" b="0" i="0" dirty="0">
                <a:solidFill>
                  <a:srgbClr val="FFFFFF"/>
                </a:solidFill>
                <a:effectLst/>
                <a:latin typeface="ui-sans-serif"/>
              </a:rPr>
              <a:t>.</a:t>
            </a:r>
            <a:r>
              <a:rPr lang="en-US" sz="2000" dirty="0">
                <a:latin typeface="Times New Roman" panose="02020603050405020304" pitchFamily="18" charset="0"/>
                <a:cs typeface="Times New Roman" panose="02020603050405020304" pitchFamily="18" charset="0"/>
              </a:rPr>
              <a:t>.</a:t>
            </a:r>
          </a:p>
          <a:p>
            <a:pPr marL="0" indent="0" algn="just">
              <a:lnSpc>
                <a:spcPct val="120000"/>
              </a:lnSpc>
              <a:buNone/>
            </a:pPr>
            <a:endParaRPr lang="en-US" sz="1800" dirty="0"/>
          </a:p>
        </p:txBody>
      </p:sp>
      <p:sp>
        <p:nvSpPr>
          <p:cNvPr id="5" name="Date Placeholder 4">
            <a:extLst>
              <a:ext uri="{FF2B5EF4-FFF2-40B4-BE49-F238E27FC236}">
                <a16:creationId xmlns:a16="http://schemas.microsoft.com/office/drawing/2014/main" xmlns=""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xmlns="" id="{B33CD455-262C-407F-89E6-1DBDF19B952E}"/>
              </a:ext>
            </a:extLst>
          </p:cNvPr>
          <p:cNvSpPr>
            <a:spLocks noGrp="1"/>
          </p:cNvSpPr>
          <p:nvPr>
            <p:ph type="ftr" sz="quarter" idx="11"/>
          </p:nvPr>
        </p:nvSpPr>
        <p:spPr/>
        <p:txBody>
          <a:bodyPr/>
          <a:lstStyle/>
          <a:p>
            <a:r>
              <a:rPr lang="en-US" dirty="0"/>
              <a:t>2025 - 2026</a:t>
            </a:r>
          </a:p>
        </p:txBody>
      </p:sp>
      <p:sp>
        <p:nvSpPr>
          <p:cNvPr id="7" name="Slide Number Placeholder 6">
            <a:extLst>
              <a:ext uri="{FF2B5EF4-FFF2-40B4-BE49-F238E27FC236}">
                <a16:creationId xmlns:a16="http://schemas.microsoft.com/office/drawing/2014/main" xmlns=""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xmlns="" id="{AF2F8434-B5E3-2F1B-937A-3FD582FEC52C}"/>
              </a:ext>
            </a:extLst>
          </p:cNvPr>
          <p:cNvGraphicFramePr>
            <a:graphicFrameLocks noGrp="1"/>
          </p:cNvGraphicFramePr>
          <p:nvPr>
            <p:ph idx="1"/>
            <p:extLst>
              <p:ext uri="{D42A27DB-BD31-4B8C-83A1-F6EECF244321}">
                <p14:modId xmlns:p14="http://schemas.microsoft.com/office/powerpoint/2010/main" val="2948713951"/>
              </p:ext>
            </p:extLst>
          </p:nvPr>
        </p:nvGraphicFramePr>
        <p:xfrm>
          <a:off x="767408" y="1190624"/>
          <a:ext cx="11000370" cy="4830664"/>
        </p:xfrm>
        <a:graphic>
          <a:graphicData uri="http://schemas.openxmlformats.org/drawingml/2006/table">
            <a:tbl>
              <a:tblPr firstRow="1" bandRow="1">
                <a:tableStyleId>{5C22544A-7EE6-4342-B048-85BDC9FD1C3A}</a:tableStyleId>
              </a:tblPr>
              <a:tblGrid>
                <a:gridCol w="1553197">
                  <a:extLst>
                    <a:ext uri="{9D8B030D-6E8A-4147-A177-3AD203B41FA5}">
                      <a16:colId xmlns:a16="http://schemas.microsoft.com/office/drawing/2014/main" xmlns="" val="1927070678"/>
                    </a:ext>
                  </a:extLst>
                </a:gridCol>
                <a:gridCol w="1553197">
                  <a:extLst>
                    <a:ext uri="{9D8B030D-6E8A-4147-A177-3AD203B41FA5}">
                      <a16:colId xmlns:a16="http://schemas.microsoft.com/office/drawing/2014/main" xmlns="" val="3498075045"/>
                    </a:ext>
                  </a:extLst>
                </a:gridCol>
                <a:gridCol w="1553197">
                  <a:extLst>
                    <a:ext uri="{9D8B030D-6E8A-4147-A177-3AD203B41FA5}">
                      <a16:colId xmlns:a16="http://schemas.microsoft.com/office/drawing/2014/main" xmlns="" val="2599836500"/>
                    </a:ext>
                  </a:extLst>
                </a:gridCol>
                <a:gridCol w="1681187">
                  <a:extLst>
                    <a:ext uri="{9D8B030D-6E8A-4147-A177-3AD203B41FA5}">
                      <a16:colId xmlns:a16="http://schemas.microsoft.com/office/drawing/2014/main" xmlns="" val="2462047003"/>
                    </a:ext>
                  </a:extLst>
                </a:gridCol>
                <a:gridCol w="1553197">
                  <a:extLst>
                    <a:ext uri="{9D8B030D-6E8A-4147-A177-3AD203B41FA5}">
                      <a16:colId xmlns:a16="http://schemas.microsoft.com/office/drawing/2014/main" xmlns="" val="3606118183"/>
                    </a:ext>
                  </a:extLst>
                </a:gridCol>
                <a:gridCol w="1818817">
                  <a:extLst>
                    <a:ext uri="{9D8B030D-6E8A-4147-A177-3AD203B41FA5}">
                      <a16:colId xmlns:a16="http://schemas.microsoft.com/office/drawing/2014/main" xmlns="" val="1424974886"/>
                    </a:ext>
                  </a:extLst>
                </a:gridCol>
                <a:gridCol w="1287578">
                  <a:extLst>
                    <a:ext uri="{9D8B030D-6E8A-4147-A177-3AD203B41FA5}">
                      <a16:colId xmlns:a16="http://schemas.microsoft.com/office/drawing/2014/main" xmlns="" val="3239942748"/>
                    </a:ext>
                  </a:extLst>
                </a:gridCol>
              </a:tblGrid>
              <a:tr h="451789">
                <a:tc>
                  <a:txBody>
                    <a:bodyPr/>
                    <a:lstStyle/>
                    <a:p>
                      <a:r>
                        <a:rPr lang="en-US" sz="2000" dirty="0">
                          <a:latin typeface="Times New Roman" panose="02020603050405020304" pitchFamily="18" charset="0"/>
                          <a:cs typeface="Times New Roman" panose="02020603050405020304" pitchFamily="18" charset="0"/>
                        </a:rPr>
                        <a:t>Paper Title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Authors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Advantages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Disadvantages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Summary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993635743"/>
                  </a:ext>
                </a:extLst>
              </a:tr>
              <a:tr h="2328449">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Optimized Web-Based Online Food Ordering System</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Sunny Kalu </a:t>
                      </a:r>
                      <a:r>
                        <a:rPr lang="en-IN" sz="1600" b="0" i="0" kern="1200" dirty="0" err="1">
                          <a:solidFill>
                            <a:schemeClr val="dk1"/>
                          </a:solidFill>
                          <a:effectLst/>
                          <a:latin typeface="Times New Roman" panose="02020603050405020304" pitchFamily="18" charset="0"/>
                          <a:ea typeface="+mn-ea"/>
                          <a:cs typeface="Times New Roman" panose="02020603050405020304" pitchFamily="18" charset="0"/>
                        </a:rPr>
                        <a:t>Egereonu</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2024</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Web-based food ordering using WAMP stack. Simplifies restaurant operations with automated ordering</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Cost-effective, user-friendly for small to medium restaurants</a:t>
                      </a:r>
                      <a:r>
                        <a:rPr lang="en-US"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Limited scalability, basic security</a:t>
                      </a:r>
                      <a:r>
                        <a:rPr lang="en-US"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practical system for small eateries to digitize their ordering process</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268378290"/>
                  </a:ext>
                </a:extLst>
              </a:tr>
              <a:tr h="2050426">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Design and Implementation of Online Food Ordering System Using Spring Cloud</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Yu Yang</a:t>
                      </a:r>
                      <a:r>
                        <a:rPr lang="en-IN" sz="1600" dirty="0">
                          <a:latin typeface="Times New Roman" panose="02020603050405020304" pitchFamily="18" charset="0"/>
                          <a:cs typeface="Times New Roman" panose="02020603050405020304" pitchFamily="18" charset="0"/>
                        </a:rPr>
                        <a:t>.</a:t>
                      </a:r>
                    </a:p>
                  </a:txBody>
                  <a:tcPr/>
                </a:tc>
                <a:tc>
                  <a:txBody>
                    <a:bodyPr/>
                    <a:lstStyle/>
                    <a:p>
                      <a:r>
                        <a:rPr lang="en-US" sz="1600" dirty="0">
                          <a:latin typeface="Times New Roman" panose="02020603050405020304" pitchFamily="18" charset="0"/>
                          <a:cs typeface="Times New Roman" panose="02020603050405020304" pitchFamily="18" charset="0"/>
                        </a:rPr>
                        <a:t>2022</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Uses Spring Cloud and Vue.js. Microservices architecture with services for menu, account, orders, etc</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Scalability, independent module development, load balancing</a:t>
                      </a:r>
                      <a:r>
                        <a:rPr lang="en-US"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Complex deployment, data consistency challenges</a:t>
                      </a:r>
                      <a:r>
                        <a:rPr lang="en-US"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Effective for high-demand systems; modular and scalable</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36816742"/>
                  </a:ext>
                </a:extLst>
              </a:tr>
            </a:tbl>
          </a:graphicData>
        </a:graphic>
      </p:graphicFrame>
      <p:sp>
        <p:nvSpPr>
          <p:cNvPr id="8" name="Date Placeholder 7">
            <a:extLst>
              <a:ext uri="{FF2B5EF4-FFF2-40B4-BE49-F238E27FC236}">
                <a16:creationId xmlns:a16="http://schemas.microsoft.com/office/drawing/2014/main" xmlns=""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xmlns="" id="{1B6A0277-3ABD-406C-9A7E-9C6FB5EA279B}"/>
              </a:ext>
            </a:extLst>
          </p:cNvPr>
          <p:cNvSpPr>
            <a:spLocks noGrp="1"/>
          </p:cNvSpPr>
          <p:nvPr>
            <p:ph type="ftr" sz="quarter" idx="11"/>
          </p:nvPr>
        </p:nvSpPr>
        <p:spPr/>
        <p:txBody>
          <a:bodyPr/>
          <a:lstStyle/>
          <a:p>
            <a:r>
              <a:rPr lang="en-US" dirty="0"/>
              <a:t>2025 - 2026</a:t>
            </a:r>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b="1" dirty="0">
                <a:solidFill>
                  <a:schemeClr val="accent1">
                    <a:lumMod val="75000"/>
                  </a:schemeClr>
                </a:solidFill>
                <a:latin typeface="Times New Roman" pitchFamily="18" charset="0"/>
                <a:cs typeface="Times New Roman" pitchFamily="18" charset="0"/>
              </a:rPr>
              <a:t>LITERATURE</a:t>
            </a:r>
            <a:r>
              <a:rPr lang="en-IN" b="1" dirty="0">
                <a:solidFill>
                  <a:schemeClr val="accent1"/>
                </a:solidFill>
                <a:latin typeface="Times New Roman" pitchFamily="18" charset="0"/>
                <a:cs typeface="Times New Roman" pitchFamily="18" charset="0"/>
              </a:rPr>
              <a:t> </a:t>
            </a:r>
            <a:r>
              <a:rPr lang="en-IN" b="1" dirty="0">
                <a:solidFill>
                  <a:schemeClr val="accent1">
                    <a:lumMod val="75000"/>
                  </a:schemeClr>
                </a:solidFill>
                <a:latin typeface="Times New Roman" pitchFamily="18" charset="0"/>
                <a:cs typeface="Times New Roman" pitchFamily="18" charset="0"/>
              </a:rPr>
              <a:t>SURVEY</a:t>
            </a:r>
          </a:p>
        </p:txBody>
      </p:sp>
      <p:sp>
        <p:nvSpPr>
          <p:cNvPr id="2" name="Slide Number Placeholder 1">
            <a:extLst>
              <a:ext uri="{FF2B5EF4-FFF2-40B4-BE49-F238E27FC236}">
                <a16:creationId xmlns:a16="http://schemas.microsoft.com/office/drawing/2014/main" xmlns="" id="{A10D85D3-EAD9-4C96-869F-7DA3C3441C3B}"/>
              </a:ext>
            </a:extLst>
          </p:cNvPr>
          <p:cNvSpPr>
            <a:spLocks noGrp="1"/>
          </p:cNvSpPr>
          <p:nvPr>
            <p:ph type="sldNum" sz="quarter" idx="12"/>
          </p:nvPr>
        </p:nvSpPr>
        <p:spPr/>
        <p:txBody>
          <a:bodyPr/>
          <a:lstStyle/>
          <a:p>
            <a:fld id="{5B4F5413-E548-45A8-B9DD-11B71454D5CA}" type="slidenum">
              <a:rPr lang="en-US" smtClean="0"/>
              <a:pPr/>
              <a:t>6</a:t>
            </a:fld>
            <a:endParaRPr lang="en-US" dirty="0"/>
          </a:p>
        </p:txBody>
      </p:sp>
    </p:spTree>
    <p:extLst>
      <p:ext uri="{BB962C8B-B14F-4D97-AF65-F5344CB8AC3E}">
        <p14:creationId xmlns:p14="http://schemas.microsoft.com/office/powerpoint/2010/main" val="159045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xmlns="" id="{B9668A68-0F65-8789-7A7E-5D9BE021DDF0}"/>
              </a:ext>
            </a:extLst>
          </p:cNvPr>
          <p:cNvGraphicFramePr>
            <a:graphicFrameLocks noGrp="1"/>
          </p:cNvGraphicFramePr>
          <p:nvPr>
            <p:ph idx="1"/>
            <p:extLst>
              <p:ext uri="{D42A27DB-BD31-4B8C-83A1-F6EECF244321}">
                <p14:modId xmlns:p14="http://schemas.microsoft.com/office/powerpoint/2010/main" val="1129508942"/>
              </p:ext>
            </p:extLst>
          </p:nvPr>
        </p:nvGraphicFramePr>
        <p:xfrm>
          <a:off x="551384" y="836712"/>
          <a:ext cx="11137179" cy="5184576"/>
        </p:xfrm>
        <a:graphic>
          <a:graphicData uri="http://schemas.openxmlformats.org/drawingml/2006/table">
            <a:tbl>
              <a:tblPr firstRow="1" bandRow="1">
                <a:tableStyleId>{5C22544A-7EE6-4342-B048-85BDC9FD1C3A}</a:tableStyleId>
              </a:tblPr>
              <a:tblGrid>
                <a:gridCol w="1521908">
                  <a:extLst>
                    <a:ext uri="{9D8B030D-6E8A-4147-A177-3AD203B41FA5}">
                      <a16:colId xmlns:a16="http://schemas.microsoft.com/office/drawing/2014/main" xmlns="" val="427984771"/>
                    </a:ext>
                  </a:extLst>
                </a:gridCol>
                <a:gridCol w="1521908">
                  <a:extLst>
                    <a:ext uri="{9D8B030D-6E8A-4147-A177-3AD203B41FA5}">
                      <a16:colId xmlns:a16="http://schemas.microsoft.com/office/drawing/2014/main" xmlns="" val="1302760115"/>
                    </a:ext>
                  </a:extLst>
                </a:gridCol>
                <a:gridCol w="1521908">
                  <a:extLst>
                    <a:ext uri="{9D8B030D-6E8A-4147-A177-3AD203B41FA5}">
                      <a16:colId xmlns:a16="http://schemas.microsoft.com/office/drawing/2014/main" xmlns="" val="435873006"/>
                    </a:ext>
                  </a:extLst>
                </a:gridCol>
                <a:gridCol w="1692251">
                  <a:extLst>
                    <a:ext uri="{9D8B030D-6E8A-4147-A177-3AD203B41FA5}">
                      <a16:colId xmlns:a16="http://schemas.microsoft.com/office/drawing/2014/main" xmlns="" val="4020106683"/>
                    </a:ext>
                  </a:extLst>
                </a:gridCol>
                <a:gridCol w="1521908">
                  <a:extLst>
                    <a:ext uri="{9D8B030D-6E8A-4147-A177-3AD203B41FA5}">
                      <a16:colId xmlns:a16="http://schemas.microsoft.com/office/drawing/2014/main" xmlns="" val="1763453048"/>
                    </a:ext>
                  </a:extLst>
                </a:gridCol>
                <a:gridCol w="1835388">
                  <a:extLst>
                    <a:ext uri="{9D8B030D-6E8A-4147-A177-3AD203B41FA5}">
                      <a16:colId xmlns:a16="http://schemas.microsoft.com/office/drawing/2014/main" xmlns="" val="1122906304"/>
                    </a:ext>
                  </a:extLst>
                </a:gridCol>
                <a:gridCol w="1521908">
                  <a:extLst>
                    <a:ext uri="{9D8B030D-6E8A-4147-A177-3AD203B41FA5}">
                      <a16:colId xmlns:a16="http://schemas.microsoft.com/office/drawing/2014/main" xmlns="" val="3712286481"/>
                    </a:ext>
                  </a:extLst>
                </a:gridCol>
              </a:tblGrid>
              <a:tr h="629902">
                <a:tc>
                  <a:txBody>
                    <a:bodyPr/>
                    <a:lstStyle/>
                    <a:p>
                      <a:r>
                        <a:rPr lang="en-US" sz="2000" dirty="0">
                          <a:latin typeface="Times New Roman" panose="02020603050405020304" pitchFamily="18" charset="0"/>
                          <a:cs typeface="Times New Roman" panose="02020603050405020304" pitchFamily="18" charset="0"/>
                        </a:rPr>
                        <a:t>Paper Title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Authors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Year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Methodology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Advantages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Disadvantages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Summary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321471597"/>
                  </a:ext>
                </a:extLst>
              </a:tr>
              <a:tr h="2471153">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A Novel Spatial-Temporal Model for CTR Prediction</a:t>
                      </a:r>
                      <a:endParaRPr lang="en-IN" sz="1600" b="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Jun Li et al.</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2023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Models long-term user behavior for food delivery platforms using attention mechanisms</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High accuracy in click-through rate prediction</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Complex and resource-intensive, risk of overfitting</a:t>
                      </a:r>
                      <a:r>
                        <a:rPr lang="en-IN" sz="1600" dirty="0">
                          <a:latin typeface="Times New Roman" panose="02020603050405020304" pitchFamily="18" charset="0"/>
                          <a:cs typeface="Times New Roman" panose="02020603050405020304" pitchFamily="18" charset="0"/>
                        </a:rPr>
                        <a:t>.​</a:t>
                      </a: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Improves recommendation quality in food ordering platforms</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4680432"/>
                  </a:ext>
                </a:extLst>
              </a:tr>
              <a:tr h="2083521">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Bottom-up Adaptive Spatiotemporal Model</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Boya Du et al</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2022</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Uses adaptive embeddings to capture spatiotemporal user preferences</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Better personalization, handles diverse user </a:t>
                      </a:r>
                      <a:r>
                        <a:rPr lang="en-IN" sz="1600" b="0" i="0" kern="1200" dirty="0" err="1">
                          <a:solidFill>
                            <a:schemeClr val="dk1"/>
                          </a:solidFill>
                          <a:effectLst/>
                          <a:latin typeface="Times New Roman" panose="02020603050405020304" pitchFamily="18" charset="0"/>
                          <a:ea typeface="+mn-ea"/>
                          <a:cs typeface="Times New Roman" panose="02020603050405020304" pitchFamily="18" charset="0"/>
                        </a:rPr>
                        <a:t>behavior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Higher training complexity, large data requirements</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Efficient in modeling diverse user contexts in food delivery.</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09224542"/>
                  </a:ext>
                </a:extLst>
              </a:tr>
            </a:tbl>
          </a:graphicData>
        </a:graphic>
      </p:graphicFrame>
      <p:sp>
        <p:nvSpPr>
          <p:cNvPr id="4" name="Date Placeholder 3">
            <a:extLst>
              <a:ext uri="{FF2B5EF4-FFF2-40B4-BE49-F238E27FC236}">
                <a16:creationId xmlns:a16="http://schemas.microsoft.com/office/drawing/2014/main" xmlns="" id="{21D2E5D4-0B71-CDA5-16C7-0A2C5D9E4FF6}"/>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xmlns="" id="{60F46131-D8DE-6BBB-7147-4CAB87AA7C69}"/>
              </a:ext>
            </a:extLst>
          </p:cNvPr>
          <p:cNvSpPr>
            <a:spLocks noGrp="1"/>
          </p:cNvSpPr>
          <p:nvPr>
            <p:ph type="ftr" sz="quarter" idx="11"/>
          </p:nvPr>
        </p:nvSpPr>
        <p:spPr/>
        <p:txBody>
          <a:bodyPr/>
          <a:lstStyle/>
          <a:p>
            <a:r>
              <a:rPr lang="en-US" dirty="0"/>
              <a:t>2023 - 2024</a:t>
            </a:r>
          </a:p>
        </p:txBody>
      </p:sp>
      <p:sp>
        <p:nvSpPr>
          <p:cNvPr id="6" name="Slide Number Placeholder 5">
            <a:extLst>
              <a:ext uri="{FF2B5EF4-FFF2-40B4-BE49-F238E27FC236}">
                <a16:creationId xmlns:a16="http://schemas.microsoft.com/office/drawing/2014/main" xmlns="" id="{DB3290C5-5616-A1A8-BD1E-12E7EAF544A6}"/>
              </a:ext>
            </a:extLst>
          </p:cNvPr>
          <p:cNvSpPr>
            <a:spLocks noGrp="1"/>
          </p:cNvSpPr>
          <p:nvPr>
            <p:ph type="sldNum" sz="quarter" idx="12"/>
          </p:nvPr>
        </p:nvSpPr>
        <p:spPr/>
        <p:txBody>
          <a:bodyPr/>
          <a:lstStyle/>
          <a:p>
            <a:fld id="{5B4F5413-E548-45A8-B9DD-11B71454D5CA}" type="slidenum">
              <a:rPr lang="en-US" smtClean="0"/>
              <a:pPr/>
              <a:t>7</a:t>
            </a:fld>
            <a:endParaRPr lang="en-US" dirty="0"/>
          </a:p>
        </p:txBody>
      </p:sp>
    </p:spTree>
    <p:extLst>
      <p:ext uri="{BB962C8B-B14F-4D97-AF65-F5344CB8AC3E}">
        <p14:creationId xmlns:p14="http://schemas.microsoft.com/office/powerpoint/2010/main" val="411400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60" y="146036"/>
            <a:ext cx="7467600" cy="786569"/>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Requirements</a:t>
            </a:r>
          </a:p>
        </p:txBody>
      </p:sp>
      <p:sp>
        <p:nvSpPr>
          <p:cNvPr id="5" name="Date Placeholder 4">
            <a:extLst>
              <a:ext uri="{FF2B5EF4-FFF2-40B4-BE49-F238E27FC236}">
                <a16:creationId xmlns:a16="http://schemas.microsoft.com/office/drawing/2014/main" xmlns="" id="{3055E591-C18D-425A-AAC9-A7B8DDE5C8BB}"/>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xmlns="" id="{F07D3F4B-99EC-490F-B7F2-3CD7EFAB9616}"/>
              </a:ext>
            </a:extLst>
          </p:cNvPr>
          <p:cNvSpPr>
            <a:spLocks noGrp="1"/>
          </p:cNvSpPr>
          <p:nvPr>
            <p:ph type="ftr" sz="quarter" idx="11"/>
          </p:nvPr>
        </p:nvSpPr>
        <p:spPr/>
        <p:txBody>
          <a:bodyPr/>
          <a:lstStyle/>
          <a:p>
            <a:r>
              <a:rPr lang="en-US" dirty="0"/>
              <a:t>2025 - 2026</a:t>
            </a:r>
          </a:p>
        </p:txBody>
      </p:sp>
      <p:sp>
        <p:nvSpPr>
          <p:cNvPr id="7" name="Slide Number Placeholder 6">
            <a:extLst>
              <a:ext uri="{FF2B5EF4-FFF2-40B4-BE49-F238E27FC236}">
                <a16:creationId xmlns:a16="http://schemas.microsoft.com/office/drawing/2014/main" xmlns="" id="{5FE7CFFF-CD13-4F2E-A803-A2A984D354C1}"/>
              </a:ext>
            </a:extLst>
          </p:cNvPr>
          <p:cNvSpPr>
            <a:spLocks noGrp="1"/>
          </p:cNvSpPr>
          <p:nvPr>
            <p:ph type="sldNum" sz="quarter" idx="12"/>
          </p:nvPr>
        </p:nvSpPr>
        <p:spPr/>
        <p:txBody>
          <a:bodyPr/>
          <a:lstStyle/>
          <a:p>
            <a:fld id="{5B4F5413-E548-45A8-B9DD-11B71454D5CA}" type="slidenum">
              <a:rPr lang="en-US" smtClean="0"/>
              <a:pPr/>
              <a:t>8</a:t>
            </a:fld>
            <a:endParaRPr lang="en-US" dirty="0"/>
          </a:p>
        </p:txBody>
      </p:sp>
      <p:sp>
        <p:nvSpPr>
          <p:cNvPr id="6" name="Rectangle 1">
            <a:extLst>
              <a:ext uri="{FF2B5EF4-FFF2-40B4-BE49-F238E27FC236}">
                <a16:creationId xmlns:a16="http://schemas.microsoft.com/office/drawing/2014/main" xmlns="" id="{9948A666-6652-4AB2-39EB-D16C90512A62}"/>
              </a:ext>
            </a:extLst>
          </p:cNvPr>
          <p:cNvSpPr>
            <a:spLocks noGrp="1" noChangeArrowheads="1"/>
          </p:cNvSpPr>
          <p:nvPr>
            <p:ph idx="1"/>
          </p:nvPr>
        </p:nvSpPr>
        <p:spPr bwMode="auto">
          <a:xfrm>
            <a:off x="1343472" y="778717"/>
            <a:ext cx="9289032" cy="621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latin typeface="Times New Roman" panose="02020603050405020304" pitchFamily="18" charset="0"/>
                <a:ea typeface="Tahoma" panose="020B0604030504040204" pitchFamily="34" charset="0"/>
                <a:cs typeface="Times New Roman" panose="02020603050405020304" pitchFamily="18" charset="0"/>
              </a:rPr>
              <a:t>Hard Ware Requirements:</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Times New Roman" panose="02020603050405020304" pitchFamily="18" charset="0"/>
                <a:ea typeface="Tahoma" panose="020B0604030504040204" pitchFamily="34" charset="0"/>
                <a:cs typeface="Times New Roman" panose="02020603050405020304" pitchFamily="18" charset="0"/>
              </a:rPr>
              <a:t>Processor:</a:t>
            </a:r>
            <a:r>
              <a:rPr lang="it-IT" sz="1400" dirty="0"/>
              <a:t> </a:t>
            </a:r>
            <a:r>
              <a:rPr lang="it-IT" sz="2000" dirty="0">
                <a:latin typeface="Times New Roman" panose="02020603050405020304" pitchFamily="18" charset="0"/>
                <a:cs typeface="Times New Roman" panose="02020603050405020304" pitchFamily="18" charset="0"/>
              </a:rPr>
              <a:t>intel Core i5/i7</a:t>
            </a:r>
            <a:r>
              <a:rPr lang="en-US" altLang="en-US" sz="2000" dirty="0">
                <a:latin typeface="Times New Roman" panose="02020603050405020304" pitchFamily="18" charset="0"/>
                <a:ea typeface="Tahoma" panose="020B0604030504040204" pitchFamily="34" charset="0"/>
                <a:cs typeface="Times New Roman" panose="02020603050405020304" pitchFamily="18" charset="0"/>
              </a:rPr>
              <a:t/>
            </a:r>
            <a:br>
              <a:rPr lang="en-US" altLang="en-US" sz="2000" dirty="0">
                <a:latin typeface="Times New Roman" panose="02020603050405020304" pitchFamily="18" charset="0"/>
                <a:ea typeface="Tahoma" panose="020B0604030504040204" pitchFamily="34" charset="0"/>
                <a:cs typeface="Times New Roman" panose="02020603050405020304" pitchFamily="18" charset="0"/>
              </a:rPr>
            </a:br>
            <a:r>
              <a:rPr lang="en-US" altLang="en-US" sz="2000" dirty="0">
                <a:latin typeface="Times New Roman" panose="02020603050405020304" pitchFamily="18" charset="0"/>
                <a:ea typeface="Tahoma" panose="020B0604030504040204" pitchFamily="34" charset="0"/>
                <a:cs typeface="Times New Roman" panose="02020603050405020304" pitchFamily="18" charset="0"/>
              </a:rPr>
              <a:t>Processor speed: 2.5 </a:t>
            </a:r>
            <a:r>
              <a:rPr lang="en-US" altLang="en-US" sz="2000" dirty="0" err="1">
                <a:latin typeface="Times New Roman" panose="02020603050405020304" pitchFamily="18" charset="0"/>
                <a:ea typeface="Tahoma" panose="020B0604030504040204" pitchFamily="34" charset="0"/>
                <a:cs typeface="Times New Roman" panose="02020603050405020304" pitchFamily="18" charset="0"/>
              </a:rPr>
              <a:t>Ghz</a:t>
            </a:r>
            <a:r>
              <a:rPr lang="en-US" altLang="en-US" sz="2000" dirty="0">
                <a:latin typeface="Times New Roman" panose="02020603050405020304" pitchFamily="18" charset="0"/>
                <a:ea typeface="Tahoma" panose="020B0604030504040204" pitchFamily="34" charset="0"/>
                <a:cs typeface="Times New Roman" panose="02020603050405020304" pitchFamily="18" charset="0"/>
              </a:rPr>
              <a:t> quad-core or higher</a:t>
            </a:r>
            <a:br>
              <a:rPr lang="en-US" altLang="en-US" sz="2000" dirty="0">
                <a:latin typeface="Times New Roman" panose="02020603050405020304" pitchFamily="18" charset="0"/>
                <a:ea typeface="Tahoma" panose="020B0604030504040204" pitchFamily="34" charset="0"/>
                <a:cs typeface="Times New Roman" panose="02020603050405020304" pitchFamily="18" charset="0"/>
              </a:rPr>
            </a:br>
            <a:r>
              <a:rPr lang="en-US" altLang="en-US" sz="2000" dirty="0">
                <a:latin typeface="Times New Roman" panose="02020603050405020304" pitchFamily="18" charset="0"/>
                <a:ea typeface="Tahoma" panose="020B0604030504040204" pitchFamily="34" charset="0"/>
                <a:cs typeface="Times New Roman" panose="02020603050405020304" pitchFamily="18" charset="0"/>
              </a:rPr>
              <a:t>RAM:</a:t>
            </a:r>
            <a:r>
              <a:rPr lang="en-IN" sz="1400" dirty="0"/>
              <a:t> </a:t>
            </a:r>
            <a:r>
              <a:rPr lang="en-IN" sz="2000" dirty="0">
                <a:latin typeface="Times New Roman" panose="02020603050405020304" pitchFamily="18" charset="0"/>
                <a:cs typeface="Times New Roman" panose="02020603050405020304" pitchFamily="18" charset="0"/>
              </a:rPr>
              <a:t>8 GB</a:t>
            </a:r>
            <a:r>
              <a:rPr lang="en-US" altLang="en-US" sz="2000" dirty="0">
                <a:latin typeface="Times New Roman" panose="02020603050405020304" pitchFamily="18" charset="0"/>
                <a:ea typeface="Tahoma" panose="020B0604030504040204" pitchFamily="34" charset="0"/>
                <a:cs typeface="Times New Roman" panose="02020603050405020304" pitchFamily="18" charset="0"/>
              </a:rPr>
              <a:t/>
            </a:r>
            <a:br>
              <a:rPr lang="en-US" altLang="en-US" sz="2000" dirty="0">
                <a:latin typeface="Times New Roman" panose="02020603050405020304" pitchFamily="18" charset="0"/>
                <a:ea typeface="Tahoma" panose="020B0604030504040204" pitchFamily="34" charset="0"/>
                <a:cs typeface="Times New Roman" panose="02020603050405020304" pitchFamily="18" charset="0"/>
              </a:rPr>
            </a:br>
            <a:r>
              <a:rPr lang="en-US" altLang="en-US" sz="2000" dirty="0">
                <a:latin typeface="Times New Roman" panose="02020603050405020304" pitchFamily="18" charset="0"/>
                <a:ea typeface="Tahoma" panose="020B0604030504040204" pitchFamily="34" charset="0"/>
                <a:cs typeface="Times New Roman" panose="02020603050405020304" pitchFamily="18" charset="0"/>
              </a:rPr>
              <a:t>Storage Space:256 GB HDD OR SSD</a:t>
            </a:r>
            <a:r>
              <a:rPr lang="en-US" altLang="en-US" sz="2000" b="1" dirty="0">
                <a:latin typeface="Times New Roman" panose="02020603050405020304" pitchFamily="18" charset="0"/>
                <a:ea typeface="Tahoma" panose="020B0604030504040204" pitchFamily="34" charset="0"/>
                <a:cs typeface="Times New Roman" panose="02020603050405020304" pitchFamily="18" charset="0"/>
              </a:rPr>
              <a:t/>
            </a:r>
            <a:br>
              <a:rPr lang="en-US" altLang="en-US" sz="2000" b="1" dirty="0">
                <a:latin typeface="Times New Roman" panose="02020603050405020304" pitchFamily="18" charset="0"/>
                <a:ea typeface="Tahoma" panose="020B0604030504040204" pitchFamily="34" charset="0"/>
                <a:cs typeface="Times New Roman" panose="02020603050405020304" pitchFamily="18" charset="0"/>
              </a:rPr>
            </a:br>
            <a:endParaRPr lang="en-US" altLang="en-US" sz="2000" b="1" dirty="0">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latin typeface="Times New Roman" panose="02020603050405020304" pitchFamily="18" charset="0"/>
                <a:ea typeface="Tahoma" panose="020B0604030504040204" pitchFamily="34" charset="0"/>
                <a:cs typeface="Times New Roman" panose="02020603050405020304" pitchFamily="18" charset="0"/>
              </a:rPr>
              <a:t>Software Requirements:</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Times New Roman" panose="02020603050405020304" pitchFamily="18" charset="0"/>
                <a:ea typeface="Tahoma" panose="020B0604030504040204" pitchFamily="34" charset="0"/>
                <a:cs typeface="Times New Roman" panose="02020603050405020304" pitchFamily="18" charset="0"/>
              </a:rPr>
              <a:t>Operating System : Windows 10/11</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Times New Roman" panose="02020603050405020304" pitchFamily="18" charset="0"/>
                <a:ea typeface="Tahoma" panose="020B0604030504040204" pitchFamily="34" charset="0"/>
                <a:cs typeface="Times New Roman" panose="02020603050405020304" pitchFamily="18" charset="0"/>
              </a:rPr>
              <a:t>Tools:</a:t>
            </a:r>
          </a:p>
          <a:p>
            <a:pPr eaLnBrk="0" fontAlgn="base" hangingPunct="0">
              <a:lnSpc>
                <a:spcPct val="100000"/>
              </a:lnSpc>
              <a:spcBef>
                <a:spcPct val="0"/>
              </a:spcBef>
              <a:spcAft>
                <a:spcPct val="0"/>
              </a:spcAft>
            </a:pPr>
            <a:r>
              <a:rPr lang="en-US" altLang="en-US" sz="2000" dirty="0">
                <a:latin typeface="Times New Roman" panose="02020603050405020304" pitchFamily="18" charset="0"/>
                <a:ea typeface="Tahoma" panose="020B0604030504040204" pitchFamily="34" charset="0"/>
                <a:cs typeface="Times New Roman" panose="02020603050405020304" pitchFamily="18" charset="0"/>
              </a:rPr>
              <a:t>Frontend : Angular 8, Type script, HTML5, CSS3</a:t>
            </a:r>
          </a:p>
          <a:p>
            <a:pPr eaLnBrk="0" fontAlgn="base" hangingPunct="0">
              <a:lnSpc>
                <a:spcPct val="100000"/>
              </a:lnSpc>
              <a:spcBef>
                <a:spcPct val="0"/>
              </a:spcBef>
              <a:spcAft>
                <a:spcPct val="0"/>
              </a:spcAft>
            </a:pPr>
            <a:r>
              <a:rPr lang="en-US" altLang="en-US" sz="2000" dirty="0">
                <a:latin typeface="Times New Roman" panose="02020603050405020304" pitchFamily="18" charset="0"/>
                <a:ea typeface="Tahoma" panose="020B0604030504040204" pitchFamily="34" charset="0"/>
                <a:cs typeface="Times New Roman" panose="02020603050405020304" pitchFamily="18" charset="0"/>
              </a:rPr>
              <a:t>Backend : Java 17, Spring boot</a:t>
            </a:r>
          </a:p>
          <a:p>
            <a:pPr eaLnBrk="0" fontAlgn="base" hangingPunct="0">
              <a:lnSpc>
                <a:spcPct val="100000"/>
              </a:lnSpc>
              <a:spcBef>
                <a:spcPct val="0"/>
              </a:spcBef>
              <a:spcAft>
                <a:spcPct val="0"/>
              </a:spcAft>
            </a:pPr>
            <a:r>
              <a:rPr lang="en-US" altLang="en-US" sz="2000" dirty="0">
                <a:latin typeface="Times New Roman" panose="02020603050405020304" pitchFamily="18" charset="0"/>
                <a:ea typeface="Tahoma" panose="020B0604030504040204" pitchFamily="34" charset="0"/>
                <a:cs typeface="Times New Roman" panose="02020603050405020304" pitchFamily="18" charset="0"/>
              </a:rPr>
              <a:t>Database : MySQL</a:t>
            </a:r>
          </a:p>
          <a:p>
            <a:pPr marL="0" indent="0" eaLnBrk="0" fontAlgn="base" hangingPunct="0">
              <a:lnSpc>
                <a:spcPct val="100000"/>
              </a:lnSpc>
              <a:spcBef>
                <a:spcPct val="0"/>
              </a:spcBef>
              <a:spcAft>
                <a:spcPct val="0"/>
              </a:spcAft>
              <a:buNone/>
            </a:pPr>
            <a:r>
              <a:rPr lang="en-US" altLang="en-US" sz="2000" dirty="0">
                <a:latin typeface="Times New Roman" panose="02020603050405020304" pitchFamily="18" charset="0"/>
                <a:ea typeface="Tahoma" panose="020B0604030504040204" pitchFamily="34" charset="0"/>
                <a:cs typeface="Times New Roman" panose="02020603050405020304" pitchFamily="18" charset="0"/>
              </a:rPr>
              <a:t>Other Development Tools:</a:t>
            </a:r>
          </a:p>
          <a:p>
            <a:pPr eaLnBrk="0" fontAlgn="base" hangingPunct="0">
              <a:lnSpc>
                <a:spcPct val="100000"/>
              </a:lnSpc>
              <a:spcBef>
                <a:spcPct val="0"/>
              </a:spcBef>
              <a:spcAft>
                <a:spcPct val="0"/>
              </a:spcAft>
            </a:pPr>
            <a:r>
              <a:rPr lang="en-US" altLang="en-US" sz="2000" dirty="0">
                <a:latin typeface="Times New Roman" panose="02020603050405020304" pitchFamily="18" charset="0"/>
                <a:ea typeface="Tahoma" panose="020B0604030504040204" pitchFamily="34" charset="0"/>
                <a:cs typeface="Times New Roman" panose="02020603050405020304" pitchFamily="18" charset="0"/>
              </a:rPr>
              <a:t>Maven(connector)</a:t>
            </a:r>
          </a:p>
          <a:p>
            <a:pPr eaLnBrk="0" fontAlgn="base" hangingPunct="0">
              <a:lnSpc>
                <a:spcPct val="100000"/>
              </a:lnSpc>
              <a:spcBef>
                <a:spcPct val="0"/>
              </a:spcBef>
              <a:spcAft>
                <a:spcPct val="0"/>
              </a:spcAft>
            </a:pPr>
            <a:r>
              <a:rPr lang="en-US" altLang="en-US" sz="2000" dirty="0">
                <a:latin typeface="Times New Roman" panose="02020603050405020304" pitchFamily="18" charset="0"/>
                <a:ea typeface="Tahoma" panose="020B0604030504040204" pitchFamily="34" charset="0"/>
                <a:cs typeface="Times New Roman" panose="02020603050405020304" pitchFamily="18" charset="0"/>
              </a:rPr>
              <a:t>IntelliJ IDEA/VS Code(java support)</a:t>
            </a:r>
          </a:p>
          <a:p>
            <a:pPr eaLnBrk="0" fontAlgn="base" hangingPunct="0">
              <a:lnSpc>
                <a:spcPct val="100000"/>
              </a:lnSpc>
              <a:spcBef>
                <a:spcPct val="0"/>
              </a:spcBef>
              <a:spcAft>
                <a:spcPct val="0"/>
              </a:spcAft>
            </a:pPr>
            <a:r>
              <a:rPr lang="en-US" altLang="en-US" sz="2000" dirty="0">
                <a:latin typeface="Times New Roman" panose="02020603050405020304" pitchFamily="18" charset="0"/>
                <a:ea typeface="Tahoma" panose="020B0604030504040204" pitchFamily="34" charset="0"/>
                <a:cs typeface="Times New Roman" panose="02020603050405020304" pitchFamily="18" charset="0"/>
              </a:rPr>
              <a:t>Postman(API Testing)</a:t>
            </a:r>
          </a:p>
          <a:p>
            <a:pPr eaLnBrk="0" fontAlgn="base" hangingPunct="0">
              <a:lnSpc>
                <a:spcPct val="100000"/>
              </a:lnSpc>
              <a:spcBef>
                <a:spcPct val="0"/>
              </a:spcBef>
              <a:spcAft>
                <a:spcPct val="0"/>
              </a:spcAft>
            </a:pPr>
            <a:r>
              <a:rPr lang="en-US" altLang="en-US" sz="2000" dirty="0">
                <a:latin typeface="Times New Roman" panose="02020603050405020304" pitchFamily="18" charset="0"/>
                <a:ea typeface="Tahoma" panose="020B0604030504040204" pitchFamily="34" charset="0"/>
                <a:cs typeface="Times New Roman" panose="02020603050405020304" pitchFamily="18" charset="0"/>
              </a:rPr>
              <a:t>Git and </a:t>
            </a:r>
            <a:r>
              <a:rPr lang="en-US" altLang="en-US" sz="2000" dirty="0" err="1">
                <a:latin typeface="Times New Roman" panose="02020603050405020304" pitchFamily="18" charset="0"/>
                <a:ea typeface="Tahoma" panose="020B0604030504040204" pitchFamily="34" charset="0"/>
                <a:cs typeface="Times New Roman" panose="02020603050405020304" pitchFamily="18" charset="0"/>
              </a:rPr>
              <a:t>Github</a:t>
            </a:r>
            <a:r>
              <a:rPr lang="en-US" altLang="en-US" sz="2000" dirty="0">
                <a:latin typeface="Times New Roman" panose="02020603050405020304" pitchFamily="18" charset="0"/>
                <a:ea typeface="Tahoma" panose="020B0604030504040204" pitchFamily="34" charset="0"/>
                <a:cs typeface="Times New Roman" panose="02020603050405020304" pitchFamily="18" charset="0"/>
              </a:rPr>
              <a:t> (for version control) </a:t>
            </a:r>
            <a:r>
              <a:rPr lang="en-US" altLang="en-US" sz="2000" b="1" dirty="0">
                <a:latin typeface="Times New Roman" panose="02020603050405020304" pitchFamily="18" charset="0"/>
                <a:ea typeface="Tahoma" panose="020B0604030504040204" pitchFamily="34" charset="0"/>
                <a:cs typeface="Times New Roman" panose="02020603050405020304" pitchFamily="18" charset="0"/>
              </a:rPr>
              <a:t/>
            </a:r>
            <a:br>
              <a:rPr lang="en-US" altLang="en-US" sz="2000" b="1" dirty="0">
                <a:latin typeface="Times New Roman" panose="02020603050405020304" pitchFamily="18" charset="0"/>
                <a:ea typeface="Tahoma" panose="020B0604030504040204" pitchFamily="34" charset="0"/>
                <a:cs typeface="Times New Roman" panose="02020603050405020304" pitchFamily="18" charset="0"/>
              </a:rPr>
            </a:br>
            <a:r>
              <a:rPr lang="en-US" altLang="en-US" sz="2000" b="1" dirty="0">
                <a:latin typeface="Times New Roman" panose="02020603050405020304" pitchFamily="18" charset="0"/>
                <a:ea typeface="Tahoma" panose="020B0604030504040204" pitchFamily="34" charset="0"/>
                <a:cs typeface="Times New Roman" panose="02020603050405020304" pitchFamily="18" charset="0"/>
              </a:rPr>
              <a:t/>
            </a:r>
            <a:br>
              <a:rPr lang="en-US" altLang="en-US" sz="2000" b="1" dirty="0">
                <a:latin typeface="Times New Roman" panose="02020603050405020304" pitchFamily="18" charset="0"/>
                <a:ea typeface="Tahoma" panose="020B0604030504040204" pitchFamily="34"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u="sng" dirty="0">
                <a:solidFill>
                  <a:schemeClr val="accent1">
                    <a:lumMod val="75000"/>
                  </a:schemeClr>
                </a:solidFill>
                <a:latin typeface="Times New Roman" pitchFamily="18" charset="0"/>
                <a:cs typeface="Times New Roman" pitchFamily="18" charset="0"/>
              </a:rPr>
              <a:t>System Design</a:t>
            </a:r>
            <a:r>
              <a:rPr lang="en-US" sz="3200" b="1" u="sng" dirty="0">
                <a:solidFill>
                  <a:schemeClr val="tx1">
                    <a:lumMod val="75000"/>
                    <a:lumOff val="25000"/>
                  </a:schemeClr>
                </a:solidFill>
                <a:latin typeface="Times New Roman" pitchFamily="18" charset="0"/>
                <a:cs typeface="Times New Roman" pitchFamily="18" charset="0"/>
              </a:rPr>
              <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xmlns=""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xmlns="" id="{A7B1F4F0-081C-449C-9C3A-E0B44A6D0E5F}"/>
              </a:ext>
            </a:extLst>
          </p:cNvPr>
          <p:cNvSpPr>
            <a:spLocks noGrp="1"/>
          </p:cNvSpPr>
          <p:nvPr>
            <p:ph type="ftr" sz="quarter" idx="11"/>
          </p:nvPr>
        </p:nvSpPr>
        <p:spPr/>
        <p:txBody>
          <a:bodyPr/>
          <a:lstStyle/>
          <a:p>
            <a:r>
              <a:rPr lang="en-US" dirty="0"/>
              <a:t>2025 - 2026</a:t>
            </a:r>
          </a:p>
        </p:txBody>
      </p:sp>
      <p:sp>
        <p:nvSpPr>
          <p:cNvPr id="9" name="Content Placeholder 2">
            <a:extLst>
              <a:ext uri="{FF2B5EF4-FFF2-40B4-BE49-F238E27FC236}">
                <a16:creationId xmlns:a16="http://schemas.microsoft.com/office/drawing/2014/main" xmlns="" id="{B5F54E7E-0CB3-497B-98EB-74178BF12B55}"/>
              </a:ext>
            </a:extLst>
          </p:cNvPr>
          <p:cNvSpPr txBox="1">
            <a:spLocks/>
          </p:cNvSpPr>
          <p:nvPr/>
        </p:nvSpPr>
        <p:spPr>
          <a:xfrm>
            <a:off x="911424" y="945988"/>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xmlns="" id="{CF9E3B61-6F68-4FD8-94BB-A850856433F6}"/>
              </a:ext>
            </a:extLst>
          </p:cNvPr>
          <p:cNvSpPr>
            <a:spLocks noGrp="1"/>
          </p:cNvSpPr>
          <p:nvPr>
            <p:ph type="sldNum" sz="quarter" idx="12"/>
          </p:nvPr>
        </p:nvSpPr>
        <p:spPr/>
        <p:txBody>
          <a:bodyPr/>
          <a:lstStyle/>
          <a:p>
            <a:fld id="{5B4F5413-E548-45A8-B9DD-11B71454D5CA}" type="slidenum">
              <a:rPr lang="en-US" smtClean="0"/>
              <a:pPr/>
              <a:t>9</a:t>
            </a:fld>
            <a:endParaRPr lang="en-US" dirty="0"/>
          </a:p>
        </p:txBody>
      </p:sp>
      <p:sp>
        <p:nvSpPr>
          <p:cNvPr id="10" name="TextBox 9">
            <a:extLst>
              <a:ext uri="{FF2B5EF4-FFF2-40B4-BE49-F238E27FC236}">
                <a16:creationId xmlns:a16="http://schemas.microsoft.com/office/drawing/2014/main" xmlns="" id="{35B36C68-94D9-CF9E-5BF3-9A278EAFA5B8}"/>
              </a:ext>
            </a:extLst>
          </p:cNvPr>
          <p:cNvSpPr txBox="1"/>
          <p:nvPr/>
        </p:nvSpPr>
        <p:spPr>
          <a:xfrm>
            <a:off x="1703512" y="5719058"/>
            <a:ext cx="928903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SPRING E-COMMERCE WEBSIE TO SELL FOOD ITEMS</a:t>
            </a:r>
          </a:p>
        </p:txBody>
      </p:sp>
      <p:pic>
        <p:nvPicPr>
          <p:cNvPr id="7" name="Picture 6">
            <a:extLst>
              <a:ext uri="{FF2B5EF4-FFF2-40B4-BE49-F238E27FC236}">
                <a16:creationId xmlns:a16="http://schemas.microsoft.com/office/drawing/2014/main" xmlns="" id="{D4707A04-0D7F-F558-5DE6-C32C8E7F02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3591" y="1052181"/>
            <a:ext cx="7406729" cy="471423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4278</TotalTime>
  <Words>1194</Words>
  <Application>Microsoft Office PowerPoint</Application>
  <PresentationFormat>Custom</PresentationFormat>
  <Paragraphs>228</Paragraphs>
  <Slides>19</Slides>
  <Notes>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Spring  Website to Sell Food Items  </vt:lpstr>
      <vt:lpstr>AGENDA</vt:lpstr>
      <vt:lpstr>ABSTRACT </vt:lpstr>
      <vt:lpstr>About the Company</vt:lpstr>
      <vt:lpstr>INTRODUCTION </vt:lpstr>
      <vt:lpstr>PowerPoint Presentation</vt:lpstr>
      <vt:lpstr>PowerPoint Presentation</vt:lpstr>
      <vt:lpstr>Requirements</vt:lpstr>
      <vt:lpstr>System Design </vt:lpstr>
      <vt:lpstr>System Design (cont’d)</vt:lpstr>
      <vt:lpstr>Detailed Design</vt:lpstr>
      <vt:lpstr>Detailed Design (cont’d)</vt:lpstr>
      <vt:lpstr>Implementation</vt:lpstr>
      <vt:lpstr>Result and Discussions</vt:lpstr>
      <vt:lpstr>CONCLUSIONS</vt:lpstr>
      <vt:lpstr>Future Enhancements</vt:lpstr>
      <vt:lpstr>PowerPoint Presentation</vt:lpstr>
      <vt:lpstr>Question and Answer</vt:lpstr>
      <vt:lpstr>THANK YOU</vt:lpstr>
    </vt:vector>
  </TitlesOfParts>
  <Company>DARSHAN SATHYA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WIN10</cp:lastModifiedBy>
  <cp:revision>293</cp:revision>
  <dcterms:created xsi:type="dcterms:W3CDTF">2015-10-29T14:36:38Z</dcterms:created>
  <dcterms:modified xsi:type="dcterms:W3CDTF">2025-05-30T02:05:24Z</dcterms:modified>
</cp:coreProperties>
</file>