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8" r:id="rId4"/>
    <p:sldId id="258" r:id="rId5"/>
    <p:sldId id="259" r:id="rId6"/>
    <p:sldId id="267"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B34588-DCCC-4D92-8210-56B9A6649CD8}" v="6" dt="2025-09-26T18:13:47.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1487B-1E80-4837-AD54-94D2A08A6C2B}" type="datetimeFigureOut">
              <a:rPr lang="en-IN" smtClean="0"/>
              <a:pPr/>
              <a:t>28-09-2025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7A12F-5937-44B5-9B23-22A7200C5F8A}" type="slidenum">
              <a:rPr lang="en-IN" smtClean="0"/>
              <a:pPr/>
              <a:t>‹#›</a:t>
            </a:fld>
            <a:endParaRPr lang="en-IN"/>
          </a:p>
        </p:txBody>
      </p:sp>
    </p:spTree>
    <p:extLst>
      <p:ext uri="{BB962C8B-B14F-4D97-AF65-F5344CB8AC3E}">
        <p14:creationId xmlns:p14="http://schemas.microsoft.com/office/powerpoint/2010/main" val="819986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A7A12F-5937-44B5-9B23-22A7200C5F8A}" type="slidenum">
              <a:rPr lang="en-IN" smtClean="0"/>
              <a:pPr/>
              <a:t>2</a:t>
            </a:fld>
            <a:endParaRPr lang="en-IN"/>
          </a:p>
        </p:txBody>
      </p:sp>
    </p:spTree>
    <p:extLst>
      <p:ext uri="{BB962C8B-B14F-4D97-AF65-F5344CB8AC3E}">
        <p14:creationId xmlns:p14="http://schemas.microsoft.com/office/powerpoint/2010/main" val="4254727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2E0B-7958-8EC7-0B69-4D141EE400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6BDEA4-A851-E4AB-F717-BFD454FB67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408C3F-D479-0439-F573-CA615B737093}"/>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5" name="Footer Placeholder 4">
            <a:extLst>
              <a:ext uri="{FF2B5EF4-FFF2-40B4-BE49-F238E27FC236}">
                <a16:creationId xmlns:a16="http://schemas.microsoft.com/office/drawing/2014/main" id="{D0C891D8-1662-A4FA-E214-F8242D9D1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734CA9-D257-372C-A250-5AD9A86A056F}"/>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val="995666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72EB-C96C-281A-B28B-35517E6E76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412075-B049-9D76-2E36-0819BFE6F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94A29B-7AC4-2E64-F240-68C0C6AF71EC}"/>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5" name="Footer Placeholder 4">
            <a:extLst>
              <a:ext uri="{FF2B5EF4-FFF2-40B4-BE49-F238E27FC236}">
                <a16:creationId xmlns:a16="http://schemas.microsoft.com/office/drawing/2014/main" id="{812C2415-633B-7A69-5879-E4804EF5CE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526B34-D3C5-8676-0604-08C552E7832C}"/>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val="117832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F821B0-B18F-81B9-DB59-E687F9E8A5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F3C45B-8607-7F65-6CC7-25C7BBD235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ACC1D2-70FC-0769-F935-31F0297E482F}"/>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5" name="Footer Placeholder 4">
            <a:extLst>
              <a:ext uri="{FF2B5EF4-FFF2-40B4-BE49-F238E27FC236}">
                <a16:creationId xmlns:a16="http://schemas.microsoft.com/office/drawing/2014/main" id="{752E02DA-0BA9-E0B8-7960-902C46367B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E1E35E-AC96-C4E5-C114-DBD1A3F74C9F}"/>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val="2869233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0355-EF45-4611-14FB-334F220129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D4B78C-8C7F-E10B-53F5-9C22759720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28D0B6-2B4B-5F9A-0AC9-BE0A565ED2AC}"/>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5" name="Footer Placeholder 4">
            <a:extLst>
              <a:ext uri="{FF2B5EF4-FFF2-40B4-BE49-F238E27FC236}">
                <a16:creationId xmlns:a16="http://schemas.microsoft.com/office/drawing/2014/main" id="{C5E2616C-DDBE-4EB8-E403-70A70F6B0A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B99ABF-A7C1-13F7-FC05-CC51509E6540}"/>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val="371718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F38A-3D53-F0C7-25EF-56BA0DB914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0ACBDD-9C25-0A22-6BEA-4BA91F84AF3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B9A0D4-462B-56C4-7AC2-8124A1F574FB}"/>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5" name="Footer Placeholder 4">
            <a:extLst>
              <a:ext uri="{FF2B5EF4-FFF2-40B4-BE49-F238E27FC236}">
                <a16:creationId xmlns:a16="http://schemas.microsoft.com/office/drawing/2014/main" id="{BFBD4BCD-EC8B-4960-81A4-979E11FFD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30E2B5-7AF0-A562-66F8-42ECBE8EDC87}"/>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val="269045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4801-5F14-5A78-3834-E6ECC90E4E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B26A82-5393-D1C5-FCE4-45DC64EFCB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D831CD-983D-F749-35AB-ED631DF2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9F838B-0C19-39E2-4F16-F50A0BCAE231}"/>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6" name="Footer Placeholder 5">
            <a:extLst>
              <a:ext uri="{FF2B5EF4-FFF2-40B4-BE49-F238E27FC236}">
                <a16:creationId xmlns:a16="http://schemas.microsoft.com/office/drawing/2014/main" id="{3A91A9AB-551F-BC36-C9D2-FE9B593E9D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0B1F63-F1C2-B89D-0EA5-2925FAE2B431}"/>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val="2195401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3CE6-6175-FD16-ECB4-26D47DD214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236FB5-DB03-6FDD-37CD-3AC2F94922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4E48D8-3E03-1E2C-7527-91BD977217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B644E3-4ACE-B482-A894-9A004CD721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517E68-053E-9D0B-8A94-3B7EB4CC80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732775-E7C1-46A1-7AB6-2B7AC00FF3FC}"/>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8" name="Footer Placeholder 7">
            <a:extLst>
              <a:ext uri="{FF2B5EF4-FFF2-40B4-BE49-F238E27FC236}">
                <a16:creationId xmlns:a16="http://schemas.microsoft.com/office/drawing/2014/main" id="{BE7BA6D4-ACE7-3A1D-8268-B1701ACF98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56356C-1BE2-1A5B-649F-CA39FE28DFB0}"/>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val="16264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F233-58D6-EFF1-21DE-551C3BB650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DBB6C1-06E8-1ECB-CEBB-0E80814528B2}"/>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4" name="Footer Placeholder 3">
            <a:extLst>
              <a:ext uri="{FF2B5EF4-FFF2-40B4-BE49-F238E27FC236}">
                <a16:creationId xmlns:a16="http://schemas.microsoft.com/office/drawing/2014/main" id="{EEB68B83-782A-BED1-D96F-74F24F3BA5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956C16-ACDB-7969-5B44-BC4988FD4F49}"/>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val="142120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DFA255-5BC4-7671-D59D-56623A48009D}"/>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3" name="Footer Placeholder 2">
            <a:extLst>
              <a:ext uri="{FF2B5EF4-FFF2-40B4-BE49-F238E27FC236}">
                <a16:creationId xmlns:a16="http://schemas.microsoft.com/office/drawing/2014/main" id="{19ECBEB5-1318-89BB-8765-D6EBC254DF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77182E-EF97-EF34-D9DA-A5392976939F}"/>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val="12072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A2D6-68F7-DABC-BF89-E2AC8B3245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4F2EF4-54B4-2FB0-60B3-4B0FD7E707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F95B22-4CB3-289E-F424-FC75C9FA4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68600D-A77D-A43D-ADDA-A3619448887F}"/>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6" name="Footer Placeholder 5">
            <a:extLst>
              <a:ext uri="{FF2B5EF4-FFF2-40B4-BE49-F238E27FC236}">
                <a16:creationId xmlns:a16="http://schemas.microsoft.com/office/drawing/2014/main" id="{5703BBCA-B725-79ED-B125-2153885574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919519-E26F-FD9A-2C0E-9E86417088C7}"/>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val="257794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D2BE-9D42-03C5-19EB-C1DA833B1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B74CE6-F1A8-6062-354D-C1B1BDDCD7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A007E4-7D9A-ED37-8D39-07B059206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04BF83-585A-9C52-8E96-7F0667B54FF4}"/>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6" name="Footer Placeholder 5">
            <a:extLst>
              <a:ext uri="{FF2B5EF4-FFF2-40B4-BE49-F238E27FC236}">
                <a16:creationId xmlns:a16="http://schemas.microsoft.com/office/drawing/2014/main" id="{78BCCAD0-248A-8105-6E18-18C19BCA8F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8335C5-5109-3FB3-61DD-30B38249E866}"/>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val="6886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5D93A1-FDD4-DE74-BF75-058EDD68C6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9E1673-9D90-7096-D36C-AA81618A32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CB5E2F-C904-5F75-AC81-A9D5DCD50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7D8796-DA12-4AF9-A645-7AA8821DB738}" type="datetimeFigureOut">
              <a:rPr lang="en-IN" smtClean="0"/>
              <a:pPr/>
              <a:t>28-09-2025</a:t>
            </a:fld>
            <a:endParaRPr lang="en-IN"/>
          </a:p>
        </p:txBody>
      </p:sp>
      <p:sp>
        <p:nvSpPr>
          <p:cNvPr id="5" name="Footer Placeholder 4">
            <a:extLst>
              <a:ext uri="{FF2B5EF4-FFF2-40B4-BE49-F238E27FC236}">
                <a16:creationId xmlns:a16="http://schemas.microsoft.com/office/drawing/2014/main" id="{3C32AEE1-C80B-FB78-B590-3DF4B67899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1ACB3E4-F4C5-827D-5F63-DAEA974E65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36ACEF3-6F02-414E-A74C-40FDE9891B82}" type="slidenum">
              <a:rPr lang="en-IN" smtClean="0"/>
              <a:pPr/>
              <a:t>‹#›</a:t>
            </a:fld>
            <a:endParaRPr lang="en-IN"/>
          </a:p>
        </p:txBody>
      </p:sp>
    </p:spTree>
    <p:extLst>
      <p:ext uri="{BB962C8B-B14F-4D97-AF65-F5344CB8AC3E}">
        <p14:creationId xmlns:p14="http://schemas.microsoft.com/office/powerpoint/2010/main" val="384719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1300E-F00A-86F8-C52F-ED0A511DA624}"/>
              </a:ext>
            </a:extLst>
          </p:cNvPr>
          <p:cNvSpPr>
            <a:spLocks noGrp="1"/>
          </p:cNvSpPr>
          <p:nvPr>
            <p:ph type="ctrTitle"/>
          </p:nvPr>
        </p:nvSpPr>
        <p:spPr>
          <a:xfrm rot="10800000" flipV="1">
            <a:off x="1524000" y="250371"/>
            <a:ext cx="9144000" cy="871992"/>
          </a:xfrm>
        </p:spPr>
        <p:txBody>
          <a:bodyPr>
            <a:normAutofit/>
          </a:bodyPr>
          <a:lstStyle/>
          <a:p>
            <a:r>
              <a:rPr lang="en-IN" sz="5200" dirty="0">
                <a:solidFill>
                  <a:schemeClr val="accent1"/>
                </a:solidFill>
              </a:rPr>
              <a:t>ASTRAMIND WEB AI AGENT</a:t>
            </a:r>
          </a:p>
        </p:txBody>
      </p:sp>
      <p:sp>
        <p:nvSpPr>
          <p:cNvPr id="3" name="Subtitle 2">
            <a:extLst>
              <a:ext uri="{FF2B5EF4-FFF2-40B4-BE49-F238E27FC236}">
                <a16:creationId xmlns:a16="http://schemas.microsoft.com/office/drawing/2014/main" id="{9DF659CA-9019-087B-960E-8FCAD3606E01}"/>
              </a:ext>
            </a:extLst>
          </p:cNvPr>
          <p:cNvSpPr>
            <a:spLocks noGrp="1"/>
          </p:cNvSpPr>
          <p:nvPr>
            <p:ph type="subTitle" idx="1"/>
          </p:nvPr>
        </p:nvSpPr>
        <p:spPr>
          <a:xfrm>
            <a:off x="1524000" y="1395883"/>
            <a:ext cx="9144000" cy="5301343"/>
          </a:xfrm>
        </p:spPr>
        <p:txBody>
          <a:bodyPr>
            <a:normAutofit fontScale="92500" lnSpcReduction="20000"/>
          </a:bodyPr>
          <a:lstStyle/>
          <a:p>
            <a:r>
              <a:rPr lang="en-IN" dirty="0"/>
              <a:t>  VINAKONDA KAVYA – [22491A0580]  </a:t>
            </a:r>
          </a:p>
          <a:p>
            <a:r>
              <a:rPr lang="en-IN" dirty="0">
                <a:solidFill>
                  <a:schemeClr val="accent2"/>
                </a:solidFill>
              </a:rPr>
              <a:t>       [ROLE – TEAM LEARDER-DOCUMENTATION] </a:t>
            </a:r>
          </a:p>
          <a:p>
            <a:endParaRPr lang="en-IN" dirty="0">
              <a:solidFill>
                <a:schemeClr val="accent2"/>
              </a:solidFill>
            </a:endParaRPr>
          </a:p>
          <a:p>
            <a:r>
              <a:rPr lang="en-IN" dirty="0"/>
              <a:t>   SHAIK KAREEMA       - [22491A05C0]                              </a:t>
            </a:r>
          </a:p>
          <a:p>
            <a:r>
              <a:rPr lang="en-IN" dirty="0">
                <a:solidFill>
                  <a:schemeClr val="accent2"/>
                </a:solidFill>
              </a:rPr>
              <a:t>      [ROLE – TEAM NUMBER1-FRONTEND]  </a:t>
            </a:r>
          </a:p>
          <a:p>
            <a:r>
              <a:rPr lang="en-IN" dirty="0"/>
              <a:t>                                   </a:t>
            </a:r>
          </a:p>
          <a:p>
            <a:r>
              <a:rPr lang="en-IN" dirty="0"/>
              <a:t>RACHIPUDI ALEKHYA – [22491A05B4]                            </a:t>
            </a:r>
          </a:p>
          <a:p>
            <a:r>
              <a:rPr lang="en-IN" dirty="0">
                <a:solidFill>
                  <a:schemeClr val="accent2"/>
                </a:solidFill>
              </a:rPr>
              <a:t>         [ROLE – TEAM NUMBER2 – FRONTEND]                                   </a:t>
            </a:r>
          </a:p>
          <a:p>
            <a:endParaRPr lang="en-IN" dirty="0">
              <a:solidFill>
                <a:schemeClr val="accent2"/>
              </a:solidFill>
            </a:endParaRPr>
          </a:p>
          <a:p>
            <a:r>
              <a:rPr lang="en-IN" dirty="0"/>
              <a:t>      VINUKONDA HEMANTH – [22491A05J4]                             </a:t>
            </a:r>
          </a:p>
          <a:p>
            <a:r>
              <a:rPr lang="en-IN" dirty="0">
                <a:solidFill>
                  <a:schemeClr val="accent2"/>
                </a:solidFill>
              </a:rPr>
              <a:t>       [ROLE – TEAM NUMBER3 – BACKEND</a:t>
            </a:r>
            <a:r>
              <a:rPr lang="en-IN" dirty="0"/>
              <a:t>]</a:t>
            </a:r>
          </a:p>
          <a:p>
            <a:r>
              <a:rPr lang="en-IN" dirty="0"/>
              <a:t>                                  </a:t>
            </a:r>
          </a:p>
          <a:p>
            <a:r>
              <a:rPr lang="en-IN" dirty="0"/>
              <a:t>   EDUPULAPATI VENKATA JYOTHI SWAROOP                                                                              [22491A0581]                             </a:t>
            </a:r>
          </a:p>
          <a:p>
            <a:r>
              <a:rPr lang="en-IN" dirty="0">
                <a:solidFill>
                  <a:schemeClr val="accent2"/>
                </a:solidFill>
              </a:rPr>
              <a:t>        [ROLE – TEAM NUMBER4 – BACKEND]</a:t>
            </a:r>
          </a:p>
        </p:txBody>
      </p:sp>
    </p:spTree>
    <p:extLst>
      <p:ext uri="{BB962C8B-B14F-4D97-AF65-F5344CB8AC3E}">
        <p14:creationId xmlns:p14="http://schemas.microsoft.com/office/powerpoint/2010/main" val="4017245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946836-9F72-F973-700C-ED205062016F}"/>
              </a:ext>
            </a:extLst>
          </p:cNvPr>
          <p:cNvSpPr>
            <a:spLocks noGrp="1"/>
          </p:cNvSpPr>
          <p:nvPr>
            <p:ph idx="4294967295"/>
          </p:nvPr>
        </p:nvSpPr>
        <p:spPr>
          <a:xfrm>
            <a:off x="0" y="1825625"/>
            <a:ext cx="10515600" cy="4351338"/>
          </a:xfrm>
        </p:spPr>
        <p:txBody>
          <a:bodyPr/>
          <a:lstStyle/>
          <a:p>
            <a:endParaRPr lang="en-US" sz="1800" dirty="0">
              <a:latin typeface="Times New Roman" panose="02020603050405020304" pitchFamily="18" charset="0"/>
              <a:cs typeface="Times New Roman" panose="02020603050405020304" pitchFamily="18" charset="0"/>
            </a:endParaRPr>
          </a:p>
          <a:p>
            <a:endParaRPr lang="en-IN" dirty="0"/>
          </a:p>
        </p:txBody>
      </p:sp>
      <p:sp>
        <p:nvSpPr>
          <p:cNvPr id="7" name="Rectangle 4">
            <a:extLst>
              <a:ext uri="{FF2B5EF4-FFF2-40B4-BE49-F238E27FC236}">
                <a16:creationId xmlns:a16="http://schemas.microsoft.com/office/drawing/2014/main" id="{B8F84EBA-717B-03D4-F7DC-DEF4601E8B3F}"/>
              </a:ext>
            </a:extLst>
          </p:cNvPr>
          <p:cNvSpPr>
            <a:spLocks noGrp="1" noChangeArrowheads="1"/>
          </p:cNvSpPr>
          <p:nvPr>
            <p:ph type="title" idx="4294967295"/>
          </p:nvPr>
        </p:nvSpPr>
        <p:spPr bwMode="auto">
          <a:xfrm>
            <a:off x="825910" y="345424"/>
            <a:ext cx="9124335"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ADVANTAGES</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800" b="1" i="0" u="none" strike="noStrike" cap="none" normalizeH="0" baseline="0" dirty="0">
                <a:ln>
                  <a:noFill/>
                </a:ln>
                <a:solidFill>
                  <a:schemeClr val="tx1"/>
                </a:solidFill>
                <a:effectLst/>
                <a:latin typeface="Arial" panose="020B0604020202020204" pitchFamily="34" charset="0"/>
              </a:rPr>
            </a:br>
            <a:br>
              <a:rPr kumimoji="0" lang="en-US" altLang="en-US" sz="1800" b="1"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Saves Time: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Automatically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navegators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websites and collects information, reducing manual work.</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Works on Any Website: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perform searches, extract data, and interact with most websites reliably.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Simple interface allows anyone, even non-technical users, to use it easily.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Results: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Collects and organizes data correctly, reducing errors compared to manual browsing.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Customizable Output: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Results can be displayed in tables, Excel sheets, or PDFs based on user needs.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Human Effort: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Eliminates repetitive tasks like searching, clicking, and copying data manually.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Consistent Performance: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run 24/7 without fatigue, providing reliable results every time.</a:t>
            </a:r>
          </a:p>
        </p:txBody>
      </p:sp>
    </p:spTree>
    <p:extLst>
      <p:ext uri="{BB962C8B-B14F-4D97-AF65-F5344CB8AC3E}">
        <p14:creationId xmlns:p14="http://schemas.microsoft.com/office/powerpoint/2010/main" val="3282194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A266-227D-6E29-C001-1C65300BB3AF}"/>
              </a:ext>
            </a:extLst>
          </p:cNvPr>
          <p:cNvSpPr>
            <a:spLocks noGrp="1"/>
          </p:cNvSpPr>
          <p:nvPr>
            <p:ph type="title"/>
          </p:nvPr>
        </p:nvSpPr>
        <p:spPr>
          <a:xfrm>
            <a:off x="511629" y="473982"/>
            <a:ext cx="10515600" cy="1325563"/>
          </a:xfrm>
        </p:spPr>
        <p:txBody>
          <a:bodyPr>
            <a:normAutofit/>
          </a:bodyPr>
          <a:lstStyle/>
          <a:p>
            <a:r>
              <a:rPr lang="en-IN" sz="2800" b="1" dirty="0">
                <a:latin typeface="Times New Roman" panose="02020603050405020304" pitchFamily="18" charset="0"/>
                <a:cs typeface="Times New Roman" panose="02020603050405020304" pitchFamily="18" charset="0"/>
              </a:rPr>
              <a:t>FUTURE SCOPE:</a:t>
            </a:r>
          </a:p>
        </p:txBody>
      </p:sp>
      <p:sp>
        <p:nvSpPr>
          <p:cNvPr id="4" name="Rectangle 1">
            <a:extLst>
              <a:ext uri="{FF2B5EF4-FFF2-40B4-BE49-F238E27FC236}">
                <a16:creationId xmlns:a16="http://schemas.microsoft.com/office/drawing/2014/main" id="{BCA476E9-3C4B-8499-BB42-FFEF92076A74}"/>
              </a:ext>
            </a:extLst>
          </p:cNvPr>
          <p:cNvSpPr>
            <a:spLocks noGrp="1" noChangeArrowheads="1"/>
          </p:cNvSpPr>
          <p:nvPr>
            <p:ph idx="1"/>
          </p:nvPr>
        </p:nvSpPr>
        <p:spPr bwMode="auto">
          <a:xfrm>
            <a:off x="838200" y="2016137"/>
            <a:ext cx="834074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Voice-Based Agent: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give commands using voice, making interaction faster and hands-free.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Multi-Browser Support: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Extend compatibility to multiple browsers like Firefox, Edge, or Safari for wider usage.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Integrations: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Connect with other applications, services, or databases to automate more complex tasks.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Analytics</a:t>
            </a:r>
            <a:r>
              <a:rPr lang="en-US" altLang="en-US" sz="1800" dirty="0">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insights or trends from collected data for smarter decision-making.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 &amp; Remote Execution</a:t>
            </a:r>
            <a:r>
              <a:rPr lang="en-US" altLang="en-US" sz="1800" dirty="0">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 the agent remotely or in the cloud to support multiple users simultaneously.</a:t>
            </a:r>
          </a:p>
        </p:txBody>
      </p:sp>
    </p:spTree>
    <p:extLst>
      <p:ext uri="{BB962C8B-B14F-4D97-AF65-F5344CB8AC3E}">
        <p14:creationId xmlns:p14="http://schemas.microsoft.com/office/powerpoint/2010/main" val="3119757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24AF8-F32C-48A5-C669-4E96887E5F61}"/>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8A84DED-97C3-8B12-F7FF-DA5565591A96}"/>
              </a:ext>
            </a:extLst>
          </p:cNvPr>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AstraMind</a:t>
            </a:r>
            <a:r>
              <a:rPr lang="en-US" sz="2400" dirty="0">
                <a:latin typeface="Times New Roman" panose="02020603050405020304" pitchFamily="18" charset="0"/>
                <a:cs typeface="Times New Roman" panose="02020603050405020304" pitchFamily="18" charset="0"/>
              </a:rPr>
              <a:t> Web AI Agent </a:t>
            </a:r>
            <a:r>
              <a:rPr lang="en-US" sz="1800" dirty="0">
                <a:latin typeface="Times New Roman" panose="02020603050405020304" pitchFamily="18" charset="0"/>
                <a:cs typeface="Times New Roman" panose="02020603050405020304" pitchFamily="18" charset="0"/>
              </a:rPr>
              <a:t>is an innovative solution that understands natural language commands and autonomously navigates the web to gather, extract, and organize information efficiently. By presenting results in structured formats like tables, Excel sheets, or PDFs, it saves significant time and effort for users. Its user-friendly design ensures that even non-technical individuals can perform complex web tasks effortlessly. Combining AI-driven understanding with browser automation, this system is both versatile and reliable, making it a smart and impactful tool with the potential to expand into voice-based navigation, multi-browser support, and API integrations in the future.</a:t>
            </a:r>
          </a:p>
          <a:p>
            <a:pPr algn="just"/>
            <a:endParaRPr lang="en-IN" dirty="0"/>
          </a:p>
        </p:txBody>
      </p:sp>
    </p:spTree>
    <p:extLst>
      <p:ext uri="{BB962C8B-B14F-4D97-AF65-F5344CB8AC3E}">
        <p14:creationId xmlns:p14="http://schemas.microsoft.com/office/powerpoint/2010/main" val="389627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DCFC5-8668-BB43-D844-86A319587324}"/>
              </a:ext>
            </a:extLst>
          </p:cNvPr>
          <p:cNvSpPr>
            <a:spLocks noGrp="1"/>
          </p:cNvSpPr>
          <p:nvPr>
            <p:ph type="title"/>
          </p:nvPr>
        </p:nvSpPr>
        <p:spPr/>
        <p:txBody>
          <a:bodyPr>
            <a:normAutofit/>
          </a:bodyPr>
          <a:lstStyle/>
          <a:p>
            <a:r>
              <a:rPr lang="en-IN" sz="2800" dirty="0"/>
              <a:t>Problem Statement:</a:t>
            </a:r>
          </a:p>
        </p:txBody>
      </p:sp>
      <p:sp>
        <p:nvSpPr>
          <p:cNvPr id="3" name="Content Placeholder 2">
            <a:extLst>
              <a:ext uri="{FF2B5EF4-FFF2-40B4-BE49-F238E27FC236}">
                <a16:creationId xmlns:a16="http://schemas.microsoft.com/office/drawing/2014/main" id="{67A4AAF8-D38F-4CE3-C64D-6ECC8AF6D9F4}"/>
              </a:ext>
            </a:extLst>
          </p:cNvPr>
          <p:cNvSpPr>
            <a:spLocks noGrp="1"/>
          </p:cNvSpPr>
          <p:nvPr>
            <p:ph idx="1"/>
          </p:nvPr>
        </p:nvSpPr>
        <p:spPr>
          <a:xfrm>
            <a:off x="-446314" y="1825625"/>
            <a:ext cx="11070771" cy="4351338"/>
          </a:xfrm>
        </p:spPr>
        <p:txBody>
          <a:bodyPr>
            <a:normAutofit/>
          </a:bodyPr>
          <a:lstStyle/>
          <a:p>
            <a:pPr marL="1371600" lvl="3" indent="0" algn="just">
              <a:buNone/>
            </a:pPr>
            <a:r>
              <a:rPr lang="en-US" dirty="0"/>
              <a:t>Build an AI agent that can take natural language instructions and autonomously drive the web on a local computer. The system should combine a locally running LLM (for understanding and planning) with a browser automation setup such as Chrome Headless or a browser inside a local VM. Users should be able to give simple commands (e.g., ''search for laptops under 50k and list top 5'') and the agent should execute them by controlling the browser, extracting results, and returning structured outputs</a:t>
            </a:r>
            <a:r>
              <a:rPr lang="en-US" sz="2000" dirty="0"/>
              <a:t>.</a:t>
            </a:r>
            <a:endParaRPr lang="en-IN" sz="2000" dirty="0"/>
          </a:p>
        </p:txBody>
      </p:sp>
    </p:spTree>
    <p:extLst>
      <p:ext uri="{BB962C8B-B14F-4D97-AF65-F5344CB8AC3E}">
        <p14:creationId xmlns:p14="http://schemas.microsoft.com/office/powerpoint/2010/main" val="406984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2010-1615-6DFB-C71D-D849569F550D}"/>
              </a:ext>
            </a:extLst>
          </p:cNvPr>
          <p:cNvSpPr>
            <a:spLocks noGrp="1"/>
          </p:cNvSpPr>
          <p:nvPr>
            <p:ph type="title"/>
          </p:nvPr>
        </p:nvSpPr>
        <p:spPr>
          <a:xfrm>
            <a:off x="838200" y="365125"/>
            <a:ext cx="10515600" cy="1322161"/>
          </a:xfrm>
        </p:spPr>
        <p:txBody>
          <a:bodyPr>
            <a:normAutofit/>
          </a:bodyPr>
          <a:lstStyle/>
          <a:p>
            <a:r>
              <a:rPr lang="en-US" sz="2800" b="1" dirty="0">
                <a:solidFill>
                  <a:schemeClr val="accent2"/>
                </a:solidFill>
              </a:rPr>
              <a:t>Previous System: AI Chatbot Agent</a:t>
            </a:r>
            <a:br>
              <a:rPr lang="en-US" sz="2800" b="1" dirty="0">
                <a:solidFill>
                  <a:schemeClr val="accent2"/>
                </a:solidFill>
              </a:rPr>
            </a:br>
            <a:endParaRPr lang="en-IN" sz="2800" dirty="0">
              <a:solidFill>
                <a:schemeClr val="accent2"/>
              </a:solidFill>
            </a:endParaRPr>
          </a:p>
        </p:txBody>
      </p:sp>
      <p:sp>
        <p:nvSpPr>
          <p:cNvPr id="3" name="Content Placeholder 2">
            <a:extLst>
              <a:ext uri="{FF2B5EF4-FFF2-40B4-BE49-F238E27FC236}">
                <a16:creationId xmlns:a16="http://schemas.microsoft.com/office/drawing/2014/main" id="{2962B6FE-E44F-767D-3C53-0A164DD79530}"/>
              </a:ext>
            </a:extLst>
          </p:cNvPr>
          <p:cNvSpPr>
            <a:spLocks noGrp="1"/>
          </p:cNvSpPr>
          <p:nvPr>
            <p:ph idx="1"/>
          </p:nvPr>
        </p:nvSpPr>
        <p:spPr/>
        <p:txBody>
          <a:bodyPr/>
          <a:lstStyle/>
          <a:p>
            <a:pPr algn="just"/>
            <a:r>
              <a:rPr lang="en-US" sz="1800" dirty="0"/>
              <a:t>Earlier chatbots could understand what people typed in natural language. For example, if you asked </a:t>
            </a:r>
            <a:r>
              <a:rPr lang="en-US" sz="1800" i="1" dirty="0"/>
              <a:t>“What is Python?”</a:t>
            </a:r>
            <a:r>
              <a:rPr lang="en-US" sz="1800" dirty="0"/>
              <a:t> the chatbot would reply with a text answer like </a:t>
            </a:r>
            <a:r>
              <a:rPr lang="en-US" sz="1800" i="1" dirty="0"/>
              <a:t>“Python is a high-level programming language.”</a:t>
            </a:r>
            <a:endParaRPr lang="en-US" sz="1800" dirty="0"/>
          </a:p>
          <a:p>
            <a:r>
              <a:rPr lang="en-US" sz="1800" dirty="0"/>
              <a:t>But they had many limits:</a:t>
            </a:r>
          </a:p>
          <a:p>
            <a:r>
              <a:rPr lang="en-US" sz="1800" dirty="0"/>
              <a:t>They only gave text answers.</a:t>
            </a:r>
          </a:p>
          <a:p>
            <a:r>
              <a:rPr lang="en-US" sz="1800" dirty="0"/>
              <a:t>They could not open websites or search the internet.</a:t>
            </a:r>
          </a:p>
          <a:p>
            <a:r>
              <a:rPr lang="en-US" sz="1800" dirty="0"/>
              <a:t>They could not prepare results in tables or lists.</a:t>
            </a:r>
          </a:p>
          <a:p>
            <a:r>
              <a:rPr lang="en-US" sz="1800" dirty="0"/>
              <a:t>The user still had to do all the browsing work manually.</a:t>
            </a:r>
          </a:p>
          <a:p>
            <a:endParaRPr lang="en-IN" dirty="0"/>
          </a:p>
        </p:txBody>
      </p:sp>
    </p:spTree>
    <p:extLst>
      <p:ext uri="{BB962C8B-B14F-4D97-AF65-F5344CB8AC3E}">
        <p14:creationId xmlns:p14="http://schemas.microsoft.com/office/powerpoint/2010/main" val="61268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CF0C-0574-9276-D2DE-6543AF5C9734}"/>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SOLUTION:</a:t>
            </a:r>
          </a:p>
        </p:txBody>
      </p:sp>
      <p:sp>
        <p:nvSpPr>
          <p:cNvPr id="3" name="Content Placeholder 2">
            <a:extLst>
              <a:ext uri="{FF2B5EF4-FFF2-40B4-BE49-F238E27FC236}">
                <a16:creationId xmlns:a16="http://schemas.microsoft.com/office/drawing/2014/main" id="{AC985601-5174-5F75-DD6D-9FABE556C0EF}"/>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A person can just type what they want in plain words, like asking for news, products, or recipes. The AI agent understands the request and opens a browser on its own. It searches online, looks at all the results, and picks only the useful information. Then it organizes everything clearly, showing names, short descriptions, prices if needed, and links. Finally, it gives the complete answer in one place, so the person does not have to search or check websites themselves</a:t>
            </a:r>
            <a:r>
              <a:rPr lang="en-US"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The Web Navigator AI Agent is like a smart helper on your computer. You just type what you want in simple words, such as news, products, or recipes. The agent understands your request and then goes online by itself. It searches, checks the results, and picks only the useful information. After that, it organizes everything neatly, showing names, short details, prices if needed, and links. Finally, it gives you the complete answer in one place, so you don’t have to search manually or open many websites</a:t>
            </a:r>
            <a:r>
              <a:rPr lang="en-US" dirty="0"/>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00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4A22-B48C-5FE0-2CD1-9ADD93F6F6EE}"/>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SYSTEM ARCHITECTURE:</a:t>
            </a:r>
          </a:p>
        </p:txBody>
      </p:sp>
      <p:sp>
        <p:nvSpPr>
          <p:cNvPr id="3" name="Content Placeholder 2">
            <a:extLst>
              <a:ext uri="{FF2B5EF4-FFF2-40B4-BE49-F238E27FC236}">
                <a16:creationId xmlns:a16="http://schemas.microsoft.com/office/drawing/2014/main" id="{54CDF95D-9988-FD50-7A7B-51D33C762151}"/>
              </a:ext>
            </a:extLst>
          </p:cNvPr>
          <p:cNvSpPr>
            <a:spLocks noGrp="1"/>
          </p:cNvSpPr>
          <p:nvPr>
            <p:ph idx="1"/>
          </p:nvPr>
        </p:nvSpPr>
        <p:spPr>
          <a:xfrm>
            <a:off x="838200" y="1356852"/>
            <a:ext cx="10515600" cy="4820111"/>
          </a:xfrm>
        </p:spPr>
        <p:txBody>
          <a:bodyPr>
            <a:normAutofit fontScale="92500" lnSpcReduction="10000"/>
          </a:bodyPr>
          <a:lstStyle/>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User Input Layer</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 user gives commands in plain language (text or voice).</a:t>
            </a:r>
          </a:p>
          <a:p>
            <a:r>
              <a:rPr lang="en-US" sz="1800" b="1" dirty="0">
                <a:latin typeface="Times New Roman" panose="02020603050405020304" pitchFamily="18" charset="0"/>
                <a:cs typeface="Times New Roman" panose="02020603050405020304" pitchFamily="18" charset="0"/>
              </a:rPr>
              <a:t>Language Understanding (LLM)</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A locally running AI model understands the user’s request and plans the steps.</a:t>
            </a:r>
          </a:p>
          <a:p>
            <a:r>
              <a:rPr lang="en-US" sz="1800" b="1" dirty="0">
                <a:latin typeface="Times New Roman" panose="02020603050405020304" pitchFamily="18" charset="0"/>
                <a:cs typeface="Times New Roman" panose="02020603050405020304" pitchFamily="18" charset="0"/>
              </a:rPr>
              <a:t>Browser Control Layer</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 system uses tools like Chrome Headless or a virtual browser to perform actions on websites.</a:t>
            </a:r>
          </a:p>
          <a:p>
            <a:pPr lvl="1"/>
            <a:r>
              <a:rPr lang="en-US" sz="1800" dirty="0">
                <a:latin typeface="Times New Roman" panose="02020603050405020304" pitchFamily="18" charset="0"/>
                <a:cs typeface="Times New Roman" panose="02020603050405020304" pitchFamily="18" charset="0"/>
              </a:rPr>
              <a:t>Example: opening Google, searching for laptops, clicking links.</a:t>
            </a:r>
          </a:p>
          <a:p>
            <a:r>
              <a:rPr lang="en-US" sz="1800" b="1" dirty="0">
                <a:latin typeface="Times New Roman" panose="02020603050405020304" pitchFamily="18" charset="0"/>
                <a:cs typeface="Times New Roman" panose="02020603050405020304" pitchFamily="18" charset="0"/>
              </a:rPr>
              <a:t>Data Extraction Layer</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Collects useful details (like names, prices, or lists) from the web pages.</a:t>
            </a:r>
          </a:p>
          <a:p>
            <a:pPr lvl="1"/>
            <a:r>
              <a:rPr lang="en-US" sz="1800" dirty="0">
                <a:latin typeface="Times New Roman" panose="02020603050405020304" pitchFamily="18" charset="0"/>
                <a:cs typeface="Times New Roman" panose="02020603050405020304" pitchFamily="18" charset="0"/>
              </a:rPr>
              <a:t>Removes ads and unnecessary content.</a:t>
            </a:r>
          </a:p>
          <a:p>
            <a:pPr marL="342900" indent="-342900"/>
            <a:r>
              <a:rPr lang="en-US" sz="1800" b="1" dirty="0">
                <a:latin typeface="Times New Roman" panose="02020603050405020304" pitchFamily="18" charset="0"/>
                <a:cs typeface="Times New Roman" panose="02020603050405020304" pitchFamily="18" charset="0"/>
              </a:rPr>
              <a:t>Processing &amp; Organization Layer</a:t>
            </a:r>
            <a:endParaRPr lang="en-US" sz="1800" dirty="0">
              <a:latin typeface="Times New Roman" panose="02020603050405020304" pitchFamily="18" charset="0"/>
              <a:cs typeface="Times New Roman" panose="02020603050405020304" pitchFamily="18" charset="0"/>
            </a:endParaRPr>
          </a:p>
          <a:p>
            <a:pPr marL="800100" lvl="1" indent="-342900"/>
            <a:r>
              <a:rPr lang="en-US" sz="1800" dirty="0">
                <a:latin typeface="Times New Roman" panose="02020603050405020304" pitchFamily="18" charset="0"/>
                <a:cs typeface="Times New Roman" panose="02020603050405020304" pitchFamily="18" charset="0"/>
              </a:rPr>
              <a:t>Organizes the collected data into a clean format.</a:t>
            </a:r>
          </a:p>
          <a:p>
            <a:pPr marL="800100" lvl="1" indent="-342900"/>
            <a:r>
              <a:rPr lang="en-US" sz="1800" dirty="0">
                <a:latin typeface="Times New Roman" panose="02020603050405020304" pitchFamily="18" charset="0"/>
                <a:cs typeface="Times New Roman" panose="02020603050405020304" pitchFamily="18" charset="0"/>
              </a:rPr>
              <a:t>Example: showing “Top 5 laptops under 50k with prices”.</a:t>
            </a:r>
          </a:p>
          <a:p>
            <a:pPr marL="342900" indent="-342900"/>
            <a:r>
              <a:rPr lang="en-US" sz="1800" b="1" dirty="0">
                <a:latin typeface="Times New Roman" panose="02020603050405020304" pitchFamily="18" charset="0"/>
                <a:cs typeface="Times New Roman" panose="02020603050405020304" pitchFamily="18" charset="0"/>
              </a:rPr>
              <a:t>Response Layer</a:t>
            </a:r>
            <a:endParaRPr lang="en-US" sz="1800" dirty="0">
              <a:latin typeface="Times New Roman" panose="02020603050405020304" pitchFamily="18" charset="0"/>
              <a:cs typeface="Times New Roman" panose="02020603050405020304" pitchFamily="18" charset="0"/>
            </a:endParaRPr>
          </a:p>
          <a:p>
            <a:pPr marL="800100" lvl="1" indent="-342900"/>
            <a:r>
              <a:rPr lang="en-US" sz="1800" dirty="0">
                <a:latin typeface="Times New Roman" panose="02020603050405020304" pitchFamily="18" charset="0"/>
                <a:cs typeface="Times New Roman" panose="02020603050405020304" pitchFamily="18" charset="0"/>
              </a:rPr>
              <a:t>Presents the final result back to the user in a simple and structured way.</a:t>
            </a:r>
          </a:p>
          <a:p>
            <a:endParaRPr lang="en-IN" dirty="0"/>
          </a:p>
        </p:txBody>
      </p:sp>
    </p:spTree>
    <p:extLst>
      <p:ext uri="{BB962C8B-B14F-4D97-AF65-F5344CB8AC3E}">
        <p14:creationId xmlns:p14="http://schemas.microsoft.com/office/powerpoint/2010/main" val="329350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software process&#10;&#10;AI-generated content may be incorrect.">
            <a:extLst>
              <a:ext uri="{FF2B5EF4-FFF2-40B4-BE49-F238E27FC236}">
                <a16:creationId xmlns:a16="http://schemas.microsoft.com/office/drawing/2014/main" id="{73259C87-D9C1-33F2-99AF-4CA85A626B4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88896" y="1113184"/>
            <a:ext cx="3614208" cy="5391770"/>
          </a:xfrm>
        </p:spPr>
      </p:pic>
    </p:spTree>
    <p:extLst>
      <p:ext uri="{BB962C8B-B14F-4D97-AF65-F5344CB8AC3E}">
        <p14:creationId xmlns:p14="http://schemas.microsoft.com/office/powerpoint/2010/main" val="150068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BD0E-F981-7ADD-7AA3-13661CF18A4D}"/>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KEY FEATURES:</a:t>
            </a:r>
          </a:p>
        </p:txBody>
      </p:sp>
      <p:sp>
        <p:nvSpPr>
          <p:cNvPr id="4" name="Rectangle 1">
            <a:extLst>
              <a:ext uri="{FF2B5EF4-FFF2-40B4-BE49-F238E27FC236}">
                <a16:creationId xmlns:a16="http://schemas.microsoft.com/office/drawing/2014/main" id="{D39D0137-70B7-CA5D-FB76-0BD9C89C6F4A}"/>
              </a:ext>
            </a:extLst>
          </p:cNvPr>
          <p:cNvSpPr>
            <a:spLocks noGrp="1" noChangeArrowheads="1"/>
          </p:cNvSpPr>
          <p:nvPr>
            <p:ph idx="1"/>
          </p:nvPr>
        </p:nvSpPr>
        <p:spPr bwMode="auto">
          <a:xfrm>
            <a:off x="838200" y="2154636"/>
            <a:ext cx="1102890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Language Commands: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give instructions in plain English, like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 for laptops under 50k and list top 5.”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agent understands and carries out the request.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Web </a:t>
            </a:r>
            <a:r>
              <a:rPr lang="en-US" altLang="en-US" sz="1800" b="1" dirty="0" err="1">
                <a:latin typeface="Times New Roman" panose="02020603050405020304" pitchFamily="18" charset="0"/>
                <a:cs typeface="Times New Roman" panose="02020603050405020304" pitchFamily="18" charset="0"/>
              </a:rPr>
              <a:t>Aagent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can open websites, click links, fill forms, and browse automatically—just like a human user would.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 Extraction &amp; Formatting: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agent collects the required information (such as product names, prices, or details) and neatly presents it. Results can be shown in a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table, Excel sheet, or PDF</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easy use.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Easy-to-Use Interface: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simple, friendly interface allows anyone to use the system without technical knowledge.</a:t>
            </a:r>
          </a:p>
        </p:txBody>
      </p:sp>
    </p:spTree>
    <p:extLst>
      <p:ext uri="{BB962C8B-B14F-4D97-AF65-F5344CB8AC3E}">
        <p14:creationId xmlns:p14="http://schemas.microsoft.com/office/powerpoint/2010/main" val="2227465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AB4E-0101-2624-F9DE-086E3ACAA027}"/>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TECHNOLOGY STACK:</a:t>
            </a:r>
          </a:p>
        </p:txBody>
      </p:sp>
      <p:sp>
        <p:nvSpPr>
          <p:cNvPr id="3" name="Content Placeholder 2">
            <a:extLst>
              <a:ext uri="{FF2B5EF4-FFF2-40B4-BE49-F238E27FC236}">
                <a16:creationId xmlns:a16="http://schemas.microsoft.com/office/drawing/2014/main" id="{256B4F6C-C0D5-84A8-D686-2FDD23E97A25}"/>
              </a:ext>
            </a:extLst>
          </p:cNvPr>
          <p:cNvSpPr>
            <a:spLocks noGrp="1"/>
          </p:cNvSpPr>
          <p:nvPr>
            <p:ph idx="1"/>
          </p:nvPr>
        </p:nvSpPr>
        <p:spPr>
          <a:xfrm>
            <a:off x="828472" y="1631072"/>
            <a:ext cx="10515600" cy="4351338"/>
          </a:xfrm>
        </p:spPr>
        <p:txBody>
          <a:bodyPr>
            <a:normAutofit/>
          </a:bodyPr>
          <a:lstStyle/>
          <a:p>
            <a:r>
              <a:rPr lang="en-US" sz="1900" b="1" dirty="0">
                <a:latin typeface="Times New Roman" panose="02020603050405020304" pitchFamily="18" charset="0"/>
                <a:cs typeface="Times New Roman" panose="02020603050405020304" pitchFamily="18" charset="0"/>
              </a:rPr>
              <a:t>Backend</a:t>
            </a:r>
            <a:r>
              <a:rPr lang="en-US" sz="1900" dirty="0">
                <a:latin typeface="Times New Roman" panose="02020603050405020304" pitchFamily="18" charset="0"/>
                <a:cs typeface="Times New Roman" panose="02020603050405020304" pitchFamily="18" charset="0"/>
              </a:rPr>
              <a: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Built using Python to handle all the main logic and processes of the AI agent.</a:t>
            </a:r>
          </a:p>
          <a:p>
            <a:r>
              <a:rPr lang="en-US" sz="1900" b="1" dirty="0">
                <a:latin typeface="Times New Roman" panose="02020603050405020304" pitchFamily="18" charset="0"/>
                <a:cs typeface="Times New Roman" panose="02020603050405020304" pitchFamily="18" charset="0"/>
              </a:rPr>
              <a:t>AI</a:t>
            </a:r>
            <a:r>
              <a:rPr lang="en-US" sz="1900" dirty="0">
                <a:latin typeface="Times New Roman" panose="02020603050405020304" pitchFamily="18" charset="0"/>
                <a:cs typeface="Times New Roman" panose="02020603050405020304" pitchFamily="18" charset="0"/>
              </a:rPr>
              <a: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Uses a local Large Language Model (LLM), optionally with </a:t>
            </a:r>
            <a:r>
              <a:rPr lang="en-US" sz="1900" dirty="0" err="1">
                <a:latin typeface="Times New Roman" panose="02020603050405020304" pitchFamily="18" charset="0"/>
                <a:cs typeface="Times New Roman" panose="02020603050405020304" pitchFamily="18" charset="0"/>
              </a:rPr>
              <a:t>LangChain</a:t>
            </a:r>
            <a:r>
              <a:rPr lang="en-US" sz="1900" dirty="0">
                <a:latin typeface="Times New Roman" panose="02020603050405020304" pitchFamily="18" charset="0"/>
                <a:cs typeface="Times New Roman" panose="02020603050405020304" pitchFamily="18" charset="0"/>
              </a:rPr>
              <a:t>, to understand user commands and plan tasks.</a:t>
            </a:r>
          </a:p>
          <a:p>
            <a:r>
              <a:rPr lang="en-US" sz="1900" b="1" dirty="0">
                <a:latin typeface="Times New Roman" panose="02020603050405020304" pitchFamily="18" charset="0"/>
                <a:cs typeface="Times New Roman" panose="02020603050405020304" pitchFamily="18" charset="0"/>
              </a:rPr>
              <a:t>Browser Automation</a:t>
            </a:r>
            <a:r>
              <a:rPr lang="en-US" sz="1900" dirty="0">
                <a:latin typeface="Times New Roman" panose="02020603050405020304" pitchFamily="18" charset="0"/>
                <a:cs typeface="Times New Roman" panose="02020603050405020304" pitchFamily="18" charset="0"/>
              </a:rPr>
              <a: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Tools like Playwright, Selenium, or Puppeteer help the agent automatically navigate websites, click links, and fill forms.</a:t>
            </a:r>
          </a:p>
          <a:p>
            <a:r>
              <a:rPr lang="en-US" sz="1900" b="1" dirty="0">
                <a:latin typeface="Times New Roman" panose="02020603050405020304" pitchFamily="18" charset="0"/>
                <a:cs typeface="Times New Roman" panose="02020603050405020304" pitchFamily="18" charset="0"/>
              </a:rPr>
              <a:t>Frontend :</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A simple interface using React or any basic UI framework to let users type commands and view results easily.</a:t>
            </a:r>
          </a:p>
          <a:p>
            <a:pPr marL="0" indent="0">
              <a:buNone/>
            </a:pPr>
            <a:endParaRPr lang="en-IN" dirty="0"/>
          </a:p>
        </p:txBody>
      </p:sp>
    </p:spTree>
    <p:extLst>
      <p:ext uri="{BB962C8B-B14F-4D97-AF65-F5344CB8AC3E}">
        <p14:creationId xmlns:p14="http://schemas.microsoft.com/office/powerpoint/2010/main" val="2891528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81230-5958-1E56-CD28-75269CC4BEB1}"/>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DEMO WORKFLOW:</a:t>
            </a:r>
          </a:p>
        </p:txBody>
      </p:sp>
      <p:sp>
        <p:nvSpPr>
          <p:cNvPr id="3" name="Content Placeholder 2">
            <a:extLst>
              <a:ext uri="{FF2B5EF4-FFF2-40B4-BE49-F238E27FC236}">
                <a16:creationId xmlns:a16="http://schemas.microsoft.com/office/drawing/2014/main" id="{A49324D7-5BAA-2DF8-23E8-6B31C0AE66D5}"/>
              </a:ext>
            </a:extLst>
          </p:cNvPr>
          <p:cNvSpPr>
            <a:spLocks noGrp="1"/>
          </p:cNvSpPr>
          <p:nvPr>
            <p:ph idx="1"/>
          </p:nvPr>
        </p:nvSpPr>
        <p:spPr>
          <a:xfrm>
            <a:off x="828472" y="1631072"/>
            <a:ext cx="10515600" cy="4351338"/>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Step-by-Step Flow:</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User Command</a:t>
            </a:r>
            <a:r>
              <a:rPr lang="en-US" sz="1800" dirty="0">
                <a:latin typeface="Times New Roman" panose="02020603050405020304" pitchFamily="18" charset="0"/>
                <a:cs typeface="Times New Roman" panose="02020603050405020304" pitchFamily="18" charset="0"/>
              </a:rPr>
              <a:t> → The user types or speaks a natural language instruction.</a:t>
            </a:r>
          </a:p>
          <a:p>
            <a:r>
              <a:rPr lang="en-US" sz="1800" b="1" dirty="0">
                <a:latin typeface="Times New Roman" panose="02020603050405020304" pitchFamily="18" charset="0"/>
                <a:cs typeface="Times New Roman" panose="02020603050405020304" pitchFamily="18" charset="0"/>
              </a:rPr>
              <a:t>System Execution</a:t>
            </a:r>
            <a:r>
              <a:rPr lang="en-US" sz="1800" dirty="0">
                <a:latin typeface="Times New Roman" panose="02020603050405020304" pitchFamily="18" charset="0"/>
                <a:cs typeface="Times New Roman" panose="02020603050405020304" pitchFamily="18" charset="0"/>
              </a:rPr>
              <a:t> → The AI agent understands the command, plans the steps, and uses browser automation to perform tasks.</a:t>
            </a:r>
          </a:p>
          <a:p>
            <a:r>
              <a:rPr lang="en-US" sz="1800" b="1" dirty="0">
                <a:latin typeface="Times New Roman" panose="02020603050405020304" pitchFamily="18" charset="0"/>
                <a:cs typeface="Times New Roman" panose="02020603050405020304" pitchFamily="18" charset="0"/>
              </a:rPr>
              <a:t>Result Output</a:t>
            </a:r>
            <a:r>
              <a:rPr lang="en-US" sz="1800" dirty="0">
                <a:latin typeface="Times New Roman" panose="02020603050405020304" pitchFamily="18" charset="0"/>
                <a:cs typeface="Times New Roman" panose="02020603050405020304" pitchFamily="18" charset="0"/>
              </a:rPr>
              <a:t> → The agent collects the required information, organizes it, and displays it in a clean format (table, Excel, or PDF).</a:t>
            </a:r>
          </a:p>
          <a:p>
            <a:pPr marL="0" indent="0">
              <a:buNone/>
            </a:pPr>
            <a:r>
              <a:rPr lang="en-US" sz="1800" b="1" dirty="0">
                <a:latin typeface="Times New Roman" panose="02020603050405020304" pitchFamily="18" charset="0"/>
                <a:cs typeface="Times New Roman" panose="02020603050405020304" pitchFamily="18" charset="0"/>
              </a:rPr>
              <a:t>Example:</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User:</a:t>
            </a:r>
            <a:r>
              <a:rPr lang="en-US" sz="1800" dirty="0">
                <a:latin typeface="Times New Roman" panose="02020603050405020304" pitchFamily="18" charset="0"/>
                <a:cs typeface="Times New Roman" panose="02020603050405020304" pitchFamily="18" charset="0"/>
              </a:rPr>
              <a:t> “Find top 5 laptops under 50k”</a:t>
            </a:r>
          </a:p>
          <a:p>
            <a:r>
              <a:rPr lang="en-US" sz="1800" b="1" dirty="0">
                <a:latin typeface="Times New Roman" panose="02020603050405020304" pitchFamily="18" charset="0"/>
                <a:cs typeface="Times New Roman" panose="02020603050405020304" pitchFamily="18" charset="0"/>
              </a:rPr>
              <a:t>Agent:</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Opens Google or shopping sites</a:t>
            </a:r>
          </a:p>
          <a:p>
            <a:pPr lvl="1"/>
            <a:r>
              <a:rPr lang="en-US" sz="1800" dirty="0">
                <a:latin typeface="Times New Roman" panose="02020603050405020304" pitchFamily="18" charset="0"/>
                <a:cs typeface="Times New Roman" panose="02020603050405020304" pitchFamily="18" charset="0"/>
              </a:rPr>
              <a:t>Searches for laptops under 50k</a:t>
            </a:r>
          </a:p>
          <a:p>
            <a:pPr lvl="1"/>
            <a:r>
              <a:rPr lang="en-US" sz="1800" dirty="0">
                <a:latin typeface="Times New Roman" panose="02020603050405020304" pitchFamily="18" charset="0"/>
                <a:cs typeface="Times New Roman" panose="02020603050405020304" pitchFamily="18" charset="0"/>
              </a:rPr>
              <a:t>Extracts relevant data (names, prices, ratings)</a:t>
            </a:r>
          </a:p>
          <a:p>
            <a:pPr lvl="1"/>
            <a:r>
              <a:rPr lang="en-US" sz="1800" dirty="0">
                <a:latin typeface="Times New Roman" panose="02020603050405020304" pitchFamily="18" charset="0"/>
                <a:cs typeface="Times New Roman" panose="02020603050405020304" pitchFamily="18" charset="0"/>
              </a:rPr>
              <a:t>Shows results in a </a:t>
            </a:r>
            <a:r>
              <a:rPr lang="en-US" sz="1800" b="1" dirty="0">
                <a:latin typeface="Times New Roman" panose="02020603050405020304" pitchFamily="18" charset="0"/>
                <a:cs typeface="Times New Roman" panose="02020603050405020304" pitchFamily="18" charset="0"/>
              </a:rPr>
              <a:t>table</a:t>
            </a:r>
            <a:r>
              <a:rPr lang="en-US" sz="1800" dirty="0">
                <a:latin typeface="Times New Roman" panose="02020603050405020304" pitchFamily="18" charset="0"/>
                <a:cs typeface="Times New Roman" panose="02020603050405020304" pitchFamily="18" charset="0"/>
              </a:rPr>
              <a:t> for easy reading</a:t>
            </a:r>
          </a:p>
          <a:p>
            <a:endParaRPr lang="en-IN" dirty="0"/>
          </a:p>
        </p:txBody>
      </p:sp>
    </p:spTree>
    <p:extLst>
      <p:ext uri="{BB962C8B-B14F-4D97-AF65-F5344CB8AC3E}">
        <p14:creationId xmlns:p14="http://schemas.microsoft.com/office/powerpoint/2010/main" val="3907885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1280</Words>
  <Application>Microsoft Office PowerPoint</Application>
  <PresentationFormat>Widescreen</PresentationFormat>
  <Paragraphs>92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Times New Roman</vt:lpstr>
      <vt:lpstr>Office Theme</vt:lpstr>
      <vt:lpstr>ASTRAMIND WEB AI AGENT</vt:lpstr>
      <vt:lpstr>Problem Statement:</vt:lpstr>
      <vt:lpstr>Previous System: AI Chatbot Agent </vt:lpstr>
      <vt:lpstr>SOLUTION:</vt:lpstr>
      <vt:lpstr>SYSTEM ARCHITECTURE:</vt:lpstr>
      <vt:lpstr>PowerPoint Presentation</vt:lpstr>
      <vt:lpstr>KEY FEATURES:</vt:lpstr>
      <vt:lpstr>TECHNOLOGY STACK:</vt:lpstr>
      <vt:lpstr>DEMO WORKFLOW:</vt:lpstr>
      <vt:lpstr>ADVANTAGES:  Saves Time: Automatically navegators websites and collects information, reducing manual work.  Works on Any Website: Can perform searches, extract data, and interact with most websites reliably.  User-Friendly: Simple interface allows anyone, even non-technical users, to use it easily.  Accurate Results: Collects and organizes data correctly, reducing errors compared to manual browsing.  Customizable Output: Results can be displayed in tables, Excel sheets, or PDFs based on user needs.  Reduces Human Effort: Eliminates repetitive tasks like searching, clicking, and copying data manually.  Consistent Performance: Can run 24/7 without fatigue, providing reliable results every time.</vt:lpstr>
      <vt:lpstr>FUTURE 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renuka nalluri</dc:creator>
  <cp:lastModifiedBy>DGT KARIM YT</cp:lastModifiedBy>
  <cp:revision>6</cp:revision>
  <dcterms:created xsi:type="dcterms:W3CDTF">2025-09-26T14:50:33Z</dcterms:created>
  <dcterms:modified xsi:type="dcterms:W3CDTF">2025-09-28T15:29:42Z</dcterms:modified>
</cp:coreProperties>
</file>