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D848-694E-69CE-4E51-5E7F7E6C97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13E911-5757-24C6-9946-A96F27D03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20FF3E-8CFC-C3FE-2A60-65E36BA9E912}"/>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85ABD26A-B326-2B6F-F509-5C8CC3924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CC436A-8B2F-FF14-DA1F-A0BF2B0CB08E}"/>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2839201569"/>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24C1-C757-568C-D522-CCEA31796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3CB523-22AA-991D-2AC5-308D0B14E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D7E83-6CF5-E335-782A-1AB1CC534A54}"/>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14AB5F3F-F76D-BD89-7013-842C4C1C1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A2B8B-87FA-6A83-F4D7-32A1505020B7}"/>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3349435827"/>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6BF7A-2016-0D21-AA5D-5C6FA70F51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22273-D7DC-262B-07BE-A9510CC87E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B2008-8B65-653C-BD21-3081C16608E6}"/>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9A238551-CE7C-EFA4-D346-687DEEDE9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DAAFF-B893-B86F-316B-DD53ED671397}"/>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3331694962"/>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6105-B2DF-375B-1162-3AC6675CF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DBDD9F-5B99-CD6C-0E5D-0F0A7490D3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D14BC-79AC-6DC9-63C8-0B81D76E8A12}"/>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F97E7999-495D-2DBE-0A75-F120BFD65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7802C-A32B-7C22-BA5E-DCD56B07C9C7}"/>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2523342878"/>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17C5-6E13-5ED8-0F94-3BD1B00B1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22C935-6CF6-CE9B-E7C1-BCB4B1E1E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050B0-55F6-A090-89D3-421845033035}"/>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266BDF69-A839-132C-8BBD-C9579F68A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25EFA-A9EF-C416-CB22-2AB29D07BCDB}"/>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4200240401"/>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57D-48F8-A1BC-C369-0E72325EF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16174-028F-113A-4682-9CD6B4E17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AA01B6-AD84-028B-B47C-6402BFB29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237C8-5142-C699-1884-033AF5A0021A}"/>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6" name="Footer Placeholder 5">
            <a:extLst>
              <a:ext uri="{FF2B5EF4-FFF2-40B4-BE49-F238E27FC236}">
                <a16:creationId xmlns:a16="http://schemas.microsoft.com/office/drawing/2014/main" id="{A7329DC1-6E9A-CB5B-2FB0-0A78B399F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3635AC-5BBA-EA9E-4B3C-2D857D72DE9F}"/>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1861011595"/>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1F7B-0666-8C57-4DFB-A59C3E1CA5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5388F9-55BE-8D12-70E5-038D21CF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1DA01-6D1D-8FA8-9F9E-F56B93255A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5E0D6B-9E83-A1DB-62FF-3F31C187C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0EFBEC-2A01-9CD0-0805-9C67249C0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E4F597-04EA-7012-45A7-17B192620BB4}"/>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8" name="Footer Placeholder 7">
            <a:extLst>
              <a:ext uri="{FF2B5EF4-FFF2-40B4-BE49-F238E27FC236}">
                <a16:creationId xmlns:a16="http://schemas.microsoft.com/office/drawing/2014/main" id="{9A531F58-D083-8DB7-E38D-BE4FE823F0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CE620-C627-F84D-8C7F-5BF3F08FDAB9}"/>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3400440151"/>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FBAE-EDB8-8DE2-429A-503D194761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C564C-1174-1A63-BEB7-D32C9D027967}"/>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4" name="Footer Placeholder 3">
            <a:extLst>
              <a:ext uri="{FF2B5EF4-FFF2-40B4-BE49-F238E27FC236}">
                <a16:creationId xmlns:a16="http://schemas.microsoft.com/office/drawing/2014/main" id="{BAAB78B2-65E9-7DF1-0193-6D6DB0EBE4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51A408-8865-FFDE-C651-763F2200561A}"/>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388369474"/>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298C83-B67C-BAC9-CDB8-2C7E22E6A13F}"/>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3" name="Footer Placeholder 2">
            <a:extLst>
              <a:ext uri="{FF2B5EF4-FFF2-40B4-BE49-F238E27FC236}">
                <a16:creationId xmlns:a16="http://schemas.microsoft.com/office/drawing/2014/main" id="{F7F2BCF1-282D-CEC3-5A2F-397EEB5338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688CC8-E75E-B339-4771-9C551A624678}"/>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3512700509"/>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E2C4-02CD-0DED-8FFC-F8793C459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E96A3B-F02C-70DF-F75F-A79269018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0CF491-F56A-BE10-4DC6-E345050B5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6AA8E-AD71-DB47-446E-C8E3ECCAA5BE}"/>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6" name="Footer Placeholder 5">
            <a:extLst>
              <a:ext uri="{FF2B5EF4-FFF2-40B4-BE49-F238E27FC236}">
                <a16:creationId xmlns:a16="http://schemas.microsoft.com/office/drawing/2014/main" id="{086E041F-5CB3-F01D-AD11-B50F39C45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A6927-1F4C-A534-D699-8C875B78594C}"/>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1813234021"/>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511D-E989-A5F7-D7A4-5109F8C7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F77B21-216D-7C56-AE0A-CCF0EB15E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9BEA2-5F60-047C-7340-CF1E404D3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F9908-63E2-E6BA-FFBE-1B2333C37264}"/>
              </a:ext>
            </a:extLst>
          </p:cNvPr>
          <p:cNvSpPr>
            <a:spLocks noGrp="1"/>
          </p:cNvSpPr>
          <p:nvPr>
            <p:ph type="dt" sz="half" idx="10"/>
          </p:nvPr>
        </p:nvSpPr>
        <p:spPr/>
        <p:txBody>
          <a:bodyPr/>
          <a:lstStyle/>
          <a:p>
            <a:fld id="{05D41D78-3566-4A65-9BC0-AFEBDE54FB6A}" type="datetimeFigureOut">
              <a:rPr lang="en-IN" smtClean="0"/>
              <a:t>16-03-2024</a:t>
            </a:fld>
            <a:endParaRPr lang="en-IN"/>
          </a:p>
        </p:txBody>
      </p:sp>
      <p:sp>
        <p:nvSpPr>
          <p:cNvPr id="6" name="Footer Placeholder 5">
            <a:extLst>
              <a:ext uri="{FF2B5EF4-FFF2-40B4-BE49-F238E27FC236}">
                <a16:creationId xmlns:a16="http://schemas.microsoft.com/office/drawing/2014/main" id="{6FE0D141-2299-2EF7-818D-2EF49E1EF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DF984-AB5B-9384-3CCF-90189C773D50}"/>
              </a:ext>
            </a:extLst>
          </p:cNvPr>
          <p:cNvSpPr>
            <a:spLocks noGrp="1"/>
          </p:cNvSpPr>
          <p:nvPr>
            <p:ph type="sldNum" sz="quarter" idx="12"/>
          </p:nvPr>
        </p:nvSpPr>
        <p:spPr/>
        <p:txBody>
          <a:bodyPr/>
          <a:lstStyle/>
          <a:p>
            <a:fld id="{064A1792-9892-4E4A-96B1-3E90960834CD}" type="slidenum">
              <a:rPr lang="en-IN" smtClean="0"/>
              <a:t>‹#›</a:t>
            </a:fld>
            <a:endParaRPr lang="en-IN"/>
          </a:p>
        </p:txBody>
      </p:sp>
    </p:spTree>
    <p:extLst>
      <p:ext uri="{BB962C8B-B14F-4D97-AF65-F5344CB8AC3E}">
        <p14:creationId xmlns:p14="http://schemas.microsoft.com/office/powerpoint/2010/main" val="1227211840"/>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6A8BF-8362-60BB-8580-0798976CF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70B44-3BC8-9802-E298-2F0418F0F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6E528-34EA-A9D9-1915-D89AA12E9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41D78-3566-4A65-9BC0-AFEBDE54FB6A}" type="datetimeFigureOut">
              <a:rPr lang="en-IN" smtClean="0"/>
              <a:t>16-03-2024</a:t>
            </a:fld>
            <a:endParaRPr lang="en-IN"/>
          </a:p>
        </p:txBody>
      </p:sp>
      <p:sp>
        <p:nvSpPr>
          <p:cNvPr id="5" name="Footer Placeholder 4">
            <a:extLst>
              <a:ext uri="{FF2B5EF4-FFF2-40B4-BE49-F238E27FC236}">
                <a16:creationId xmlns:a16="http://schemas.microsoft.com/office/drawing/2014/main" id="{6ECD8299-8052-E6EB-927C-631EF51D4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B8648B-50AF-04CA-C3EA-35D71C369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A1792-9892-4E4A-96B1-3E90960834CD}" type="slidenum">
              <a:rPr lang="en-IN" smtClean="0"/>
              <a:t>‹#›</a:t>
            </a:fld>
            <a:endParaRPr lang="en-IN"/>
          </a:p>
        </p:txBody>
      </p:sp>
    </p:spTree>
    <p:extLst>
      <p:ext uri="{BB962C8B-B14F-4D97-AF65-F5344CB8AC3E}">
        <p14:creationId xmlns:p14="http://schemas.microsoft.com/office/powerpoint/2010/main" val="183893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atasciencedegree.wisconsin.edu/data-science/what-is-big-data/" TargetMode="External"/><Relationship Id="rId2" Type="http://schemas.openxmlformats.org/officeDocument/2006/relationships/hyperlink" Target="https://www.youtube.com/watch?v=ukzFI9rgwfU"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49579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163978"/>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5DE52557-29FE-F2ED-303D-D5E9404E20A3}"/>
              </a:ext>
            </a:extLst>
          </p:cNvPr>
          <p:cNvSpPr/>
          <p:nvPr/>
        </p:nvSpPr>
        <p:spPr>
          <a:xfrm>
            <a:off x="2409217" y="160323"/>
            <a:ext cx="7238122" cy="1022526"/>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Architecture Of Mobile Recommendation System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CAF3D0-EA3E-E065-EA99-3ABE2C29DE6B}"/>
              </a:ext>
            </a:extLst>
          </p:cNvPr>
          <p:cNvPicPr>
            <a:picLocks noChangeAspect="1"/>
          </p:cNvPicPr>
          <p:nvPr/>
        </p:nvPicPr>
        <p:blipFill>
          <a:blip r:embed="rId2"/>
          <a:srcRect/>
          <a:stretch/>
        </p:blipFill>
        <p:spPr>
          <a:xfrm>
            <a:off x="645953" y="1330917"/>
            <a:ext cx="10117122" cy="5527083"/>
          </a:xfrm>
          <a:prstGeom prst="rect">
            <a:avLst/>
          </a:prstGeom>
        </p:spPr>
      </p:pic>
    </p:spTree>
    <p:extLst>
      <p:ext uri="{BB962C8B-B14F-4D97-AF65-F5344CB8AC3E}">
        <p14:creationId xmlns:p14="http://schemas.microsoft.com/office/powerpoint/2010/main" val="3710707798"/>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E92F7328-EDB7-FD8C-7089-E14C679AE4D9}"/>
              </a:ext>
            </a:extLst>
          </p:cNvPr>
          <p:cNvSpPr/>
          <p:nvPr/>
        </p:nvSpPr>
        <p:spPr>
          <a:xfrm>
            <a:off x="2409217" y="93210"/>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F018D9-2781-B04A-28C9-2BCC9AF2E4AD}"/>
              </a:ext>
            </a:extLst>
          </p:cNvPr>
          <p:cNvSpPr txBox="1"/>
          <p:nvPr/>
        </p:nvSpPr>
        <p:spPr>
          <a:xfrm>
            <a:off x="679508" y="2138436"/>
            <a:ext cx="10427516" cy="1477328"/>
          </a:xfrm>
          <a:prstGeom prst="rect">
            <a:avLst/>
          </a:prstGeom>
          <a:noFill/>
        </p:spPr>
        <p:txBody>
          <a:bodyPr wrap="square">
            <a:spAutoFit/>
          </a:bodyPr>
          <a:lstStyle/>
          <a:p>
            <a:pPr marL="0" indent="0">
              <a:buNone/>
            </a:pPr>
            <a:r>
              <a:rPr lang="en-US" b="0" i="0" dirty="0">
                <a:solidFill>
                  <a:srgbClr val="1F1F1F"/>
                </a:solidFill>
                <a:effectLst/>
                <a:latin typeface="ElsevierGulliver"/>
              </a:rPr>
              <a:t>In this article we have described in depth </a:t>
            </a:r>
            <a:r>
              <a:rPr lang="en-US" b="0" i="0" dirty="0" err="1">
                <a:solidFill>
                  <a:srgbClr val="1F1F1F"/>
                </a:solidFill>
                <a:effectLst/>
                <a:latin typeface="ElsevierGulliver"/>
              </a:rPr>
              <a:t>EventAware</a:t>
            </a:r>
            <a:r>
              <a:rPr lang="en-US" b="0" i="0" dirty="0">
                <a:solidFill>
                  <a:srgbClr val="1F1F1F"/>
                </a:solidFill>
                <a:effectLst/>
                <a:latin typeface="ElsevierGulliver"/>
              </a:rPr>
              <a:t>, a mobile recommender system for events. Our proposal integrates a context-aware and a tag-based recommendation algorithm into a mobile application for recommending events. To the best of our knowledge, this is the first mobile recommender system for events. Specifically, we have described the conceptual architecture and the intuitive user interface with an attractive design that enhances user experience. Moreover, </a:t>
            </a:r>
            <a:r>
              <a:rPr lang="en-US" b="0" i="0" dirty="0" err="1">
                <a:solidFill>
                  <a:srgbClr val="1F1F1F"/>
                </a:solidFill>
                <a:effectLst/>
                <a:latin typeface="ElsevierGulliver"/>
              </a:rPr>
              <a:t>EventAware</a:t>
            </a:r>
            <a:r>
              <a:rPr lang="en-US" b="0" i="0" dirty="0">
                <a:solidFill>
                  <a:srgbClr val="1F1F1F"/>
                </a:solidFill>
                <a:effectLst/>
                <a:latin typeface="ElsevierGulliver"/>
              </a:rPr>
              <a:t> initializes</a:t>
            </a:r>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51650228"/>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9FAD3F9-6475-A656-7915-AD9034911CEF}"/>
              </a:ext>
            </a:extLst>
          </p:cNvPr>
          <p:cNvSpPr/>
          <p:nvPr/>
        </p:nvSpPr>
        <p:spPr>
          <a:xfrm>
            <a:off x="2954322" y="1506373"/>
            <a:ext cx="6474903" cy="2734811"/>
          </a:xfrm>
          <a:prstGeom prst="ellipse">
            <a:avLst/>
          </a:prstGeom>
          <a:solidFill>
            <a:schemeClr val="accent5">
              <a:lumMod val="60000"/>
              <a:lumOff val="4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A67EB2A-AD08-2B50-C3B7-6221C4D66557}"/>
              </a:ext>
            </a:extLst>
          </p:cNvPr>
          <p:cNvSpPr txBox="1"/>
          <p:nvPr/>
        </p:nvSpPr>
        <p:spPr>
          <a:xfrm>
            <a:off x="3501006" y="2158343"/>
            <a:ext cx="6677636" cy="1446550"/>
          </a:xfrm>
          <a:prstGeom prst="rect">
            <a:avLst/>
          </a:prstGeom>
          <a:noFill/>
          <a:effectLst>
            <a:glow rad="139700">
              <a:schemeClr val="accent2">
                <a:satMod val="175000"/>
                <a:alpha val="40000"/>
              </a:schemeClr>
            </a:glow>
          </a:effectLst>
        </p:spPr>
        <p:txBody>
          <a:bodyPr wrap="square" rtlCol="0">
            <a:spAutoFit/>
          </a:bodyPr>
          <a:lstStyle/>
          <a:p>
            <a:r>
              <a:rPr lang="en-US" sz="8800" dirty="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en-IN" sz="8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443939"/>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005B3627-108C-6907-16B1-4FFFD803C137}"/>
              </a:ext>
            </a:extLst>
          </p:cNvPr>
          <p:cNvSpPr/>
          <p:nvPr/>
        </p:nvSpPr>
        <p:spPr>
          <a:xfrm>
            <a:off x="2409217" y="170445"/>
            <a:ext cx="7373566" cy="1420239"/>
          </a:xfrm>
          <a:prstGeom prst="snip2DiagRect">
            <a:avLst/>
          </a:prstGeom>
          <a:solidFill>
            <a:schemeClr val="accent5">
              <a:lumMod val="60000"/>
              <a:lumOff val="4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BDEF86B-447A-D3A2-096C-095F5F889AA6}"/>
              </a:ext>
            </a:extLst>
          </p:cNvPr>
          <p:cNvSpPr txBox="1"/>
          <p:nvPr/>
        </p:nvSpPr>
        <p:spPr>
          <a:xfrm>
            <a:off x="4874642" y="641234"/>
            <a:ext cx="3180945"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Agenda</a:t>
            </a:r>
            <a:endParaRPr lang="en-IN" sz="4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9CBEFD-FE6C-78AD-B6DB-70D7F7076A54}"/>
              </a:ext>
            </a:extLst>
          </p:cNvPr>
          <p:cNvSpPr txBox="1"/>
          <p:nvPr/>
        </p:nvSpPr>
        <p:spPr>
          <a:xfrm>
            <a:off x="3651116" y="2889114"/>
            <a:ext cx="51816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Overview</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What is recommendation system?</a:t>
            </a:r>
          </a:p>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Dataset Summary</a:t>
            </a:r>
          </a:p>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Hypothesis of project</a:t>
            </a:r>
          </a:p>
          <a:p>
            <a:pPr marL="285750" indent="-285750">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Machine Learning</a:t>
            </a: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Visuals</a:t>
            </a:r>
          </a:p>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072287"/>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FA754D38-A509-7DE6-E87D-D5356C15555A}"/>
              </a:ext>
            </a:extLst>
          </p:cNvPr>
          <p:cNvSpPr/>
          <p:nvPr/>
        </p:nvSpPr>
        <p:spPr>
          <a:xfrm>
            <a:off x="2409217" y="93210"/>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1193666-BFE1-9636-18E5-793FEA317BFF}"/>
              </a:ext>
            </a:extLst>
          </p:cNvPr>
          <p:cNvSpPr txBox="1"/>
          <p:nvPr/>
        </p:nvSpPr>
        <p:spPr>
          <a:xfrm>
            <a:off x="4728891" y="418608"/>
            <a:ext cx="3959158"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Overview</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E83832-5DA2-3F66-EBB3-71FE080D1D4F}"/>
              </a:ext>
            </a:extLst>
          </p:cNvPr>
          <p:cNvSpPr txBox="1"/>
          <p:nvPr/>
        </p:nvSpPr>
        <p:spPr>
          <a:xfrm>
            <a:off x="1381328" y="2690336"/>
            <a:ext cx="9961123" cy="1569660"/>
          </a:xfrm>
          <a:prstGeom prst="rect">
            <a:avLst/>
          </a:prstGeom>
          <a:noFill/>
        </p:spPr>
        <p:txBody>
          <a:bodyPr wrap="square">
            <a:spAutoFit/>
          </a:bodyPr>
          <a:lstStyle/>
          <a:p>
            <a:pPr marL="0" indent="0" fontAlgn="base">
              <a:buNone/>
            </a:pPr>
            <a:r>
              <a:rPr lang="en-US" sz="2400" b="0" i="0" dirty="0">
                <a:solidFill>
                  <a:srgbClr val="3C4043"/>
                </a:solidFill>
                <a:effectLst/>
                <a:latin typeface="Times New Roman" panose="02020603050405020304" pitchFamily="18" charset="0"/>
                <a:cs typeface="Times New Roman" panose="02020603050405020304" pitchFamily="18" charset="0"/>
              </a:rPr>
              <a:t>Welcome to the Mobile Recommendation System Dataset a comprehensive collection of all smartphones providing valuable insights into all mobile phones categories cutting-edge range of mobile devices. This dataset is a result of meticulous web scraping from trusted source Flipkart.</a:t>
            </a:r>
          </a:p>
        </p:txBody>
      </p:sp>
    </p:spTree>
    <p:extLst>
      <p:ext uri="{BB962C8B-B14F-4D97-AF65-F5344CB8AC3E}">
        <p14:creationId xmlns:p14="http://schemas.microsoft.com/office/powerpoint/2010/main" val="721955117"/>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910BB04C-83C3-F7E6-2294-60AE87BF203B}"/>
              </a:ext>
            </a:extLst>
          </p:cNvPr>
          <p:cNvSpPr/>
          <p:nvPr/>
        </p:nvSpPr>
        <p:spPr>
          <a:xfrm>
            <a:off x="2182714" y="150990"/>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What is a recommendation system?</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2528FB-2A09-95EA-AEDC-BF799BE80AD9}"/>
              </a:ext>
            </a:extLst>
          </p:cNvPr>
          <p:cNvSpPr txBox="1"/>
          <p:nvPr/>
        </p:nvSpPr>
        <p:spPr>
          <a:xfrm>
            <a:off x="232482" y="1997839"/>
            <a:ext cx="12026630" cy="2862322"/>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NVIDIA-NALA"/>
                <a:cs typeface="Times New Roman" panose="02020603050405020304" pitchFamily="18" charset="0"/>
              </a:rPr>
              <a:t>A recommendation system is an artificial intelligence or AI algorithm, usually associated with </a:t>
            </a:r>
            <a:r>
              <a:rPr kumimoji="0" lang="en-US" altLang="en-US" sz="2000" b="0" i="0" u="none" strike="noStrike" cap="none" normalizeH="0" baseline="0" dirty="0">
                <a:ln>
                  <a:noFill/>
                </a:ln>
                <a:solidFill>
                  <a:srgbClr val="000000"/>
                </a:solidFill>
                <a:effectLst/>
                <a:latin typeface="Times New Roman" panose="02020603050405020304" pitchFamily="18" charset="0"/>
                <a:ea typeface="NVIDIA-NALA"/>
                <a:cs typeface="Times New Roman" panose="02020603050405020304" pitchFamily="18" charset="0"/>
                <a:hlinkClick r:id="rId2"/>
              </a:rPr>
              <a:t>machine learning</a:t>
            </a:r>
            <a:r>
              <a:rPr kumimoji="0" lang="en-US" altLang="en-US" sz="2000" b="0" i="0" u="none" strike="noStrike" cap="none" normalizeH="0" baseline="0" dirty="0">
                <a:ln>
                  <a:noFill/>
                </a:ln>
                <a:solidFill>
                  <a:srgbClr val="000000"/>
                </a:solidFill>
                <a:effectLst/>
                <a:latin typeface="Times New Roman" panose="02020603050405020304" pitchFamily="18" charset="0"/>
                <a:ea typeface="NVIDIA-NALA"/>
                <a:cs typeface="Times New Roman" panose="02020603050405020304" pitchFamily="18" charset="0"/>
              </a:rPr>
              <a:t>, that uses </a:t>
            </a:r>
            <a:r>
              <a:rPr kumimoji="0" lang="en-US" altLang="en-US" sz="2000" b="0" i="0" u="none" strike="noStrike" cap="none" normalizeH="0" baseline="0" dirty="0">
                <a:ln>
                  <a:noFill/>
                </a:ln>
                <a:solidFill>
                  <a:srgbClr val="000000"/>
                </a:solidFill>
                <a:effectLst/>
                <a:latin typeface="Times New Roman" panose="02020603050405020304" pitchFamily="18" charset="0"/>
                <a:ea typeface="NVIDIA-NALA"/>
                <a:cs typeface="Times New Roman" panose="02020603050405020304" pitchFamily="18" charset="0"/>
                <a:hlinkClick r:id="rId3"/>
              </a:rPr>
              <a:t>Big Data</a:t>
            </a:r>
            <a:r>
              <a:rPr kumimoji="0" lang="en-US" altLang="en-US" sz="2000" b="0" i="0" u="none" strike="noStrike" cap="none" normalizeH="0" baseline="0" dirty="0">
                <a:ln>
                  <a:noFill/>
                </a:ln>
                <a:solidFill>
                  <a:srgbClr val="000000"/>
                </a:solidFill>
                <a:effectLst/>
                <a:latin typeface="Times New Roman" panose="02020603050405020304" pitchFamily="18" charset="0"/>
                <a:ea typeface="NVIDIA-NALA"/>
                <a:cs typeface="Times New Roman" panose="02020603050405020304" pitchFamily="18" charset="0"/>
              </a:rPr>
              <a:t> to suggest or recommend additional products to consumers. These can be based on various criteria, including past purchases, search history, demographic information, and other factors. Recommender systems are highly useful as they help users discover products and services they might otherwise have not found on their own. Recommender systems are trained to understand the preferences, previous decisions, and characteristics of people and products using data gathered about their interactions. These include impressions, clicks, likes, and purchases. Because of their capability to predict consumer interests and desires on a highly personalized level, recommender systems are a favorite with content and product providers. They can drive consumers to just about any product or service that interests them, from books to videos to health classes to clothing.</a:t>
            </a:r>
            <a:endParaRPr lang="en-IN" sz="2000" dirty="0">
              <a:latin typeface="Times New Roman" panose="02020603050405020304" pitchFamily="18" charset="0"/>
              <a:cs typeface="Times New Roman" panose="02020603050405020304" pitchFamily="18" charset="0"/>
            </a:endParaRPr>
          </a:p>
        </p:txBody>
      </p:sp>
      <p:pic>
        <p:nvPicPr>
          <p:cNvPr id="6" name="Picture 2" descr="How to suggest products to consumers?">
            <a:extLst>
              <a:ext uri="{FF2B5EF4-FFF2-40B4-BE49-F238E27FC236}">
                <a16:creationId xmlns:a16="http://schemas.microsoft.com/office/drawing/2014/main" id="{60988167-76FB-278C-02B1-CD4FC0ADC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951" y="4854163"/>
            <a:ext cx="1974876" cy="19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49013"/>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6288B298-8B1E-3DC3-27FB-8197976EDEA0}"/>
              </a:ext>
            </a:extLst>
          </p:cNvPr>
          <p:cNvSpPr/>
          <p:nvPr/>
        </p:nvSpPr>
        <p:spPr>
          <a:xfrm>
            <a:off x="2409217" y="170445"/>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Dataset Summary</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12487"/>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F123226C-BB36-B58F-94EF-A6BFD44E9AAD}"/>
              </a:ext>
            </a:extLst>
          </p:cNvPr>
          <p:cNvSpPr/>
          <p:nvPr/>
        </p:nvSpPr>
        <p:spPr>
          <a:xfrm>
            <a:off x="2409217" y="254335"/>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Hypothesis of project</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BD6568-A105-7D5B-9B41-3585150C0022}"/>
              </a:ext>
            </a:extLst>
          </p:cNvPr>
          <p:cNvSpPr txBox="1"/>
          <p:nvPr/>
        </p:nvSpPr>
        <p:spPr>
          <a:xfrm>
            <a:off x="383097" y="2192721"/>
            <a:ext cx="11425805" cy="2308324"/>
          </a:xfrm>
          <a:prstGeom prst="rect">
            <a:avLst/>
          </a:prstGeom>
          <a:noFill/>
        </p:spPr>
        <p:txBody>
          <a:bodyPr wrap="square">
            <a:spAutoFit/>
          </a:bodyPr>
          <a:lstStyle/>
          <a:p>
            <a:pPr algn="l"/>
            <a:r>
              <a:rPr lang="en-US" sz="1800" b="0" i="0" dirty="0">
                <a:solidFill>
                  <a:srgbClr val="0D0D0D"/>
                </a:solidFill>
                <a:effectLst/>
                <a:latin typeface="Söhne"/>
              </a:rPr>
              <a:t>To create a hypothesis for a project involving a mobile recommendation system, we first need to define the project's objective and scope. Let's assume our project aims to improve user engagement and satisfaction within a mobile app store by enhancing the app recommendation system. Here's a hypothesis statement for this project:</a:t>
            </a:r>
          </a:p>
          <a:p>
            <a:pPr algn="l"/>
            <a:endParaRPr lang="en-US" sz="1800" b="1" i="0" dirty="0">
              <a:solidFill>
                <a:srgbClr val="0D0D0D"/>
              </a:solidFill>
              <a:effectLst/>
              <a:latin typeface="Söhne"/>
            </a:endParaRPr>
          </a:p>
          <a:p>
            <a:pPr algn="l"/>
            <a:endParaRPr lang="en-US" b="1" dirty="0">
              <a:solidFill>
                <a:srgbClr val="0D0D0D"/>
              </a:solidFill>
              <a:latin typeface="Söhne"/>
            </a:endParaRPr>
          </a:p>
          <a:p>
            <a:pPr algn="l"/>
            <a:r>
              <a:rPr lang="en-US" sz="1800" b="1" i="0" dirty="0">
                <a:solidFill>
                  <a:srgbClr val="0D0D0D"/>
                </a:solidFill>
                <a:effectLst/>
                <a:latin typeface="Söhne"/>
              </a:rPr>
              <a:t>Hypothesis:</a:t>
            </a:r>
            <a:r>
              <a:rPr lang="en-US" sz="1800" b="0" i="0" dirty="0">
                <a:solidFill>
                  <a:srgbClr val="0D0D0D"/>
                </a:solidFill>
                <a:effectLst/>
                <a:latin typeface="Söhne"/>
              </a:rPr>
              <a:t> By implementing a personalized mobile app recommendation system based on user preferences, behavior, and contextual data, we hypothesize that we can significantly increase user engagement metrics, such as app downloads, user retention, and user ratings, leading to a more satisfying and personalized app discovery experience for users.</a:t>
            </a:r>
          </a:p>
        </p:txBody>
      </p:sp>
    </p:spTree>
    <p:extLst>
      <p:ext uri="{BB962C8B-B14F-4D97-AF65-F5344CB8AC3E}">
        <p14:creationId xmlns:p14="http://schemas.microsoft.com/office/powerpoint/2010/main" val="58091039"/>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E50D2997-5677-76AB-1632-93C9173548AA}"/>
              </a:ext>
            </a:extLst>
          </p:cNvPr>
          <p:cNvSpPr/>
          <p:nvPr/>
        </p:nvSpPr>
        <p:spPr>
          <a:xfrm>
            <a:off x="2409217" y="254335"/>
            <a:ext cx="7373566" cy="1420239"/>
          </a:xfrm>
          <a:prstGeom prst="snip2DiagRect">
            <a:avLst/>
          </a:prstGeom>
          <a:solidFill>
            <a:schemeClr val="accent5">
              <a:lumMod val="60000"/>
              <a:lumOff val="40000"/>
            </a:schemeClr>
          </a:solidFill>
          <a:ln>
            <a:solidFill>
              <a:srgbClr val="FF0000"/>
            </a:solidFill>
          </a:ln>
          <a:effectLst>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Machine Learning</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24AD5C-D6F8-8DBA-676D-B7545B923FF1}"/>
              </a:ext>
            </a:extLst>
          </p:cNvPr>
          <p:cNvSpPr txBox="1"/>
          <p:nvPr/>
        </p:nvSpPr>
        <p:spPr>
          <a:xfrm>
            <a:off x="427838" y="2138436"/>
            <a:ext cx="10830187" cy="2215991"/>
          </a:xfrm>
          <a:prstGeom prst="rect">
            <a:avLst/>
          </a:prstGeom>
          <a:noFill/>
        </p:spPr>
        <p:txBody>
          <a:bodyPr wrap="square">
            <a:spAutoFit/>
          </a:bodyPr>
          <a:lstStyle/>
          <a:p>
            <a:endParaRPr lang="en-US" sz="1800" dirty="0">
              <a:latin typeface="Bahnschrift" panose="020B0502040204020203" pitchFamily="34" charset="0"/>
            </a:endParaRPr>
          </a:p>
          <a:p>
            <a:r>
              <a:rPr lang="en-US" sz="2400" b="0" i="0" dirty="0">
                <a:solidFill>
                  <a:srgbClr val="0D0D0D"/>
                </a:solidFill>
                <a:effectLst/>
                <a:latin typeface="Times New Roman" panose="02020603050405020304" pitchFamily="18" charset="0"/>
                <a:cs typeface="Times New Roman" panose="02020603050405020304" pitchFamily="18" charset="0"/>
              </a:rPr>
              <a:t>In summary, machine learning plays a crucial role in mobile recommendation systems by analyzing user data, content attributes, and contextual information to generate personalized and relevant recommendations.</a:t>
            </a:r>
          </a:p>
          <a:p>
            <a:r>
              <a:rPr lang="en-US" sz="2400" b="0" i="0" dirty="0">
                <a:solidFill>
                  <a:srgbClr val="0D0D0D"/>
                </a:solidFill>
                <a:effectLst/>
                <a:latin typeface="Times New Roman" panose="02020603050405020304" pitchFamily="18" charset="0"/>
                <a:cs typeface="Times New Roman" panose="02020603050405020304" pitchFamily="18" charset="0"/>
              </a:rPr>
              <a:t>	These systems play a vital role in enhancing user experience, increasing engagement, and driving app usage in the mobile ecosystem</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3637231921"/>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730740"/>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226573"/>
      </p:ext>
    </p:extLst>
  </p:cSld>
  <p:clrMapOvr>
    <a:masterClrMapping/>
  </p:clrMapOvr>
  <mc:AlternateContent xmlns:mc="http://schemas.openxmlformats.org/markup-compatibility/2006">
    <mc:Choice xmlns:p14="http://schemas.microsoft.com/office/powerpoint/2010/main" Requires="p14">
      <p:transition spd="slow" p14:dur="1250">
        <p:cover/>
      </p:transition>
    </mc:Choice>
    <mc:Fallback>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solidFill>
            <a:srgbClr val="FF0000"/>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494</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ElsevierGulliver</vt:lpstr>
      <vt:lpstr>Söhne</vt:lpstr>
      <vt:lpstr>Arial</vt:lpstr>
      <vt:lpstr>Bahnschrift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puneeth b</dc:creator>
  <cp:lastModifiedBy>puneeth b</cp:lastModifiedBy>
  <cp:revision>1</cp:revision>
  <dcterms:created xsi:type="dcterms:W3CDTF">2024-03-16T15:02:55Z</dcterms:created>
  <dcterms:modified xsi:type="dcterms:W3CDTF">2024-03-16T15:44:23Z</dcterms:modified>
</cp:coreProperties>
</file>