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ANK CHAKRADHARI" userId="53ed3199baa7f8fd" providerId="LiveId" clId="{8B3D57F9-3392-40BB-A3B2-D49A1E183CB0}"/>
    <pc:docChg chg="custSel modSld">
      <pc:chgData name="MAYANK CHAKRADHARI" userId="53ed3199baa7f8fd" providerId="LiveId" clId="{8B3D57F9-3392-40BB-A3B2-D49A1E183CB0}" dt="2025-07-31T11:20:13.926" v="66" actId="20577"/>
      <pc:docMkLst>
        <pc:docMk/>
      </pc:docMkLst>
      <pc:sldChg chg="modSp mod">
        <pc:chgData name="MAYANK CHAKRADHARI" userId="53ed3199baa7f8fd" providerId="LiveId" clId="{8B3D57F9-3392-40BB-A3B2-D49A1E183CB0}" dt="2025-07-31T11:20:13.926" v="66" actId="20577"/>
        <pc:sldMkLst>
          <pc:docMk/>
          <pc:sldMk cId="1809472928" sldId="256"/>
        </pc:sldMkLst>
        <pc:spChg chg="mod">
          <ac:chgData name="MAYANK CHAKRADHARI" userId="53ed3199baa7f8fd" providerId="LiveId" clId="{8B3D57F9-3392-40BB-A3B2-D49A1E183CB0}" dt="2025-07-31T11:20:13.926" v="66" actId="20577"/>
          <ac:spMkLst>
            <pc:docMk/>
            <pc:sldMk cId="1809472928" sldId="256"/>
            <ac:spMk id="3" creationId="{2FBDB016-24A7-9893-1F30-D2DD9053635B}"/>
          </ac:spMkLst>
        </pc:spChg>
      </pc:sldChg>
      <pc:sldChg chg="addSp delSp modSp mod">
        <pc:chgData name="MAYANK CHAKRADHARI" userId="53ed3199baa7f8fd" providerId="LiveId" clId="{8B3D57F9-3392-40BB-A3B2-D49A1E183CB0}" dt="2025-07-31T11:16:47.171" v="3" actId="1076"/>
        <pc:sldMkLst>
          <pc:docMk/>
          <pc:sldMk cId="1105878079" sldId="262"/>
        </pc:sldMkLst>
        <pc:picChg chg="del">
          <ac:chgData name="MAYANK CHAKRADHARI" userId="53ed3199baa7f8fd" providerId="LiveId" clId="{8B3D57F9-3392-40BB-A3B2-D49A1E183CB0}" dt="2025-07-31T11:16:37.479" v="0" actId="478"/>
          <ac:picMkLst>
            <pc:docMk/>
            <pc:sldMk cId="1105878079" sldId="262"/>
            <ac:picMk id="4" creationId="{16A4D963-02C0-689F-5C0E-D6B0CE14D432}"/>
          </ac:picMkLst>
        </pc:picChg>
        <pc:picChg chg="add mod">
          <ac:chgData name="MAYANK CHAKRADHARI" userId="53ed3199baa7f8fd" providerId="LiveId" clId="{8B3D57F9-3392-40BB-A3B2-D49A1E183CB0}" dt="2025-07-31T11:16:47.171" v="3" actId="1076"/>
          <ac:picMkLst>
            <pc:docMk/>
            <pc:sldMk cId="1105878079" sldId="262"/>
            <ac:picMk id="5" creationId="{EA254294-92AF-22C6-0892-3034C6252B08}"/>
          </ac:picMkLst>
        </pc:picChg>
      </pc:sldChg>
    </pc:docChg>
  </pc:docChgLst>
  <pc:docChgLst>
    <pc:chgData name="MAYANK CHAKRADHARI" userId="53ed3199baa7f8fd" providerId="LiveId" clId="{A86922BC-6897-42F0-892C-09F5FE00F0FD}"/>
    <pc:docChg chg="undo custSel addSld delSld modSld sldOrd">
      <pc:chgData name="MAYANK CHAKRADHARI" userId="53ed3199baa7f8fd" providerId="LiveId" clId="{A86922BC-6897-42F0-892C-09F5FE00F0FD}" dt="2025-02-10T20:20:51.899" v="282" actId="1076"/>
      <pc:docMkLst>
        <pc:docMk/>
      </pc:docMkLst>
      <pc:sldChg chg="modSp mod">
        <pc:chgData name="MAYANK CHAKRADHARI" userId="53ed3199baa7f8fd" providerId="LiveId" clId="{A86922BC-6897-42F0-892C-09F5FE00F0FD}" dt="2025-02-10T18:30:50.382" v="3" actId="255"/>
        <pc:sldMkLst>
          <pc:docMk/>
          <pc:sldMk cId="1809472928" sldId="256"/>
        </pc:sldMkLst>
      </pc:sldChg>
      <pc:sldChg chg="modSp mod">
        <pc:chgData name="MAYANK CHAKRADHARI" userId="53ed3199baa7f8fd" providerId="LiveId" clId="{A86922BC-6897-42F0-892C-09F5FE00F0FD}" dt="2025-02-10T18:47:19.179" v="151" actId="6549"/>
        <pc:sldMkLst>
          <pc:docMk/>
          <pc:sldMk cId="428451967" sldId="257"/>
        </pc:sldMkLst>
      </pc:sldChg>
      <pc:sldChg chg="addSp delSp modSp mod">
        <pc:chgData name="MAYANK CHAKRADHARI" userId="53ed3199baa7f8fd" providerId="LiveId" clId="{A86922BC-6897-42F0-892C-09F5FE00F0FD}" dt="2025-02-10T20:20:51.899" v="282" actId="1076"/>
        <pc:sldMkLst>
          <pc:docMk/>
          <pc:sldMk cId="542725738" sldId="259"/>
        </pc:sldMkLst>
      </pc:sldChg>
      <pc:sldChg chg="new del">
        <pc:chgData name="MAYANK CHAKRADHARI" userId="53ed3199baa7f8fd" providerId="LiveId" clId="{A86922BC-6897-42F0-892C-09F5FE00F0FD}" dt="2025-02-10T18:47:47.101" v="153" actId="680"/>
        <pc:sldMkLst>
          <pc:docMk/>
          <pc:sldMk cId="1503225079" sldId="261"/>
        </pc:sldMkLst>
      </pc:sldChg>
      <pc:sldChg chg="modSp new mod">
        <pc:chgData name="MAYANK CHAKRADHARI" userId="53ed3199baa7f8fd" providerId="LiveId" clId="{A86922BC-6897-42F0-892C-09F5FE00F0FD}" dt="2025-02-10T18:50:03.065" v="211" actId="20577"/>
        <pc:sldMkLst>
          <pc:docMk/>
          <pc:sldMk cId="2764923087" sldId="261"/>
        </pc:sldMkLst>
      </pc:sldChg>
      <pc:sldChg chg="addSp modSp new mod ord">
        <pc:chgData name="MAYANK CHAKRADHARI" userId="53ed3199baa7f8fd" providerId="LiveId" clId="{A86922BC-6897-42F0-892C-09F5FE00F0FD}" dt="2025-02-10T19:44:44.303" v="263"/>
        <pc:sldMkLst>
          <pc:docMk/>
          <pc:sldMk cId="1105878079" sldId="262"/>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7/31/2025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7/31/2025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7/31/2025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7/31/2025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7/31/2025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7/31/2025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7/31/2025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B9341-B9FA-FADB-154E-E8BEDE90D163}"/>
              </a:ext>
            </a:extLst>
          </p:cNvPr>
          <p:cNvSpPr>
            <a:spLocks noGrp="1"/>
          </p:cNvSpPr>
          <p:nvPr>
            <p:ph type="ctrTitle"/>
          </p:nvPr>
        </p:nvSpPr>
        <p:spPr/>
        <p:txBody>
          <a:bodyPr/>
          <a:lstStyle/>
          <a:p>
            <a:r>
              <a:rPr lang="en-IN" sz="4000" b="1" kern="100" dirty="0">
                <a:effectLst/>
                <a:latin typeface="Century" panose="02040604050505020304" pitchFamily="18" charset="0"/>
                <a:ea typeface="Calibri" panose="020F0502020204030204" pitchFamily="34" charset="0"/>
                <a:cs typeface="Times New Roman" panose="02020603050405020304" pitchFamily="18" charset="0"/>
              </a:rPr>
              <a:t>Power BI Project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2FBDB016-24A7-9893-1F30-D2DD9053635B}"/>
              </a:ext>
            </a:extLst>
          </p:cNvPr>
          <p:cNvSpPr>
            <a:spLocks noGrp="1"/>
          </p:cNvSpPr>
          <p:nvPr>
            <p:ph type="subTitle" idx="1"/>
          </p:nvPr>
        </p:nvSpPr>
        <p:spPr>
          <a:xfrm>
            <a:off x="1371600" y="3042264"/>
            <a:ext cx="9448800" cy="2404806"/>
          </a:xfrm>
        </p:spPr>
        <p:txBody>
          <a:bodyPr>
            <a:normAutofit/>
          </a:bodyPr>
          <a:lstStyle/>
          <a:p>
            <a:r>
              <a:rPr lang="en-IN" sz="2800" b="1" kern="100" dirty="0">
                <a:effectLst/>
                <a:latin typeface="Century" panose="02040604050505020304" pitchFamily="18" charset="0"/>
                <a:ea typeface="Calibri" panose="020F0502020204030204" pitchFamily="34" charset="0"/>
                <a:cs typeface="Times New Roman" panose="02020603050405020304" pitchFamily="18" charset="0"/>
              </a:rPr>
              <a:t>Airline Data Management and Analysis </a:t>
            </a:r>
          </a:p>
          <a:p>
            <a:endParaRPr lang="en-IN" sz="2800" b="1" kern="100" dirty="0">
              <a:latin typeface="Century" panose="02040604050505020304" pitchFamily="18" charset="0"/>
              <a:ea typeface="Calibri" panose="020F0502020204030204" pitchFamily="34" charset="0"/>
              <a:cs typeface="Times New Roman" panose="02020603050405020304" pitchFamily="18" charset="0"/>
            </a:endParaRPr>
          </a:p>
          <a:p>
            <a:endParaRPr lang="en-IN" sz="2800" b="1" kern="100" dirty="0">
              <a:latin typeface="Century" panose="02040604050505020304" pitchFamily="18" charset="0"/>
              <a:ea typeface="Calibri" panose="020F0502020204030204" pitchFamily="34" charset="0"/>
              <a:cs typeface="Times New Roman" panose="02020603050405020304" pitchFamily="18" charset="0"/>
            </a:endParaRPr>
          </a:p>
          <a:p>
            <a:endParaRPr lang="en-IN" b="1" kern="100" dirty="0">
              <a:latin typeface="Century Schoolbook" panose="02040604050505020304" pitchFamily="18" charset="0"/>
              <a:ea typeface="Calibri" panose="020F0502020204030204" pitchFamily="34" charset="0"/>
              <a:cs typeface="Times New Roman" panose="02020603050405020304" pitchFamily="18" charset="0"/>
            </a:endParaRPr>
          </a:p>
          <a:p>
            <a:r>
              <a:rPr lang="en-IN" b="1" kern="100" dirty="0">
                <a:latin typeface="Century Schoolbook" panose="02040604050505020304" pitchFamily="18" charset="0"/>
                <a:ea typeface="Calibri" panose="020F0502020204030204" pitchFamily="34" charset="0"/>
                <a:cs typeface="Times New Roman" panose="02020603050405020304" pitchFamily="18" charset="0"/>
              </a:rPr>
              <a:t>Presented by : Kavya </a:t>
            </a:r>
            <a:r>
              <a:rPr lang="en-IN" b="1" kern="100" dirty="0" err="1">
                <a:latin typeface="Century Schoolbook" panose="02040604050505020304" pitchFamily="18" charset="0"/>
                <a:ea typeface="Calibri" panose="020F0502020204030204" pitchFamily="34" charset="0"/>
                <a:cs typeface="Times New Roman" panose="02020603050405020304" pitchFamily="18" charset="0"/>
              </a:rPr>
              <a:t>Chakradhari</a:t>
            </a:r>
            <a:endParaRPr lang="en-IN" kern="100" dirty="0">
              <a:effectLst/>
              <a:latin typeface="Century Schoolbook"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09472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1C4B5A-7EBE-58E5-5697-4E2F3153DCD2}"/>
              </a:ext>
            </a:extLst>
          </p:cNvPr>
          <p:cNvSpPr txBox="1"/>
          <p:nvPr/>
        </p:nvSpPr>
        <p:spPr>
          <a:xfrm>
            <a:off x="1289578" y="1489846"/>
            <a:ext cx="9320463" cy="3553730"/>
          </a:xfrm>
          <a:prstGeom prst="rect">
            <a:avLst/>
          </a:prstGeom>
          <a:noFill/>
        </p:spPr>
        <p:txBody>
          <a:bodyPr wrap="square">
            <a:spAutoFit/>
          </a:bodyPr>
          <a:lstStyle/>
          <a:p>
            <a:pPr>
              <a:lnSpc>
                <a:spcPct val="107000"/>
              </a:lnSpc>
              <a:spcAft>
                <a:spcPts val="800"/>
              </a:spcAft>
              <a:tabLst>
                <a:tab pos="2865755" algn="ctr"/>
                <a:tab pos="5731510" algn="r"/>
              </a:tabLst>
            </a:pPr>
            <a:r>
              <a:rPr lang="en-US" dirty="0">
                <a:latin typeface="Century" panose="02040604050505020304" pitchFamily="18" charset="0"/>
              </a:rPr>
              <a:t>Problem Statement :</a:t>
            </a:r>
          </a:p>
          <a:p>
            <a:pPr>
              <a:lnSpc>
                <a:spcPct val="107000"/>
              </a:lnSpc>
              <a:spcAft>
                <a:spcPts val="800"/>
              </a:spcAft>
              <a:tabLst>
                <a:tab pos="2865755" algn="ctr"/>
                <a:tab pos="5731510" algn="r"/>
              </a:tabLst>
            </a:pPr>
            <a:r>
              <a:rPr lang="en-US" dirty="0">
                <a:latin typeface="Century" panose="02040604050505020304" pitchFamily="18" charset="0"/>
              </a:rPr>
              <a:t>The airline industry operates with numerous complexities, requiring effective data management and insights into flight schedules, passenger details, and ticketing systems. This project aims to analyze airline operations for improving efficiency and customer satisfaction</a:t>
            </a:r>
          </a:p>
          <a:p>
            <a:pPr>
              <a:lnSpc>
                <a:spcPct val="107000"/>
              </a:lnSpc>
              <a:spcAft>
                <a:spcPts val="800"/>
              </a:spcAft>
              <a:tabLst>
                <a:tab pos="2865755" algn="ctr"/>
                <a:tab pos="5731510" algn="r"/>
              </a:tabLst>
            </a:pPr>
            <a:r>
              <a:rPr lang="en-IN" dirty="0">
                <a:latin typeface="Century" panose="02040604050505020304" pitchFamily="18" charset="0"/>
              </a:rPr>
              <a:t>Datasets Used: </a:t>
            </a:r>
          </a:p>
          <a:p>
            <a:pPr marL="228600" indent="-228600">
              <a:lnSpc>
                <a:spcPct val="107000"/>
              </a:lnSpc>
              <a:spcAft>
                <a:spcPts val="800"/>
              </a:spcAft>
              <a:buAutoNum type="arabicPeriod"/>
              <a:tabLst>
                <a:tab pos="2865755" algn="ctr"/>
                <a:tab pos="5731510" algn="r"/>
              </a:tabLst>
            </a:pPr>
            <a:r>
              <a:rPr lang="en-IN" dirty="0">
                <a:latin typeface="Century" panose="02040604050505020304" pitchFamily="18" charset="0"/>
              </a:rPr>
              <a:t>Flight Information:  Includes </a:t>
            </a:r>
            <a:r>
              <a:rPr lang="en-IN" dirty="0" err="1">
                <a:latin typeface="Century" panose="02040604050505020304" pitchFamily="18" charset="0"/>
              </a:rPr>
              <a:t>FlightID</a:t>
            </a:r>
            <a:r>
              <a:rPr lang="en-IN" dirty="0">
                <a:latin typeface="Century" panose="02040604050505020304" pitchFamily="18" charset="0"/>
              </a:rPr>
              <a:t>, </a:t>
            </a:r>
            <a:r>
              <a:rPr lang="en-IN" dirty="0" err="1">
                <a:latin typeface="Century" panose="02040604050505020304" pitchFamily="18" charset="0"/>
              </a:rPr>
              <a:t>FlightNumber</a:t>
            </a:r>
            <a:r>
              <a:rPr lang="en-IN" dirty="0">
                <a:latin typeface="Century" panose="02040604050505020304" pitchFamily="18" charset="0"/>
              </a:rPr>
              <a:t>, Airline, Destination, and Status. </a:t>
            </a:r>
          </a:p>
          <a:p>
            <a:pPr marL="228600" indent="-228600">
              <a:lnSpc>
                <a:spcPct val="107000"/>
              </a:lnSpc>
              <a:spcAft>
                <a:spcPts val="800"/>
              </a:spcAft>
              <a:buAutoNum type="arabicPeriod"/>
              <a:tabLst>
                <a:tab pos="2865755" algn="ctr"/>
                <a:tab pos="5731510" algn="r"/>
              </a:tabLst>
            </a:pPr>
            <a:r>
              <a:rPr lang="en-IN" dirty="0">
                <a:latin typeface="Century" panose="02040604050505020304" pitchFamily="18" charset="0"/>
              </a:rPr>
              <a:t>Passenger Information: Includes </a:t>
            </a:r>
            <a:r>
              <a:rPr lang="en-IN" dirty="0" err="1">
                <a:latin typeface="Century" panose="02040604050505020304" pitchFamily="18" charset="0"/>
              </a:rPr>
              <a:t>PassengerID</a:t>
            </a:r>
            <a:r>
              <a:rPr lang="en-IN" dirty="0">
                <a:latin typeface="Century" panose="02040604050505020304" pitchFamily="18" charset="0"/>
              </a:rPr>
              <a:t>, </a:t>
            </a:r>
            <a:r>
              <a:rPr lang="en-IN" dirty="0" err="1">
                <a:latin typeface="Century" panose="02040604050505020304" pitchFamily="18" charset="0"/>
              </a:rPr>
              <a:t>FlightID</a:t>
            </a:r>
            <a:r>
              <a:rPr lang="en-IN" dirty="0">
                <a:latin typeface="Century" panose="02040604050505020304" pitchFamily="18" charset="0"/>
              </a:rPr>
              <a:t>, and </a:t>
            </a:r>
            <a:r>
              <a:rPr lang="en-IN" dirty="0" err="1">
                <a:latin typeface="Century" panose="02040604050505020304" pitchFamily="18" charset="0"/>
              </a:rPr>
              <a:t>SeatNumber</a:t>
            </a:r>
            <a:r>
              <a:rPr lang="en-IN" dirty="0">
                <a:latin typeface="Century" panose="02040604050505020304" pitchFamily="18" charset="0"/>
              </a:rPr>
              <a:t>. </a:t>
            </a:r>
          </a:p>
          <a:p>
            <a:pPr>
              <a:lnSpc>
                <a:spcPct val="107000"/>
              </a:lnSpc>
              <a:spcAft>
                <a:spcPts val="800"/>
              </a:spcAft>
              <a:tabLst>
                <a:tab pos="2865755" algn="ctr"/>
                <a:tab pos="5731510" algn="r"/>
              </a:tabLst>
            </a:pPr>
            <a:r>
              <a:rPr lang="en-IN" dirty="0">
                <a:latin typeface="Century" panose="02040604050505020304" pitchFamily="18" charset="0"/>
              </a:rPr>
              <a:t>3. Ticket Information: Includes </a:t>
            </a:r>
            <a:r>
              <a:rPr lang="en-IN" dirty="0" err="1">
                <a:latin typeface="Century" panose="02040604050505020304" pitchFamily="18" charset="0"/>
              </a:rPr>
              <a:t>TicketID</a:t>
            </a:r>
            <a:r>
              <a:rPr lang="en-IN" dirty="0">
                <a:latin typeface="Century" panose="02040604050505020304" pitchFamily="18" charset="0"/>
              </a:rPr>
              <a:t>, </a:t>
            </a:r>
            <a:r>
              <a:rPr lang="en-IN" dirty="0" err="1">
                <a:latin typeface="Century" panose="02040604050505020304" pitchFamily="18" charset="0"/>
              </a:rPr>
              <a:t>FlightID</a:t>
            </a:r>
            <a:r>
              <a:rPr lang="en-IN" dirty="0">
                <a:latin typeface="Century" panose="02040604050505020304" pitchFamily="18" charset="0"/>
              </a:rPr>
              <a:t>, and </a:t>
            </a:r>
            <a:r>
              <a:rPr lang="en-IN" dirty="0" err="1">
                <a:latin typeface="Century" panose="02040604050505020304" pitchFamily="18" charset="0"/>
              </a:rPr>
              <a:t>BookingStatus</a:t>
            </a:r>
            <a:r>
              <a:rPr lang="en-IN" dirty="0"/>
              <a: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451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79CE06-7383-F66F-9A96-2C21678EEE9C}"/>
              </a:ext>
            </a:extLst>
          </p:cNvPr>
          <p:cNvSpPr>
            <a:spLocks noGrp="1"/>
          </p:cNvSpPr>
          <p:nvPr>
            <p:ph type="title"/>
          </p:nvPr>
        </p:nvSpPr>
        <p:spPr>
          <a:xfrm>
            <a:off x="1285567" y="1199535"/>
            <a:ext cx="9620866" cy="4670323"/>
          </a:xfrm>
        </p:spPr>
        <p:txBody>
          <a:bodyPr>
            <a:normAutofit/>
          </a:bodyPr>
          <a:lstStyle/>
          <a:p>
            <a:pPr algn="l"/>
            <a:r>
              <a:rPr lang="en-US" sz="2000" cap="none" dirty="0">
                <a:latin typeface="Century Schoolbook" panose="02040604050505020304" pitchFamily="18" charset="0"/>
              </a:rPr>
              <a:t>This project focuses on transforming raw Airline data into actionable insights by: </a:t>
            </a:r>
            <a:br>
              <a:rPr lang="en-US" sz="2000" cap="none" dirty="0">
                <a:latin typeface="Century Schoolbook" panose="02040604050505020304" pitchFamily="18" charset="0"/>
              </a:rPr>
            </a:br>
            <a:br>
              <a:rPr lang="en-US" sz="2000" cap="none" dirty="0">
                <a:latin typeface="Century Schoolbook" panose="02040604050505020304" pitchFamily="18" charset="0"/>
              </a:rPr>
            </a:br>
            <a:r>
              <a:rPr lang="en-US" sz="2000" cap="none" dirty="0">
                <a:latin typeface="Century Schoolbook" panose="02040604050505020304" pitchFamily="18" charset="0"/>
              </a:rPr>
              <a:t>Cleaning and preparing the data.  </a:t>
            </a:r>
            <a:br>
              <a:rPr lang="en-US" sz="2000" cap="none" dirty="0">
                <a:latin typeface="Century Schoolbook" panose="02040604050505020304" pitchFamily="18" charset="0"/>
              </a:rPr>
            </a:br>
            <a:r>
              <a:rPr lang="en-US" sz="2000" cap="none" dirty="0">
                <a:latin typeface="Century Schoolbook" panose="02040604050505020304" pitchFamily="18" charset="0"/>
              </a:rPr>
              <a:t>Establishing relationships between datasets.  </a:t>
            </a:r>
            <a:br>
              <a:rPr lang="en-US" sz="2000" cap="none" dirty="0">
                <a:latin typeface="Century Schoolbook" panose="02040604050505020304" pitchFamily="18" charset="0"/>
              </a:rPr>
            </a:br>
            <a:r>
              <a:rPr lang="en-US" sz="2000" cap="none" dirty="0">
                <a:latin typeface="Century Schoolbook" panose="02040604050505020304" pitchFamily="18" charset="0"/>
              </a:rPr>
              <a:t>Performing DAX calculations to extract key metrics.  </a:t>
            </a:r>
            <a:br>
              <a:rPr lang="en-US" sz="2000" cap="none" dirty="0">
                <a:latin typeface="Century Schoolbook" panose="02040604050505020304" pitchFamily="18" charset="0"/>
              </a:rPr>
            </a:br>
            <a:r>
              <a:rPr lang="en-US" sz="2000" cap="none" dirty="0">
                <a:latin typeface="Century Schoolbook" panose="02040604050505020304" pitchFamily="18" charset="0"/>
              </a:rPr>
              <a:t>Creating interactive visualizations and dashboards. </a:t>
            </a:r>
            <a:br>
              <a:rPr lang="en-US" sz="2000" cap="none" dirty="0">
                <a:latin typeface="Century Schoolbook" panose="02040604050505020304" pitchFamily="18" charset="0"/>
              </a:rPr>
            </a:br>
            <a:r>
              <a:rPr lang="en-US" sz="2000" cap="none" dirty="0">
                <a:latin typeface="Century Schoolbook" panose="02040604050505020304" pitchFamily="18" charset="0"/>
              </a:rPr>
              <a:t>Implementing RLS and scheduled refresh for better accessibility.</a:t>
            </a:r>
            <a:endParaRPr lang="en-IN" sz="2000" cap="none" dirty="0">
              <a:latin typeface="Century Schoolbook" panose="02040604050505020304" pitchFamily="18" charset="0"/>
            </a:endParaRPr>
          </a:p>
        </p:txBody>
      </p:sp>
    </p:spTree>
    <p:extLst>
      <p:ext uri="{BB962C8B-B14F-4D97-AF65-F5344CB8AC3E}">
        <p14:creationId xmlns:p14="http://schemas.microsoft.com/office/powerpoint/2010/main" val="355364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9C3F5-FB8A-ACCD-ED42-7A1879852B9D}"/>
              </a:ext>
            </a:extLst>
          </p:cNvPr>
          <p:cNvSpPr>
            <a:spLocks noGrp="1"/>
          </p:cNvSpPr>
          <p:nvPr>
            <p:ph type="title"/>
          </p:nvPr>
        </p:nvSpPr>
        <p:spPr>
          <a:xfrm>
            <a:off x="1243779" y="651386"/>
            <a:ext cx="3298723" cy="363793"/>
          </a:xfrm>
        </p:spPr>
        <p:txBody>
          <a:bodyPr>
            <a:normAutofit/>
          </a:bodyPr>
          <a:lstStyle/>
          <a:p>
            <a:pPr algn="l"/>
            <a:r>
              <a:rPr lang="en-IN" sz="1800" b="1" cap="none" dirty="0"/>
              <a:t>Dashboard</a:t>
            </a:r>
          </a:p>
        </p:txBody>
      </p:sp>
      <p:pic>
        <p:nvPicPr>
          <p:cNvPr id="5" name="Picture 4">
            <a:extLst>
              <a:ext uri="{FF2B5EF4-FFF2-40B4-BE49-F238E27FC236}">
                <a16:creationId xmlns:a16="http://schemas.microsoft.com/office/drawing/2014/main" id="{EA254294-92AF-22C6-0892-3034C6252B08}"/>
              </a:ext>
            </a:extLst>
          </p:cNvPr>
          <p:cNvPicPr>
            <a:picLocks noChangeAspect="1"/>
          </p:cNvPicPr>
          <p:nvPr/>
        </p:nvPicPr>
        <p:blipFill>
          <a:blip r:embed="rId2"/>
          <a:stretch>
            <a:fillRect/>
          </a:stretch>
        </p:blipFill>
        <p:spPr>
          <a:xfrm>
            <a:off x="1367988" y="1278194"/>
            <a:ext cx="8926385" cy="5087830"/>
          </a:xfrm>
          <a:prstGeom prst="rect">
            <a:avLst/>
          </a:prstGeom>
        </p:spPr>
      </p:pic>
    </p:spTree>
    <p:extLst>
      <p:ext uri="{BB962C8B-B14F-4D97-AF65-F5344CB8AC3E}">
        <p14:creationId xmlns:p14="http://schemas.microsoft.com/office/powerpoint/2010/main" val="1105878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A371-C5FC-8510-F8A1-7D2A9BCF58D6}"/>
              </a:ext>
            </a:extLst>
          </p:cNvPr>
          <p:cNvSpPr>
            <a:spLocks noGrp="1"/>
          </p:cNvSpPr>
          <p:nvPr>
            <p:ph type="title"/>
          </p:nvPr>
        </p:nvSpPr>
        <p:spPr>
          <a:xfrm>
            <a:off x="1214284" y="894734"/>
            <a:ext cx="7752735" cy="5306961"/>
          </a:xfrm>
        </p:spPr>
        <p:txBody>
          <a:bodyPr>
            <a:normAutofit fontScale="90000"/>
          </a:bodyPr>
          <a:lstStyle/>
          <a:p>
            <a:pPr algn="l"/>
            <a:r>
              <a:rPr lang="en-IN" sz="2800" cap="none" dirty="0">
                <a:latin typeface="Century" panose="02040604050505020304" pitchFamily="18" charset="0"/>
              </a:rPr>
              <a:t>Key findings and insights from analysis  </a:t>
            </a:r>
            <a:br>
              <a:rPr lang="en-IN" sz="2000" cap="none" dirty="0">
                <a:latin typeface="Century" panose="02040604050505020304" pitchFamily="18" charset="0"/>
              </a:rPr>
            </a:br>
            <a:br>
              <a:rPr lang="en-IN" sz="2000" cap="none" dirty="0">
                <a:latin typeface="Century" panose="02040604050505020304" pitchFamily="18" charset="0"/>
              </a:rPr>
            </a:br>
            <a:r>
              <a:rPr lang="en-IN" sz="2000" cap="none" dirty="0">
                <a:latin typeface="Century" panose="02040604050505020304" pitchFamily="18" charset="0"/>
              </a:rPr>
              <a:t>The dataset have Total 200 Flights, Total 100 Passengers and Total 50 Tickets.</a:t>
            </a:r>
            <a:br>
              <a:rPr lang="en-IN" sz="2000" cap="none" dirty="0">
                <a:latin typeface="Century" panose="02040604050505020304" pitchFamily="18" charset="0"/>
              </a:rPr>
            </a:br>
            <a:br>
              <a:rPr lang="en-IN" sz="2000" cap="none" dirty="0">
                <a:latin typeface="Century" panose="02040604050505020304" pitchFamily="18" charset="0"/>
              </a:rPr>
            </a:br>
            <a:r>
              <a:rPr lang="en-IN" sz="2000" cap="none" dirty="0">
                <a:latin typeface="Century" panose="02040604050505020304" pitchFamily="18" charset="0"/>
              </a:rPr>
              <a:t>There are total 50 tickets out of which 17 tickets are booked which contributes  only 34% of total , 38% are cancelled tickets and 28% are pending tickets. </a:t>
            </a:r>
            <a:br>
              <a:rPr lang="en-IN" sz="2000" cap="none" dirty="0">
                <a:latin typeface="Century" panose="02040604050505020304" pitchFamily="18" charset="0"/>
              </a:rPr>
            </a:br>
            <a:br>
              <a:rPr lang="en-IN" sz="2000" cap="none" dirty="0">
                <a:latin typeface="Century" panose="02040604050505020304" pitchFamily="18" charset="0"/>
              </a:rPr>
            </a:br>
            <a:r>
              <a:rPr lang="en-IN" sz="2000" cap="none" dirty="0">
                <a:latin typeface="Century" panose="02040604050505020304" pitchFamily="18" charset="0"/>
              </a:rPr>
              <a:t>Houston have maximum number of tickets and Chicago have minimum number of tickets. </a:t>
            </a:r>
            <a:br>
              <a:rPr lang="en-IN" sz="2000" cap="none" dirty="0">
                <a:latin typeface="Century" panose="02040604050505020304" pitchFamily="18" charset="0"/>
              </a:rPr>
            </a:br>
            <a:br>
              <a:rPr lang="en-IN" sz="2000" cap="none" dirty="0">
                <a:latin typeface="Century" panose="02040604050505020304" pitchFamily="18" charset="0"/>
              </a:rPr>
            </a:br>
            <a:r>
              <a:rPr lang="en-IN" sz="2000" cap="none" dirty="0">
                <a:latin typeface="Century" panose="02040604050505020304" pitchFamily="18" charset="0"/>
              </a:rPr>
              <a:t>We have total four Airlines A,B,C and D in which Airline D have most number of Flights and Airline B have least number of Flights.</a:t>
            </a:r>
            <a:br>
              <a:rPr lang="en-IN" sz="2000" cap="none" dirty="0">
                <a:latin typeface="Century" panose="02040604050505020304" pitchFamily="18" charset="0"/>
              </a:rPr>
            </a:br>
            <a:br>
              <a:rPr lang="en-IN" sz="2000" cap="none" dirty="0">
                <a:latin typeface="Century" panose="02040604050505020304" pitchFamily="18" charset="0"/>
              </a:rPr>
            </a:br>
            <a:r>
              <a:rPr lang="en-IN" sz="2000" cap="none" dirty="0">
                <a:latin typeface="Century" panose="02040604050505020304" pitchFamily="18" charset="0"/>
              </a:rPr>
              <a:t>Flights performance are based on Booking Status Classification from which 41% contributes in “best” classification and 59% contributes in “To be improved” classification. </a:t>
            </a:r>
            <a:endParaRPr lang="en-IN" sz="2000" dirty="0">
              <a:latin typeface="Century" panose="02040604050505020304" pitchFamily="18" charset="0"/>
            </a:endParaRPr>
          </a:p>
        </p:txBody>
      </p:sp>
      <p:pic>
        <p:nvPicPr>
          <p:cNvPr id="8" name="Picture 7">
            <a:extLst>
              <a:ext uri="{FF2B5EF4-FFF2-40B4-BE49-F238E27FC236}">
                <a16:creationId xmlns:a16="http://schemas.microsoft.com/office/drawing/2014/main" id="{169FDC13-6245-3FE0-EDF2-0F3434F56D4F}"/>
              </a:ext>
            </a:extLst>
          </p:cNvPr>
          <p:cNvPicPr>
            <a:picLocks noChangeAspect="1"/>
          </p:cNvPicPr>
          <p:nvPr/>
        </p:nvPicPr>
        <p:blipFill>
          <a:blip r:embed="rId2"/>
          <a:stretch>
            <a:fillRect/>
          </a:stretch>
        </p:blipFill>
        <p:spPr>
          <a:xfrm>
            <a:off x="9864123" y="4049579"/>
            <a:ext cx="1880719" cy="1505647"/>
          </a:xfrm>
          <a:prstGeom prst="rect">
            <a:avLst/>
          </a:prstGeom>
        </p:spPr>
      </p:pic>
      <p:pic>
        <p:nvPicPr>
          <p:cNvPr id="10" name="Picture 9">
            <a:extLst>
              <a:ext uri="{FF2B5EF4-FFF2-40B4-BE49-F238E27FC236}">
                <a16:creationId xmlns:a16="http://schemas.microsoft.com/office/drawing/2014/main" id="{A06093EA-A675-F82C-88EA-024688AEE12D}"/>
              </a:ext>
            </a:extLst>
          </p:cNvPr>
          <p:cNvPicPr>
            <a:picLocks noChangeAspect="1"/>
          </p:cNvPicPr>
          <p:nvPr/>
        </p:nvPicPr>
        <p:blipFill>
          <a:blip r:embed="rId3"/>
          <a:stretch>
            <a:fillRect/>
          </a:stretch>
        </p:blipFill>
        <p:spPr>
          <a:xfrm>
            <a:off x="9000412" y="1794778"/>
            <a:ext cx="2744430" cy="498987"/>
          </a:xfrm>
          <a:prstGeom prst="rect">
            <a:avLst/>
          </a:prstGeom>
        </p:spPr>
      </p:pic>
      <p:pic>
        <p:nvPicPr>
          <p:cNvPr id="12" name="Picture 11">
            <a:extLst>
              <a:ext uri="{FF2B5EF4-FFF2-40B4-BE49-F238E27FC236}">
                <a16:creationId xmlns:a16="http://schemas.microsoft.com/office/drawing/2014/main" id="{CEC73053-03F4-7167-86EC-3DBB57125840}"/>
              </a:ext>
            </a:extLst>
          </p:cNvPr>
          <p:cNvPicPr>
            <a:picLocks noChangeAspect="1"/>
          </p:cNvPicPr>
          <p:nvPr/>
        </p:nvPicPr>
        <p:blipFill>
          <a:blip r:embed="rId4"/>
          <a:stretch>
            <a:fillRect/>
          </a:stretch>
        </p:blipFill>
        <p:spPr>
          <a:xfrm>
            <a:off x="9320064" y="2503621"/>
            <a:ext cx="2424778" cy="1336102"/>
          </a:xfrm>
          <a:prstGeom prst="rect">
            <a:avLst/>
          </a:prstGeom>
        </p:spPr>
      </p:pic>
    </p:spTree>
    <p:extLst>
      <p:ext uri="{BB962C8B-B14F-4D97-AF65-F5344CB8AC3E}">
        <p14:creationId xmlns:p14="http://schemas.microsoft.com/office/powerpoint/2010/main" val="542725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418E-86D1-2E1B-243D-87FBC8FF9EE1}"/>
              </a:ext>
            </a:extLst>
          </p:cNvPr>
          <p:cNvSpPr>
            <a:spLocks noGrp="1"/>
          </p:cNvSpPr>
          <p:nvPr>
            <p:ph type="title"/>
          </p:nvPr>
        </p:nvSpPr>
        <p:spPr>
          <a:xfrm>
            <a:off x="1263445" y="1383890"/>
            <a:ext cx="9286568" cy="4090219"/>
          </a:xfrm>
        </p:spPr>
        <p:txBody>
          <a:bodyPr>
            <a:normAutofit/>
          </a:bodyPr>
          <a:lstStyle/>
          <a:p>
            <a:pPr algn="l"/>
            <a:r>
              <a:rPr lang="en-IN" sz="2400" cap="none" dirty="0">
                <a:latin typeface="Century" panose="02040604050505020304" pitchFamily="18" charset="0"/>
              </a:rPr>
              <a:t>Recommendations</a:t>
            </a:r>
            <a:br>
              <a:rPr lang="en-IN" sz="2400" cap="none" dirty="0">
                <a:latin typeface="Century" panose="02040604050505020304" pitchFamily="18" charset="0"/>
              </a:rPr>
            </a:br>
            <a:br>
              <a:rPr lang="en-IN" sz="2000" cap="none" dirty="0">
                <a:latin typeface="Century" panose="02040604050505020304" pitchFamily="18" charset="0"/>
              </a:rPr>
            </a:br>
            <a:r>
              <a:rPr lang="en-IN" sz="2000" cap="none" dirty="0">
                <a:latin typeface="Century" panose="02040604050505020304" pitchFamily="18" charset="0"/>
              </a:rPr>
              <a:t>Focus on Flights classified as “To be improved” and investigate delays.</a:t>
            </a:r>
            <a:br>
              <a:rPr lang="en-IN" sz="2000" cap="none" dirty="0">
                <a:latin typeface="Century" panose="02040604050505020304" pitchFamily="18" charset="0"/>
              </a:rPr>
            </a:br>
            <a:br>
              <a:rPr lang="en-IN" sz="2000" cap="none" dirty="0">
                <a:latin typeface="Century" panose="02040604050505020304" pitchFamily="18" charset="0"/>
              </a:rPr>
            </a:br>
            <a:r>
              <a:rPr lang="en-IN" sz="2000" cap="none" dirty="0">
                <a:latin typeface="Century" panose="02040604050505020304" pitchFamily="18" charset="0"/>
              </a:rPr>
              <a:t>Improve On-time performance.</a:t>
            </a:r>
            <a:br>
              <a:rPr lang="en-IN" sz="2000" cap="none" dirty="0">
                <a:latin typeface="Century" panose="02040604050505020304" pitchFamily="18" charset="0"/>
              </a:rPr>
            </a:br>
            <a:br>
              <a:rPr lang="en-IN" sz="2000" cap="none" dirty="0">
                <a:latin typeface="Century" panose="02040604050505020304" pitchFamily="18" charset="0"/>
              </a:rPr>
            </a:br>
            <a:r>
              <a:rPr lang="en-IN" sz="2000" cap="none" dirty="0">
                <a:latin typeface="Century" panose="02040604050505020304" pitchFamily="18" charset="0"/>
              </a:rPr>
              <a:t>Identify peak booking period and adjust flight schedules accordingly.</a:t>
            </a:r>
            <a:br>
              <a:rPr lang="en-IN" sz="2000" cap="none" dirty="0">
                <a:latin typeface="Century" panose="02040604050505020304" pitchFamily="18" charset="0"/>
              </a:rPr>
            </a:br>
            <a:br>
              <a:rPr lang="en-IN" sz="2000" cap="none" dirty="0">
                <a:latin typeface="Century" panose="02040604050505020304" pitchFamily="18" charset="0"/>
              </a:rPr>
            </a:br>
            <a:r>
              <a:rPr lang="en-IN" sz="2000" cap="none" dirty="0">
                <a:latin typeface="Century" panose="02040604050505020304" pitchFamily="18" charset="0"/>
              </a:rPr>
              <a:t>Enhance passengers experience by offering better flights services.</a:t>
            </a:r>
            <a:br>
              <a:rPr lang="en-IN" sz="2000" cap="none" dirty="0">
                <a:latin typeface="Century" panose="02040604050505020304" pitchFamily="18" charset="0"/>
              </a:rPr>
            </a:br>
            <a:br>
              <a:rPr lang="en-IN" sz="2000" cap="none" dirty="0">
                <a:latin typeface="Century" panose="02040604050505020304" pitchFamily="18" charset="0"/>
              </a:rPr>
            </a:br>
            <a:r>
              <a:rPr lang="en-IN" sz="2000" cap="none" dirty="0">
                <a:latin typeface="Century" panose="02040604050505020304" pitchFamily="18" charset="0"/>
              </a:rPr>
              <a:t>Continuously monitor the interactive dashboard.</a:t>
            </a:r>
            <a:br>
              <a:rPr lang="en-IN" sz="2000" cap="none" dirty="0">
                <a:latin typeface="Century" panose="02040604050505020304" pitchFamily="18" charset="0"/>
              </a:rPr>
            </a:br>
            <a:br>
              <a:rPr lang="en-IN" sz="2000" cap="none" dirty="0">
                <a:latin typeface="Century" panose="02040604050505020304" pitchFamily="18" charset="0"/>
              </a:rPr>
            </a:br>
            <a:r>
              <a:rPr lang="en-IN" sz="2000" cap="none" dirty="0">
                <a:latin typeface="Century" panose="02040604050505020304" pitchFamily="18" charset="0"/>
              </a:rPr>
              <a:t>Maintain regular data refresh schedule to keep report up to date.</a:t>
            </a:r>
            <a:endParaRPr lang="en-IN" sz="2400" cap="none" dirty="0">
              <a:latin typeface="Century" panose="02040604050505020304" pitchFamily="18" charset="0"/>
            </a:endParaRPr>
          </a:p>
        </p:txBody>
      </p:sp>
    </p:spTree>
    <p:extLst>
      <p:ext uri="{BB962C8B-B14F-4D97-AF65-F5344CB8AC3E}">
        <p14:creationId xmlns:p14="http://schemas.microsoft.com/office/powerpoint/2010/main" val="69217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3AFE-00A9-67A9-D6A9-DB2A5967C1C0}"/>
              </a:ext>
            </a:extLst>
          </p:cNvPr>
          <p:cNvSpPr>
            <a:spLocks noGrp="1"/>
          </p:cNvSpPr>
          <p:nvPr>
            <p:ph type="title"/>
          </p:nvPr>
        </p:nvSpPr>
        <p:spPr>
          <a:xfrm>
            <a:off x="1351935" y="2782486"/>
            <a:ext cx="8610600" cy="1293028"/>
          </a:xfrm>
        </p:spPr>
        <p:txBody>
          <a:bodyPr/>
          <a:lstStyle/>
          <a:p>
            <a:pPr algn="ctr"/>
            <a:r>
              <a:rPr lang="en-IN" cap="none" dirty="0">
                <a:latin typeface="Century" panose="02040604050505020304" pitchFamily="18" charset="0"/>
              </a:rPr>
              <a:t>Thank You !!</a:t>
            </a:r>
            <a:endParaRPr lang="en-IN" sz="3200" cap="none" dirty="0">
              <a:latin typeface="Century" panose="02040604050505020304" pitchFamily="18" charset="0"/>
            </a:endParaRPr>
          </a:p>
        </p:txBody>
      </p:sp>
    </p:spTree>
    <p:extLst>
      <p:ext uri="{BB962C8B-B14F-4D97-AF65-F5344CB8AC3E}">
        <p14:creationId xmlns:p14="http://schemas.microsoft.com/office/powerpoint/2010/main" val="276492308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243</TotalTime>
  <Words>359</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vt:lpstr>
      <vt:lpstr>Century Gothic</vt:lpstr>
      <vt:lpstr>Century Schoolbook</vt:lpstr>
      <vt:lpstr>Vapor Trail</vt:lpstr>
      <vt:lpstr>Power BI Project </vt:lpstr>
      <vt:lpstr>PowerPoint Presentation</vt:lpstr>
      <vt:lpstr>This project focuses on transforming raw Airline data into actionable insights by:   Cleaning and preparing the data.   Establishing relationships between datasets.   Performing DAX calculations to extract key metrics.   Creating interactive visualizations and dashboards.  Implementing RLS and scheduled refresh for better accessibility.</vt:lpstr>
      <vt:lpstr>Dashboard</vt:lpstr>
      <vt:lpstr>Key findings and insights from analysis    The dataset have Total 200 Flights, Total 100 Passengers and Total 50 Tickets.  There are total 50 tickets out of which 17 tickets are booked which contributes  only 34% of total , 38% are cancelled tickets and 28% are pending tickets.   Houston have maximum number of tickets and Chicago have minimum number of tickets.   We have total four Airlines A,B,C and D in which Airline D have most number of Flights and Airline B have least number of Flights.  Flights performance are based on Booking Status Classification from which 41% contributes in “best” classification and 59% contributes in “To be improved” classification. </vt:lpstr>
      <vt:lpstr>Recommendations  Focus on Flights classified as “To be improved” and investigate delays.  Improve On-time performance.  Identify peak booking period and adjust flight schedules accordingly.  Enhance passengers experience by offering better flights services.  Continuously monitor the interactive dashboard.  Maintain regular data refresh schedule to keep report up to date.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MAYANK CHAKRADHARI</dc:creator>
  <cp:lastModifiedBy>MAYANK CHAKRADHARI</cp:lastModifiedBy>
  <cp:revision>1</cp:revision>
  <dcterms:created xsi:type="dcterms:W3CDTF">2025-02-10T17:31:30Z</dcterms:created>
  <dcterms:modified xsi:type="dcterms:W3CDTF">2025-07-31T11:20:24Z</dcterms:modified>
</cp:coreProperties>
</file>