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8" r:id="rId5"/>
    <p:sldId id="259" r:id="rId6"/>
    <p:sldId id="266" r:id="rId7"/>
    <p:sldId id="260" r:id="rId8"/>
    <p:sldId id="261" r:id="rId9"/>
    <p:sldId id="262" r:id="rId10"/>
    <p:sldId id="267" r:id="rId11"/>
    <p:sldId id="263" r:id="rId12"/>
    <p:sldId id="264" r:id="rId13"/>
    <p:sldId id="269" r:id="rId14"/>
    <p:sldId id="270" r:id="rId15"/>
    <p:sldId id="271" r:id="rId16"/>
    <p:sldId id="272"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214860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228226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310290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7A2C6D-6696-46CC-9CA0-C5DCBCC17B24}"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8449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136140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415794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1709486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4026545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104677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11926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261647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221444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429241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300563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106433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158233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919F5-592B-454D-8F53-49BAA3A32637}" type="datetimeFigureOut">
              <a:rPr lang="en-IN" smtClean="0"/>
              <a:t>05-08-2025</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7A2C6D-6696-46CC-9CA0-C5DCBCC17B24}" type="slidenum">
              <a:rPr lang="en-IN" smtClean="0"/>
              <a:t>‹#›</a:t>
            </a:fld>
            <a:endParaRPr lang="en-IN" dirty="0"/>
          </a:p>
        </p:txBody>
      </p:sp>
    </p:spTree>
    <p:extLst>
      <p:ext uri="{BB962C8B-B14F-4D97-AF65-F5344CB8AC3E}">
        <p14:creationId xmlns:p14="http://schemas.microsoft.com/office/powerpoint/2010/main" val="42121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88919F5-592B-454D-8F53-49BAA3A32637}" type="datetimeFigureOut">
              <a:rPr lang="en-IN" smtClean="0"/>
              <a:t>05-08-2025</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B7A2C6D-6696-46CC-9CA0-C5DCBCC17B24}" type="slidenum">
              <a:rPr lang="en-IN" smtClean="0"/>
              <a:t>‹#›</a:t>
            </a:fld>
            <a:endParaRPr lang="en-IN" dirty="0"/>
          </a:p>
        </p:txBody>
      </p:sp>
    </p:spTree>
    <p:extLst>
      <p:ext uri="{BB962C8B-B14F-4D97-AF65-F5344CB8AC3E}">
        <p14:creationId xmlns:p14="http://schemas.microsoft.com/office/powerpoint/2010/main" val="304028135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file/d/1qrwd5OKt_TNcgUqeGOMtkfNSNlNuOIwS/view?usp=sha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file:///C:\Users\mayan\Downloads\Walmartsale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51F7-8E63-D155-0219-7C9E064658C8}"/>
              </a:ext>
            </a:extLst>
          </p:cNvPr>
          <p:cNvSpPr>
            <a:spLocks noGrp="1"/>
          </p:cNvSpPr>
          <p:nvPr>
            <p:ph type="ctrTitle"/>
          </p:nvPr>
        </p:nvSpPr>
        <p:spPr/>
        <p:txBody>
          <a:bodyPr/>
          <a:lstStyle/>
          <a:p>
            <a:r>
              <a:rPr lang="en-IN" dirty="0"/>
              <a:t>SQL Project</a:t>
            </a:r>
          </a:p>
        </p:txBody>
      </p:sp>
      <p:sp>
        <p:nvSpPr>
          <p:cNvPr id="3" name="Subtitle 2">
            <a:extLst>
              <a:ext uri="{FF2B5EF4-FFF2-40B4-BE49-F238E27FC236}">
                <a16:creationId xmlns:a16="http://schemas.microsoft.com/office/drawing/2014/main" id="{E8AB2861-B197-475E-1C45-BBDE1713DD3D}"/>
              </a:ext>
            </a:extLst>
          </p:cNvPr>
          <p:cNvSpPr>
            <a:spLocks noGrp="1"/>
          </p:cNvSpPr>
          <p:nvPr>
            <p:ph type="subTitle" idx="1"/>
          </p:nvPr>
        </p:nvSpPr>
        <p:spPr/>
        <p:txBody>
          <a:bodyPr/>
          <a:lstStyle/>
          <a:p>
            <a:r>
              <a:rPr lang="en-US" dirty="0"/>
              <a:t>Sales Performance Analysis of  Walmart Stores Using Advanced MySQL Techniques</a:t>
            </a:r>
            <a:endParaRPr lang="en-IN" dirty="0"/>
          </a:p>
        </p:txBody>
      </p:sp>
    </p:spTree>
    <p:extLst>
      <p:ext uri="{BB962C8B-B14F-4D97-AF65-F5344CB8AC3E}">
        <p14:creationId xmlns:p14="http://schemas.microsoft.com/office/powerpoint/2010/main" val="3461170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B34D-7623-0B1D-CA41-54C2DCC26D3E}"/>
              </a:ext>
            </a:extLst>
          </p:cNvPr>
          <p:cNvSpPr>
            <a:spLocks noGrp="1"/>
          </p:cNvSpPr>
          <p:nvPr>
            <p:ph type="title"/>
          </p:nvPr>
        </p:nvSpPr>
        <p:spPr>
          <a:xfrm>
            <a:off x="913795" y="609601"/>
            <a:ext cx="10353761" cy="636940"/>
          </a:xfrm>
        </p:spPr>
        <p:txBody>
          <a:bodyPr>
            <a:normAutofit/>
          </a:bodyPr>
          <a:lstStyle/>
          <a:p>
            <a:r>
              <a:rPr lang="en-US" sz="2400" dirty="0"/>
              <a:t>Task 8: Identifying Repeat Customers.</a:t>
            </a:r>
            <a:endParaRPr lang="en-IN" sz="2400" dirty="0"/>
          </a:p>
        </p:txBody>
      </p:sp>
      <p:sp>
        <p:nvSpPr>
          <p:cNvPr id="3" name="Content Placeholder 2">
            <a:extLst>
              <a:ext uri="{FF2B5EF4-FFF2-40B4-BE49-F238E27FC236}">
                <a16:creationId xmlns:a16="http://schemas.microsoft.com/office/drawing/2014/main" id="{246D1369-568E-86FD-F39E-81F6DE8402DD}"/>
              </a:ext>
            </a:extLst>
          </p:cNvPr>
          <p:cNvSpPr>
            <a:spLocks noGrp="1"/>
          </p:cNvSpPr>
          <p:nvPr>
            <p:ph idx="1"/>
          </p:nvPr>
        </p:nvSpPr>
        <p:spPr>
          <a:xfrm>
            <a:off x="838200" y="1246541"/>
            <a:ext cx="10515600" cy="4930422"/>
          </a:xfrm>
        </p:spPr>
        <p:txBody>
          <a:bodyPr>
            <a:normAutofit/>
          </a:bodyPr>
          <a:lstStyle/>
          <a:p>
            <a:pPr marL="0" indent="0">
              <a:buNone/>
            </a:pPr>
            <a:r>
              <a:rPr lang="en-US" sz="1800" dirty="0"/>
              <a:t>with purchases as (  </a:t>
            </a:r>
          </a:p>
          <a:p>
            <a:pPr marL="0" indent="0">
              <a:buNone/>
            </a:pPr>
            <a:r>
              <a:rPr lang="en-US" sz="1800" dirty="0"/>
              <a:t>	  select </a:t>
            </a:r>
            <a:r>
              <a:rPr lang="en-US" sz="1800" dirty="0" err="1"/>
              <a:t>Customer_ID</a:t>
            </a:r>
            <a:r>
              <a:rPr lang="en-US" sz="1800" dirty="0"/>
              <a:t>, Date,</a:t>
            </a:r>
          </a:p>
          <a:p>
            <a:pPr marL="0" indent="0">
              <a:buNone/>
            </a:pPr>
            <a:r>
              <a:rPr lang="en-US" sz="1800" dirty="0"/>
              <a:t>      	  lag(Date)</a:t>
            </a:r>
          </a:p>
          <a:p>
            <a:pPr marL="0" indent="0">
              <a:buNone/>
            </a:pPr>
            <a:r>
              <a:rPr lang="en-US" sz="1800" dirty="0"/>
              <a:t>                 over( partition by </a:t>
            </a:r>
            <a:r>
              <a:rPr lang="en-US" sz="1800" dirty="0" err="1"/>
              <a:t>Customer_ID</a:t>
            </a:r>
            <a:r>
              <a:rPr lang="en-US" sz="1800" dirty="0"/>
              <a:t> order by Date)</a:t>
            </a:r>
          </a:p>
          <a:p>
            <a:pPr marL="0" indent="0">
              <a:buNone/>
            </a:pPr>
            <a:r>
              <a:rPr lang="en-US" sz="1800" dirty="0"/>
              <a:t>                 as </a:t>
            </a:r>
            <a:r>
              <a:rPr lang="en-US" sz="1800" dirty="0" err="1"/>
              <a:t>Previous_Purchase_Date</a:t>
            </a:r>
            <a:endParaRPr lang="en-US" sz="1800" dirty="0"/>
          </a:p>
          <a:p>
            <a:pPr marL="0" indent="0">
              <a:buNone/>
            </a:pPr>
            <a:r>
              <a:rPr lang="en-US" sz="1800" dirty="0"/>
              <a:t>  	  from </a:t>
            </a:r>
            <a:r>
              <a:rPr lang="en-US" sz="1800" dirty="0" err="1"/>
              <a:t>walmartsales</a:t>
            </a:r>
            <a:r>
              <a:rPr lang="en-US" sz="1800" dirty="0"/>
              <a:t> )</a:t>
            </a:r>
          </a:p>
          <a:p>
            <a:pPr marL="0" indent="0">
              <a:buNone/>
            </a:pPr>
            <a:r>
              <a:rPr lang="en-US" sz="1800" dirty="0"/>
              <a:t>select </a:t>
            </a:r>
            <a:r>
              <a:rPr lang="en-US" sz="1800" dirty="0" err="1"/>
              <a:t>Customer_ID</a:t>
            </a:r>
            <a:r>
              <a:rPr lang="en-US" sz="1800" dirty="0"/>
              <a:t>, Date, </a:t>
            </a:r>
            <a:r>
              <a:rPr lang="en-US" sz="1800" dirty="0" err="1"/>
              <a:t>Previous_Purchase_Date</a:t>
            </a:r>
            <a:endParaRPr lang="en-US" sz="1800" dirty="0"/>
          </a:p>
          <a:p>
            <a:pPr marL="0" indent="0">
              <a:buNone/>
            </a:pPr>
            <a:r>
              <a:rPr lang="en-US" sz="1800" dirty="0"/>
              <a:t>from purchases</a:t>
            </a:r>
          </a:p>
          <a:p>
            <a:pPr marL="0" indent="0">
              <a:buNone/>
            </a:pPr>
            <a:r>
              <a:rPr lang="en-US" sz="1800" dirty="0"/>
              <a:t>where </a:t>
            </a:r>
            <a:r>
              <a:rPr lang="en-US" sz="1800" dirty="0" err="1"/>
              <a:t>datediff</a:t>
            </a:r>
            <a:r>
              <a:rPr lang="en-US" sz="1800" dirty="0"/>
              <a:t>(Date, </a:t>
            </a:r>
            <a:r>
              <a:rPr lang="en-US" sz="1800" dirty="0" err="1"/>
              <a:t>Previous_Purchase_Date</a:t>
            </a:r>
            <a:r>
              <a:rPr lang="en-US" sz="1800" dirty="0"/>
              <a:t>) &lt;= 30;</a:t>
            </a:r>
            <a:endParaRPr lang="en-IN" sz="1800" dirty="0"/>
          </a:p>
        </p:txBody>
      </p:sp>
      <p:pic>
        <p:nvPicPr>
          <p:cNvPr id="5" name="Picture 4">
            <a:extLst>
              <a:ext uri="{FF2B5EF4-FFF2-40B4-BE49-F238E27FC236}">
                <a16:creationId xmlns:a16="http://schemas.microsoft.com/office/drawing/2014/main" id="{E7F6F255-5105-57E7-4347-9D7922CD2838}"/>
              </a:ext>
            </a:extLst>
          </p:cNvPr>
          <p:cNvPicPr>
            <a:picLocks noChangeAspect="1"/>
          </p:cNvPicPr>
          <p:nvPr/>
        </p:nvPicPr>
        <p:blipFill>
          <a:blip r:embed="rId2"/>
          <a:stretch>
            <a:fillRect/>
          </a:stretch>
        </p:blipFill>
        <p:spPr>
          <a:xfrm>
            <a:off x="7846373" y="2366814"/>
            <a:ext cx="4020111" cy="2124371"/>
          </a:xfrm>
          <a:prstGeom prst="rect">
            <a:avLst/>
          </a:prstGeom>
        </p:spPr>
      </p:pic>
      <p:sp>
        <p:nvSpPr>
          <p:cNvPr id="6" name="TextBox 5">
            <a:extLst>
              <a:ext uri="{FF2B5EF4-FFF2-40B4-BE49-F238E27FC236}">
                <a16:creationId xmlns:a16="http://schemas.microsoft.com/office/drawing/2014/main" id="{3ECAD1F1-20AB-771B-9369-8E323A1BEBE7}"/>
              </a:ext>
            </a:extLst>
          </p:cNvPr>
          <p:cNvSpPr txBox="1"/>
          <p:nvPr/>
        </p:nvSpPr>
        <p:spPr>
          <a:xfrm>
            <a:off x="7934632" y="4788310"/>
            <a:ext cx="3746091" cy="369332"/>
          </a:xfrm>
          <a:prstGeom prst="rect">
            <a:avLst/>
          </a:prstGeom>
          <a:noFill/>
        </p:spPr>
        <p:txBody>
          <a:bodyPr wrap="square" rtlCol="0">
            <a:spAutoFit/>
          </a:bodyPr>
          <a:lstStyle/>
          <a:p>
            <a:r>
              <a:rPr lang="en-US" sz="1600" dirty="0"/>
              <a:t>Output : 985 row(s) returned</a:t>
            </a:r>
            <a:r>
              <a:rPr lang="en-US" dirty="0"/>
              <a:t>.</a:t>
            </a:r>
            <a:endParaRPr lang="en-IN" dirty="0"/>
          </a:p>
        </p:txBody>
      </p:sp>
    </p:spTree>
    <p:extLst>
      <p:ext uri="{BB962C8B-B14F-4D97-AF65-F5344CB8AC3E}">
        <p14:creationId xmlns:p14="http://schemas.microsoft.com/office/powerpoint/2010/main" val="86458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E099-D8EB-D066-C334-E38E6077D464}"/>
              </a:ext>
            </a:extLst>
          </p:cNvPr>
          <p:cNvSpPr>
            <a:spLocks noGrp="1"/>
          </p:cNvSpPr>
          <p:nvPr>
            <p:ph type="title"/>
          </p:nvPr>
        </p:nvSpPr>
        <p:spPr>
          <a:xfrm>
            <a:off x="913795" y="609600"/>
            <a:ext cx="10353761" cy="639097"/>
          </a:xfrm>
        </p:spPr>
        <p:txBody>
          <a:bodyPr>
            <a:normAutofit/>
          </a:bodyPr>
          <a:lstStyle/>
          <a:p>
            <a:r>
              <a:rPr lang="en-US" sz="2400" dirty="0"/>
              <a:t>Task 9: Finding Top 5 Customers by Sales Volume.</a:t>
            </a:r>
            <a:endParaRPr lang="en-IN" sz="2400" dirty="0"/>
          </a:p>
        </p:txBody>
      </p:sp>
      <p:sp>
        <p:nvSpPr>
          <p:cNvPr id="3" name="Content Placeholder 2">
            <a:extLst>
              <a:ext uri="{FF2B5EF4-FFF2-40B4-BE49-F238E27FC236}">
                <a16:creationId xmlns:a16="http://schemas.microsoft.com/office/drawing/2014/main" id="{34EA2D5F-179D-33B6-F9A9-FCD4A3808848}"/>
              </a:ext>
            </a:extLst>
          </p:cNvPr>
          <p:cNvSpPr>
            <a:spLocks noGrp="1"/>
          </p:cNvSpPr>
          <p:nvPr>
            <p:ph idx="1"/>
          </p:nvPr>
        </p:nvSpPr>
        <p:spPr>
          <a:xfrm>
            <a:off x="913794" y="1396180"/>
            <a:ext cx="10353762" cy="4227871"/>
          </a:xfrm>
        </p:spPr>
        <p:txBody>
          <a:bodyPr>
            <a:noAutofit/>
          </a:bodyPr>
          <a:lstStyle/>
          <a:p>
            <a:pPr marL="0" indent="0">
              <a:buNone/>
            </a:pPr>
            <a:r>
              <a:rPr lang="en-US" sz="1800" dirty="0"/>
              <a:t>select </a:t>
            </a:r>
            <a:r>
              <a:rPr lang="en-US" sz="1800" dirty="0" err="1"/>
              <a:t>Customer_ID</a:t>
            </a:r>
            <a:r>
              <a:rPr lang="en-US" sz="1800" dirty="0"/>
              <a:t>, sum(Total) as </a:t>
            </a:r>
            <a:r>
              <a:rPr lang="en-US" sz="1800" dirty="0" err="1"/>
              <a:t>sales_revenue</a:t>
            </a:r>
            <a:endParaRPr lang="en-US" sz="1800" dirty="0"/>
          </a:p>
          <a:p>
            <a:pPr marL="0" indent="0">
              <a:buNone/>
            </a:pPr>
            <a:r>
              <a:rPr lang="en-US" sz="1800" dirty="0"/>
              <a:t>from </a:t>
            </a:r>
            <a:r>
              <a:rPr lang="en-US" sz="1800" dirty="0" err="1"/>
              <a:t>walmartsales</a:t>
            </a:r>
            <a:endParaRPr lang="en-US" sz="1800" dirty="0"/>
          </a:p>
          <a:p>
            <a:pPr marL="0" indent="0">
              <a:buNone/>
            </a:pPr>
            <a:r>
              <a:rPr lang="en-US" sz="1800" dirty="0"/>
              <a:t>group by </a:t>
            </a:r>
            <a:r>
              <a:rPr lang="en-US" sz="1800" dirty="0" err="1"/>
              <a:t>Customer_ID</a:t>
            </a:r>
            <a:endParaRPr lang="en-US" sz="1800" dirty="0"/>
          </a:p>
          <a:p>
            <a:pPr marL="0" indent="0">
              <a:buNone/>
            </a:pPr>
            <a:r>
              <a:rPr lang="en-US" sz="1800" dirty="0"/>
              <a:t>order by </a:t>
            </a:r>
            <a:r>
              <a:rPr lang="en-US" sz="1800" dirty="0" err="1"/>
              <a:t>sales_revenue</a:t>
            </a:r>
            <a:r>
              <a:rPr lang="en-US" sz="1800" dirty="0"/>
              <a:t> desc</a:t>
            </a:r>
          </a:p>
          <a:p>
            <a:pPr marL="0" indent="0">
              <a:buNone/>
            </a:pPr>
            <a:r>
              <a:rPr lang="en-US" sz="1800" dirty="0"/>
              <a:t> limit 5;</a:t>
            </a:r>
            <a:endParaRPr lang="en-IN" sz="1800" dirty="0"/>
          </a:p>
        </p:txBody>
      </p:sp>
      <p:pic>
        <p:nvPicPr>
          <p:cNvPr id="5" name="Picture 4">
            <a:extLst>
              <a:ext uri="{FF2B5EF4-FFF2-40B4-BE49-F238E27FC236}">
                <a16:creationId xmlns:a16="http://schemas.microsoft.com/office/drawing/2014/main" id="{62649DBD-6FF8-99B5-669F-4091314955A0}"/>
              </a:ext>
            </a:extLst>
          </p:cNvPr>
          <p:cNvPicPr>
            <a:picLocks noChangeAspect="1"/>
          </p:cNvPicPr>
          <p:nvPr/>
        </p:nvPicPr>
        <p:blipFill>
          <a:blip r:embed="rId2"/>
          <a:stretch>
            <a:fillRect/>
          </a:stretch>
        </p:blipFill>
        <p:spPr>
          <a:xfrm>
            <a:off x="1018672" y="3960057"/>
            <a:ext cx="3065668" cy="1501763"/>
          </a:xfrm>
          <a:prstGeom prst="rect">
            <a:avLst/>
          </a:prstGeom>
        </p:spPr>
      </p:pic>
    </p:spTree>
    <p:extLst>
      <p:ext uri="{BB962C8B-B14F-4D97-AF65-F5344CB8AC3E}">
        <p14:creationId xmlns:p14="http://schemas.microsoft.com/office/powerpoint/2010/main" val="253466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B671-8AE6-3E8E-B672-6F3B0CD17C1F}"/>
              </a:ext>
            </a:extLst>
          </p:cNvPr>
          <p:cNvSpPr>
            <a:spLocks noGrp="1"/>
          </p:cNvSpPr>
          <p:nvPr>
            <p:ph type="title"/>
          </p:nvPr>
        </p:nvSpPr>
        <p:spPr>
          <a:xfrm>
            <a:off x="913795" y="609601"/>
            <a:ext cx="10353761" cy="808038"/>
          </a:xfrm>
        </p:spPr>
        <p:txBody>
          <a:bodyPr>
            <a:normAutofit/>
          </a:bodyPr>
          <a:lstStyle/>
          <a:p>
            <a:r>
              <a:rPr lang="en-US" sz="2400" dirty="0"/>
              <a:t>Task 10: Analyzing Sales Trends by Day of the Week.</a:t>
            </a:r>
            <a:endParaRPr lang="en-IN" sz="2400" dirty="0"/>
          </a:p>
        </p:txBody>
      </p:sp>
      <p:sp>
        <p:nvSpPr>
          <p:cNvPr id="3" name="Content Placeholder 2">
            <a:extLst>
              <a:ext uri="{FF2B5EF4-FFF2-40B4-BE49-F238E27FC236}">
                <a16:creationId xmlns:a16="http://schemas.microsoft.com/office/drawing/2014/main" id="{80502A75-02AB-9465-793F-51087C141835}"/>
              </a:ext>
            </a:extLst>
          </p:cNvPr>
          <p:cNvSpPr>
            <a:spLocks noGrp="1"/>
          </p:cNvSpPr>
          <p:nvPr>
            <p:ph idx="1"/>
          </p:nvPr>
        </p:nvSpPr>
        <p:spPr>
          <a:xfrm>
            <a:off x="913795" y="1417639"/>
            <a:ext cx="10353762" cy="4373561"/>
          </a:xfrm>
        </p:spPr>
        <p:txBody>
          <a:bodyPr>
            <a:normAutofit/>
          </a:bodyPr>
          <a:lstStyle/>
          <a:p>
            <a:pPr marL="0" indent="0">
              <a:buNone/>
            </a:pPr>
            <a:r>
              <a:rPr lang="en-US" sz="1800" dirty="0"/>
              <a:t>select  </a:t>
            </a:r>
            <a:r>
              <a:rPr lang="en-US" sz="1800" dirty="0" err="1"/>
              <a:t>dayofweek</a:t>
            </a:r>
            <a:r>
              <a:rPr lang="en-US" sz="1800" dirty="0"/>
              <a:t>(Date) as </a:t>
            </a:r>
            <a:r>
              <a:rPr lang="en-US" sz="1800" dirty="0" err="1"/>
              <a:t>day_number</a:t>
            </a:r>
            <a:r>
              <a:rPr lang="en-US" sz="1800" dirty="0"/>
              <a:t>, sum(Total) as </a:t>
            </a:r>
            <a:r>
              <a:rPr lang="en-US" sz="1800" dirty="0" err="1"/>
              <a:t>total_sales</a:t>
            </a:r>
            <a:r>
              <a:rPr lang="en-US" sz="1800" dirty="0"/>
              <a:t> </a:t>
            </a:r>
          </a:p>
          <a:p>
            <a:pPr marL="0" indent="0">
              <a:buNone/>
            </a:pPr>
            <a:r>
              <a:rPr lang="en-US" sz="1800" dirty="0"/>
              <a:t>from </a:t>
            </a:r>
            <a:r>
              <a:rPr lang="en-US" sz="1800" dirty="0" err="1"/>
              <a:t>walmartsales</a:t>
            </a:r>
            <a:endParaRPr lang="en-US" sz="1800" dirty="0"/>
          </a:p>
          <a:p>
            <a:pPr marL="0" indent="0">
              <a:buNone/>
            </a:pPr>
            <a:r>
              <a:rPr lang="en-US" sz="1800" dirty="0"/>
              <a:t>group by </a:t>
            </a:r>
            <a:r>
              <a:rPr lang="en-US" sz="1800" dirty="0" err="1"/>
              <a:t>day_number</a:t>
            </a:r>
            <a:endParaRPr lang="en-US" sz="1800" dirty="0"/>
          </a:p>
          <a:p>
            <a:pPr marL="0" indent="0">
              <a:buNone/>
            </a:pPr>
            <a:r>
              <a:rPr lang="en-US" sz="1800" dirty="0"/>
              <a:t>order by </a:t>
            </a:r>
            <a:r>
              <a:rPr lang="en-US" sz="1800" dirty="0" err="1"/>
              <a:t>total_sales</a:t>
            </a:r>
            <a:r>
              <a:rPr lang="en-US" sz="1800" dirty="0"/>
              <a:t> desc ;</a:t>
            </a:r>
            <a:endParaRPr lang="en-IN" sz="1800" dirty="0"/>
          </a:p>
        </p:txBody>
      </p:sp>
      <p:pic>
        <p:nvPicPr>
          <p:cNvPr id="5" name="Picture 4">
            <a:extLst>
              <a:ext uri="{FF2B5EF4-FFF2-40B4-BE49-F238E27FC236}">
                <a16:creationId xmlns:a16="http://schemas.microsoft.com/office/drawing/2014/main" id="{465C17B8-9B59-9779-E842-5E8CA5DC8E66}"/>
              </a:ext>
            </a:extLst>
          </p:cNvPr>
          <p:cNvPicPr>
            <a:picLocks noChangeAspect="1"/>
          </p:cNvPicPr>
          <p:nvPr/>
        </p:nvPicPr>
        <p:blipFill>
          <a:blip r:embed="rId2"/>
          <a:stretch>
            <a:fillRect/>
          </a:stretch>
        </p:blipFill>
        <p:spPr>
          <a:xfrm>
            <a:off x="6396304" y="3598050"/>
            <a:ext cx="3131154" cy="2326919"/>
          </a:xfrm>
          <a:prstGeom prst="rect">
            <a:avLst/>
          </a:prstGeom>
        </p:spPr>
      </p:pic>
      <p:pic>
        <p:nvPicPr>
          <p:cNvPr id="7" name="Picture 6">
            <a:extLst>
              <a:ext uri="{FF2B5EF4-FFF2-40B4-BE49-F238E27FC236}">
                <a16:creationId xmlns:a16="http://schemas.microsoft.com/office/drawing/2014/main" id="{6BEB30DE-C1CC-CEC6-F3CC-022F7EF545FD}"/>
              </a:ext>
            </a:extLst>
          </p:cNvPr>
          <p:cNvPicPr>
            <a:picLocks noChangeAspect="1"/>
          </p:cNvPicPr>
          <p:nvPr/>
        </p:nvPicPr>
        <p:blipFill>
          <a:blip r:embed="rId3"/>
          <a:stretch>
            <a:fillRect/>
          </a:stretch>
        </p:blipFill>
        <p:spPr>
          <a:xfrm>
            <a:off x="1313916" y="3604419"/>
            <a:ext cx="4562605" cy="2362200"/>
          </a:xfrm>
          <a:prstGeom prst="rect">
            <a:avLst/>
          </a:prstGeom>
        </p:spPr>
      </p:pic>
    </p:spTree>
    <p:extLst>
      <p:ext uri="{BB962C8B-B14F-4D97-AF65-F5344CB8AC3E}">
        <p14:creationId xmlns:p14="http://schemas.microsoft.com/office/powerpoint/2010/main" val="232973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A8AC-8B64-D467-0A1E-FD2C436991BF}"/>
              </a:ext>
            </a:extLst>
          </p:cNvPr>
          <p:cNvSpPr>
            <a:spLocks noGrp="1"/>
          </p:cNvSpPr>
          <p:nvPr>
            <p:ph type="title"/>
          </p:nvPr>
        </p:nvSpPr>
        <p:spPr>
          <a:xfrm>
            <a:off x="913795" y="294968"/>
            <a:ext cx="10353762" cy="727587"/>
          </a:xfrm>
        </p:spPr>
        <p:txBody>
          <a:bodyPr>
            <a:normAutofit/>
          </a:bodyPr>
          <a:lstStyle/>
          <a:p>
            <a:r>
              <a:rPr lang="en-IN" sz="2400" dirty="0"/>
              <a:t>Key findings</a:t>
            </a:r>
          </a:p>
        </p:txBody>
      </p:sp>
      <p:sp>
        <p:nvSpPr>
          <p:cNvPr id="3" name="Content Placeholder 2">
            <a:extLst>
              <a:ext uri="{FF2B5EF4-FFF2-40B4-BE49-F238E27FC236}">
                <a16:creationId xmlns:a16="http://schemas.microsoft.com/office/drawing/2014/main" id="{FE3508AA-2DF5-2FD7-AB31-34F5EA1A1D12}"/>
              </a:ext>
            </a:extLst>
          </p:cNvPr>
          <p:cNvSpPr>
            <a:spLocks noGrp="1"/>
          </p:cNvSpPr>
          <p:nvPr>
            <p:ph idx="1"/>
          </p:nvPr>
        </p:nvSpPr>
        <p:spPr>
          <a:xfrm>
            <a:off x="913795" y="1022555"/>
            <a:ext cx="10353762" cy="5540477"/>
          </a:xfrm>
        </p:spPr>
        <p:txBody>
          <a:bodyPr>
            <a:normAutofit fontScale="92500" lnSpcReduction="10000"/>
          </a:bodyPr>
          <a:lstStyle/>
          <a:p>
            <a:pPr marL="457200" indent="-457200">
              <a:buFont typeface="+mj-lt"/>
              <a:buAutoNum type="arabicPeriod"/>
            </a:pPr>
            <a:r>
              <a:rPr lang="en-US" sz="1900" dirty="0"/>
              <a:t>Branch “B” had the growth rate 0.005 which exhibited the highest sales growth over time.</a:t>
            </a:r>
          </a:p>
          <a:p>
            <a:pPr marL="457200" indent="-457200">
              <a:buFont typeface="+mj-lt"/>
              <a:buAutoNum type="arabicPeriod"/>
            </a:pPr>
            <a:r>
              <a:rPr lang="en-US" sz="1900" dirty="0"/>
              <a:t>The “Health and Beauty” product line generated highest sales profit margin for Branch “A” ,  the “Home and Lifestyle” product line generated highest sales profit margin for branch “C” and the “Food and Beverages” product line generated highest profit margin in branch “B”. </a:t>
            </a:r>
          </a:p>
          <a:p>
            <a:pPr marL="457200" indent="-457200">
              <a:buFont typeface="+mj-lt"/>
              <a:buAutoNum type="arabicPeriod"/>
            </a:pPr>
            <a:r>
              <a:rPr lang="en-US" sz="1900" dirty="0"/>
              <a:t>Customers were segmented into 3 tiers – High , Medium and Low spenders based on the total sales amount.</a:t>
            </a:r>
          </a:p>
          <a:p>
            <a:pPr marL="457200" indent="-457200">
              <a:buFont typeface="+mj-lt"/>
              <a:buAutoNum type="arabicPeriod"/>
            </a:pPr>
            <a:r>
              <a:rPr lang="en-US" sz="1900" dirty="0"/>
              <a:t>High Spenders customer segment spends average 24476.2 of total sales amount, while Medium Spenders customer segment spends 21398.6 and Low Spenders customer segment spends 18983.4 of total sales amount. </a:t>
            </a:r>
          </a:p>
          <a:p>
            <a:pPr marL="457200" indent="-457200">
              <a:buFont typeface="+mj-lt"/>
              <a:buAutoNum type="arabicPeriod"/>
            </a:pPr>
            <a:r>
              <a:rPr lang="en-US" sz="1900" dirty="0"/>
              <a:t>Some transaction showed extreme sales values as compared to the average sales , indicating possible errors and fraud.</a:t>
            </a:r>
          </a:p>
          <a:p>
            <a:pPr marL="457200" indent="-457200">
              <a:buFont typeface="+mj-lt"/>
              <a:buAutoNum type="arabicPeriod"/>
            </a:pPr>
            <a:r>
              <a:rPr lang="en-US" sz="1900" dirty="0"/>
              <a:t>E-wallet and Cash were most preferred payment methods.</a:t>
            </a:r>
          </a:p>
          <a:p>
            <a:pPr marL="457200" indent="-457200">
              <a:buFont typeface="+mj-lt"/>
              <a:buAutoNum type="arabicPeriod"/>
            </a:pPr>
            <a:r>
              <a:rPr lang="en-US" sz="1900" dirty="0"/>
              <a:t>E-wallet payment method was ranked first in most popular payment method as 113 and 126 numbers of transaction were done in  Mandalay and </a:t>
            </a:r>
            <a:r>
              <a:rPr lang="en-US" sz="1900" dirty="0" err="1"/>
              <a:t>Yongon</a:t>
            </a:r>
            <a:r>
              <a:rPr lang="en-US" sz="1900" dirty="0"/>
              <a:t> city.  Cash payment method  has 124 number of transaction which is also popular payment method in Naypyitaw city.</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5418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EFC54-8A20-7F6A-E083-BA1C581AE9C3}"/>
              </a:ext>
            </a:extLst>
          </p:cNvPr>
          <p:cNvSpPr>
            <a:spLocks noGrp="1"/>
          </p:cNvSpPr>
          <p:nvPr>
            <p:ph idx="4294967295"/>
          </p:nvPr>
        </p:nvSpPr>
        <p:spPr>
          <a:xfrm>
            <a:off x="919162" y="1081087"/>
            <a:ext cx="10353675" cy="5231223"/>
          </a:xfrm>
        </p:spPr>
        <p:txBody>
          <a:bodyPr>
            <a:normAutofit/>
          </a:bodyPr>
          <a:lstStyle/>
          <a:p>
            <a:pPr marL="342900" indent="-342900">
              <a:buFont typeface="+mj-lt"/>
              <a:buAutoNum type="arabicPeriod" startAt="8"/>
            </a:pPr>
            <a:r>
              <a:rPr lang="en-IN" sz="1800" dirty="0"/>
              <a:t>The monthly sales distribution shows that females  contributed more to sales revenue   compared </a:t>
            </a:r>
            <a:r>
              <a:rPr lang="en-IN" sz="1800"/>
              <a:t>to males </a:t>
            </a:r>
            <a:r>
              <a:rPr lang="en-IN" sz="1800" dirty="0"/>
              <a:t>in specific month. </a:t>
            </a:r>
          </a:p>
          <a:p>
            <a:pPr marL="342900" indent="-342900">
              <a:buFont typeface="+mj-lt"/>
              <a:buAutoNum type="arabicPeriod" startAt="9"/>
            </a:pPr>
            <a:r>
              <a:rPr lang="en-IN" sz="1800" dirty="0"/>
              <a:t>Females generated 59138.8 , 56335.5 and 52408.3 sales revenue while males generated 57152.8 , 40883.8 and 57047.1 sales revenue over the months.  It indicates that the sales revenue from female customers was decreasing over the time.</a:t>
            </a:r>
          </a:p>
          <a:p>
            <a:pPr marL="342900" indent="-342900">
              <a:buFont typeface="+mj-lt"/>
              <a:buAutoNum type="arabicPeriod" startAt="10"/>
            </a:pPr>
            <a:r>
              <a:rPr lang="en-IN" sz="1800" dirty="0"/>
              <a:t> The “Food and Beverages” product line was preferred by  Member customer type whereas “Electronic Accessories” and “Fashion Accessories” were favoured by Normal customers.</a:t>
            </a:r>
          </a:p>
          <a:p>
            <a:pPr marL="342900" indent="-342900">
              <a:buFont typeface="+mj-lt"/>
              <a:buAutoNum type="arabicPeriod" startAt="11"/>
            </a:pPr>
            <a:r>
              <a:rPr lang="en-IN" sz="1800" dirty="0"/>
              <a:t> A significant percentage (i.e. 98.5 %) of customers made repeat purchases within 30 days , indicating strong customer loyalty behaviour. </a:t>
            </a:r>
          </a:p>
          <a:p>
            <a:pPr marL="342900" indent="-342900">
              <a:buAutoNum type="arabicPeriod" startAt="12"/>
            </a:pPr>
            <a:r>
              <a:rPr lang="en-IN" sz="1800" dirty="0"/>
              <a:t>Customers with IDs 8,3,2,15 and 1 were the top 5 customers who contributed large portion of total revenue, highlighting the importance of high value customers. </a:t>
            </a:r>
          </a:p>
          <a:p>
            <a:pPr marL="342900" indent="-342900">
              <a:buAutoNum type="arabicPeriod" startAt="12"/>
            </a:pPr>
            <a:r>
              <a:rPr lang="en-IN" sz="1800" dirty="0"/>
              <a:t>Day 7 recorded the highest sales with 56120 while Day 2 had lowest sales of  37899 of the week.</a:t>
            </a:r>
          </a:p>
          <a:p>
            <a:pPr marL="0" indent="0">
              <a:buNone/>
            </a:pPr>
            <a:endParaRPr lang="en-IN" dirty="0"/>
          </a:p>
        </p:txBody>
      </p:sp>
    </p:spTree>
    <p:extLst>
      <p:ext uri="{BB962C8B-B14F-4D97-AF65-F5344CB8AC3E}">
        <p14:creationId xmlns:p14="http://schemas.microsoft.com/office/powerpoint/2010/main" val="347778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EC42-E280-1E86-04B5-B58366FA20C6}"/>
              </a:ext>
            </a:extLst>
          </p:cNvPr>
          <p:cNvSpPr>
            <a:spLocks noGrp="1"/>
          </p:cNvSpPr>
          <p:nvPr>
            <p:ph type="title"/>
          </p:nvPr>
        </p:nvSpPr>
        <p:spPr>
          <a:xfrm>
            <a:off x="913795" y="363793"/>
            <a:ext cx="10353761" cy="1111046"/>
          </a:xfrm>
        </p:spPr>
        <p:txBody>
          <a:bodyPr>
            <a:normAutofit/>
          </a:bodyPr>
          <a:lstStyle/>
          <a:p>
            <a:r>
              <a:rPr lang="en-IN" sz="2400" dirty="0"/>
              <a:t>Business insights</a:t>
            </a:r>
          </a:p>
        </p:txBody>
      </p:sp>
      <p:sp>
        <p:nvSpPr>
          <p:cNvPr id="3" name="Content Placeholder 2">
            <a:extLst>
              <a:ext uri="{FF2B5EF4-FFF2-40B4-BE49-F238E27FC236}">
                <a16:creationId xmlns:a16="http://schemas.microsoft.com/office/drawing/2014/main" id="{98749B6F-3FDD-FE9D-1952-04145AF26F7F}"/>
              </a:ext>
            </a:extLst>
          </p:cNvPr>
          <p:cNvSpPr>
            <a:spLocks noGrp="1"/>
          </p:cNvSpPr>
          <p:nvPr>
            <p:ph idx="1"/>
          </p:nvPr>
        </p:nvSpPr>
        <p:spPr>
          <a:xfrm>
            <a:off x="913795" y="1474839"/>
            <a:ext cx="10353762" cy="4650658"/>
          </a:xfrm>
        </p:spPr>
        <p:txBody>
          <a:bodyPr>
            <a:normAutofit/>
          </a:bodyPr>
          <a:lstStyle/>
          <a:p>
            <a:r>
              <a:rPr lang="en-IN" dirty="0"/>
              <a:t>Focus on Branch “B” for expansion and investments.</a:t>
            </a:r>
          </a:p>
          <a:p>
            <a:r>
              <a:rPr lang="en-IN" dirty="0"/>
              <a:t>Promote product line “Health and Beauty” , “Home and Lifestyle” and “Food and Beverages”  ensuring competitive prices. </a:t>
            </a:r>
          </a:p>
          <a:p>
            <a:r>
              <a:rPr lang="en-IN" dirty="0"/>
              <a:t>Implement loyalty programs for High spending customer segment to boost retention. </a:t>
            </a:r>
          </a:p>
          <a:p>
            <a:r>
              <a:rPr lang="en-IN" dirty="0"/>
              <a:t>Investigate anomalies in transactions to prevent errors, fraud and revenue leakage.</a:t>
            </a:r>
          </a:p>
          <a:p>
            <a:r>
              <a:rPr lang="en-IN" dirty="0"/>
              <a:t>Promote E-wallet and Cash payment method to make checkout smoother.</a:t>
            </a:r>
          </a:p>
          <a:p>
            <a:r>
              <a:rPr lang="en-IN" dirty="0"/>
              <a:t>Improve marketing strategies for males as they generate fewer revenue as compare to female and also engage  females by giving offers in relative products.</a:t>
            </a:r>
          </a:p>
          <a:p>
            <a:r>
              <a:rPr lang="en-IN" dirty="0"/>
              <a:t>Run promotional campaigns on High sales days (weekend day) to maximize revenue.</a:t>
            </a:r>
          </a:p>
          <a:p>
            <a:r>
              <a:rPr lang="en-IN" dirty="0"/>
              <a:t>Analyse seasonal trends to improve forecasting and sales planning.</a:t>
            </a:r>
          </a:p>
          <a:p>
            <a:endParaRPr lang="en-IN" dirty="0"/>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1381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BAA6-6488-57EB-3C85-17587BF2D12C}"/>
              </a:ext>
            </a:extLst>
          </p:cNvPr>
          <p:cNvSpPr>
            <a:spLocks noGrp="1"/>
          </p:cNvSpPr>
          <p:nvPr>
            <p:ph type="title"/>
          </p:nvPr>
        </p:nvSpPr>
        <p:spPr/>
        <p:txBody>
          <a:bodyPr>
            <a:normAutofit/>
          </a:bodyPr>
          <a:lstStyle/>
          <a:p>
            <a:r>
              <a:rPr lang="en-IN" sz="2400" dirty="0"/>
              <a:t>Recommendation</a:t>
            </a:r>
          </a:p>
        </p:txBody>
      </p:sp>
      <p:sp>
        <p:nvSpPr>
          <p:cNvPr id="3" name="Content Placeholder 2">
            <a:extLst>
              <a:ext uri="{FF2B5EF4-FFF2-40B4-BE49-F238E27FC236}">
                <a16:creationId xmlns:a16="http://schemas.microsoft.com/office/drawing/2014/main" id="{4D83FFE6-0DB2-6677-410F-D9A360009D19}"/>
              </a:ext>
            </a:extLst>
          </p:cNvPr>
          <p:cNvSpPr>
            <a:spLocks noGrp="1"/>
          </p:cNvSpPr>
          <p:nvPr>
            <p:ph idx="1"/>
          </p:nvPr>
        </p:nvSpPr>
        <p:spPr/>
        <p:txBody>
          <a:bodyPr/>
          <a:lstStyle/>
          <a:p>
            <a:pPr marL="0" indent="0">
              <a:buNone/>
            </a:pPr>
            <a:r>
              <a:rPr lang="en-IN" dirty="0"/>
              <a:t>Expand operations in high growth branches.</a:t>
            </a:r>
          </a:p>
          <a:p>
            <a:pPr marL="0" indent="0">
              <a:buNone/>
            </a:pPr>
            <a:r>
              <a:rPr lang="en-IN" dirty="0"/>
              <a:t>Focus on profitable product lines for promotions.</a:t>
            </a:r>
          </a:p>
          <a:p>
            <a:pPr marL="0" indent="0">
              <a:buNone/>
            </a:pPr>
            <a:r>
              <a:rPr lang="en-IN" dirty="0"/>
              <a:t>Implement targeted discounts for high and medium spenders.</a:t>
            </a:r>
          </a:p>
          <a:p>
            <a:pPr marL="0" indent="0">
              <a:buNone/>
            </a:pPr>
            <a:r>
              <a:rPr lang="en-IN" dirty="0"/>
              <a:t>Investigate and address anomalies in sales transaction.</a:t>
            </a:r>
          </a:p>
          <a:p>
            <a:pPr marL="0" indent="0">
              <a:buNone/>
            </a:pPr>
            <a:r>
              <a:rPr lang="en-IN" dirty="0"/>
              <a:t>Motivate customers to use preferred payment option.</a:t>
            </a:r>
          </a:p>
          <a:p>
            <a:pPr marL="0" indent="0">
              <a:buNone/>
            </a:pPr>
            <a:r>
              <a:rPr lang="en-IN" dirty="0"/>
              <a:t>Boost customer participation in reward programs.</a:t>
            </a:r>
          </a:p>
          <a:p>
            <a:pPr marL="0" indent="0">
              <a:buNone/>
            </a:pPr>
            <a:r>
              <a:rPr lang="en-IN" dirty="0"/>
              <a:t>Promote discounts and offering based on high sales days.</a:t>
            </a:r>
          </a:p>
          <a:p>
            <a:pPr marL="0" indent="0">
              <a:buNone/>
            </a:pPr>
            <a:endParaRPr lang="en-IN" dirty="0"/>
          </a:p>
        </p:txBody>
      </p:sp>
    </p:spTree>
    <p:extLst>
      <p:ext uri="{BB962C8B-B14F-4D97-AF65-F5344CB8AC3E}">
        <p14:creationId xmlns:p14="http://schemas.microsoft.com/office/powerpoint/2010/main" val="10114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1D22-6815-78A1-AA57-36E8360BA444}"/>
              </a:ext>
            </a:extLst>
          </p:cNvPr>
          <p:cNvSpPr>
            <a:spLocks noGrp="1"/>
          </p:cNvSpPr>
          <p:nvPr>
            <p:ph type="title"/>
          </p:nvPr>
        </p:nvSpPr>
        <p:spPr>
          <a:xfrm>
            <a:off x="913795" y="609601"/>
            <a:ext cx="10275315" cy="540774"/>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CC16D09-26CE-588B-A93C-B95FAD51E963}"/>
              </a:ext>
            </a:extLst>
          </p:cNvPr>
          <p:cNvSpPr>
            <a:spLocks noGrp="1"/>
          </p:cNvSpPr>
          <p:nvPr>
            <p:ph idx="1"/>
          </p:nvPr>
        </p:nvSpPr>
        <p:spPr>
          <a:xfrm>
            <a:off x="913795" y="1071716"/>
            <a:ext cx="10353762" cy="4719484"/>
          </a:xfrm>
        </p:spPr>
        <p:txBody>
          <a:bodyPr/>
          <a:lstStyle/>
          <a:p>
            <a:pPr marL="0" indent="0" algn="ctr">
              <a:buNone/>
            </a:pPr>
            <a:r>
              <a:rPr lang="en-IN" sz="2800" b="1" dirty="0">
                <a:latin typeface="+mj-lt"/>
              </a:rPr>
              <a:t>Explanation video link</a:t>
            </a:r>
          </a:p>
          <a:p>
            <a:pPr marL="0" indent="0">
              <a:buNone/>
            </a:pPr>
            <a:endParaRPr lang="en-IN" dirty="0"/>
          </a:p>
          <a:p>
            <a:pPr marL="0" indent="0">
              <a:buNone/>
            </a:pPr>
            <a:endParaRPr lang="en-IN" dirty="0"/>
          </a:p>
          <a:p>
            <a:pPr marL="0" indent="0">
              <a:buNone/>
            </a:pPr>
            <a:r>
              <a:rPr lang="en-IN" dirty="0">
                <a:hlinkClick r:id="rId2"/>
              </a:rPr>
              <a:t>https://drive.google.com/file/d/1qrwd5OKt_TNcgUqeGOMtkfNSNlNuOIwS/view?usp=sharing</a:t>
            </a:r>
            <a:endParaRPr lang="en-IN" dirty="0"/>
          </a:p>
          <a:p>
            <a:pPr marL="0" indent="0">
              <a:buNone/>
            </a:pPr>
            <a:endParaRPr lang="en-IN" dirty="0"/>
          </a:p>
          <a:p>
            <a:pPr marL="0" indent="0">
              <a:buNone/>
            </a:pPr>
            <a:endParaRPr lang="en-IN" dirty="0"/>
          </a:p>
          <a:p>
            <a:pPr marL="0" indent="0">
              <a:buNone/>
            </a:pPr>
            <a:endParaRPr lang="en-IN" dirty="0"/>
          </a:p>
          <a:p>
            <a:pPr marL="0" indent="0" algn="r">
              <a:buNone/>
            </a:pPr>
            <a:r>
              <a:rPr lang="en-IN" sz="1800" dirty="0"/>
              <a:t>Presented by : Kavya </a:t>
            </a:r>
            <a:r>
              <a:rPr lang="en-IN" sz="1800" dirty="0" err="1"/>
              <a:t>Chakradhari</a:t>
            </a:r>
            <a:endParaRPr lang="en-IN" sz="1800" dirty="0"/>
          </a:p>
        </p:txBody>
      </p:sp>
    </p:spTree>
    <p:extLst>
      <p:ext uri="{BB962C8B-B14F-4D97-AF65-F5344CB8AC3E}">
        <p14:creationId xmlns:p14="http://schemas.microsoft.com/office/powerpoint/2010/main" val="306762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8473-1C2F-4C69-5293-5EC6A2BAB080}"/>
              </a:ext>
            </a:extLst>
          </p:cNvPr>
          <p:cNvSpPr>
            <a:spLocks noGrp="1"/>
          </p:cNvSpPr>
          <p:nvPr>
            <p:ph type="title" idx="4294967295"/>
          </p:nvPr>
        </p:nvSpPr>
        <p:spPr>
          <a:xfrm>
            <a:off x="757083" y="2330245"/>
            <a:ext cx="10353675" cy="1325563"/>
          </a:xfrm>
        </p:spPr>
        <p:txBody>
          <a:bodyPr/>
          <a:lstStyle/>
          <a:p>
            <a:r>
              <a:rPr lang="en-IN" dirty="0"/>
              <a:t>Thank you !</a:t>
            </a:r>
            <a:br>
              <a:rPr lang="en-IN" dirty="0"/>
            </a:br>
            <a:endParaRPr lang="en-IN" dirty="0"/>
          </a:p>
        </p:txBody>
      </p:sp>
    </p:spTree>
    <p:extLst>
      <p:ext uri="{BB962C8B-B14F-4D97-AF65-F5344CB8AC3E}">
        <p14:creationId xmlns:p14="http://schemas.microsoft.com/office/powerpoint/2010/main" val="111051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1898-4B24-B4B9-0B21-E4CAC3395DD0}"/>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2174FF8F-313F-F55A-8167-25A872BB9CC4}"/>
              </a:ext>
            </a:extLst>
          </p:cNvPr>
          <p:cNvSpPr>
            <a:spLocks noGrp="1"/>
          </p:cNvSpPr>
          <p:nvPr>
            <p:ph idx="1"/>
          </p:nvPr>
        </p:nvSpPr>
        <p:spPr>
          <a:xfrm>
            <a:off x="913795" y="1935921"/>
            <a:ext cx="10353762" cy="4002763"/>
          </a:xfrm>
        </p:spPr>
        <p:txBody>
          <a:bodyPr>
            <a:normAutofit fontScale="92500" lnSpcReduction="20000"/>
          </a:bodyPr>
          <a:lstStyle/>
          <a:p>
            <a:pPr marL="0" indent="0">
              <a:buNone/>
            </a:pPr>
            <a:r>
              <a:rPr lang="en-US" dirty="0"/>
              <a:t>Walmart wants to optimize its sales strategies by analyzing historical transaction data across branches, customer types, payment methods, and product lines. To achieve this, advanced MySQL queries have been employed to answer challenging business questions related to sales performance, customer segmentation, and product trends.</a:t>
            </a:r>
          </a:p>
          <a:p>
            <a:pPr marL="0" indent="0">
              <a:buNone/>
            </a:pPr>
            <a:endParaRPr lang="en-US" dirty="0"/>
          </a:p>
          <a:p>
            <a:pPr marL="0" indent="0">
              <a:buNone/>
            </a:pPr>
            <a:r>
              <a:rPr lang="en-US" dirty="0"/>
              <a:t>The dataset contains detailed transaction data, including customer demographics, product lines, sales figures, and payment methods. This project used advanced SQL techniques to uncover actionable insights into sales performance, customer behavior, and operational efficiencies.</a:t>
            </a:r>
          </a:p>
          <a:p>
            <a:pPr marL="0" indent="0">
              <a:buNone/>
            </a:pPr>
            <a:endParaRPr lang="en-US" dirty="0"/>
          </a:p>
          <a:p>
            <a:pPr marL="0" indent="0">
              <a:buNone/>
            </a:pPr>
            <a:r>
              <a:rPr lang="en-US" dirty="0"/>
              <a:t>Dataset : </a:t>
            </a:r>
            <a:r>
              <a:rPr lang="en-US" dirty="0">
                <a:hlinkClick r:id="rId2" action="ppaction://hlinkfile"/>
              </a:rPr>
              <a:t>Walmartsales.csv</a:t>
            </a:r>
            <a:endParaRPr lang="en-US" dirty="0"/>
          </a:p>
          <a:p>
            <a:pPr marL="0" indent="0">
              <a:buNone/>
            </a:pPr>
            <a:endParaRPr lang="en-IN" dirty="0"/>
          </a:p>
        </p:txBody>
      </p:sp>
    </p:spTree>
    <p:extLst>
      <p:ext uri="{BB962C8B-B14F-4D97-AF65-F5344CB8AC3E}">
        <p14:creationId xmlns:p14="http://schemas.microsoft.com/office/powerpoint/2010/main" val="302026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2DF4-B2BD-464A-C788-49F677B55D09}"/>
              </a:ext>
            </a:extLst>
          </p:cNvPr>
          <p:cNvSpPr>
            <a:spLocks noGrp="1"/>
          </p:cNvSpPr>
          <p:nvPr>
            <p:ph type="title"/>
          </p:nvPr>
        </p:nvSpPr>
        <p:spPr>
          <a:xfrm>
            <a:off x="838200" y="365125"/>
            <a:ext cx="10515600" cy="755751"/>
          </a:xfrm>
        </p:spPr>
        <p:txBody>
          <a:bodyPr>
            <a:noAutofit/>
          </a:bodyPr>
          <a:lstStyle/>
          <a:p>
            <a:r>
              <a:rPr lang="en-US" sz="2400" dirty="0"/>
              <a:t>Task 1: Identifying the Top Branch by Sales Growth Rate</a:t>
            </a:r>
            <a:endParaRPr lang="en-IN" sz="2400" dirty="0"/>
          </a:p>
        </p:txBody>
      </p:sp>
      <p:sp>
        <p:nvSpPr>
          <p:cNvPr id="3" name="Content Placeholder 2">
            <a:extLst>
              <a:ext uri="{FF2B5EF4-FFF2-40B4-BE49-F238E27FC236}">
                <a16:creationId xmlns:a16="http://schemas.microsoft.com/office/drawing/2014/main" id="{3CC60152-FDA3-0C86-0115-7637BDA42B92}"/>
              </a:ext>
            </a:extLst>
          </p:cNvPr>
          <p:cNvSpPr>
            <a:spLocks noGrp="1"/>
          </p:cNvSpPr>
          <p:nvPr>
            <p:ph idx="1"/>
          </p:nvPr>
        </p:nvSpPr>
        <p:spPr>
          <a:xfrm>
            <a:off x="838200" y="1229032"/>
            <a:ext cx="10515600" cy="4975124"/>
          </a:xfrm>
        </p:spPr>
        <p:txBody>
          <a:bodyPr>
            <a:normAutofit/>
          </a:bodyPr>
          <a:lstStyle/>
          <a:p>
            <a:pPr marL="0" indent="0">
              <a:buNone/>
            </a:pPr>
            <a:r>
              <a:rPr lang="en-US" sz="1400" dirty="0"/>
              <a:t>create view Growth_Rate as</a:t>
            </a:r>
          </a:p>
          <a:p>
            <a:pPr marL="0" indent="0">
              <a:buNone/>
            </a:pPr>
            <a:r>
              <a:rPr lang="en-US" sz="1400" dirty="0"/>
              <a:t> select Branch, month(Date) as Month , sum(Total) as monthlysales ,</a:t>
            </a:r>
          </a:p>
          <a:p>
            <a:pPr marL="0" indent="0">
              <a:buNone/>
            </a:pPr>
            <a:r>
              <a:rPr lang="en-US" sz="1400" dirty="0"/>
              <a:t>	   lag(sum(Total)) over (partition by Branch order by month(Date)) as previous_monthsales ,</a:t>
            </a:r>
          </a:p>
          <a:p>
            <a:pPr marL="0" indent="0">
              <a:buNone/>
            </a:pPr>
            <a:r>
              <a:rPr lang="en-US" sz="1400" dirty="0"/>
              <a:t>	     ( sum(Total) - lag(sum(Total)) over (partition by Branch order by month(Date)) ) /</a:t>
            </a:r>
          </a:p>
          <a:p>
            <a:pPr marL="0" indent="0">
              <a:buNone/>
            </a:pPr>
            <a:r>
              <a:rPr lang="en-US" sz="1400" dirty="0"/>
              <a:t>			  lag(sum(Total)) over (partition by Branch order by month(Date)) </a:t>
            </a:r>
          </a:p>
          <a:p>
            <a:pPr marL="0" indent="0">
              <a:buNone/>
            </a:pPr>
            <a:r>
              <a:rPr lang="en-US" sz="1400" dirty="0"/>
              <a:t>		as growth_rate  from walmartsales</a:t>
            </a:r>
          </a:p>
          <a:p>
            <a:pPr marL="0" indent="0">
              <a:buNone/>
            </a:pPr>
            <a:r>
              <a:rPr lang="en-US" sz="1400" dirty="0"/>
              <a:t>group by Branch , Month ; </a:t>
            </a:r>
          </a:p>
          <a:p>
            <a:pPr marL="0" indent="0">
              <a:buNone/>
            </a:pPr>
            <a:endParaRPr lang="en-US" sz="1400" dirty="0"/>
          </a:p>
          <a:p>
            <a:pPr marL="0" indent="0">
              <a:buNone/>
            </a:pPr>
            <a:r>
              <a:rPr lang="en-US" sz="1400" dirty="0"/>
              <a:t>select Branch , max(growth_rate) as highest_sales_growth</a:t>
            </a:r>
          </a:p>
          <a:p>
            <a:pPr marL="0" indent="0">
              <a:buNone/>
            </a:pPr>
            <a:r>
              <a:rPr lang="en-US" sz="1400" dirty="0"/>
              <a:t>from Growth_Rate</a:t>
            </a:r>
          </a:p>
          <a:p>
            <a:pPr marL="0" indent="0">
              <a:buNone/>
            </a:pPr>
            <a:r>
              <a:rPr lang="en-US" sz="1400" dirty="0"/>
              <a:t>group by Branch</a:t>
            </a:r>
          </a:p>
          <a:p>
            <a:pPr marL="0" indent="0">
              <a:buNone/>
            </a:pPr>
            <a:r>
              <a:rPr lang="en-US" sz="1400" dirty="0"/>
              <a:t> order by highest_sales_growth ;</a:t>
            </a:r>
            <a:endParaRPr lang="en-IN" sz="1400" dirty="0"/>
          </a:p>
        </p:txBody>
      </p:sp>
      <p:pic>
        <p:nvPicPr>
          <p:cNvPr id="5" name="Picture 4">
            <a:extLst>
              <a:ext uri="{FF2B5EF4-FFF2-40B4-BE49-F238E27FC236}">
                <a16:creationId xmlns:a16="http://schemas.microsoft.com/office/drawing/2014/main" id="{DB73D934-CB11-F001-E71C-F83D595A7113}"/>
              </a:ext>
            </a:extLst>
          </p:cNvPr>
          <p:cNvPicPr>
            <a:picLocks noChangeAspect="1"/>
          </p:cNvPicPr>
          <p:nvPr/>
        </p:nvPicPr>
        <p:blipFill>
          <a:blip r:embed="rId2"/>
          <a:stretch>
            <a:fillRect/>
          </a:stretch>
        </p:blipFill>
        <p:spPr>
          <a:xfrm>
            <a:off x="8611828" y="3239106"/>
            <a:ext cx="3480619" cy="1578006"/>
          </a:xfrm>
          <a:prstGeom prst="rect">
            <a:avLst/>
          </a:prstGeom>
        </p:spPr>
      </p:pic>
      <p:pic>
        <p:nvPicPr>
          <p:cNvPr id="7" name="Picture 6">
            <a:extLst>
              <a:ext uri="{FF2B5EF4-FFF2-40B4-BE49-F238E27FC236}">
                <a16:creationId xmlns:a16="http://schemas.microsoft.com/office/drawing/2014/main" id="{2DF94ED7-A7F6-7C1B-8C9E-03542F3FD05A}"/>
              </a:ext>
            </a:extLst>
          </p:cNvPr>
          <p:cNvPicPr>
            <a:picLocks noChangeAspect="1"/>
          </p:cNvPicPr>
          <p:nvPr/>
        </p:nvPicPr>
        <p:blipFill>
          <a:blip r:embed="rId3"/>
          <a:stretch>
            <a:fillRect/>
          </a:stretch>
        </p:blipFill>
        <p:spPr>
          <a:xfrm>
            <a:off x="8611828" y="4925268"/>
            <a:ext cx="3106994" cy="1565446"/>
          </a:xfrm>
          <a:prstGeom prst="rect">
            <a:avLst/>
          </a:prstGeom>
        </p:spPr>
      </p:pic>
    </p:spTree>
    <p:extLst>
      <p:ext uri="{BB962C8B-B14F-4D97-AF65-F5344CB8AC3E}">
        <p14:creationId xmlns:p14="http://schemas.microsoft.com/office/powerpoint/2010/main" val="277007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9C63-C6E5-8AF7-5A24-D772D7B1FE20}"/>
              </a:ext>
            </a:extLst>
          </p:cNvPr>
          <p:cNvSpPr>
            <a:spLocks noGrp="1"/>
          </p:cNvSpPr>
          <p:nvPr>
            <p:ph type="title"/>
          </p:nvPr>
        </p:nvSpPr>
        <p:spPr>
          <a:xfrm>
            <a:off x="913795" y="609600"/>
            <a:ext cx="10353761" cy="884903"/>
          </a:xfrm>
        </p:spPr>
        <p:txBody>
          <a:bodyPr>
            <a:normAutofit/>
          </a:bodyPr>
          <a:lstStyle/>
          <a:p>
            <a:r>
              <a:rPr lang="en-US" sz="2400" dirty="0"/>
              <a:t>task 2   Finding the Most Profitable Product Line for Each Branch</a:t>
            </a:r>
            <a:endParaRPr lang="en-IN" sz="2400" dirty="0"/>
          </a:p>
        </p:txBody>
      </p:sp>
      <p:sp>
        <p:nvSpPr>
          <p:cNvPr id="3" name="Content Placeholder 2">
            <a:extLst>
              <a:ext uri="{FF2B5EF4-FFF2-40B4-BE49-F238E27FC236}">
                <a16:creationId xmlns:a16="http://schemas.microsoft.com/office/drawing/2014/main" id="{E9E6F6A4-987A-7AE5-C818-F55E26A92A91}"/>
              </a:ext>
            </a:extLst>
          </p:cNvPr>
          <p:cNvSpPr>
            <a:spLocks noGrp="1"/>
          </p:cNvSpPr>
          <p:nvPr>
            <p:ph idx="1"/>
          </p:nvPr>
        </p:nvSpPr>
        <p:spPr>
          <a:xfrm>
            <a:off x="913795" y="1494503"/>
            <a:ext cx="10353762" cy="4876800"/>
          </a:xfrm>
        </p:spPr>
        <p:txBody>
          <a:bodyPr>
            <a:noAutofit/>
          </a:bodyPr>
          <a:lstStyle/>
          <a:p>
            <a:pPr marL="0" indent="0">
              <a:buNone/>
            </a:pPr>
            <a:r>
              <a:rPr lang="en-IN" sz="1800" dirty="0"/>
              <a:t>with Profit_Calculation as ( </a:t>
            </a:r>
          </a:p>
          <a:p>
            <a:pPr marL="0" indent="0">
              <a:buNone/>
            </a:pPr>
            <a:r>
              <a:rPr lang="en-IN" sz="1800" dirty="0"/>
              <a:t>                  select  Branch,  Product_line, </a:t>
            </a:r>
          </a:p>
          <a:p>
            <a:pPr marL="0" indent="0">
              <a:buNone/>
            </a:pPr>
            <a:r>
              <a:rPr lang="en-IN" sz="1800" dirty="0"/>
              <a:t>	  sum(gross_income) - sum(cogs) as Profit_margin </a:t>
            </a:r>
          </a:p>
          <a:p>
            <a:pPr marL="0" indent="0">
              <a:buNone/>
            </a:pPr>
            <a:r>
              <a:rPr lang="en-IN" sz="1800" dirty="0"/>
              <a:t>                  from walmartsales</a:t>
            </a:r>
          </a:p>
          <a:p>
            <a:pPr marL="0" indent="0">
              <a:buNone/>
            </a:pPr>
            <a:r>
              <a:rPr lang="en-IN" sz="1800" dirty="0"/>
              <a:t>                  group by Branch, Product_line )</a:t>
            </a:r>
          </a:p>
          <a:p>
            <a:pPr marL="0" indent="0">
              <a:buNone/>
            </a:pPr>
            <a:r>
              <a:rPr lang="en-IN" sz="1800" dirty="0"/>
              <a:t>select pc.Branch,  pc.Product_line, pc.Profit_margin</a:t>
            </a:r>
          </a:p>
          <a:p>
            <a:pPr marL="0" indent="0">
              <a:buNone/>
            </a:pPr>
            <a:r>
              <a:rPr lang="en-IN" sz="1800" dirty="0"/>
              <a:t>from Profit_Calculation pc</a:t>
            </a:r>
          </a:p>
          <a:p>
            <a:pPr marL="0" indent="0">
              <a:buNone/>
            </a:pPr>
            <a:r>
              <a:rPr lang="en-IN" sz="1800" dirty="0"/>
              <a:t>join (   select Branch, max(Profit_margin) as Max_Profit  </a:t>
            </a:r>
          </a:p>
          <a:p>
            <a:pPr marL="0" indent="0">
              <a:buNone/>
            </a:pPr>
            <a:r>
              <a:rPr lang="en-IN" sz="1800" dirty="0"/>
              <a:t>        from Profit_Calculation</a:t>
            </a:r>
          </a:p>
          <a:p>
            <a:pPr marL="0" indent="0">
              <a:buNone/>
            </a:pPr>
            <a:r>
              <a:rPr lang="en-IN" sz="1800" dirty="0"/>
              <a:t>        group by Branch) mp</a:t>
            </a:r>
          </a:p>
          <a:p>
            <a:pPr marL="0" indent="0">
              <a:buNone/>
            </a:pPr>
            <a:r>
              <a:rPr lang="en-IN" sz="1800" dirty="0"/>
              <a:t>on pc.Branch = mp.Branch and pc.Profit_margin = mp.Max_Profit;</a:t>
            </a:r>
          </a:p>
        </p:txBody>
      </p:sp>
      <p:pic>
        <p:nvPicPr>
          <p:cNvPr id="5" name="Picture 4">
            <a:extLst>
              <a:ext uri="{FF2B5EF4-FFF2-40B4-BE49-F238E27FC236}">
                <a16:creationId xmlns:a16="http://schemas.microsoft.com/office/drawing/2014/main" id="{97471BB2-0A62-C596-AEDE-7B6BDF7B8335}"/>
              </a:ext>
            </a:extLst>
          </p:cNvPr>
          <p:cNvPicPr>
            <a:picLocks noChangeAspect="1"/>
          </p:cNvPicPr>
          <p:nvPr/>
        </p:nvPicPr>
        <p:blipFill>
          <a:blip r:embed="rId2"/>
          <a:stretch>
            <a:fillRect/>
          </a:stretch>
        </p:blipFill>
        <p:spPr>
          <a:xfrm>
            <a:off x="7924981" y="3696220"/>
            <a:ext cx="4004129" cy="1337895"/>
          </a:xfrm>
          <a:prstGeom prst="rect">
            <a:avLst/>
          </a:prstGeom>
        </p:spPr>
      </p:pic>
    </p:spTree>
    <p:extLst>
      <p:ext uri="{BB962C8B-B14F-4D97-AF65-F5344CB8AC3E}">
        <p14:creationId xmlns:p14="http://schemas.microsoft.com/office/powerpoint/2010/main" val="49641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FD38-DEA0-BF43-78A2-65A220DAD50E}"/>
              </a:ext>
            </a:extLst>
          </p:cNvPr>
          <p:cNvSpPr>
            <a:spLocks noGrp="1"/>
          </p:cNvSpPr>
          <p:nvPr>
            <p:ph type="title"/>
          </p:nvPr>
        </p:nvSpPr>
        <p:spPr>
          <a:xfrm>
            <a:off x="838200" y="365125"/>
            <a:ext cx="10515600" cy="775417"/>
          </a:xfrm>
        </p:spPr>
        <p:txBody>
          <a:bodyPr>
            <a:normAutofit/>
          </a:bodyPr>
          <a:lstStyle/>
          <a:p>
            <a:r>
              <a:rPr lang="en-US" sz="1800" dirty="0"/>
              <a:t>Task 3: Analyzing Customer Segmentation Based on Spending</a:t>
            </a:r>
            <a:endParaRPr lang="en-IN" sz="1800" dirty="0"/>
          </a:p>
        </p:txBody>
      </p:sp>
      <p:sp>
        <p:nvSpPr>
          <p:cNvPr id="3" name="Content Placeholder 2">
            <a:extLst>
              <a:ext uri="{FF2B5EF4-FFF2-40B4-BE49-F238E27FC236}">
                <a16:creationId xmlns:a16="http://schemas.microsoft.com/office/drawing/2014/main" id="{9098B398-FEFF-B9E5-309E-D1FE067EC534}"/>
              </a:ext>
            </a:extLst>
          </p:cNvPr>
          <p:cNvSpPr>
            <a:spLocks noGrp="1"/>
          </p:cNvSpPr>
          <p:nvPr>
            <p:ph idx="1"/>
          </p:nvPr>
        </p:nvSpPr>
        <p:spPr>
          <a:xfrm>
            <a:off x="828368" y="1052052"/>
            <a:ext cx="10515600" cy="5124911"/>
          </a:xfrm>
        </p:spPr>
        <p:txBody>
          <a:bodyPr>
            <a:normAutofit fontScale="85000" lnSpcReduction="20000"/>
          </a:bodyPr>
          <a:lstStyle/>
          <a:p>
            <a:pPr marL="0" indent="0">
              <a:buNone/>
            </a:pPr>
            <a:r>
              <a:rPr lang="en-US" sz="1400" dirty="0"/>
              <a:t>create  view spending_behaviour as</a:t>
            </a:r>
          </a:p>
          <a:p>
            <a:pPr marL="0" indent="0">
              <a:buNone/>
            </a:pPr>
            <a:r>
              <a:rPr lang="en-US" sz="1400" dirty="0"/>
              <a:t> select Customer_ID , sum(Total) as </a:t>
            </a:r>
            <a:r>
              <a:rPr lang="en-US" sz="1400" dirty="0" err="1"/>
              <a:t>Total_Amount</a:t>
            </a:r>
            <a:r>
              <a:rPr lang="en-US" sz="1400" dirty="0"/>
              <a:t> </a:t>
            </a:r>
          </a:p>
          <a:p>
            <a:pPr marL="0" indent="0">
              <a:buNone/>
            </a:pPr>
            <a:r>
              <a:rPr lang="en-US" sz="1400" dirty="0"/>
              <a:t> from </a:t>
            </a:r>
            <a:r>
              <a:rPr lang="en-US" sz="1400" dirty="0" err="1"/>
              <a:t>walmartsales</a:t>
            </a:r>
            <a:endParaRPr lang="en-US" sz="1400" dirty="0"/>
          </a:p>
          <a:p>
            <a:pPr marL="0" indent="0">
              <a:buNone/>
            </a:pPr>
            <a:r>
              <a:rPr lang="en-US" sz="1400" dirty="0"/>
              <a:t>group by </a:t>
            </a:r>
            <a:r>
              <a:rPr lang="en-US" sz="1400" dirty="0" err="1"/>
              <a:t>Customer_ID</a:t>
            </a:r>
            <a:r>
              <a:rPr lang="en-US" sz="1400" dirty="0"/>
              <a:t>;</a:t>
            </a:r>
          </a:p>
          <a:p>
            <a:pPr marL="0" indent="0">
              <a:buNone/>
            </a:pPr>
            <a:endParaRPr lang="en-US" sz="1400" dirty="0"/>
          </a:p>
          <a:p>
            <a:pPr marL="0" indent="0">
              <a:buNone/>
            </a:pPr>
            <a:r>
              <a:rPr lang="en-US" sz="1400" dirty="0"/>
              <a:t>create view </a:t>
            </a:r>
            <a:r>
              <a:rPr lang="en-US" sz="1400" dirty="0" err="1"/>
              <a:t>customer_segment</a:t>
            </a:r>
            <a:r>
              <a:rPr lang="en-US" sz="1400" dirty="0"/>
              <a:t> as</a:t>
            </a:r>
          </a:p>
          <a:p>
            <a:pPr marL="0" indent="0">
              <a:buNone/>
            </a:pPr>
            <a:r>
              <a:rPr lang="en-US" sz="1400" dirty="0"/>
              <a:t>select </a:t>
            </a:r>
            <a:r>
              <a:rPr lang="en-US" sz="1400" dirty="0" err="1"/>
              <a:t>Customer_ID</a:t>
            </a:r>
            <a:r>
              <a:rPr lang="en-US" sz="1400" dirty="0"/>
              <a:t>, </a:t>
            </a:r>
            <a:r>
              <a:rPr lang="en-US" sz="1400" dirty="0" err="1"/>
              <a:t>Total_Amount</a:t>
            </a:r>
            <a:r>
              <a:rPr lang="en-US" sz="1400" dirty="0"/>
              <a:t>, </a:t>
            </a:r>
          </a:p>
          <a:p>
            <a:pPr marL="0" indent="0">
              <a:buNone/>
            </a:pPr>
            <a:r>
              <a:rPr lang="en-US" sz="1400" dirty="0"/>
              <a:t>	case</a:t>
            </a:r>
          </a:p>
          <a:p>
            <a:pPr marL="0" indent="0">
              <a:buNone/>
            </a:pPr>
            <a:r>
              <a:rPr lang="en-US" sz="1400" dirty="0"/>
              <a:t> 		when </a:t>
            </a:r>
            <a:r>
              <a:rPr lang="en-US" sz="1400" dirty="0" err="1"/>
              <a:t>Total_Amount</a:t>
            </a:r>
            <a:r>
              <a:rPr lang="en-US" sz="1400" dirty="0"/>
              <a:t>  &gt; 23000 then "High Spenders“</a:t>
            </a:r>
          </a:p>
          <a:p>
            <a:pPr marL="0" indent="0">
              <a:buNone/>
            </a:pPr>
            <a:r>
              <a:rPr lang="en-US" sz="1400" dirty="0"/>
              <a:t>		when </a:t>
            </a:r>
            <a:r>
              <a:rPr lang="en-US" sz="1400" dirty="0" err="1"/>
              <a:t>Total_Amount</a:t>
            </a:r>
            <a:r>
              <a:rPr lang="en-US" sz="1400" dirty="0"/>
              <a:t> between 20000 and 23000 then "Medium Spenders"	</a:t>
            </a:r>
          </a:p>
          <a:p>
            <a:pPr marL="0" indent="0">
              <a:buNone/>
            </a:pPr>
            <a:r>
              <a:rPr lang="en-US" sz="1400" dirty="0"/>
              <a:t>  	else "Low spenders"		</a:t>
            </a:r>
          </a:p>
          <a:p>
            <a:pPr marL="0" indent="0">
              <a:buNone/>
            </a:pPr>
            <a:r>
              <a:rPr lang="en-US" sz="1400" dirty="0"/>
              <a:t>end as </a:t>
            </a:r>
            <a:r>
              <a:rPr lang="en-US" sz="1400" dirty="0" err="1"/>
              <a:t>Customer_segment</a:t>
            </a:r>
            <a:endParaRPr lang="en-US" sz="1400" dirty="0"/>
          </a:p>
          <a:p>
            <a:pPr marL="0" indent="0">
              <a:buNone/>
            </a:pPr>
            <a:r>
              <a:rPr lang="en-US" sz="1400" dirty="0"/>
              <a:t>from </a:t>
            </a:r>
            <a:r>
              <a:rPr lang="en-US" sz="1400" dirty="0" err="1"/>
              <a:t>spending_behaviour</a:t>
            </a:r>
            <a:r>
              <a:rPr lang="en-US" sz="1400" dirty="0"/>
              <a:t>;</a:t>
            </a:r>
          </a:p>
          <a:p>
            <a:pPr marL="0" indent="0">
              <a:buNone/>
            </a:pPr>
            <a:endParaRPr lang="en-US" sz="1400" dirty="0"/>
          </a:p>
          <a:p>
            <a:pPr marL="0" indent="0">
              <a:buNone/>
            </a:pPr>
            <a:r>
              <a:rPr lang="en-US" sz="1400" dirty="0"/>
              <a:t>select </a:t>
            </a:r>
            <a:r>
              <a:rPr lang="en-US" sz="1400" dirty="0" err="1"/>
              <a:t>Customer_segment</a:t>
            </a:r>
            <a:r>
              <a:rPr lang="en-US" sz="1400" dirty="0"/>
              <a:t> , avg(</a:t>
            </a:r>
            <a:r>
              <a:rPr lang="en-US" sz="1400" dirty="0" err="1"/>
              <a:t>Total_Amount</a:t>
            </a:r>
            <a:r>
              <a:rPr lang="en-US" sz="1400" dirty="0"/>
              <a:t>) from </a:t>
            </a:r>
            <a:r>
              <a:rPr lang="en-US" sz="1400" dirty="0" err="1"/>
              <a:t>customer_segment</a:t>
            </a:r>
            <a:endParaRPr lang="en-US" sz="1400" dirty="0"/>
          </a:p>
          <a:p>
            <a:pPr marL="0" indent="0">
              <a:buNone/>
            </a:pPr>
            <a:r>
              <a:rPr lang="en-US" sz="1400" dirty="0"/>
              <a:t> group by </a:t>
            </a:r>
            <a:r>
              <a:rPr lang="en-US" sz="1400" dirty="0" err="1"/>
              <a:t>Customer_segment</a:t>
            </a:r>
            <a:r>
              <a:rPr lang="en-US" sz="1400" dirty="0"/>
              <a:t>;</a:t>
            </a:r>
            <a:endParaRPr lang="en-IN" sz="1400" dirty="0"/>
          </a:p>
        </p:txBody>
      </p:sp>
      <p:pic>
        <p:nvPicPr>
          <p:cNvPr id="7" name="Picture 6">
            <a:extLst>
              <a:ext uri="{FF2B5EF4-FFF2-40B4-BE49-F238E27FC236}">
                <a16:creationId xmlns:a16="http://schemas.microsoft.com/office/drawing/2014/main" id="{3B1E32C2-DD02-F30D-BD87-CFA9EF5202FD}"/>
              </a:ext>
            </a:extLst>
          </p:cNvPr>
          <p:cNvPicPr>
            <a:picLocks noChangeAspect="1"/>
          </p:cNvPicPr>
          <p:nvPr/>
        </p:nvPicPr>
        <p:blipFill>
          <a:blip r:embed="rId2"/>
          <a:stretch>
            <a:fillRect/>
          </a:stretch>
        </p:blipFill>
        <p:spPr>
          <a:xfrm>
            <a:off x="8327320" y="1829716"/>
            <a:ext cx="3635406" cy="3081129"/>
          </a:xfrm>
          <a:prstGeom prst="rect">
            <a:avLst/>
          </a:prstGeom>
        </p:spPr>
      </p:pic>
      <p:pic>
        <p:nvPicPr>
          <p:cNvPr id="9" name="Picture 8">
            <a:extLst>
              <a:ext uri="{FF2B5EF4-FFF2-40B4-BE49-F238E27FC236}">
                <a16:creationId xmlns:a16="http://schemas.microsoft.com/office/drawing/2014/main" id="{29D06A46-F90F-F859-48ED-6A29A36746AE}"/>
              </a:ext>
            </a:extLst>
          </p:cNvPr>
          <p:cNvPicPr>
            <a:picLocks noChangeAspect="1"/>
          </p:cNvPicPr>
          <p:nvPr/>
        </p:nvPicPr>
        <p:blipFill>
          <a:blip r:embed="rId3"/>
          <a:stretch>
            <a:fillRect/>
          </a:stretch>
        </p:blipFill>
        <p:spPr>
          <a:xfrm>
            <a:off x="8327320" y="5032403"/>
            <a:ext cx="3635405" cy="1352318"/>
          </a:xfrm>
          <a:prstGeom prst="rect">
            <a:avLst/>
          </a:prstGeom>
        </p:spPr>
      </p:pic>
    </p:spTree>
    <p:extLst>
      <p:ext uri="{BB962C8B-B14F-4D97-AF65-F5344CB8AC3E}">
        <p14:creationId xmlns:p14="http://schemas.microsoft.com/office/powerpoint/2010/main" val="364766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9961-E46E-1B29-3CB4-BAA43A439516}"/>
              </a:ext>
            </a:extLst>
          </p:cNvPr>
          <p:cNvSpPr>
            <a:spLocks noGrp="1"/>
          </p:cNvSpPr>
          <p:nvPr>
            <p:ph type="title"/>
          </p:nvPr>
        </p:nvSpPr>
        <p:spPr>
          <a:xfrm>
            <a:off x="913795" y="609600"/>
            <a:ext cx="10353761" cy="875071"/>
          </a:xfrm>
        </p:spPr>
        <p:txBody>
          <a:bodyPr>
            <a:normAutofit/>
          </a:bodyPr>
          <a:lstStyle/>
          <a:p>
            <a:r>
              <a:rPr lang="en-IN" sz="2400" dirty="0"/>
              <a:t>Task 4: Detecting Anomalies in Sales Transactions</a:t>
            </a:r>
          </a:p>
        </p:txBody>
      </p:sp>
      <p:sp>
        <p:nvSpPr>
          <p:cNvPr id="3" name="Content Placeholder 2">
            <a:extLst>
              <a:ext uri="{FF2B5EF4-FFF2-40B4-BE49-F238E27FC236}">
                <a16:creationId xmlns:a16="http://schemas.microsoft.com/office/drawing/2014/main" id="{B5AE564C-0284-5D62-229C-73E6CEFA25F2}"/>
              </a:ext>
            </a:extLst>
          </p:cNvPr>
          <p:cNvSpPr>
            <a:spLocks noGrp="1"/>
          </p:cNvSpPr>
          <p:nvPr>
            <p:ph idx="1"/>
          </p:nvPr>
        </p:nvSpPr>
        <p:spPr>
          <a:xfrm>
            <a:off x="913795" y="1484671"/>
            <a:ext cx="10353762" cy="4306529"/>
          </a:xfrm>
        </p:spPr>
        <p:txBody>
          <a:bodyPr>
            <a:normAutofit/>
          </a:bodyPr>
          <a:lstStyle/>
          <a:p>
            <a:pPr marL="0" indent="0">
              <a:buNone/>
            </a:pPr>
            <a:r>
              <a:rPr lang="en-IN" sz="1800" dirty="0"/>
              <a:t>with </a:t>
            </a:r>
            <a:r>
              <a:rPr lang="en-IN" sz="1800" dirty="0" err="1"/>
              <a:t>avg_sales</a:t>
            </a:r>
            <a:r>
              <a:rPr lang="en-IN" sz="1800" dirty="0"/>
              <a:t> as ( </a:t>
            </a:r>
          </a:p>
          <a:p>
            <a:pPr marL="0" indent="0">
              <a:buNone/>
            </a:pPr>
            <a:r>
              <a:rPr lang="en-IN" sz="1800" dirty="0"/>
              <a:t>	  select </a:t>
            </a:r>
            <a:r>
              <a:rPr lang="en-IN" sz="1800" dirty="0" err="1"/>
              <a:t>Product_line</a:t>
            </a:r>
            <a:r>
              <a:rPr lang="en-IN" sz="1800" dirty="0"/>
              <a:t>, </a:t>
            </a:r>
            <a:r>
              <a:rPr lang="en-IN" sz="1800" dirty="0" err="1"/>
              <a:t>avg</a:t>
            </a:r>
            <a:r>
              <a:rPr lang="en-IN" sz="1800" dirty="0"/>
              <a:t>(Total) as </a:t>
            </a:r>
            <a:r>
              <a:rPr lang="en-IN" sz="1800" dirty="0" err="1"/>
              <a:t>Avg_Sales</a:t>
            </a:r>
            <a:endParaRPr lang="en-IN" sz="1800" dirty="0"/>
          </a:p>
          <a:p>
            <a:pPr marL="0" indent="0">
              <a:buNone/>
            </a:pPr>
            <a:r>
              <a:rPr lang="en-IN" sz="1800" dirty="0"/>
              <a:t>                    from walmartsales </a:t>
            </a:r>
          </a:p>
          <a:p>
            <a:pPr marL="0" indent="0">
              <a:buNone/>
            </a:pPr>
            <a:r>
              <a:rPr lang="en-IN" sz="1800" dirty="0"/>
              <a:t>	  group by </a:t>
            </a:r>
            <a:r>
              <a:rPr lang="en-IN" sz="1800" dirty="0" err="1"/>
              <a:t>Product_line</a:t>
            </a:r>
            <a:r>
              <a:rPr lang="en-IN" sz="1800" dirty="0"/>
              <a:t> )</a:t>
            </a:r>
          </a:p>
          <a:p>
            <a:pPr marL="0" indent="0">
              <a:buNone/>
            </a:pPr>
            <a:r>
              <a:rPr lang="en-IN" sz="1800" dirty="0"/>
              <a:t>select  </a:t>
            </a:r>
            <a:r>
              <a:rPr lang="en-IN" sz="1800" dirty="0" err="1"/>
              <a:t>w.Branch</a:t>
            </a:r>
            <a:r>
              <a:rPr lang="en-IN" sz="1800" dirty="0"/>
              <a:t>, </a:t>
            </a:r>
            <a:r>
              <a:rPr lang="en-IN" sz="1800" dirty="0" err="1"/>
              <a:t>w.Product_Line</a:t>
            </a:r>
            <a:r>
              <a:rPr lang="en-IN" sz="1800" dirty="0"/>
              <a:t>, </a:t>
            </a:r>
            <a:r>
              <a:rPr lang="en-IN" sz="1800" dirty="0" err="1"/>
              <a:t>w.Total</a:t>
            </a:r>
            <a:r>
              <a:rPr lang="en-IN" sz="1800" dirty="0"/>
              <a:t>, </a:t>
            </a:r>
            <a:r>
              <a:rPr lang="en-IN" sz="1800" dirty="0" err="1"/>
              <a:t>a.Avg_Salesfrom</a:t>
            </a:r>
            <a:r>
              <a:rPr lang="en-IN" sz="1800" dirty="0"/>
              <a:t> walmartsales w</a:t>
            </a:r>
          </a:p>
          <a:p>
            <a:pPr marL="0" indent="0">
              <a:buNone/>
            </a:pPr>
            <a:r>
              <a:rPr lang="en-IN" sz="1800" dirty="0"/>
              <a:t>join </a:t>
            </a:r>
            <a:r>
              <a:rPr lang="en-IN" sz="1800" dirty="0" err="1"/>
              <a:t>avg_sales</a:t>
            </a:r>
            <a:r>
              <a:rPr lang="en-IN" sz="1800" dirty="0"/>
              <a:t> a  on  </a:t>
            </a:r>
            <a:r>
              <a:rPr lang="en-IN" sz="1800" dirty="0" err="1"/>
              <a:t>w.Product_line</a:t>
            </a:r>
            <a:r>
              <a:rPr lang="en-IN" sz="1800" dirty="0"/>
              <a:t> = </a:t>
            </a:r>
            <a:r>
              <a:rPr lang="en-IN" sz="1800" dirty="0" err="1"/>
              <a:t>a.Product_line</a:t>
            </a:r>
            <a:endParaRPr lang="en-IN" sz="1800" dirty="0"/>
          </a:p>
          <a:p>
            <a:pPr marL="0" indent="0">
              <a:buNone/>
            </a:pPr>
            <a:r>
              <a:rPr lang="en-IN" sz="1800" dirty="0"/>
              <a:t>where </a:t>
            </a:r>
            <a:r>
              <a:rPr lang="en-IN" sz="1800" dirty="0" err="1"/>
              <a:t>w.Total</a:t>
            </a:r>
            <a:r>
              <a:rPr lang="en-IN" sz="1800" dirty="0"/>
              <a:t> &gt; 1.5 * </a:t>
            </a:r>
            <a:r>
              <a:rPr lang="en-IN" sz="1800" dirty="0" err="1"/>
              <a:t>a.Avg_Sales</a:t>
            </a:r>
            <a:r>
              <a:rPr lang="en-IN" sz="1800" dirty="0"/>
              <a:t> </a:t>
            </a:r>
          </a:p>
          <a:p>
            <a:pPr marL="0" indent="0">
              <a:buNone/>
            </a:pPr>
            <a:r>
              <a:rPr lang="en-IN" sz="1800" dirty="0"/>
              <a:t>or    </a:t>
            </a:r>
            <a:r>
              <a:rPr lang="en-IN" sz="1800" dirty="0" err="1"/>
              <a:t>w.Total</a:t>
            </a:r>
            <a:r>
              <a:rPr lang="en-IN" sz="1800" dirty="0"/>
              <a:t> &lt; 0.5 * </a:t>
            </a:r>
            <a:r>
              <a:rPr lang="en-IN" sz="1800" dirty="0" err="1"/>
              <a:t>a.Avg_Sales</a:t>
            </a:r>
            <a:r>
              <a:rPr lang="en-IN" sz="1800" dirty="0"/>
              <a:t> ;</a:t>
            </a:r>
          </a:p>
        </p:txBody>
      </p:sp>
      <p:pic>
        <p:nvPicPr>
          <p:cNvPr id="5" name="Picture 4">
            <a:extLst>
              <a:ext uri="{FF2B5EF4-FFF2-40B4-BE49-F238E27FC236}">
                <a16:creationId xmlns:a16="http://schemas.microsoft.com/office/drawing/2014/main" id="{4606152F-0FCC-EC9D-6D0F-4D7D25581B6B}"/>
              </a:ext>
            </a:extLst>
          </p:cNvPr>
          <p:cNvPicPr>
            <a:picLocks noChangeAspect="1"/>
          </p:cNvPicPr>
          <p:nvPr/>
        </p:nvPicPr>
        <p:blipFill>
          <a:blip r:embed="rId2"/>
          <a:stretch>
            <a:fillRect/>
          </a:stretch>
        </p:blipFill>
        <p:spPr>
          <a:xfrm>
            <a:off x="8071811" y="3831351"/>
            <a:ext cx="3481091" cy="1787784"/>
          </a:xfrm>
          <a:prstGeom prst="rect">
            <a:avLst/>
          </a:prstGeom>
        </p:spPr>
      </p:pic>
      <p:sp>
        <p:nvSpPr>
          <p:cNvPr id="6" name="TextBox 5">
            <a:extLst>
              <a:ext uri="{FF2B5EF4-FFF2-40B4-BE49-F238E27FC236}">
                <a16:creationId xmlns:a16="http://schemas.microsoft.com/office/drawing/2014/main" id="{4C5BB973-51E6-0416-BA6B-4CFFACA97D81}"/>
              </a:ext>
            </a:extLst>
          </p:cNvPr>
          <p:cNvSpPr txBox="1"/>
          <p:nvPr/>
        </p:nvSpPr>
        <p:spPr>
          <a:xfrm>
            <a:off x="8071811" y="5707956"/>
            <a:ext cx="3481091" cy="338554"/>
          </a:xfrm>
          <a:prstGeom prst="rect">
            <a:avLst/>
          </a:prstGeom>
          <a:noFill/>
        </p:spPr>
        <p:txBody>
          <a:bodyPr wrap="square" rtlCol="0">
            <a:spAutoFit/>
          </a:bodyPr>
          <a:lstStyle/>
          <a:p>
            <a:r>
              <a:rPr lang="en-US" sz="1600" dirty="0"/>
              <a:t>Output : 569 row(s) returned</a:t>
            </a:r>
            <a:endParaRPr lang="en-IN" sz="1600" dirty="0"/>
          </a:p>
        </p:txBody>
      </p:sp>
    </p:spTree>
    <p:extLst>
      <p:ext uri="{BB962C8B-B14F-4D97-AF65-F5344CB8AC3E}">
        <p14:creationId xmlns:p14="http://schemas.microsoft.com/office/powerpoint/2010/main" val="76834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1534-8465-1EC1-C9DD-680F67B6050B}"/>
              </a:ext>
            </a:extLst>
          </p:cNvPr>
          <p:cNvSpPr>
            <a:spLocks noGrp="1"/>
          </p:cNvSpPr>
          <p:nvPr>
            <p:ph type="title"/>
          </p:nvPr>
        </p:nvSpPr>
        <p:spPr>
          <a:xfrm>
            <a:off x="838200" y="365125"/>
            <a:ext cx="10515600" cy="627933"/>
          </a:xfrm>
        </p:spPr>
        <p:txBody>
          <a:bodyPr>
            <a:normAutofit/>
          </a:bodyPr>
          <a:lstStyle/>
          <a:p>
            <a:r>
              <a:rPr lang="en-US" sz="2400" dirty="0"/>
              <a:t>Task 5: Most Popular Payment Method by City.</a:t>
            </a:r>
            <a:endParaRPr lang="en-IN" sz="2400" dirty="0"/>
          </a:p>
        </p:txBody>
      </p:sp>
      <p:sp>
        <p:nvSpPr>
          <p:cNvPr id="3" name="Content Placeholder 2">
            <a:extLst>
              <a:ext uri="{FF2B5EF4-FFF2-40B4-BE49-F238E27FC236}">
                <a16:creationId xmlns:a16="http://schemas.microsoft.com/office/drawing/2014/main" id="{85C2107F-70C3-7ECE-5E09-19EC0A7163CB}"/>
              </a:ext>
            </a:extLst>
          </p:cNvPr>
          <p:cNvSpPr>
            <a:spLocks noGrp="1"/>
          </p:cNvSpPr>
          <p:nvPr>
            <p:ph idx="1"/>
          </p:nvPr>
        </p:nvSpPr>
        <p:spPr>
          <a:xfrm>
            <a:off x="838200" y="993058"/>
            <a:ext cx="10515600" cy="5183905"/>
          </a:xfrm>
        </p:spPr>
        <p:txBody>
          <a:bodyPr>
            <a:normAutofit/>
          </a:bodyPr>
          <a:lstStyle/>
          <a:p>
            <a:pPr marL="0" indent="0">
              <a:buNone/>
            </a:pPr>
            <a:r>
              <a:rPr lang="en-US" sz="1800" dirty="0"/>
              <a:t>with PPM as</a:t>
            </a:r>
          </a:p>
          <a:p>
            <a:pPr marL="0" indent="0">
              <a:buNone/>
            </a:pPr>
            <a:r>
              <a:rPr lang="en-US" sz="1800" dirty="0"/>
              <a:t>(select  City,  Payment, count(Payment) as </a:t>
            </a:r>
            <a:r>
              <a:rPr lang="en-US" sz="1800" dirty="0" err="1"/>
              <a:t>Payment_count</a:t>
            </a:r>
            <a:r>
              <a:rPr lang="en-US" sz="1800" dirty="0"/>
              <a:t> </a:t>
            </a:r>
          </a:p>
          <a:p>
            <a:pPr marL="0" indent="0">
              <a:buNone/>
            </a:pPr>
            <a:r>
              <a:rPr lang="en-US" sz="1800" dirty="0"/>
              <a:t>from </a:t>
            </a:r>
            <a:r>
              <a:rPr lang="en-US" sz="1800" dirty="0" err="1"/>
              <a:t>walmartsales</a:t>
            </a:r>
            <a:endParaRPr lang="en-US" sz="1800" dirty="0"/>
          </a:p>
          <a:p>
            <a:pPr marL="0" indent="0">
              <a:buNone/>
            </a:pPr>
            <a:r>
              <a:rPr lang="en-US" sz="1800" dirty="0"/>
              <a:t>group by city, payment)</a:t>
            </a:r>
          </a:p>
          <a:p>
            <a:pPr marL="0" indent="0">
              <a:buNone/>
            </a:pPr>
            <a:endParaRPr lang="en-US" sz="1800" dirty="0"/>
          </a:p>
          <a:p>
            <a:pPr marL="0" indent="0">
              <a:buNone/>
            </a:pPr>
            <a:r>
              <a:rPr lang="en-US" sz="1800" dirty="0"/>
              <a:t>select City, Payment, </a:t>
            </a:r>
            <a:r>
              <a:rPr lang="en-US" sz="1800" dirty="0" err="1"/>
              <a:t>Payment_count</a:t>
            </a:r>
            <a:endParaRPr lang="en-US" sz="1800" dirty="0"/>
          </a:p>
          <a:p>
            <a:pPr marL="0" indent="0">
              <a:buNone/>
            </a:pPr>
            <a:r>
              <a:rPr lang="en-US" sz="1800" dirty="0"/>
              <a:t>from(select City, Payment, </a:t>
            </a:r>
            <a:r>
              <a:rPr lang="en-US" sz="1800" dirty="0" err="1"/>
              <a:t>Payment_count</a:t>
            </a:r>
            <a:r>
              <a:rPr lang="en-US" sz="1800" dirty="0"/>
              <a:t>,</a:t>
            </a:r>
          </a:p>
          <a:p>
            <a:pPr marL="0" indent="0">
              <a:buNone/>
            </a:pPr>
            <a:r>
              <a:rPr lang="en-US" sz="1800" dirty="0"/>
              <a:t>                     rank()over(partition by city</a:t>
            </a:r>
          </a:p>
          <a:p>
            <a:pPr marL="0" indent="0">
              <a:buNone/>
            </a:pPr>
            <a:r>
              <a:rPr lang="en-US" sz="1800" dirty="0"/>
              <a:t>                                         order by </a:t>
            </a:r>
            <a:r>
              <a:rPr lang="en-US" sz="1800" dirty="0" err="1"/>
              <a:t>payment_count</a:t>
            </a:r>
            <a:r>
              <a:rPr lang="en-US" sz="1800" dirty="0"/>
              <a:t> desc) as </a:t>
            </a:r>
            <a:r>
              <a:rPr lang="en-US" sz="1800" dirty="0" err="1"/>
              <a:t>rnks</a:t>
            </a:r>
            <a:r>
              <a:rPr lang="en-US" sz="1800" dirty="0"/>
              <a:t>    </a:t>
            </a:r>
          </a:p>
          <a:p>
            <a:pPr marL="0" indent="0">
              <a:buNone/>
            </a:pPr>
            <a:r>
              <a:rPr lang="en-US" sz="1800" dirty="0"/>
              <a:t>from PPM) tp2</a:t>
            </a:r>
          </a:p>
          <a:p>
            <a:pPr marL="0" indent="0">
              <a:buNone/>
            </a:pPr>
            <a:r>
              <a:rPr lang="en-US" sz="1800" dirty="0"/>
              <a:t>where </a:t>
            </a:r>
            <a:r>
              <a:rPr lang="en-US" sz="1800" dirty="0" err="1"/>
              <a:t>rnks</a:t>
            </a:r>
            <a:r>
              <a:rPr lang="en-US" sz="1800" dirty="0"/>
              <a:t> = 1;</a:t>
            </a:r>
            <a:endParaRPr lang="en-IN" sz="1800" dirty="0"/>
          </a:p>
        </p:txBody>
      </p:sp>
      <p:pic>
        <p:nvPicPr>
          <p:cNvPr id="7" name="Picture 6">
            <a:extLst>
              <a:ext uri="{FF2B5EF4-FFF2-40B4-BE49-F238E27FC236}">
                <a16:creationId xmlns:a16="http://schemas.microsoft.com/office/drawing/2014/main" id="{952A834E-39AE-9405-F958-B1FF22586667}"/>
              </a:ext>
            </a:extLst>
          </p:cNvPr>
          <p:cNvPicPr>
            <a:picLocks noChangeAspect="1"/>
          </p:cNvPicPr>
          <p:nvPr/>
        </p:nvPicPr>
        <p:blipFill>
          <a:blip r:embed="rId2"/>
          <a:stretch>
            <a:fillRect/>
          </a:stretch>
        </p:blipFill>
        <p:spPr>
          <a:xfrm>
            <a:off x="7969052" y="3149024"/>
            <a:ext cx="3626740" cy="2023883"/>
          </a:xfrm>
          <a:prstGeom prst="rect">
            <a:avLst/>
          </a:prstGeom>
        </p:spPr>
      </p:pic>
      <p:pic>
        <p:nvPicPr>
          <p:cNvPr id="6" name="Picture 5">
            <a:extLst>
              <a:ext uri="{FF2B5EF4-FFF2-40B4-BE49-F238E27FC236}">
                <a16:creationId xmlns:a16="http://schemas.microsoft.com/office/drawing/2014/main" id="{0310A815-5D03-3618-192F-4E6253B407F6}"/>
              </a:ext>
            </a:extLst>
          </p:cNvPr>
          <p:cNvPicPr>
            <a:picLocks noChangeAspect="1"/>
          </p:cNvPicPr>
          <p:nvPr/>
        </p:nvPicPr>
        <p:blipFill>
          <a:blip r:embed="rId3"/>
          <a:stretch>
            <a:fillRect/>
          </a:stretch>
        </p:blipFill>
        <p:spPr>
          <a:xfrm>
            <a:off x="7969052" y="1365539"/>
            <a:ext cx="3626740" cy="1331496"/>
          </a:xfrm>
          <a:prstGeom prst="rect">
            <a:avLst/>
          </a:prstGeom>
        </p:spPr>
      </p:pic>
    </p:spTree>
    <p:extLst>
      <p:ext uri="{BB962C8B-B14F-4D97-AF65-F5344CB8AC3E}">
        <p14:creationId xmlns:p14="http://schemas.microsoft.com/office/powerpoint/2010/main" val="241047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622D-BFE1-41A8-4A10-E03CD2E4E652}"/>
              </a:ext>
            </a:extLst>
          </p:cNvPr>
          <p:cNvSpPr>
            <a:spLocks noGrp="1"/>
          </p:cNvSpPr>
          <p:nvPr>
            <p:ph type="title"/>
          </p:nvPr>
        </p:nvSpPr>
        <p:spPr/>
        <p:txBody>
          <a:bodyPr>
            <a:normAutofit/>
          </a:bodyPr>
          <a:lstStyle/>
          <a:p>
            <a:r>
              <a:rPr lang="en-US" sz="2400" dirty="0"/>
              <a:t>Task 6: Monthly Sales Distribution by Gender</a:t>
            </a:r>
            <a:endParaRPr lang="en-IN" sz="2400" dirty="0"/>
          </a:p>
        </p:txBody>
      </p:sp>
      <p:sp>
        <p:nvSpPr>
          <p:cNvPr id="3" name="Content Placeholder 2">
            <a:extLst>
              <a:ext uri="{FF2B5EF4-FFF2-40B4-BE49-F238E27FC236}">
                <a16:creationId xmlns:a16="http://schemas.microsoft.com/office/drawing/2014/main" id="{582C04D0-471C-83F7-6331-1B616395D1C1}"/>
              </a:ext>
            </a:extLst>
          </p:cNvPr>
          <p:cNvSpPr>
            <a:spLocks noGrp="1"/>
          </p:cNvSpPr>
          <p:nvPr>
            <p:ph idx="1"/>
          </p:nvPr>
        </p:nvSpPr>
        <p:spPr/>
        <p:txBody>
          <a:bodyPr>
            <a:normAutofit/>
          </a:bodyPr>
          <a:lstStyle/>
          <a:p>
            <a:pPr marL="0" indent="0">
              <a:buNone/>
            </a:pPr>
            <a:r>
              <a:rPr lang="en-US" sz="1800" dirty="0"/>
              <a:t>select Gender, month(Date)  , sum(Total)</a:t>
            </a:r>
          </a:p>
          <a:p>
            <a:pPr marL="0" indent="0">
              <a:buNone/>
            </a:pPr>
            <a:r>
              <a:rPr lang="en-US" sz="1800" dirty="0"/>
              <a:t>from </a:t>
            </a:r>
            <a:r>
              <a:rPr lang="en-US" sz="1800" dirty="0" err="1"/>
              <a:t>walmartsales</a:t>
            </a:r>
            <a:r>
              <a:rPr lang="en-US" sz="1800" dirty="0"/>
              <a:t> </a:t>
            </a:r>
          </a:p>
          <a:p>
            <a:pPr marL="0" indent="0">
              <a:buNone/>
            </a:pPr>
            <a:r>
              <a:rPr lang="en-US" sz="1800" dirty="0"/>
              <a:t>group by Gender,  month(Date) </a:t>
            </a:r>
          </a:p>
          <a:p>
            <a:pPr marL="0" indent="0">
              <a:buNone/>
            </a:pPr>
            <a:r>
              <a:rPr lang="en-US" sz="1800" dirty="0"/>
              <a:t>order by Gender;</a:t>
            </a:r>
            <a:endParaRPr lang="en-IN" sz="1800" dirty="0"/>
          </a:p>
        </p:txBody>
      </p:sp>
      <p:pic>
        <p:nvPicPr>
          <p:cNvPr id="5" name="Picture 4">
            <a:extLst>
              <a:ext uri="{FF2B5EF4-FFF2-40B4-BE49-F238E27FC236}">
                <a16:creationId xmlns:a16="http://schemas.microsoft.com/office/drawing/2014/main" id="{E009B817-5C97-AD17-364D-ED7C729B669D}"/>
              </a:ext>
            </a:extLst>
          </p:cNvPr>
          <p:cNvPicPr>
            <a:picLocks noChangeAspect="1"/>
          </p:cNvPicPr>
          <p:nvPr/>
        </p:nvPicPr>
        <p:blipFill>
          <a:blip r:embed="rId2"/>
          <a:stretch>
            <a:fillRect/>
          </a:stretch>
        </p:blipFill>
        <p:spPr>
          <a:xfrm>
            <a:off x="6532075" y="4130438"/>
            <a:ext cx="3644312" cy="1978630"/>
          </a:xfrm>
          <a:prstGeom prst="rect">
            <a:avLst/>
          </a:prstGeom>
        </p:spPr>
      </p:pic>
      <p:pic>
        <p:nvPicPr>
          <p:cNvPr id="7" name="Picture 6">
            <a:extLst>
              <a:ext uri="{FF2B5EF4-FFF2-40B4-BE49-F238E27FC236}">
                <a16:creationId xmlns:a16="http://schemas.microsoft.com/office/drawing/2014/main" id="{4CBB8603-696F-8D79-AD95-5F82BE256232}"/>
              </a:ext>
            </a:extLst>
          </p:cNvPr>
          <p:cNvPicPr>
            <a:picLocks noChangeAspect="1"/>
          </p:cNvPicPr>
          <p:nvPr/>
        </p:nvPicPr>
        <p:blipFill>
          <a:blip r:embed="rId3"/>
          <a:stretch>
            <a:fillRect/>
          </a:stretch>
        </p:blipFill>
        <p:spPr>
          <a:xfrm>
            <a:off x="924443" y="4130438"/>
            <a:ext cx="4380158" cy="2117962"/>
          </a:xfrm>
          <a:prstGeom prst="rect">
            <a:avLst/>
          </a:prstGeom>
        </p:spPr>
      </p:pic>
    </p:spTree>
    <p:extLst>
      <p:ext uri="{BB962C8B-B14F-4D97-AF65-F5344CB8AC3E}">
        <p14:creationId xmlns:p14="http://schemas.microsoft.com/office/powerpoint/2010/main" val="257760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9182-6C9E-59F1-C83A-23A691E8AF48}"/>
              </a:ext>
            </a:extLst>
          </p:cNvPr>
          <p:cNvSpPr>
            <a:spLocks noGrp="1"/>
          </p:cNvSpPr>
          <p:nvPr>
            <p:ph type="title"/>
          </p:nvPr>
        </p:nvSpPr>
        <p:spPr>
          <a:xfrm>
            <a:off x="913795" y="609601"/>
            <a:ext cx="10353761" cy="808038"/>
          </a:xfrm>
        </p:spPr>
        <p:txBody>
          <a:bodyPr>
            <a:normAutofit/>
          </a:bodyPr>
          <a:lstStyle/>
          <a:p>
            <a:r>
              <a:rPr lang="en-US" sz="2400" dirty="0"/>
              <a:t>Task 7: Best Product Line by Customer Type.</a:t>
            </a:r>
            <a:endParaRPr lang="en-IN" sz="2400" dirty="0"/>
          </a:p>
        </p:txBody>
      </p:sp>
      <p:sp>
        <p:nvSpPr>
          <p:cNvPr id="3" name="Content Placeholder 2">
            <a:extLst>
              <a:ext uri="{FF2B5EF4-FFF2-40B4-BE49-F238E27FC236}">
                <a16:creationId xmlns:a16="http://schemas.microsoft.com/office/drawing/2014/main" id="{00350062-F9EB-D277-CE83-44C6A6817866}"/>
              </a:ext>
            </a:extLst>
          </p:cNvPr>
          <p:cNvSpPr>
            <a:spLocks noGrp="1"/>
          </p:cNvSpPr>
          <p:nvPr>
            <p:ph idx="1"/>
          </p:nvPr>
        </p:nvSpPr>
        <p:spPr>
          <a:xfrm>
            <a:off x="913795" y="1417639"/>
            <a:ext cx="10353762" cy="4373561"/>
          </a:xfrm>
        </p:spPr>
        <p:txBody>
          <a:bodyPr/>
          <a:lstStyle/>
          <a:p>
            <a:pPr marL="0" indent="0">
              <a:buNone/>
            </a:pPr>
            <a:r>
              <a:rPr lang="en-US" sz="1800" dirty="0"/>
              <a:t>select </a:t>
            </a:r>
            <a:r>
              <a:rPr lang="en-US" sz="1800" dirty="0" err="1"/>
              <a:t>Product_line</a:t>
            </a:r>
            <a:r>
              <a:rPr lang="en-US" sz="1800" dirty="0"/>
              <a:t>, </a:t>
            </a:r>
            <a:r>
              <a:rPr lang="en-US" sz="1800" dirty="0" err="1"/>
              <a:t>Customertype</a:t>
            </a:r>
            <a:r>
              <a:rPr lang="en-US" sz="1800" dirty="0"/>
              <a:t>, count(</a:t>
            </a:r>
            <a:r>
              <a:rPr lang="en-US" sz="1800" dirty="0" err="1"/>
              <a:t>Product_line</a:t>
            </a:r>
            <a:r>
              <a:rPr lang="en-US" sz="1800" dirty="0"/>
              <a:t>)as </a:t>
            </a:r>
            <a:r>
              <a:rPr lang="en-US" sz="1800" dirty="0" err="1"/>
              <a:t>No_of_transaction</a:t>
            </a:r>
            <a:endParaRPr lang="en-US" sz="1800" dirty="0"/>
          </a:p>
          <a:p>
            <a:pPr marL="0" indent="0">
              <a:buNone/>
            </a:pPr>
            <a:r>
              <a:rPr lang="en-US" sz="1800" dirty="0"/>
              <a:t>from </a:t>
            </a:r>
            <a:r>
              <a:rPr lang="en-US" sz="1800" dirty="0" err="1"/>
              <a:t>walmartsales</a:t>
            </a:r>
            <a:endParaRPr lang="en-US" sz="1800" dirty="0"/>
          </a:p>
          <a:p>
            <a:pPr marL="0" indent="0">
              <a:buNone/>
            </a:pPr>
            <a:r>
              <a:rPr lang="en-US" sz="1800" dirty="0"/>
              <a:t>group by </a:t>
            </a:r>
            <a:r>
              <a:rPr lang="en-US" sz="1800" dirty="0" err="1"/>
              <a:t>Product_line</a:t>
            </a:r>
            <a:r>
              <a:rPr lang="en-US" sz="1800" dirty="0"/>
              <a:t>, </a:t>
            </a:r>
            <a:r>
              <a:rPr lang="en-US" sz="1800" dirty="0" err="1"/>
              <a:t>Customertype</a:t>
            </a:r>
            <a:endParaRPr lang="en-US" sz="1800" dirty="0"/>
          </a:p>
          <a:p>
            <a:pPr marL="0" indent="0">
              <a:buNone/>
            </a:pPr>
            <a:r>
              <a:rPr lang="en-US" sz="1800" dirty="0"/>
              <a:t>order by  </a:t>
            </a:r>
            <a:r>
              <a:rPr lang="en-US" sz="1800" dirty="0" err="1"/>
              <a:t>No_of_transaction</a:t>
            </a:r>
            <a:r>
              <a:rPr lang="en-US" sz="1800" dirty="0"/>
              <a:t> desc;</a:t>
            </a:r>
            <a:endParaRPr lang="en-IN" sz="1800" dirty="0"/>
          </a:p>
        </p:txBody>
      </p:sp>
      <p:pic>
        <p:nvPicPr>
          <p:cNvPr id="5" name="Picture 4">
            <a:extLst>
              <a:ext uri="{FF2B5EF4-FFF2-40B4-BE49-F238E27FC236}">
                <a16:creationId xmlns:a16="http://schemas.microsoft.com/office/drawing/2014/main" id="{DDB5D79E-9E6A-DB5B-E308-50E7F30EB7A4}"/>
              </a:ext>
            </a:extLst>
          </p:cNvPr>
          <p:cNvPicPr>
            <a:picLocks noChangeAspect="1"/>
          </p:cNvPicPr>
          <p:nvPr/>
        </p:nvPicPr>
        <p:blipFill>
          <a:blip r:embed="rId2"/>
          <a:stretch>
            <a:fillRect/>
          </a:stretch>
        </p:blipFill>
        <p:spPr>
          <a:xfrm>
            <a:off x="5833464" y="3466918"/>
            <a:ext cx="3320368" cy="2461783"/>
          </a:xfrm>
          <a:prstGeom prst="rect">
            <a:avLst/>
          </a:prstGeom>
        </p:spPr>
      </p:pic>
      <p:pic>
        <p:nvPicPr>
          <p:cNvPr id="9" name="Picture 8">
            <a:extLst>
              <a:ext uri="{FF2B5EF4-FFF2-40B4-BE49-F238E27FC236}">
                <a16:creationId xmlns:a16="http://schemas.microsoft.com/office/drawing/2014/main" id="{B2B1B00E-CDFB-F90D-A110-A73485F463FA}"/>
              </a:ext>
            </a:extLst>
          </p:cNvPr>
          <p:cNvPicPr>
            <a:picLocks noChangeAspect="1"/>
          </p:cNvPicPr>
          <p:nvPr/>
        </p:nvPicPr>
        <p:blipFill>
          <a:blip r:embed="rId3"/>
          <a:stretch>
            <a:fillRect/>
          </a:stretch>
        </p:blipFill>
        <p:spPr>
          <a:xfrm>
            <a:off x="1017912" y="3466918"/>
            <a:ext cx="4147847" cy="2461783"/>
          </a:xfrm>
          <a:prstGeom prst="rect">
            <a:avLst/>
          </a:prstGeom>
        </p:spPr>
      </p:pic>
    </p:spTree>
    <p:extLst>
      <p:ext uri="{BB962C8B-B14F-4D97-AF65-F5344CB8AC3E}">
        <p14:creationId xmlns:p14="http://schemas.microsoft.com/office/powerpoint/2010/main" val="3430942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Quotable</Template>
  <TotalTime>1079</TotalTime>
  <Words>1535</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Bookman Old Style</vt:lpstr>
      <vt:lpstr>Rockwell</vt:lpstr>
      <vt:lpstr>Damask</vt:lpstr>
      <vt:lpstr>SQL Project</vt:lpstr>
      <vt:lpstr>Business Problem</vt:lpstr>
      <vt:lpstr>Task 1: Identifying the Top Branch by Sales Growth Rate</vt:lpstr>
      <vt:lpstr>task 2   Finding the Most Profitable Product Line for Each Branch</vt:lpstr>
      <vt:lpstr>Task 3: Analyzing Customer Segmentation Based on Spending</vt:lpstr>
      <vt:lpstr>Task 4: Detecting Anomalies in Sales Transactions</vt:lpstr>
      <vt:lpstr>Task 5: Most Popular Payment Method by City.</vt:lpstr>
      <vt:lpstr>Task 6: Monthly Sales Distribution by Gender</vt:lpstr>
      <vt:lpstr>Task 7: Best Product Line by Customer Type.</vt:lpstr>
      <vt:lpstr>Task 8: Identifying Repeat Customers.</vt:lpstr>
      <vt:lpstr>Task 9: Finding Top 5 Customers by Sales Volume.</vt:lpstr>
      <vt:lpstr>Task 10: Analyzing Sales Trends by Day of the Week.</vt:lpstr>
      <vt:lpstr>Key findings</vt:lpstr>
      <vt:lpstr>PowerPoint Presentation</vt:lpstr>
      <vt:lpstr>Business insights</vt:lpstr>
      <vt:lpstr>Recommendation</vt:lpstr>
      <vt:lpstr> </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MAYANK CHAKRADHARI</dc:creator>
  <cp:lastModifiedBy>MAYANK CHAKRADHARI</cp:lastModifiedBy>
  <cp:revision>21</cp:revision>
  <dcterms:created xsi:type="dcterms:W3CDTF">2025-02-24T19:52:45Z</dcterms:created>
  <dcterms:modified xsi:type="dcterms:W3CDTF">2025-08-05T09:40:01Z</dcterms:modified>
</cp:coreProperties>
</file>