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364-320F-4C67-8617-462622410508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49C-4CAA-44CD-A749-9884A6DAB8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364-320F-4C67-8617-462622410508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49C-4CAA-44CD-A749-9884A6DAB8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364-320F-4C67-8617-462622410508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49C-4CAA-44CD-A749-9884A6DAB8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364-320F-4C67-8617-462622410508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49C-4CAA-44CD-A749-9884A6DAB8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364-320F-4C67-8617-462622410508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49C-4CAA-44CD-A749-9884A6DAB8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364-320F-4C67-8617-462622410508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49C-4CAA-44CD-A749-9884A6DAB8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364-320F-4C67-8617-462622410508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49C-4CAA-44CD-A749-9884A6DAB8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364-320F-4C67-8617-462622410508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49C-4CAA-44CD-A749-9884A6DAB8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364-320F-4C67-8617-462622410508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49C-4CAA-44CD-A749-9884A6DAB8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364-320F-4C67-8617-462622410508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49C-4CAA-44CD-A749-9884A6DAB8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5364-320F-4C67-8617-462622410508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49C-4CAA-44CD-A749-9884A6DAB88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B5364-320F-4C67-8617-462622410508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AD49C-4CAA-44CD-A749-9884A6DAB88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27695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WATER  </a:t>
            </a:r>
            <a:r>
              <a:rPr lang="en-US" dirty="0">
                <a:latin typeface="+mn-lt"/>
              </a:rPr>
              <a:t>V</a:t>
            </a:r>
            <a:r>
              <a:rPr lang="en-US" sz="6000" dirty="0">
                <a:latin typeface="+mn-lt"/>
              </a:rPr>
              <a:t>ENDING MACHINE MANAGEMENT  SYSTEM </a:t>
            </a:r>
            <a:endParaRPr lang="en-IN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9144000" cy="685800"/>
          </a:xfrm>
        </p:spPr>
        <p:txBody>
          <a:bodyPr>
            <a:noAutofit/>
          </a:bodyPr>
          <a:lstStyle/>
          <a:p>
            <a:r>
              <a:rPr lang="en-IN" sz="8000" dirty="0">
                <a:solidFill>
                  <a:srgbClr val="FF0000"/>
                </a:solidFill>
              </a:rPr>
              <a:t>DESIGN DOCUMENT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2886" y="365125"/>
            <a:ext cx="7830104" cy="709073"/>
          </a:xfrm>
        </p:spPr>
        <p:txBody>
          <a:bodyPr>
            <a:normAutofit/>
          </a:bodyPr>
          <a:lstStyle/>
          <a:p>
            <a:r>
              <a:rPr lang="en-US" dirty="0"/>
              <a:t>       </a:t>
            </a:r>
            <a:r>
              <a:rPr lang="en-US" b="1" dirty="0"/>
              <a:t>Features of the project: 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228" y="1979720"/>
            <a:ext cx="10501544" cy="50780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User:						owner:</a:t>
            </a:r>
          </a:p>
          <a:p>
            <a:pPr marL="0" indent="0">
              <a:buNone/>
            </a:pPr>
            <a:r>
              <a:rPr lang="en-US" sz="1800" dirty="0"/>
              <a:t>Register						issue smart card</a:t>
            </a:r>
          </a:p>
          <a:p>
            <a:pPr marL="0" indent="0">
              <a:buNone/>
            </a:pPr>
            <a:r>
              <a:rPr lang="en-US" sz="1800" dirty="0"/>
              <a:t>Login						issue water based on coins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Take water using smart card</a:t>
            </a:r>
            <a:r>
              <a:rPr lang="en-US" sz="1800" dirty="0"/>
              <a:t>			                  issue water based on smart card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Take water using coins</a:t>
            </a:r>
            <a:r>
              <a:rPr lang="en-US" sz="1800" dirty="0"/>
              <a:t>				Check balance</a:t>
            </a: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Unregister                                                                                        Recharge smart card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check balance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   </a:t>
            </a:r>
            <a:r>
              <a:rPr lang="en-US" dirty="0"/>
              <a:t>database:</a:t>
            </a:r>
          </a:p>
          <a:p>
            <a:pPr marL="0" indent="0">
              <a:buNone/>
            </a:pPr>
            <a:r>
              <a:rPr lang="en-US" sz="1800" dirty="0"/>
              <a:t>					                 update water records</a:t>
            </a:r>
          </a:p>
          <a:p>
            <a:pPr marL="0" indent="0">
              <a:buNone/>
            </a:pPr>
            <a:endParaRPr lang="en-US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C7F2E1D4-DBFC-435E-BC51-E46F0935337F}"/>
              </a:ext>
            </a:extLst>
          </p:cNvPr>
          <p:cNvSpPr/>
          <p:nvPr/>
        </p:nvSpPr>
        <p:spPr>
          <a:xfrm>
            <a:off x="301840" y="259201"/>
            <a:ext cx="11567605" cy="6214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6E7A2F6-19C5-4F02-ACAC-31C5B2742ED7}"/>
              </a:ext>
            </a:extLst>
          </p:cNvPr>
          <p:cNvSpPr/>
          <p:nvPr/>
        </p:nvSpPr>
        <p:spPr>
          <a:xfrm>
            <a:off x="2939988" y="409308"/>
            <a:ext cx="1447060" cy="577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REGISTER</a:t>
            </a:r>
            <a:endParaRPr lang="en-IN" sz="12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9536AA7-EFAE-466B-B4E2-FBE72A964C65}"/>
              </a:ext>
            </a:extLst>
          </p:cNvPr>
          <p:cNvSpPr/>
          <p:nvPr/>
        </p:nvSpPr>
        <p:spPr>
          <a:xfrm>
            <a:off x="2985115" y="1365599"/>
            <a:ext cx="1447060" cy="577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LOGIN</a:t>
            </a:r>
            <a:endParaRPr lang="en-IN" sz="12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894279E-1D88-4D40-A37E-C30FD816A93C}"/>
              </a:ext>
            </a:extLst>
          </p:cNvPr>
          <p:cNvSpPr/>
          <p:nvPr/>
        </p:nvSpPr>
        <p:spPr>
          <a:xfrm>
            <a:off x="3026544" y="2398455"/>
            <a:ext cx="1447060" cy="577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TAKE WATER USING SMART CARD</a:t>
            </a:r>
            <a:endParaRPr lang="en-IN" sz="12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D0577EB-9A69-421E-B1C3-26E41B70366A}"/>
              </a:ext>
            </a:extLst>
          </p:cNvPr>
          <p:cNvSpPr/>
          <p:nvPr/>
        </p:nvSpPr>
        <p:spPr>
          <a:xfrm>
            <a:off x="3052808" y="3570661"/>
            <a:ext cx="1447060" cy="577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BALANCE</a:t>
            </a:r>
            <a:endParaRPr lang="en-IN" sz="12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71D3374-974C-425E-A489-8B05E71AAD68}"/>
              </a:ext>
            </a:extLst>
          </p:cNvPr>
          <p:cNvSpPr/>
          <p:nvPr/>
        </p:nvSpPr>
        <p:spPr>
          <a:xfrm>
            <a:off x="3082398" y="4623446"/>
            <a:ext cx="1447060" cy="577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UNREGISTER</a:t>
            </a:r>
            <a:endParaRPr lang="en-IN" sz="1200" dirty="0"/>
          </a:p>
        </p:txBody>
      </p:sp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ED81D0A5-182C-4B34-A58D-044058EAF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846" y="2760965"/>
            <a:ext cx="914400" cy="914400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C6D723B5-5A7D-417D-AFBA-15341AC0791E}"/>
              </a:ext>
            </a:extLst>
          </p:cNvPr>
          <p:cNvSpPr/>
          <p:nvPr/>
        </p:nvSpPr>
        <p:spPr>
          <a:xfrm>
            <a:off x="3030922" y="5579616"/>
            <a:ext cx="1447060" cy="577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TAKE WATER USING COINS</a:t>
            </a:r>
            <a:endParaRPr lang="en-IN" sz="12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29CF8B-5A17-4056-BFE5-176BFED61C3F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1528256" y="1654123"/>
            <a:ext cx="1456859" cy="139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5F09F4C-553C-4A68-9066-B1A1D3A57829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1548783" y="2686979"/>
            <a:ext cx="1477761" cy="366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5BE8230-AEB6-4B35-B763-638CE1368B16}"/>
              </a:ext>
            </a:extLst>
          </p:cNvPr>
          <p:cNvCxnSpPr>
            <a:cxnSpLocks/>
            <a:endCxn id="108" idx="6"/>
          </p:cNvCxnSpPr>
          <p:nvPr/>
        </p:nvCxnSpPr>
        <p:spPr>
          <a:xfrm flipH="1">
            <a:off x="8964648" y="3235870"/>
            <a:ext cx="1387556" cy="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007DD6-C4D8-48EB-B56E-0ED4D17B2744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1665537" y="3338933"/>
            <a:ext cx="1387271" cy="52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7687730-5692-433A-9967-3DF2A34B8718}"/>
              </a:ext>
            </a:extLst>
          </p:cNvPr>
          <p:cNvCxnSpPr>
            <a:cxnSpLocks/>
          </p:cNvCxnSpPr>
          <p:nvPr/>
        </p:nvCxnSpPr>
        <p:spPr>
          <a:xfrm>
            <a:off x="1617139" y="3403018"/>
            <a:ext cx="1479837" cy="136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475F82-8F2A-45BB-B125-B66E93E9863F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1490573" y="3354625"/>
            <a:ext cx="1540349" cy="251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7" name="Graphic 86" descr="User">
            <a:extLst>
              <a:ext uri="{FF2B5EF4-FFF2-40B4-BE49-F238E27FC236}">
                <a16:creationId xmlns:a16="http://schemas.microsoft.com/office/drawing/2014/main" id="{819D50C3-B4F8-4FB0-BBB2-5267618AC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6463" y="2566575"/>
            <a:ext cx="914400" cy="914400"/>
          </a:xfrm>
          <a:prstGeom prst="rect">
            <a:avLst/>
          </a:prstGeom>
        </p:spPr>
      </p:pic>
      <p:sp>
        <p:nvSpPr>
          <p:cNvPr id="89" name="Oval 88">
            <a:extLst>
              <a:ext uri="{FF2B5EF4-FFF2-40B4-BE49-F238E27FC236}">
                <a16:creationId xmlns:a16="http://schemas.microsoft.com/office/drawing/2014/main" id="{62DE4F35-89AB-4FC3-8F6E-FFCEC8E165A9}"/>
              </a:ext>
            </a:extLst>
          </p:cNvPr>
          <p:cNvSpPr/>
          <p:nvPr/>
        </p:nvSpPr>
        <p:spPr>
          <a:xfrm>
            <a:off x="7551840" y="4911647"/>
            <a:ext cx="1447060" cy="7856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ISSUE WATER WITH COINS</a:t>
            </a:r>
            <a:endParaRPr lang="en-IN" sz="12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35B661D-F58A-48C7-A018-1A4E77369D44}"/>
              </a:ext>
            </a:extLst>
          </p:cNvPr>
          <p:cNvSpPr/>
          <p:nvPr/>
        </p:nvSpPr>
        <p:spPr>
          <a:xfrm>
            <a:off x="7560516" y="1685002"/>
            <a:ext cx="1447060" cy="79751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ISSEUE WATER WITH SMART CARD</a:t>
            </a:r>
            <a:endParaRPr lang="en-IN" sz="12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05B8190-BD2E-40DF-AC39-7380D9A8322A}"/>
              </a:ext>
            </a:extLst>
          </p:cNvPr>
          <p:cNvSpPr/>
          <p:nvPr/>
        </p:nvSpPr>
        <p:spPr>
          <a:xfrm>
            <a:off x="7666474" y="698182"/>
            <a:ext cx="1447060" cy="86705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ISSUE SMART CARD TO THE REGISTERED USER</a:t>
            </a:r>
            <a:endParaRPr lang="en-IN" sz="12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900D07-0C9E-401B-99E4-E609D2BAF416}"/>
              </a:ext>
            </a:extLst>
          </p:cNvPr>
          <p:cNvCxnSpPr>
            <a:cxnSpLocks/>
            <a:endCxn id="93" idx="5"/>
          </p:cNvCxnSpPr>
          <p:nvPr/>
        </p:nvCxnSpPr>
        <p:spPr>
          <a:xfrm flipH="1" flipV="1">
            <a:off x="8901617" y="1438258"/>
            <a:ext cx="1595256" cy="184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91640A8-AF20-4A46-86C6-F84F1BBCF47C}"/>
              </a:ext>
            </a:extLst>
          </p:cNvPr>
          <p:cNvCxnSpPr>
            <a:cxnSpLocks/>
          </p:cNvCxnSpPr>
          <p:nvPr/>
        </p:nvCxnSpPr>
        <p:spPr>
          <a:xfrm flipH="1" flipV="1">
            <a:off x="8946608" y="2312024"/>
            <a:ext cx="1511589" cy="99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2D1602-558C-4410-8EA9-64E905654788}"/>
              </a:ext>
            </a:extLst>
          </p:cNvPr>
          <p:cNvCxnSpPr>
            <a:cxnSpLocks/>
            <a:endCxn id="103" idx="6"/>
          </p:cNvCxnSpPr>
          <p:nvPr/>
        </p:nvCxnSpPr>
        <p:spPr>
          <a:xfrm flipH="1">
            <a:off x="9010076" y="3305978"/>
            <a:ext cx="1352792" cy="95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: Single Corner Rounded 97">
            <a:extLst>
              <a:ext uri="{FF2B5EF4-FFF2-40B4-BE49-F238E27FC236}">
                <a16:creationId xmlns:a16="http://schemas.microsoft.com/office/drawing/2014/main" id="{FB8801B9-0865-462C-A039-BEAF01457A60}"/>
              </a:ext>
            </a:extLst>
          </p:cNvPr>
          <p:cNvSpPr/>
          <p:nvPr/>
        </p:nvSpPr>
        <p:spPr>
          <a:xfrm>
            <a:off x="554962" y="3753525"/>
            <a:ext cx="1137820" cy="461632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9" name="Rectangle: Single Corner Rounded 98">
            <a:extLst>
              <a:ext uri="{FF2B5EF4-FFF2-40B4-BE49-F238E27FC236}">
                <a16:creationId xmlns:a16="http://schemas.microsoft.com/office/drawing/2014/main" id="{A6FE603F-4D08-42AC-8E4A-9632F2C22E9D}"/>
              </a:ext>
            </a:extLst>
          </p:cNvPr>
          <p:cNvSpPr/>
          <p:nvPr/>
        </p:nvSpPr>
        <p:spPr>
          <a:xfrm>
            <a:off x="10459924" y="3595439"/>
            <a:ext cx="1145219" cy="461639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OWNER</a:t>
            </a:r>
            <a:endParaRPr lang="en-IN" dirty="0"/>
          </a:p>
        </p:txBody>
      </p:sp>
      <p:sp>
        <p:nvSpPr>
          <p:cNvPr id="100" name="Rectangle: Single Corner Rounded 99">
            <a:extLst>
              <a:ext uri="{FF2B5EF4-FFF2-40B4-BE49-F238E27FC236}">
                <a16:creationId xmlns:a16="http://schemas.microsoft.com/office/drawing/2014/main" id="{00EE919A-0FB2-4FC2-B02C-2D46486AC1A5}"/>
              </a:ext>
            </a:extLst>
          </p:cNvPr>
          <p:cNvSpPr/>
          <p:nvPr/>
        </p:nvSpPr>
        <p:spPr>
          <a:xfrm>
            <a:off x="5543346" y="3678751"/>
            <a:ext cx="1296140" cy="406412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IN" dirty="0"/>
          </a:p>
        </p:txBody>
      </p:sp>
      <p:sp>
        <p:nvSpPr>
          <p:cNvPr id="101" name="Right Brace 100">
            <a:extLst>
              <a:ext uri="{FF2B5EF4-FFF2-40B4-BE49-F238E27FC236}">
                <a16:creationId xmlns:a16="http://schemas.microsoft.com/office/drawing/2014/main" id="{0EF3885F-423B-4155-A016-0C3034EFF531}"/>
              </a:ext>
            </a:extLst>
          </p:cNvPr>
          <p:cNvSpPr/>
          <p:nvPr/>
        </p:nvSpPr>
        <p:spPr>
          <a:xfrm>
            <a:off x="4640400" y="5616033"/>
            <a:ext cx="221942" cy="5770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0309675-DD58-423B-A039-81DFC4958D18}"/>
              </a:ext>
            </a:extLst>
          </p:cNvPr>
          <p:cNvSpPr txBox="1"/>
          <p:nvPr/>
        </p:nvSpPr>
        <p:spPr>
          <a:xfrm>
            <a:off x="4980504" y="5617912"/>
            <a:ext cx="158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 unregistered user can take water using coins.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A17679A-68B7-407A-B5A6-1ABD5B950687}"/>
              </a:ext>
            </a:extLst>
          </p:cNvPr>
          <p:cNvSpPr/>
          <p:nvPr/>
        </p:nvSpPr>
        <p:spPr>
          <a:xfrm>
            <a:off x="7563016" y="3971937"/>
            <a:ext cx="1447060" cy="577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RECHARGE SMART CARD</a:t>
            </a:r>
            <a:endParaRPr lang="en-IN" sz="12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EF4CEA7-3122-4220-B362-DA3F9ED4432D}"/>
              </a:ext>
            </a:extLst>
          </p:cNvPr>
          <p:cNvCxnSpPr/>
          <p:nvPr/>
        </p:nvCxnSpPr>
        <p:spPr>
          <a:xfrm flipV="1">
            <a:off x="1502916" y="686902"/>
            <a:ext cx="1497735" cy="233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29443686-34AC-4AB5-87B1-6FFDF251B260}"/>
              </a:ext>
            </a:extLst>
          </p:cNvPr>
          <p:cNvSpPr/>
          <p:nvPr/>
        </p:nvSpPr>
        <p:spPr>
          <a:xfrm>
            <a:off x="7575839" y="2909113"/>
            <a:ext cx="1388809" cy="66938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CHECK BALANCE</a:t>
            </a:r>
            <a:endParaRPr lang="en-IN" sz="14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7F733D0-F85A-45E8-8D31-CEC16D5CC09D}"/>
              </a:ext>
            </a:extLst>
          </p:cNvPr>
          <p:cNvCxnSpPr>
            <a:cxnSpLocks/>
            <a:endCxn id="89" idx="6"/>
          </p:cNvCxnSpPr>
          <p:nvPr/>
        </p:nvCxnSpPr>
        <p:spPr>
          <a:xfrm flipH="1">
            <a:off x="8998900" y="3446284"/>
            <a:ext cx="1381945" cy="185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3" name="Graphic 122" descr="Computer">
            <a:extLst>
              <a:ext uri="{FF2B5EF4-FFF2-40B4-BE49-F238E27FC236}">
                <a16:creationId xmlns:a16="http://schemas.microsoft.com/office/drawing/2014/main" id="{BF8F643E-E990-45C9-A8F5-E8A57B89F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6177" y="2767864"/>
            <a:ext cx="914400" cy="914400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A874541-C119-4150-A474-970FB5DCC76E}"/>
              </a:ext>
            </a:extLst>
          </p:cNvPr>
          <p:cNvCxnSpPr>
            <a:cxnSpLocks/>
          </p:cNvCxnSpPr>
          <p:nvPr/>
        </p:nvCxnSpPr>
        <p:spPr>
          <a:xfrm>
            <a:off x="4355884" y="870012"/>
            <a:ext cx="1641567" cy="19389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F4E3B91-AEBB-4403-8BC0-AF968D455229}"/>
              </a:ext>
            </a:extLst>
          </p:cNvPr>
          <p:cNvCxnSpPr>
            <a:cxnSpLocks/>
          </p:cNvCxnSpPr>
          <p:nvPr/>
        </p:nvCxnSpPr>
        <p:spPr>
          <a:xfrm flipH="1">
            <a:off x="6003331" y="1161973"/>
            <a:ext cx="1594877" cy="16646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415F209-1348-4AC6-8110-090E9A96507F}"/>
              </a:ext>
            </a:extLst>
          </p:cNvPr>
          <p:cNvCxnSpPr>
            <a:cxnSpLocks/>
          </p:cNvCxnSpPr>
          <p:nvPr/>
        </p:nvCxnSpPr>
        <p:spPr>
          <a:xfrm flipH="1" flipV="1">
            <a:off x="4461339" y="2754127"/>
            <a:ext cx="1062681" cy="433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B7A02BC-DE49-4C76-969F-8D29F6688753}"/>
              </a:ext>
            </a:extLst>
          </p:cNvPr>
          <p:cNvCxnSpPr>
            <a:cxnSpLocks/>
            <a:endCxn id="123" idx="3"/>
          </p:cNvCxnSpPr>
          <p:nvPr/>
        </p:nvCxnSpPr>
        <p:spPr>
          <a:xfrm flipH="1">
            <a:off x="6490577" y="2417370"/>
            <a:ext cx="1262453" cy="807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1DA3E97-70BD-42D7-ADBB-3E119FA1E405}"/>
              </a:ext>
            </a:extLst>
          </p:cNvPr>
          <p:cNvCxnSpPr>
            <a:cxnSpLocks/>
          </p:cNvCxnSpPr>
          <p:nvPr/>
        </p:nvCxnSpPr>
        <p:spPr>
          <a:xfrm flipH="1">
            <a:off x="4499497" y="5304483"/>
            <a:ext cx="2930188" cy="441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4367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sz="2700" b="1" dirty="0">
                <a:latin typeface="+mn-lt"/>
              </a:rPr>
              <a:t>Use case ID: </a:t>
            </a:r>
            <a:r>
              <a:rPr lang="en-US" sz="2700" dirty="0">
                <a:latin typeface="+mn-lt"/>
              </a:rPr>
              <a:t>UC01</a:t>
            </a:r>
            <a:br>
              <a:rPr lang="en-US" sz="2700" dirty="0">
                <a:latin typeface="+mn-lt"/>
              </a:rPr>
            </a:br>
            <a:r>
              <a:rPr lang="en-US" sz="2700" b="1" dirty="0">
                <a:latin typeface="+mn-lt"/>
              </a:rPr>
              <a:t>Name:</a:t>
            </a:r>
            <a:r>
              <a:rPr lang="en-US" sz="2700" dirty="0">
                <a:latin typeface="+mn-lt"/>
              </a:rPr>
              <a:t> Register</a:t>
            </a:r>
            <a:br>
              <a:rPr lang="en-US" sz="2700" dirty="0">
                <a:latin typeface="+mn-lt"/>
              </a:rPr>
            </a:br>
            <a:r>
              <a:rPr lang="en-US" sz="2700" b="1" dirty="0">
                <a:latin typeface="+mn-lt"/>
              </a:rPr>
              <a:t>Actors:</a:t>
            </a:r>
            <a:r>
              <a:rPr lang="en-US" sz="2700" dirty="0">
                <a:latin typeface="+mn-lt"/>
              </a:rPr>
              <a:t> User</a:t>
            </a:r>
            <a:br>
              <a:rPr lang="en-US" sz="2700" dirty="0">
                <a:latin typeface="+mn-lt"/>
              </a:rPr>
            </a:br>
            <a:r>
              <a:rPr lang="en-US" sz="2700" b="1" dirty="0">
                <a:latin typeface="+mn-lt"/>
              </a:rPr>
              <a:t>Description : </a:t>
            </a:r>
            <a:r>
              <a:rPr lang="en-US" sz="2700" dirty="0">
                <a:latin typeface="+mn-lt"/>
              </a:rPr>
              <a:t>Allows new user to register for an account</a:t>
            </a:r>
            <a:br>
              <a:rPr lang="en-US" sz="2700" dirty="0">
                <a:latin typeface="+mn-lt"/>
              </a:rPr>
            </a:br>
            <a:r>
              <a:rPr lang="en-US" sz="2700" dirty="0">
                <a:latin typeface="+mn-lt"/>
                <a:ea typeface="Times New Roman" panose="02020603050405020304" pitchFamily="18" charset="0"/>
              </a:rPr>
              <a:t>Pre-conditions: None</a:t>
            </a:r>
            <a:br>
              <a:rPr lang="en-IN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dirty="0">
                <a:latin typeface="+mn-lt"/>
                <a:ea typeface="Times New Roman" panose="02020603050405020304" pitchFamily="18" charset="0"/>
              </a:rPr>
              <a:t>Post-condition</a:t>
            </a:r>
            <a:r>
              <a:rPr lang="en-US" sz="2700" b="1" dirty="0">
                <a:latin typeface="+mn-lt"/>
                <a:ea typeface="Times New Roman" panose="02020603050405020304" pitchFamily="18" charset="0"/>
              </a:rPr>
              <a:t>s: </a:t>
            </a:r>
            <a:r>
              <a:rPr lang="en-US" sz="2700" dirty="0">
                <a:latin typeface="+mn-lt"/>
                <a:ea typeface="Times New Roman" panose="02020603050405020304" pitchFamily="18" charset="0"/>
              </a:rPr>
              <a:t>An account is created for the user and a smart card is issued by owner with zero balance</a:t>
            </a:r>
            <a:br>
              <a:rPr lang="en-US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</a:rPr>
              <a:t>Main flow:</a:t>
            </a:r>
            <a:endParaRPr lang="en-US" sz="2700" dirty="0">
              <a:latin typeface="+mn-lt"/>
            </a:endParaRPr>
          </a:p>
        </p:txBody>
      </p:sp>
      <p:pic>
        <p:nvPicPr>
          <p:cNvPr id="3" name="Picture 2" descr="WhatsApp Image 2020-11-05 at 6.42.3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25" y="3179927"/>
            <a:ext cx="10372299" cy="34870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2800"/>
              </a:lnSpc>
            </a:pPr>
            <a:br>
              <a:rPr lang="en-US" sz="27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br>
              <a:rPr lang="en-US" sz="27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br>
              <a:rPr lang="en-US" sz="27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br>
              <a:rPr lang="en-US" sz="27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700" b="1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Use Case ID</a:t>
            </a:r>
            <a:r>
              <a:rPr lang="en-US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: UC02</a:t>
            </a:r>
            <a:br>
              <a:rPr lang="en-IN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700" b="1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Name: </a:t>
            </a:r>
            <a:r>
              <a:rPr lang="en-US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Login</a:t>
            </a:r>
            <a:br>
              <a:rPr lang="en-IN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700" b="1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Actors: </a:t>
            </a:r>
            <a:r>
              <a:rPr lang="en-US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User</a:t>
            </a:r>
            <a:br>
              <a:rPr lang="en-IN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700" b="1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Description</a:t>
            </a:r>
            <a:r>
              <a:rPr lang="en-US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: Allows registered users to Login</a:t>
            </a:r>
            <a:br>
              <a:rPr lang="en-IN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700" b="1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Pre-conditions</a:t>
            </a:r>
            <a:r>
              <a:rPr lang="en-US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: user should be registered with the system</a:t>
            </a:r>
            <a:br>
              <a:rPr lang="en-IN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700" b="1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Post-conditions</a:t>
            </a:r>
            <a:r>
              <a:rPr lang="en-US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: User logs in and all the options are displayed on the screen</a:t>
            </a:r>
            <a:br>
              <a:rPr lang="en-US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700" b="1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Main Flow</a:t>
            </a:r>
            <a:r>
              <a:rPr lang="en-US" sz="2700" dirty="0"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br>
              <a:rPr 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dirty="0"/>
          </a:p>
        </p:txBody>
      </p:sp>
      <p:pic>
        <p:nvPicPr>
          <p:cNvPr id="3" name="Picture 2" descr="WhatsApp Image 2020-11-05 at 6.42.44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18" y="2811438"/>
            <a:ext cx="10495127" cy="38759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2800"/>
              </a:lnSpc>
            </a:pP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Use Case ID: </a:t>
            </a:r>
            <a:r>
              <a:rPr lang="en-US" sz="2700" dirty="0">
                <a:latin typeface="+mn-lt"/>
                <a:ea typeface="Times New Roman" panose="02020603050405020304" pitchFamily="18" charset="0"/>
              </a:rPr>
              <a:t>UC03</a:t>
            </a:r>
            <a:br>
              <a:rPr lang="en-IN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Name:</a:t>
            </a:r>
            <a:r>
              <a:rPr lang="en-US" sz="27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en-IN" sz="2700" dirty="0">
                <a:latin typeface="+mn-lt"/>
                <a:ea typeface="Times New Roman" panose="02020603050405020304" pitchFamily="18" charset="0"/>
              </a:rPr>
              <a:t>Take water using his card</a:t>
            </a:r>
            <a:br>
              <a:rPr lang="en-IN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Actors:</a:t>
            </a:r>
            <a:r>
              <a:rPr lang="en-US" sz="2700" dirty="0">
                <a:latin typeface="+mn-lt"/>
                <a:ea typeface="Times New Roman" panose="02020603050405020304" pitchFamily="18" charset="0"/>
              </a:rPr>
              <a:t> User</a:t>
            </a:r>
            <a:br>
              <a:rPr lang="en-IN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Description: </a:t>
            </a:r>
            <a:r>
              <a:rPr lang="en-US" sz="2700" dirty="0">
                <a:latin typeface="+mn-lt"/>
                <a:ea typeface="Times New Roman" panose="02020603050405020304" pitchFamily="18" charset="0"/>
              </a:rPr>
              <a:t>Allows registered users to take water using card</a:t>
            </a:r>
            <a:br>
              <a:rPr lang="en-IN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Pre-conditions:</a:t>
            </a:r>
            <a:r>
              <a:rPr lang="en-US" sz="2700" dirty="0">
                <a:latin typeface="+mn-lt"/>
                <a:ea typeface="Times New Roman" panose="02020603050405020304" pitchFamily="18" charset="0"/>
              </a:rPr>
              <a:t> User should be successfully signed-in to the system</a:t>
            </a:r>
            <a:br>
              <a:rPr lang="en-IN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Post-conditions:</a:t>
            </a:r>
            <a:r>
              <a:rPr lang="en-US" sz="2700" dirty="0">
                <a:latin typeface="+mn-lt"/>
                <a:ea typeface="Times New Roman" panose="02020603050405020304" pitchFamily="18" charset="0"/>
              </a:rPr>
              <a:t> Owner allows user to take water</a:t>
            </a:r>
            <a:br>
              <a:rPr lang="en-US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</a:rPr>
              <a:t>Main flow:</a:t>
            </a:r>
            <a:br>
              <a:rPr lang="en-US" sz="2700" b="1" dirty="0"/>
            </a:br>
            <a:endParaRPr lang="en-US" sz="2700" dirty="0"/>
          </a:p>
        </p:txBody>
      </p:sp>
      <p:pic>
        <p:nvPicPr>
          <p:cNvPr id="3" name="Picture 2" descr="WhatsApp Image 2020-11-05 at 6.42.49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18" y="2934269"/>
            <a:ext cx="10495128" cy="36848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ts val="2800"/>
              </a:lnSpc>
            </a:pPr>
            <a:br>
              <a:rPr lang="en-US" sz="2400" b="1" dirty="0">
                <a:ea typeface="Times New Roman" panose="02020603050405020304" pitchFamily="18" charset="0"/>
              </a:rPr>
            </a:br>
            <a:br>
              <a:rPr lang="en-US" sz="2400" b="1" dirty="0">
                <a:ea typeface="Times New Roman" panose="02020603050405020304" pitchFamily="18" charset="0"/>
              </a:rPr>
            </a:br>
            <a:r>
              <a:rPr lang="en-US" sz="2400" b="1" dirty="0">
                <a:latin typeface="+mn-lt"/>
                <a:ea typeface="Times New Roman" panose="02020603050405020304" pitchFamily="18" charset="0"/>
              </a:rPr>
              <a:t>Use Case ID: </a:t>
            </a:r>
            <a:r>
              <a:rPr lang="en-US" sz="2400" dirty="0">
                <a:latin typeface="+mn-lt"/>
                <a:ea typeface="Times New Roman" panose="02020603050405020304" pitchFamily="18" charset="0"/>
              </a:rPr>
              <a:t>UC04</a:t>
            </a:r>
            <a:br>
              <a:rPr lang="en-IN" sz="2400" dirty="0">
                <a:latin typeface="+mn-lt"/>
                <a:ea typeface="Times New Roman" panose="02020603050405020304" pitchFamily="18" charset="0"/>
              </a:rPr>
            </a:br>
            <a:r>
              <a:rPr lang="en-US" sz="2400" b="1" dirty="0">
                <a:latin typeface="+mn-lt"/>
                <a:ea typeface="Times New Roman" panose="02020603050405020304" pitchFamily="18" charset="0"/>
              </a:rPr>
              <a:t>Name:</a:t>
            </a:r>
            <a:r>
              <a:rPr lang="en-US" sz="24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en-IN" sz="2400" dirty="0">
                <a:latin typeface="+mn-lt"/>
                <a:ea typeface="Times New Roman" panose="02020603050405020304" pitchFamily="18" charset="0"/>
              </a:rPr>
              <a:t>Recharge his card</a:t>
            </a:r>
            <a:br>
              <a:rPr lang="en-IN" sz="2400" dirty="0">
                <a:latin typeface="+mn-lt"/>
                <a:ea typeface="Times New Roman" panose="02020603050405020304" pitchFamily="18" charset="0"/>
              </a:rPr>
            </a:br>
            <a:r>
              <a:rPr lang="en-US" sz="2400" b="1" dirty="0">
                <a:latin typeface="+mn-lt"/>
                <a:ea typeface="Times New Roman" panose="02020603050405020304" pitchFamily="18" charset="0"/>
              </a:rPr>
              <a:t>Actors:</a:t>
            </a:r>
            <a:r>
              <a:rPr lang="en-US" sz="2400" dirty="0">
                <a:latin typeface="+mn-lt"/>
                <a:ea typeface="Times New Roman" panose="02020603050405020304" pitchFamily="18" charset="0"/>
              </a:rPr>
              <a:t>  Owner</a:t>
            </a:r>
            <a:br>
              <a:rPr lang="en-IN" sz="2400" dirty="0">
                <a:latin typeface="+mn-lt"/>
                <a:ea typeface="Times New Roman" panose="02020603050405020304" pitchFamily="18" charset="0"/>
              </a:rPr>
            </a:br>
            <a:r>
              <a:rPr lang="en-US" sz="2400" b="1" dirty="0">
                <a:latin typeface="+mn-lt"/>
                <a:ea typeface="Times New Roman" panose="02020603050405020304" pitchFamily="18" charset="0"/>
              </a:rPr>
              <a:t>Description: </a:t>
            </a:r>
            <a:r>
              <a:rPr lang="en-US" sz="2400" dirty="0">
                <a:latin typeface="+mn-lt"/>
                <a:ea typeface="Times New Roman" panose="02020603050405020304" pitchFamily="18" charset="0"/>
              </a:rPr>
              <a:t>Recharges user’s smart card</a:t>
            </a:r>
            <a:br>
              <a:rPr lang="en-IN" sz="2400" dirty="0">
                <a:latin typeface="+mn-lt"/>
                <a:ea typeface="Times New Roman" panose="02020603050405020304" pitchFamily="18" charset="0"/>
              </a:rPr>
            </a:br>
            <a:r>
              <a:rPr lang="en-US" sz="2400" b="1" dirty="0">
                <a:latin typeface="+mn-lt"/>
                <a:ea typeface="Times New Roman" panose="02020603050405020304" pitchFamily="18" charset="0"/>
              </a:rPr>
              <a:t>Pre-conditions:</a:t>
            </a:r>
            <a:r>
              <a:rPr lang="en-US" sz="2400" dirty="0">
                <a:latin typeface="+mn-lt"/>
                <a:ea typeface="Times New Roman" panose="02020603050405020304" pitchFamily="18" charset="0"/>
              </a:rPr>
              <a:t> User should be successfully signed-in to the system</a:t>
            </a:r>
            <a:br>
              <a:rPr lang="en-IN" sz="2400" dirty="0">
                <a:latin typeface="+mn-lt"/>
                <a:ea typeface="Times New Roman" panose="02020603050405020304" pitchFamily="18" charset="0"/>
              </a:rPr>
            </a:br>
            <a:r>
              <a:rPr lang="en-US" sz="2400" b="1" dirty="0">
                <a:latin typeface="+mn-lt"/>
                <a:ea typeface="Times New Roman" panose="02020603050405020304" pitchFamily="18" charset="0"/>
              </a:rPr>
              <a:t>Post-conditions: </a:t>
            </a:r>
            <a:r>
              <a:rPr lang="en-US" sz="2400" dirty="0">
                <a:latin typeface="+mn-lt"/>
                <a:ea typeface="Times New Roman" panose="02020603050405020304" pitchFamily="18" charset="0"/>
              </a:rPr>
              <a:t>User’s smart card is recharged</a:t>
            </a:r>
            <a:br>
              <a:rPr lang="en-US" sz="2400" dirty="0">
                <a:latin typeface="+mn-lt"/>
                <a:ea typeface="Times New Roman" panose="02020603050405020304" pitchFamily="18" charset="0"/>
              </a:rPr>
            </a:br>
            <a:r>
              <a:rPr lang="en-US" sz="2400" b="1" dirty="0">
                <a:latin typeface="+mn-lt"/>
              </a:rPr>
              <a:t> Main flow:</a:t>
            </a:r>
            <a:endParaRPr lang="en-US" sz="2400" dirty="0">
              <a:latin typeface="+mn-lt"/>
            </a:endParaRPr>
          </a:p>
        </p:txBody>
      </p:sp>
      <p:pic>
        <p:nvPicPr>
          <p:cNvPr id="3" name="Picture 2" descr="WhatsApp Image 2020-11-05 at 6.42.53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88" y="2743201"/>
            <a:ext cx="10888891" cy="36303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ts val="2800"/>
              </a:lnSpc>
            </a:pPr>
            <a:br>
              <a:rPr lang="en-US" sz="2700" b="1" dirty="0">
                <a:ea typeface="Times New Roman" panose="02020603050405020304" pitchFamily="18" charset="0"/>
              </a:rPr>
            </a:br>
            <a:br>
              <a:rPr lang="en-US" sz="2700" b="1" dirty="0">
                <a:ea typeface="Times New Roman" panose="02020603050405020304" pitchFamily="18" charset="0"/>
              </a:rPr>
            </a:br>
            <a:br>
              <a:rPr lang="en-US" sz="2700" b="1" dirty="0"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Use Case ID: </a:t>
            </a:r>
            <a:r>
              <a:rPr lang="en-US" sz="2700" dirty="0">
                <a:latin typeface="+mn-lt"/>
                <a:ea typeface="Times New Roman" panose="02020603050405020304" pitchFamily="18" charset="0"/>
              </a:rPr>
              <a:t>UC05</a:t>
            </a:r>
            <a:br>
              <a:rPr lang="en-IN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Name:</a:t>
            </a:r>
            <a:r>
              <a:rPr lang="en-US" sz="27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en-IN" sz="2700" dirty="0">
                <a:latin typeface="+mn-lt"/>
                <a:ea typeface="Times New Roman" panose="02020603050405020304" pitchFamily="18" charset="0"/>
              </a:rPr>
              <a:t>Check balance</a:t>
            </a:r>
            <a:br>
              <a:rPr lang="en-IN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Actors:</a:t>
            </a:r>
            <a:r>
              <a:rPr lang="en-US" sz="2700" dirty="0">
                <a:latin typeface="+mn-lt"/>
                <a:ea typeface="Times New Roman" panose="02020603050405020304" pitchFamily="18" charset="0"/>
              </a:rPr>
              <a:t> user</a:t>
            </a:r>
            <a:br>
              <a:rPr lang="en-IN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Description: </a:t>
            </a:r>
            <a:r>
              <a:rPr lang="en-US" sz="2700" dirty="0">
                <a:latin typeface="+mn-lt"/>
                <a:ea typeface="Times New Roman" panose="02020603050405020304" pitchFamily="18" charset="0"/>
              </a:rPr>
              <a:t>Displaying balance amount in user’s card</a:t>
            </a:r>
            <a:br>
              <a:rPr lang="en-IN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Pre-conditions:</a:t>
            </a:r>
            <a:r>
              <a:rPr lang="en-US" sz="2700" dirty="0">
                <a:latin typeface="+mn-lt"/>
                <a:ea typeface="Times New Roman" panose="02020603050405020304" pitchFamily="18" charset="0"/>
              </a:rPr>
              <a:t> User should be successfully signed-in to the system</a:t>
            </a:r>
            <a:br>
              <a:rPr lang="en-IN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  <a:ea typeface="Times New Roman" panose="02020603050405020304" pitchFamily="18" charset="0"/>
              </a:rPr>
              <a:t>Post-conditions: </a:t>
            </a:r>
            <a:r>
              <a:rPr lang="en-US" sz="2700" dirty="0">
                <a:latin typeface="+mn-lt"/>
                <a:ea typeface="Times New Roman" panose="02020603050405020304" pitchFamily="18" charset="0"/>
              </a:rPr>
              <a:t>none</a:t>
            </a:r>
            <a:br>
              <a:rPr lang="en-US" sz="2700" dirty="0">
                <a:latin typeface="+mn-lt"/>
                <a:ea typeface="Times New Roman" panose="02020603050405020304" pitchFamily="18" charset="0"/>
              </a:rPr>
            </a:br>
            <a:r>
              <a:rPr lang="en-US" sz="2700" b="1" dirty="0">
                <a:latin typeface="+mn-lt"/>
              </a:rPr>
              <a:t>Main flow: </a:t>
            </a:r>
            <a:br>
              <a:rPr lang="en-US" dirty="0">
                <a:ea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3" name="Picture 2" descr="WhatsApp Image 2020-11-05 at 6.43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66" y="2702257"/>
            <a:ext cx="10617958" cy="40414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3A84-E254-498B-8D7C-D21A55E90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77"/>
            <a:ext cx="10515600" cy="608818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ea typeface="Times New Roman" panose="02020603050405020304" pitchFamily="18" charset="0"/>
              </a:rPr>
              <a:t>Use Case ID: </a:t>
            </a:r>
            <a:r>
              <a:rPr lang="en-US" sz="2800" dirty="0">
                <a:latin typeface="+mn-lt"/>
                <a:ea typeface="Times New Roman" panose="02020603050405020304" pitchFamily="18" charset="0"/>
              </a:rPr>
              <a:t>UC06</a:t>
            </a:r>
            <a:br>
              <a:rPr lang="en-IN" sz="2800" dirty="0">
                <a:latin typeface="+mn-lt"/>
                <a:ea typeface="Times New Roman" panose="02020603050405020304" pitchFamily="18" charset="0"/>
              </a:rPr>
            </a:br>
            <a:r>
              <a:rPr lang="en-US" sz="2800" b="1" dirty="0">
                <a:latin typeface="+mn-lt"/>
                <a:ea typeface="Times New Roman" panose="02020603050405020304" pitchFamily="18" charset="0"/>
              </a:rPr>
              <a:t>Name:</a:t>
            </a:r>
            <a:r>
              <a:rPr lang="en-US" sz="2800" dirty="0">
                <a:latin typeface="+mn-lt"/>
                <a:ea typeface="Times New Roman" panose="02020603050405020304" pitchFamily="18" charset="0"/>
              </a:rPr>
              <a:t> </a:t>
            </a:r>
            <a:r>
              <a:rPr lang="en-IN" dirty="0">
                <a:ea typeface="Times New Roman" panose="02020603050405020304" pitchFamily="18" charset="0"/>
              </a:rPr>
              <a:t>Take water using coins</a:t>
            </a:r>
            <a:br>
              <a:rPr lang="en-IN" sz="2800" dirty="0">
                <a:latin typeface="+mn-lt"/>
                <a:ea typeface="Times New Roman" panose="02020603050405020304" pitchFamily="18" charset="0"/>
              </a:rPr>
            </a:br>
            <a:r>
              <a:rPr lang="en-US" sz="2800" b="1" dirty="0">
                <a:latin typeface="+mn-lt"/>
                <a:ea typeface="Times New Roman" panose="02020603050405020304" pitchFamily="18" charset="0"/>
              </a:rPr>
              <a:t>Actors:</a:t>
            </a:r>
            <a:r>
              <a:rPr lang="en-US" sz="2800" dirty="0">
                <a:latin typeface="+mn-lt"/>
                <a:ea typeface="Times New Roman" panose="02020603050405020304" pitchFamily="18" charset="0"/>
              </a:rPr>
              <a:t> user and owner</a:t>
            </a:r>
            <a:br>
              <a:rPr lang="en-IN" sz="2800" dirty="0">
                <a:latin typeface="+mn-lt"/>
                <a:ea typeface="Times New Roman" panose="02020603050405020304" pitchFamily="18" charset="0"/>
              </a:rPr>
            </a:br>
            <a:r>
              <a:rPr lang="en-US" sz="2800" b="1" dirty="0">
                <a:latin typeface="+mn-lt"/>
                <a:ea typeface="Times New Roman" panose="02020603050405020304" pitchFamily="18" charset="0"/>
              </a:rPr>
              <a:t>Description:  </a:t>
            </a:r>
            <a:r>
              <a:rPr lang="en-US" sz="2800" dirty="0">
                <a:latin typeface="+mn-lt"/>
                <a:ea typeface="Times New Roman" panose="02020603050405020304" pitchFamily="18" charset="0"/>
              </a:rPr>
              <a:t>The user will take water from the owner by giving     			    coins</a:t>
            </a:r>
            <a:br>
              <a:rPr lang="en-IN" sz="2800" dirty="0">
                <a:latin typeface="+mn-lt"/>
                <a:ea typeface="Times New Roman" panose="02020603050405020304" pitchFamily="18" charset="0"/>
              </a:rPr>
            </a:br>
            <a:r>
              <a:rPr lang="en-US" sz="2800" b="1" dirty="0">
                <a:latin typeface="+mn-lt"/>
                <a:ea typeface="Times New Roman" panose="02020603050405020304" pitchFamily="18" charset="0"/>
              </a:rPr>
              <a:t>Pre-conditions:</a:t>
            </a:r>
            <a:r>
              <a:rPr lang="en-US" sz="2800" dirty="0">
                <a:latin typeface="+mn-lt"/>
                <a:ea typeface="Times New Roman" panose="02020603050405020304" pitchFamily="18" charset="0"/>
              </a:rPr>
              <a:t> User should mention the quantity of water required 		         and give the coins needed to take that amount of 			         water.</a:t>
            </a:r>
            <a:br>
              <a:rPr lang="en-IN" sz="2800" dirty="0">
                <a:latin typeface="+mn-lt"/>
                <a:ea typeface="Times New Roman" panose="02020603050405020304" pitchFamily="18" charset="0"/>
              </a:rPr>
            </a:br>
            <a:r>
              <a:rPr lang="en-US" sz="2800" b="1" dirty="0">
                <a:latin typeface="+mn-lt"/>
                <a:ea typeface="Times New Roman" panose="02020603050405020304" pitchFamily="18" charset="0"/>
              </a:rPr>
              <a:t>Post-conditions: </a:t>
            </a:r>
            <a:r>
              <a:rPr lang="en-US" sz="2800" dirty="0">
                <a:latin typeface="+mn-lt"/>
                <a:ea typeface="Times New Roman" panose="02020603050405020304" pitchFamily="18" charset="0"/>
              </a:rPr>
              <a:t>Details of the unregistered users will be stored 		                    in a separate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89EB21-888F-4FB7-875D-61FF6ECDB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961692"/>
              </p:ext>
            </p:extLst>
          </p:nvPr>
        </p:nvGraphicFramePr>
        <p:xfrm>
          <a:off x="1455938" y="4421079"/>
          <a:ext cx="8783962" cy="10218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14547">
                  <a:extLst>
                    <a:ext uri="{9D8B030D-6E8A-4147-A177-3AD203B41FA5}">
                      <a16:colId xmlns:a16="http://schemas.microsoft.com/office/drawing/2014/main" val="2129721214"/>
                    </a:ext>
                  </a:extLst>
                </a:gridCol>
                <a:gridCol w="4469415">
                  <a:extLst>
                    <a:ext uri="{9D8B030D-6E8A-4147-A177-3AD203B41FA5}">
                      <a16:colId xmlns:a16="http://schemas.microsoft.com/office/drawing/2014/main" val="3345754804"/>
                    </a:ext>
                  </a:extLst>
                </a:gridCol>
              </a:tblGrid>
              <a:tr h="381740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OWNER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804215"/>
                  </a:ext>
                </a:extLst>
              </a:tr>
              <a:tr h="416363">
                <a:tc>
                  <a:txBody>
                    <a:bodyPr/>
                    <a:lstStyle/>
                    <a:p>
                      <a:r>
                        <a:rPr lang="en-US" dirty="0"/>
                        <a:t> specify the number of </a:t>
                      </a:r>
                      <a:r>
                        <a:rPr lang="en-US" dirty="0" err="1"/>
                        <a:t>litres</a:t>
                      </a:r>
                      <a:r>
                        <a:rPr lang="en-US" dirty="0"/>
                        <a:t> he requires  and give coins to the user.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 the specified quantity of water to the user after taking coins.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16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61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1F933EA48EA4CB3DF16B423C07578" ma:contentTypeVersion="2" ma:contentTypeDescription="Create a new document." ma:contentTypeScope="" ma:versionID="7877cf9f995cd848066968791da8116e">
  <xsd:schema xmlns:xsd="http://www.w3.org/2001/XMLSchema" xmlns:xs="http://www.w3.org/2001/XMLSchema" xmlns:p="http://schemas.microsoft.com/office/2006/metadata/properties" xmlns:ns2="5ae3d881-0bb8-48bf-9858-c0748e6b1ac3" targetNamespace="http://schemas.microsoft.com/office/2006/metadata/properties" ma:root="true" ma:fieldsID="13350f210f108a03397ba0564c48b21c" ns2:_="">
    <xsd:import namespace="5ae3d881-0bb8-48bf-9858-c0748e6b1a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e3d881-0bb8-48bf-9858-c0748e6b1a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BBEEFB-D2FE-43A5-B0DF-60516A40B67D}"/>
</file>

<file path=customXml/itemProps2.xml><?xml version="1.0" encoding="utf-8"?>
<ds:datastoreItem xmlns:ds="http://schemas.openxmlformats.org/officeDocument/2006/customXml" ds:itemID="{F6955909-9006-493D-8C2B-BED6C1163AFA}"/>
</file>

<file path=customXml/itemProps3.xml><?xml version="1.0" encoding="utf-8"?>
<ds:datastoreItem xmlns:ds="http://schemas.openxmlformats.org/officeDocument/2006/customXml" ds:itemID="{45A170A8-C423-47B6-9BB6-04E02ED0DF82}"/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515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WATER  VENDING MACHINE MANAGEMENT  SYSTEM </vt:lpstr>
      <vt:lpstr>       Features of the project:  </vt:lpstr>
      <vt:lpstr>PowerPoint Presentation</vt:lpstr>
      <vt:lpstr>   Use case ID: UC01 Name: Register Actors: User Description : Allows new user to register for an account Pre-conditions: None Post-conditions: An account is created for the user and a smart card is issued by owner with zero balance Main flow:</vt:lpstr>
      <vt:lpstr>    Use Case ID: UC02 Name: Login Actors: User Description: Allows registered users to Login Pre-conditions: user should be registered with the system Post-conditions: User logs in and all the options are displayed on the screen Main Flow: </vt:lpstr>
      <vt:lpstr>    Use Case ID: UC03 Name: Take water using his card Actors: User Description: Allows registered users to take water using card Pre-conditions: User should be successfully signed-in to the system Post-conditions: Owner allows user to take water Main flow: </vt:lpstr>
      <vt:lpstr>  Use Case ID: UC04 Name: Recharge his card Actors:  Owner Description: Recharges user’s smart card Pre-conditions: User should be successfully signed-in to the system Post-conditions: User’s smart card is recharged  Main flow:</vt:lpstr>
      <vt:lpstr>   Use Case ID: UC05 Name: Check balance Actors: user Description: Displaying balance amount in user’s card Pre-conditions: User should be successfully signed-in to the system Post-conditions: none Main flow: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 WENDING MANAGEMENT  SYSTEM</dc:title>
  <dc:creator>Kavya Reddy</dc:creator>
  <cp:lastModifiedBy>Kavya Reddy</cp:lastModifiedBy>
  <cp:revision>25</cp:revision>
  <dcterms:created xsi:type="dcterms:W3CDTF">2020-10-25T12:17:00Z</dcterms:created>
  <dcterms:modified xsi:type="dcterms:W3CDTF">2020-11-19T17:47:37Z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  <property fmtid="{D5CDD505-2E9C-101B-9397-08002B2CF9AE}" pid="3" name="ContentTypeId">
    <vt:lpwstr>0x01010054A1F933EA48EA4CB3DF16B423C07578</vt:lpwstr>
  </property>
</Properties>
</file>