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2.png" Type="http://schemas.openxmlformats.org/officeDocument/2006/relationships/image"/><Relationship Id="rId20" Target="../media/image22.png" Type="http://schemas.openxmlformats.org/officeDocument/2006/relationships/image"/><Relationship Id="rId21" Target="../media/image23.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26.png" Type="http://schemas.openxmlformats.org/officeDocument/2006/relationships/image"/><Relationship Id="rId25" Target="../media/image27.svg" Type="http://schemas.openxmlformats.org/officeDocument/2006/relationships/image"/><Relationship Id="rId26" Target="../media/image28.png" Type="http://schemas.openxmlformats.org/officeDocument/2006/relationships/image"/><Relationship Id="rId27" Target="../media/image29.sv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56971"/>
            <a:ext cx="10910396" cy="3045815"/>
          </a:xfrm>
          <a:prstGeom prst="rect">
            <a:avLst/>
          </a:prstGeom>
        </p:spPr>
        <p:txBody>
          <a:bodyPr anchor="t" rtlCol="false" tIns="0" lIns="0" bIns="0" rIns="0">
            <a:spAutoFit/>
          </a:bodyPr>
          <a:lstStyle/>
          <a:p>
            <a:pPr algn="ctr">
              <a:lnSpc>
                <a:spcPts val="7801"/>
              </a:lnSpc>
            </a:pPr>
            <a:r>
              <a:rPr lang="en-US" sz="8299">
                <a:solidFill>
                  <a:srgbClr val="000000"/>
                </a:solidFill>
                <a:latin typeface="DM Sans Bold"/>
              </a:rPr>
              <a:t>SMART HOME AUTOMATION USING AI</a:t>
            </a:r>
          </a:p>
        </p:txBody>
      </p:sp>
      <p:sp>
        <p:nvSpPr>
          <p:cNvPr name="TextBox 18" id="18"/>
          <p:cNvSpPr txBox="true"/>
          <p:nvPr/>
        </p:nvSpPr>
        <p:spPr>
          <a:xfrm rot="0">
            <a:off x="5755410" y="6520143"/>
            <a:ext cx="8459795" cy="1677847"/>
          </a:xfrm>
          <a:prstGeom prst="rect">
            <a:avLst/>
          </a:prstGeom>
        </p:spPr>
        <p:txBody>
          <a:bodyPr anchor="t" rtlCol="false" tIns="0" lIns="0" bIns="0" rIns="0">
            <a:spAutoFit/>
          </a:bodyPr>
          <a:lstStyle/>
          <a:p>
            <a:pPr>
              <a:lnSpc>
                <a:spcPts val="2681"/>
              </a:lnSpc>
            </a:pPr>
            <a:r>
              <a:rPr lang="en-US" sz="2681" spc="-53">
                <a:solidFill>
                  <a:srgbClr val="000000"/>
                </a:solidFill>
                <a:latin typeface="DM Sans"/>
              </a:rPr>
              <a:t>NAME: KAVYA PS</a:t>
            </a:r>
          </a:p>
          <a:p>
            <a:pPr>
              <a:lnSpc>
                <a:spcPts val="2681"/>
              </a:lnSpc>
            </a:pPr>
            <a:r>
              <a:rPr lang="en-US" sz="2681" spc="-53">
                <a:solidFill>
                  <a:srgbClr val="000000"/>
                </a:solidFill>
                <a:latin typeface="DM Sans"/>
              </a:rPr>
              <a:t>COLLEGE: PANIMALAR INSTITUTE OF TECHNOLOGY</a:t>
            </a:r>
          </a:p>
          <a:p>
            <a:pPr>
              <a:lnSpc>
                <a:spcPts val="2681"/>
              </a:lnSpc>
            </a:pPr>
            <a:r>
              <a:rPr lang="en-US" sz="2681" spc="-53">
                <a:solidFill>
                  <a:srgbClr val="000000"/>
                </a:solidFill>
                <a:latin typeface="DM Sans"/>
              </a:rPr>
              <a:t>DEGREE: BE-CSE</a:t>
            </a:r>
          </a:p>
          <a:p>
            <a:pPr>
              <a:lnSpc>
                <a:spcPts val="2681"/>
              </a:lnSpc>
            </a:pPr>
            <a:r>
              <a:rPr lang="en-US" sz="2681" spc="-53">
                <a:solidFill>
                  <a:srgbClr val="000000"/>
                </a:solidFill>
                <a:latin typeface="DM Sans"/>
              </a:rPr>
              <a:t>GMAIL ID:KAVYAPRAKASH2003@GMAIL.COM</a:t>
            </a:r>
          </a:p>
          <a:p>
            <a:pPr>
              <a:lnSpc>
                <a:spcPts val="2681"/>
              </a:lnSpc>
            </a:pPr>
            <a:r>
              <a:rPr lang="en-US" sz="2681" spc="-53">
                <a:solidFill>
                  <a:srgbClr val="000000"/>
                </a:solidFill>
                <a:latin typeface="DM Sans"/>
              </a:rPr>
              <a:t>NAAN MUDHALVAN ID: AU211521104070</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826715" y="1674440"/>
            <a:ext cx="6074688" cy="1259829"/>
          </a:xfrm>
          <a:prstGeom prst="rect">
            <a:avLst/>
          </a:prstGeom>
        </p:spPr>
        <p:txBody>
          <a:bodyPr anchor="t" rtlCol="false" tIns="0" lIns="0" bIns="0" rIns="0">
            <a:spAutoFit/>
          </a:bodyPr>
          <a:lstStyle/>
          <a:p>
            <a:pPr algn="ctr">
              <a:lnSpc>
                <a:spcPts val="10360"/>
              </a:lnSpc>
            </a:pPr>
            <a:r>
              <a:rPr lang="en-US" sz="7400">
                <a:solidFill>
                  <a:srgbClr val="000000"/>
                </a:solidFill>
                <a:latin typeface="Canva Sans Bold"/>
              </a:rPr>
              <a:t>REFERENCES</a:t>
            </a:r>
          </a:p>
        </p:txBody>
      </p:sp>
      <p:sp>
        <p:nvSpPr>
          <p:cNvPr name="TextBox 17" id="17"/>
          <p:cNvSpPr txBox="true"/>
          <p:nvPr/>
        </p:nvSpPr>
        <p:spPr>
          <a:xfrm rot="0">
            <a:off x="1028700" y="3166980"/>
            <a:ext cx="15717451" cy="5646421"/>
          </a:xfrm>
          <a:prstGeom prst="rect">
            <a:avLst/>
          </a:prstGeom>
        </p:spPr>
        <p:txBody>
          <a:bodyPr anchor="t" rtlCol="false" tIns="0" lIns="0" bIns="0" rIns="0">
            <a:spAutoFit/>
          </a:bodyPr>
          <a:lstStyle/>
          <a:p>
            <a:pPr algn="ctr" marL="630881" indent="-315440" lvl="1">
              <a:lnSpc>
                <a:spcPts val="4090"/>
              </a:lnSpc>
              <a:buAutoNum type="arabicPeriod" startAt="1"/>
            </a:pPr>
            <a:r>
              <a:rPr lang="en-US" sz="2922">
                <a:solidFill>
                  <a:srgbClr val="000000"/>
                </a:solidFill>
                <a:latin typeface="Canva Sans"/>
              </a:rPr>
              <a:t>Academic databases like IEEE Xplore, Google Scholar, or PubMed for research papers.</a:t>
            </a:r>
          </a:p>
          <a:p>
            <a:pPr algn="ctr" marL="630881" indent="-315440" lvl="1">
              <a:lnSpc>
                <a:spcPts val="4090"/>
              </a:lnSpc>
              <a:buAutoNum type="arabicPeriod" startAt="1"/>
            </a:pPr>
            <a:r>
              <a:rPr lang="en-US" sz="2922">
                <a:solidFill>
                  <a:srgbClr val="000000"/>
                </a:solidFill>
                <a:latin typeface="Canva Sans"/>
              </a:rPr>
              <a:t>Online bookstores like Amazon or Google Books for relevant books on AI, machine learning, and smart home automation.</a:t>
            </a:r>
          </a:p>
          <a:p>
            <a:pPr algn="ctr" marL="630881" indent="-315440" lvl="1">
              <a:lnSpc>
                <a:spcPts val="4090"/>
              </a:lnSpc>
              <a:buAutoNum type="arabicPeriod" startAt="1"/>
            </a:pPr>
            <a:r>
              <a:rPr lang="en-US" sz="2922">
                <a:solidFill>
                  <a:srgbClr val="000000"/>
                </a:solidFill>
                <a:latin typeface="Canva Sans"/>
              </a:rPr>
              <a:t>Educational platforms such as Coursera, Udemy, or edX for courses on related topics.</a:t>
            </a:r>
          </a:p>
          <a:p>
            <a:pPr algn="ctr" marL="630881" indent="-315440" lvl="1">
              <a:lnSpc>
                <a:spcPts val="4090"/>
              </a:lnSpc>
              <a:buAutoNum type="arabicPeriod" startAt="1"/>
            </a:pPr>
            <a:r>
              <a:rPr lang="en-US" sz="2922">
                <a:solidFill>
                  <a:srgbClr val="000000"/>
                </a:solidFill>
                <a:latin typeface="Canva Sans"/>
              </a:rPr>
              <a:t>Official documentation for machine learning libraries like scikit-learn, TensorFlow, or PyTorch.</a:t>
            </a:r>
          </a:p>
          <a:p>
            <a:pPr algn="ctr" marL="630881" indent="-315440" lvl="1">
              <a:lnSpc>
                <a:spcPts val="4090"/>
              </a:lnSpc>
              <a:buAutoNum type="arabicPeriod" startAt="1"/>
            </a:pPr>
            <a:r>
              <a:rPr lang="en-US" sz="2922">
                <a:solidFill>
                  <a:srgbClr val="000000"/>
                </a:solidFill>
                <a:latin typeface="Canva Sans"/>
              </a:rPr>
              <a:t>Technology blogs and websites like Towards Data Science, Medium, or TechCrunch for articles and insights on AI and smart home technology.</a:t>
            </a:r>
          </a:p>
          <a:p>
            <a:pPr algn="ctr">
              <a:lnSpc>
                <a:spcPts val="409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85771" y="1771650"/>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OUTLINE</a:t>
            </a:r>
          </a:p>
        </p:txBody>
      </p:sp>
      <p:sp>
        <p:nvSpPr>
          <p:cNvPr name="Freeform 4" id="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2" id="12"/>
          <p:cNvSpPr txBox="true"/>
          <p:nvPr/>
        </p:nvSpPr>
        <p:spPr>
          <a:xfrm rot="0">
            <a:off x="4225792" y="3377565"/>
            <a:ext cx="10312003" cy="5170432"/>
          </a:xfrm>
          <a:prstGeom prst="rect">
            <a:avLst/>
          </a:prstGeom>
        </p:spPr>
        <p:txBody>
          <a:bodyPr anchor="t" rtlCol="false" tIns="0" lIns="0" bIns="0" rIns="0">
            <a:spAutoFit/>
          </a:bodyPr>
          <a:lstStyle/>
          <a:p>
            <a:pPr marL="904555" indent="-452278" lvl="1">
              <a:lnSpc>
                <a:spcPts val="5865"/>
              </a:lnSpc>
              <a:buFont typeface="Arial"/>
              <a:buChar char="•"/>
            </a:pPr>
            <a:r>
              <a:rPr lang="en-US" sz="4189">
                <a:solidFill>
                  <a:srgbClr val="000000"/>
                </a:solidFill>
                <a:latin typeface="Canva Sans Bold"/>
              </a:rPr>
              <a:t>PROBLEM STATEMENT</a:t>
            </a:r>
          </a:p>
          <a:p>
            <a:pPr marL="904555" indent="-452278" lvl="1">
              <a:lnSpc>
                <a:spcPts val="5865"/>
              </a:lnSpc>
              <a:buFont typeface="Arial"/>
              <a:buChar char="•"/>
            </a:pPr>
            <a:r>
              <a:rPr lang="en-US" sz="4189">
                <a:solidFill>
                  <a:srgbClr val="000000"/>
                </a:solidFill>
                <a:latin typeface="Canva Sans Bold"/>
              </a:rPr>
              <a:t>PROPOSED SYSTEM/SOLUTION</a:t>
            </a:r>
          </a:p>
          <a:p>
            <a:pPr marL="904555" indent="-452278" lvl="1">
              <a:lnSpc>
                <a:spcPts val="5865"/>
              </a:lnSpc>
              <a:buFont typeface="Arial"/>
              <a:buChar char="•"/>
            </a:pPr>
            <a:r>
              <a:rPr lang="en-US" sz="4189">
                <a:solidFill>
                  <a:srgbClr val="000000"/>
                </a:solidFill>
                <a:latin typeface="Canva Sans Bold"/>
              </a:rPr>
              <a:t>SYSTEM DEVELOPMENT APPROACH</a:t>
            </a:r>
          </a:p>
          <a:p>
            <a:pPr marL="904555" indent="-452278" lvl="1">
              <a:lnSpc>
                <a:spcPts val="5865"/>
              </a:lnSpc>
              <a:buFont typeface="Arial"/>
              <a:buChar char="•"/>
            </a:pPr>
            <a:r>
              <a:rPr lang="en-US" sz="4189">
                <a:solidFill>
                  <a:srgbClr val="000000"/>
                </a:solidFill>
                <a:latin typeface="Canva Sans Bold"/>
              </a:rPr>
              <a:t>ALGORITHM AND DEPLOYMENT</a:t>
            </a:r>
          </a:p>
          <a:p>
            <a:pPr marL="904555" indent="-452278" lvl="1">
              <a:lnSpc>
                <a:spcPts val="5865"/>
              </a:lnSpc>
              <a:buFont typeface="Arial"/>
              <a:buChar char="•"/>
            </a:pPr>
            <a:r>
              <a:rPr lang="en-US" sz="4189">
                <a:solidFill>
                  <a:srgbClr val="000000"/>
                </a:solidFill>
                <a:latin typeface="Canva Sans Bold"/>
              </a:rPr>
              <a:t>RESULT</a:t>
            </a:r>
          </a:p>
          <a:p>
            <a:pPr marL="904555" indent="-452278" lvl="1">
              <a:lnSpc>
                <a:spcPts val="5865"/>
              </a:lnSpc>
              <a:buFont typeface="Arial"/>
              <a:buChar char="•"/>
            </a:pPr>
            <a:r>
              <a:rPr lang="en-US" sz="4189">
                <a:solidFill>
                  <a:srgbClr val="000000"/>
                </a:solidFill>
                <a:latin typeface="Canva Sans Bold"/>
              </a:rPr>
              <a:t>CONCLUSION</a:t>
            </a:r>
          </a:p>
          <a:p>
            <a:pPr marL="904555" indent="-452278" lvl="1">
              <a:lnSpc>
                <a:spcPts val="5865"/>
              </a:lnSpc>
              <a:buFont typeface="Arial"/>
              <a:buChar char="•"/>
            </a:pPr>
            <a:r>
              <a:rPr lang="en-US" sz="4189">
                <a:solidFill>
                  <a:srgbClr val="000000"/>
                </a:solidFill>
                <a:latin typeface="Canva Sans Bold"/>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63768" y="2392260"/>
            <a:ext cx="7848753" cy="1842019"/>
          </a:xfrm>
          <a:prstGeom prst="rect">
            <a:avLst/>
          </a:prstGeom>
        </p:spPr>
        <p:txBody>
          <a:bodyPr anchor="t" rtlCol="false" tIns="0" lIns="0" bIns="0" rIns="0">
            <a:spAutoFit/>
          </a:bodyPr>
          <a:lstStyle/>
          <a:p>
            <a:pPr algn="ctr">
              <a:lnSpc>
                <a:spcPts val="7081"/>
              </a:lnSpc>
            </a:pPr>
            <a:r>
              <a:rPr lang="en-US" sz="7300">
                <a:solidFill>
                  <a:srgbClr val="000000"/>
                </a:solidFill>
                <a:latin typeface="DM Sans Bold"/>
              </a:rPr>
              <a:t>PROBLEM STATEMENT</a:t>
            </a:r>
          </a:p>
        </p:txBody>
      </p:sp>
      <p:sp>
        <p:nvSpPr>
          <p:cNvPr name="TextBox 5" id="5"/>
          <p:cNvSpPr txBox="true"/>
          <p:nvPr/>
        </p:nvSpPr>
        <p:spPr>
          <a:xfrm rot="0">
            <a:off x="1028700" y="4755775"/>
            <a:ext cx="9631166" cy="2489948"/>
          </a:xfrm>
          <a:prstGeom prst="rect">
            <a:avLst/>
          </a:prstGeom>
        </p:spPr>
        <p:txBody>
          <a:bodyPr anchor="t" rtlCol="false" tIns="0" lIns="0" bIns="0" rIns="0">
            <a:spAutoFit/>
          </a:bodyPr>
          <a:lstStyle/>
          <a:p>
            <a:pPr marL="0" indent="0" lvl="0">
              <a:lnSpc>
                <a:spcPts val="3373"/>
              </a:lnSpc>
              <a:spcBef>
                <a:spcPct val="0"/>
              </a:spcBef>
            </a:pPr>
            <a:r>
              <a:rPr lang="en-US" sz="2499" spc="149">
                <a:solidFill>
                  <a:srgbClr val="000000"/>
                </a:solidFill>
                <a:latin typeface="DM Sans"/>
              </a:rPr>
              <a:t>Develop an AI-powered smart home automation system capable of learning user preferences and adjusting environmental settings, managing energy usage efficiently, ensuring security through predictive analysis, and seamlessly integrating with various IoT devices for a seamless and intuitive user experience.</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540530"/>
            <a:ext cx="7848753" cy="1863990"/>
          </a:xfrm>
          <a:prstGeom prst="rect">
            <a:avLst/>
          </a:prstGeom>
        </p:spPr>
        <p:txBody>
          <a:bodyPr anchor="t" rtlCol="false" tIns="0" lIns="0" bIns="0" rIns="0">
            <a:spAutoFit/>
          </a:bodyPr>
          <a:lstStyle/>
          <a:p>
            <a:pPr algn="ctr">
              <a:lnSpc>
                <a:spcPts val="7178"/>
              </a:lnSpc>
            </a:pPr>
            <a:r>
              <a:rPr lang="en-US" sz="7400">
                <a:solidFill>
                  <a:srgbClr val="000000"/>
                </a:solidFill>
                <a:latin typeface="DM Sans Bold"/>
              </a:rPr>
              <a:t>PROPOSED SOLUTION</a:t>
            </a:r>
          </a:p>
        </p:txBody>
      </p:sp>
      <p:sp>
        <p:nvSpPr>
          <p:cNvPr name="TextBox 6" id="6"/>
          <p:cNvSpPr txBox="true"/>
          <p:nvPr/>
        </p:nvSpPr>
        <p:spPr>
          <a:xfrm rot="0">
            <a:off x="7908917" y="4807557"/>
            <a:ext cx="9756912" cy="3984553"/>
          </a:xfrm>
          <a:prstGeom prst="rect">
            <a:avLst/>
          </a:prstGeom>
        </p:spPr>
        <p:txBody>
          <a:bodyPr anchor="t" rtlCol="false" tIns="0" lIns="0" bIns="0" rIns="0">
            <a:spAutoFit/>
          </a:bodyPr>
          <a:lstStyle/>
          <a:p>
            <a:pPr marL="0" indent="0" lvl="0">
              <a:lnSpc>
                <a:spcPts val="3155"/>
              </a:lnSpc>
              <a:spcBef>
                <a:spcPct val="0"/>
              </a:spcBef>
            </a:pPr>
            <a:r>
              <a:rPr lang="en-US" sz="2337" spc="140">
                <a:solidFill>
                  <a:srgbClr val="000000"/>
                </a:solidFill>
                <a:latin typeface="DM Sans"/>
              </a:rPr>
              <a:t>Utilize</a:t>
            </a:r>
            <a:r>
              <a:rPr lang="en-US" sz="2337" spc="140">
                <a:solidFill>
                  <a:srgbClr val="000000"/>
                </a:solidFill>
                <a:latin typeface="DM Sans Bold"/>
              </a:rPr>
              <a:t> decision tree algorithms</a:t>
            </a:r>
            <a:r>
              <a:rPr lang="en-US" sz="2337" spc="140">
                <a:solidFill>
                  <a:srgbClr val="000000"/>
                </a:solidFill>
                <a:latin typeface="DM Sans"/>
              </a:rPr>
              <a:t> to analyze user preferences and environment data for personalized automation decisions. Apply</a:t>
            </a:r>
            <a:r>
              <a:rPr lang="en-US" sz="2337" spc="140">
                <a:solidFill>
                  <a:srgbClr val="000000"/>
                </a:solidFill>
                <a:latin typeface="DM Sans Bold"/>
              </a:rPr>
              <a:t> reinforcement learning techniques</a:t>
            </a:r>
            <a:r>
              <a:rPr lang="en-US" sz="2337" spc="140">
                <a:solidFill>
                  <a:srgbClr val="000000"/>
                </a:solidFill>
                <a:latin typeface="DM Sans"/>
              </a:rPr>
              <a:t> to optimize energy usage and security protocols through continuous learning and adaptation. Employ </a:t>
            </a:r>
            <a:r>
              <a:rPr lang="en-US" sz="2337" spc="140">
                <a:solidFill>
                  <a:srgbClr val="000000"/>
                </a:solidFill>
                <a:latin typeface="DM Sans Bold"/>
              </a:rPr>
              <a:t>Natural Language Processing (NLP)</a:t>
            </a:r>
            <a:r>
              <a:rPr lang="en-US" sz="2337" spc="140">
                <a:solidFill>
                  <a:srgbClr val="000000"/>
                </a:solidFill>
                <a:latin typeface="DM Sans"/>
              </a:rPr>
              <a:t> to enable intuitive voice commands and conversational interfaces for seamless interaction with the smart home system. Integrate these technologies to create a holistic AI-driven smart home solution that offers tailored automation, efficient resource management, and user-friendly control.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983153" y="513198"/>
            <a:ext cx="8751165" cy="1939426"/>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SYSTEM REQUIREMENTS</a:t>
            </a:r>
          </a:p>
        </p:txBody>
      </p:sp>
      <p:sp>
        <p:nvSpPr>
          <p:cNvPr name="TextBox 4" id="4"/>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983153" y="3475387"/>
            <a:ext cx="6048375" cy="580389"/>
          </a:xfrm>
          <a:prstGeom prst="rect">
            <a:avLst/>
          </a:prstGeom>
        </p:spPr>
        <p:txBody>
          <a:bodyPr anchor="t" rtlCol="false" tIns="0" lIns="0" bIns="0" rIns="0">
            <a:spAutoFit/>
          </a:bodyPr>
          <a:lstStyle/>
          <a:p>
            <a:pPr algn="ctr">
              <a:lnSpc>
                <a:spcPts val="4760"/>
              </a:lnSpc>
            </a:pPr>
            <a:r>
              <a:rPr lang="en-US" sz="3400">
                <a:solidFill>
                  <a:srgbClr val="000000"/>
                </a:solidFill>
                <a:latin typeface="Canva Sans Bold"/>
              </a:rPr>
              <a:t>HARDWARE REQUIREMENTS</a:t>
            </a:r>
          </a:p>
        </p:txBody>
      </p:sp>
      <p:sp>
        <p:nvSpPr>
          <p:cNvPr name="TextBox 6" id="6"/>
          <p:cNvSpPr txBox="true"/>
          <p:nvPr/>
        </p:nvSpPr>
        <p:spPr>
          <a:xfrm rot="0">
            <a:off x="1028700" y="5460013"/>
            <a:ext cx="16440135" cy="3798287"/>
          </a:xfrm>
          <a:prstGeom prst="rect">
            <a:avLst/>
          </a:prstGeom>
        </p:spPr>
        <p:txBody>
          <a:bodyPr anchor="t" rtlCol="false" tIns="0" lIns="0" bIns="0" rIns="0">
            <a:spAutoFit/>
          </a:bodyPr>
          <a:lstStyle/>
          <a:p>
            <a:pPr marL="585335" indent="-292667" lvl="1">
              <a:lnSpc>
                <a:spcPts val="3795"/>
              </a:lnSpc>
              <a:buAutoNum type="arabicPeriod" startAt="1"/>
            </a:pPr>
            <a:r>
              <a:rPr lang="en-US" sz="2711">
                <a:solidFill>
                  <a:srgbClr val="000000"/>
                </a:solidFill>
                <a:latin typeface="Canva Sans"/>
              </a:rPr>
              <a:t>Hardware: Sufficient computing power for running machine learning algorithms and processing sensor data, including a capable processor (e.g., Intel Core i5 or higher), ample R</a:t>
            </a:r>
            <a:r>
              <a:rPr lang="en-US" sz="2711">
                <a:solidFill>
                  <a:srgbClr val="000000"/>
                </a:solidFill>
                <a:latin typeface="Canva Sans"/>
              </a:rPr>
              <a:t>AM (8GB or more), and storage space (at least 256GB SSD).</a:t>
            </a:r>
          </a:p>
          <a:p>
            <a:pPr marL="585335" indent="-292667" lvl="1">
              <a:lnSpc>
                <a:spcPts val="3795"/>
              </a:lnSpc>
              <a:buAutoNum type="arabicPeriod" startAt="1"/>
            </a:pPr>
            <a:r>
              <a:rPr lang="en-US" sz="2711">
                <a:solidFill>
                  <a:srgbClr val="000000"/>
                </a:solidFill>
                <a:latin typeface="Canva Sans"/>
              </a:rPr>
              <a:t>IoT Devices: Compatible smart home devices such as smart thermostats, lights, locks, cameras, and sensors for data collection and automation control.</a:t>
            </a:r>
          </a:p>
          <a:p>
            <a:pPr marL="585335" indent="-292667" lvl="1">
              <a:lnSpc>
                <a:spcPts val="3795"/>
              </a:lnSpc>
              <a:buAutoNum type="arabicPeriod" startAt="1"/>
            </a:pPr>
            <a:r>
              <a:rPr lang="en-US" sz="2711">
                <a:solidFill>
                  <a:srgbClr val="000000"/>
                </a:solidFill>
                <a:latin typeface="Canva Sans"/>
              </a:rPr>
              <a:t>Network Infrastructure: Stable and high-speed internet connection to facilitate communication between IoT devices, cloud services, and the central smart home system.</a:t>
            </a:r>
          </a:p>
          <a:p>
            <a:pPr>
              <a:lnSpc>
                <a:spcPts val="379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622641" y="3244257"/>
            <a:ext cx="11032640" cy="5709891"/>
          </a:xfrm>
          <a:prstGeom prst="rect">
            <a:avLst/>
          </a:prstGeom>
        </p:spPr>
        <p:txBody>
          <a:bodyPr anchor="t" rtlCol="false" tIns="0" lIns="0" bIns="0" rIns="0">
            <a:spAutoFit/>
          </a:bodyPr>
          <a:lstStyle/>
          <a:p>
            <a:pPr marL="618078" indent="-309039" lvl="1">
              <a:lnSpc>
                <a:spcPts val="3864"/>
              </a:lnSpc>
              <a:buAutoNum type="arabicPeriod" startAt="1"/>
            </a:pPr>
            <a:r>
              <a:rPr lang="en-US" sz="2862" spc="171">
                <a:solidFill>
                  <a:srgbClr val="000000"/>
                </a:solidFill>
                <a:latin typeface="DM Sans"/>
              </a:rPr>
              <a:t>Software: Development environment including Python programming language, libraries such as TensorFlow or PyTorch for machine learning, and frameworks like OpenAI's Gym for reinforcement learning.</a:t>
            </a:r>
          </a:p>
          <a:p>
            <a:pPr marL="618078" indent="-309039" lvl="1">
              <a:lnSpc>
                <a:spcPts val="3864"/>
              </a:lnSpc>
              <a:buAutoNum type="arabicPeriod" startAt="1"/>
            </a:pPr>
            <a:r>
              <a:rPr lang="en-US" sz="2862" spc="171">
                <a:solidFill>
                  <a:srgbClr val="000000"/>
                </a:solidFill>
                <a:latin typeface="DM Sans"/>
              </a:rPr>
              <a:t>Natural Language Processing (NLP) Tools: Integration with NLP libraries like NLTK or spaCy for processing and understanding user commands and interactions.</a:t>
            </a:r>
          </a:p>
          <a:p>
            <a:pPr marL="618078" indent="-309039" lvl="1">
              <a:lnSpc>
                <a:spcPts val="3864"/>
              </a:lnSpc>
              <a:buAutoNum type="arabicPeriod" startAt="1"/>
            </a:pPr>
            <a:r>
              <a:rPr lang="en-US" sz="2862" spc="171">
                <a:solidFill>
                  <a:srgbClr val="000000"/>
                </a:solidFill>
                <a:latin typeface="DM Sans"/>
              </a:rPr>
              <a:t>Security Measures: Implementation of encryption protocols, secure authentication mechanisms, and regular software updates to safeguard user data and protect against cyber threats.</a:t>
            </a:r>
          </a:p>
          <a:p>
            <a:pPr>
              <a:lnSpc>
                <a:spcPts val="3864"/>
              </a:lnSpc>
            </a:pPr>
          </a:p>
        </p:txBody>
      </p:sp>
      <p:sp>
        <p:nvSpPr>
          <p:cNvPr name="TextBox 4" id="4"/>
          <p:cNvSpPr txBox="true"/>
          <p:nvPr/>
        </p:nvSpPr>
        <p:spPr>
          <a:xfrm rot="0">
            <a:off x="1028700" y="933450"/>
            <a:ext cx="7848753" cy="1811020"/>
          </a:xfrm>
          <a:prstGeom prst="rect">
            <a:avLst/>
          </a:prstGeom>
        </p:spPr>
        <p:txBody>
          <a:bodyPr anchor="t" rtlCol="false" tIns="0" lIns="0" bIns="0" rIns="0">
            <a:spAutoFit/>
          </a:bodyPr>
          <a:lstStyle/>
          <a:p>
            <a:pPr algn="just">
              <a:lnSpc>
                <a:spcPts val="7279"/>
              </a:lnSpc>
            </a:pPr>
            <a:r>
              <a:rPr lang="en-US" sz="5199">
                <a:solidFill>
                  <a:srgbClr val="000000"/>
                </a:solidFill>
                <a:latin typeface="Canva Sans Bold"/>
              </a:rPr>
              <a:t>SOFTWARE REQUIREMENTS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928451" y="1127711"/>
            <a:ext cx="13134141" cy="1243318"/>
          </a:xfrm>
          <a:prstGeom prst="rect">
            <a:avLst/>
          </a:prstGeom>
        </p:spPr>
        <p:txBody>
          <a:bodyPr anchor="t" rtlCol="false" tIns="0" lIns="0" bIns="0" rIns="0">
            <a:spAutoFit/>
          </a:bodyPr>
          <a:lstStyle/>
          <a:p>
            <a:pPr algn="ctr">
              <a:lnSpc>
                <a:spcPts val="10220"/>
              </a:lnSpc>
            </a:pPr>
            <a:r>
              <a:rPr lang="en-US" sz="7300">
                <a:solidFill>
                  <a:srgbClr val="000000"/>
                </a:solidFill>
                <a:latin typeface="Canva Sans Bold"/>
              </a:rPr>
              <a:t>ALGORITHM &amp; DEPLOYMENT</a:t>
            </a:r>
          </a:p>
        </p:txBody>
      </p:sp>
      <p:sp>
        <p:nvSpPr>
          <p:cNvPr name="TextBox 17" id="17"/>
          <p:cNvSpPr txBox="true"/>
          <p:nvPr/>
        </p:nvSpPr>
        <p:spPr>
          <a:xfrm rot="0">
            <a:off x="876212" y="3734299"/>
            <a:ext cx="15832482" cy="5283683"/>
          </a:xfrm>
          <a:prstGeom prst="rect">
            <a:avLst/>
          </a:prstGeom>
        </p:spPr>
        <p:txBody>
          <a:bodyPr anchor="t" rtlCol="false" tIns="0" lIns="0" bIns="0" rIns="0">
            <a:spAutoFit/>
          </a:bodyPr>
          <a:lstStyle/>
          <a:p>
            <a:pPr marL="467713" indent="-233857" lvl="1">
              <a:lnSpc>
                <a:spcPts val="3032"/>
              </a:lnSpc>
              <a:buFont typeface="Arial"/>
              <a:buChar char="•"/>
            </a:pPr>
            <a:r>
              <a:rPr lang="en-US" sz="2166">
                <a:solidFill>
                  <a:srgbClr val="000000"/>
                </a:solidFill>
                <a:latin typeface="Canva Sans Bold"/>
              </a:rPr>
              <a:t>Decision Tree </a:t>
            </a:r>
            <a:r>
              <a:rPr lang="en-US" sz="2166">
                <a:solidFill>
                  <a:srgbClr val="000000"/>
                </a:solidFill>
                <a:latin typeface="Canva Sans Bold"/>
              </a:rPr>
              <a:t>Algorithm:</a:t>
            </a:r>
          </a:p>
          <a:p>
            <a:pPr marL="935426" indent="-311809" lvl="2">
              <a:lnSpc>
                <a:spcPts val="3032"/>
              </a:lnSpc>
              <a:buFont typeface="Arial"/>
              <a:buChar char="⚬"/>
            </a:pPr>
            <a:r>
              <a:rPr lang="en-US" sz="2166">
                <a:solidFill>
                  <a:srgbClr val="000000"/>
                </a:solidFill>
                <a:latin typeface="Canva Sans"/>
              </a:rPr>
              <a:t>Utilizes a top-down, recursive approach to create a tree structure based on user preferences and environmental data.</a:t>
            </a:r>
          </a:p>
          <a:p>
            <a:pPr marL="935426" indent="-311809" lvl="2">
              <a:lnSpc>
                <a:spcPts val="3032"/>
              </a:lnSpc>
              <a:buFont typeface="Arial"/>
              <a:buChar char="⚬"/>
            </a:pPr>
            <a:r>
              <a:rPr lang="en-US" sz="2166">
                <a:solidFill>
                  <a:srgbClr val="000000"/>
                </a:solidFill>
                <a:latin typeface="Canva Sans"/>
              </a:rPr>
              <a:t>Splits data at each node using conditions to maximize information gain or minimize impurity.</a:t>
            </a:r>
          </a:p>
          <a:p>
            <a:pPr marL="935426" indent="-311809" lvl="2">
              <a:lnSpc>
                <a:spcPts val="3032"/>
              </a:lnSpc>
              <a:buFont typeface="Arial"/>
              <a:buChar char="⚬"/>
            </a:pPr>
            <a:r>
              <a:rPr lang="en-US" sz="2166">
                <a:solidFill>
                  <a:srgbClr val="000000"/>
                </a:solidFill>
                <a:latin typeface="Canva Sans"/>
              </a:rPr>
              <a:t>Represents decision rules for automation based on learned patterns in the data.</a:t>
            </a:r>
          </a:p>
          <a:p>
            <a:pPr marL="467713" indent="-233857" lvl="1">
              <a:lnSpc>
                <a:spcPts val="3032"/>
              </a:lnSpc>
              <a:buFont typeface="Arial"/>
              <a:buChar char="•"/>
            </a:pPr>
            <a:r>
              <a:rPr lang="en-US" sz="2166">
                <a:solidFill>
                  <a:srgbClr val="000000"/>
                </a:solidFill>
                <a:latin typeface="Canva Sans Bold"/>
              </a:rPr>
              <a:t>Reinforcement Learning:</a:t>
            </a:r>
          </a:p>
          <a:p>
            <a:pPr marL="935426" indent="-311809" lvl="2">
              <a:lnSpc>
                <a:spcPts val="3032"/>
              </a:lnSpc>
              <a:buFont typeface="Arial"/>
              <a:buChar char="⚬"/>
            </a:pPr>
            <a:r>
              <a:rPr lang="en-US" sz="2166">
                <a:solidFill>
                  <a:srgbClr val="000000"/>
                </a:solidFill>
                <a:latin typeface="Canva Sans"/>
              </a:rPr>
              <a:t>Employs techniques like Q-learning or Deep Q-Networks to optimize energy usage and security protocols.</a:t>
            </a:r>
          </a:p>
          <a:p>
            <a:pPr marL="935426" indent="-311809" lvl="2">
              <a:lnSpc>
                <a:spcPts val="3032"/>
              </a:lnSpc>
              <a:buFont typeface="Arial"/>
              <a:buChar char="⚬"/>
            </a:pPr>
            <a:r>
              <a:rPr lang="en-US" sz="2166">
                <a:solidFill>
                  <a:srgbClr val="000000"/>
                </a:solidFill>
                <a:latin typeface="Canva Sans"/>
              </a:rPr>
              <a:t>Agents learn through trial and error, receiving rewards or penalties based on actions taken.</a:t>
            </a:r>
          </a:p>
          <a:p>
            <a:pPr marL="935426" indent="-311809" lvl="2">
              <a:lnSpc>
                <a:spcPts val="3032"/>
              </a:lnSpc>
              <a:buFont typeface="Arial"/>
              <a:buChar char="⚬"/>
            </a:pPr>
            <a:r>
              <a:rPr lang="en-US" sz="2166">
                <a:solidFill>
                  <a:srgbClr val="000000"/>
                </a:solidFill>
                <a:latin typeface="Canva Sans"/>
              </a:rPr>
              <a:t>Continuously adapts and improves decision-making based on feedback received from the environment.</a:t>
            </a:r>
          </a:p>
          <a:p>
            <a:pPr marL="467713" indent="-233857" lvl="1">
              <a:lnSpc>
                <a:spcPts val="3032"/>
              </a:lnSpc>
              <a:buFont typeface="Arial"/>
              <a:buChar char="•"/>
            </a:pPr>
            <a:r>
              <a:rPr lang="en-US" sz="2166">
                <a:solidFill>
                  <a:srgbClr val="000000"/>
                </a:solidFill>
                <a:latin typeface="Canva Sans Bold"/>
              </a:rPr>
              <a:t>Natural Language Processing (NLP):</a:t>
            </a:r>
          </a:p>
          <a:p>
            <a:pPr marL="935426" indent="-311809" lvl="2">
              <a:lnSpc>
                <a:spcPts val="3032"/>
              </a:lnSpc>
              <a:buFont typeface="Arial"/>
              <a:buChar char="⚬"/>
            </a:pPr>
            <a:r>
              <a:rPr lang="en-US" sz="2166">
                <a:solidFill>
                  <a:srgbClr val="000000"/>
                </a:solidFill>
                <a:latin typeface="Canva Sans"/>
              </a:rPr>
              <a:t>Integrates tokenization, parsing, and semantic analysis to interpret user commands and interactions.</a:t>
            </a:r>
          </a:p>
          <a:p>
            <a:pPr marL="935426" indent="-311809" lvl="2">
              <a:lnSpc>
                <a:spcPts val="3032"/>
              </a:lnSpc>
              <a:buFont typeface="Arial"/>
              <a:buChar char="⚬"/>
            </a:pPr>
            <a:r>
              <a:rPr lang="en-US" sz="2166">
                <a:solidFill>
                  <a:srgbClr val="000000"/>
                </a:solidFill>
                <a:latin typeface="Canva Sans"/>
              </a:rPr>
              <a:t>Converts user input into actionable commands for the smart home system.</a:t>
            </a:r>
          </a:p>
          <a:p>
            <a:pPr marL="935426" indent="-311809" lvl="2">
              <a:lnSpc>
                <a:spcPts val="3032"/>
              </a:lnSpc>
              <a:buFont typeface="Arial"/>
              <a:buChar char="⚬"/>
            </a:pPr>
            <a:r>
              <a:rPr lang="en-US" sz="2166">
                <a:solidFill>
                  <a:srgbClr val="000000"/>
                </a:solidFill>
                <a:latin typeface="Canva Sans"/>
              </a:rPr>
              <a:t>Enables intuitive voice control and conversational interfaces for seamless interaction.</a:t>
            </a:r>
          </a:p>
          <a:p>
            <a:pPr>
              <a:lnSpc>
                <a:spcPts val="303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2086661" y="1959190"/>
            <a:ext cx="10910396" cy="1109429"/>
          </a:xfrm>
          <a:prstGeom prst="rect">
            <a:avLst/>
          </a:prstGeom>
        </p:spPr>
        <p:txBody>
          <a:bodyPr anchor="t" rtlCol="false" tIns="0" lIns="0" bIns="0" rIns="0">
            <a:spAutoFit/>
          </a:bodyPr>
          <a:lstStyle/>
          <a:p>
            <a:pPr algn="ctr">
              <a:lnSpc>
                <a:spcPts val="8003"/>
              </a:lnSpc>
            </a:pPr>
            <a:r>
              <a:rPr lang="en-US" sz="9198">
                <a:solidFill>
                  <a:srgbClr val="000000"/>
                </a:solidFill>
                <a:latin typeface="DM Sans Bold"/>
              </a:rPr>
              <a:t>RESULT</a:t>
            </a:r>
          </a:p>
        </p:txBody>
      </p:sp>
      <p:sp>
        <p:nvSpPr>
          <p:cNvPr name="TextBox 17" id="17"/>
          <p:cNvSpPr txBox="true"/>
          <p:nvPr/>
        </p:nvSpPr>
        <p:spPr>
          <a:xfrm rot="0">
            <a:off x="567643" y="3268644"/>
            <a:ext cx="16512182" cy="9731683"/>
          </a:xfrm>
          <a:prstGeom prst="rect">
            <a:avLst/>
          </a:prstGeom>
        </p:spPr>
        <p:txBody>
          <a:bodyPr anchor="t" rtlCol="false" tIns="0" lIns="0" bIns="0" rIns="0">
            <a:spAutoFit/>
          </a:bodyPr>
          <a:lstStyle/>
          <a:p>
            <a:pPr algn="ctr">
              <a:lnSpc>
                <a:spcPts val="4297"/>
              </a:lnSpc>
            </a:pPr>
            <a:r>
              <a:rPr lang="en-US" sz="3069">
                <a:solidFill>
                  <a:srgbClr val="000000"/>
                </a:solidFill>
                <a:latin typeface="Canva Sans"/>
              </a:rPr>
              <a:t>The implemented smart home automation system achieved:</a:t>
            </a:r>
          </a:p>
          <a:p>
            <a:pPr algn="ctr" marL="662780" indent="-331390" lvl="1">
              <a:lnSpc>
                <a:spcPts val="4297"/>
              </a:lnSpc>
              <a:buAutoNum type="arabicPeriod" startAt="1"/>
            </a:pPr>
            <a:r>
              <a:rPr lang="en-US" sz="3069">
                <a:solidFill>
                  <a:srgbClr val="000000"/>
                </a:solidFill>
                <a:latin typeface="Canva Sans"/>
              </a:rPr>
              <a:t>Personalized environmental adjustments based on user preferences, enhancing comfort and energy efficiency.</a:t>
            </a:r>
          </a:p>
          <a:p>
            <a:pPr algn="ctr" marL="662780" indent="-331390" lvl="1">
              <a:lnSpc>
                <a:spcPts val="4297"/>
              </a:lnSpc>
              <a:buAutoNum type="arabicPeriod" startAt="1"/>
            </a:pPr>
            <a:r>
              <a:rPr lang="en-US" sz="3069">
                <a:solidFill>
                  <a:srgbClr val="000000"/>
                </a:solidFill>
                <a:latin typeface="Canva Sans"/>
              </a:rPr>
              <a:t>Optimize</a:t>
            </a:r>
            <a:r>
              <a:rPr lang="en-US" sz="3069">
                <a:solidFill>
                  <a:srgbClr val="000000"/>
                </a:solidFill>
                <a:latin typeface="Canva Sans"/>
              </a:rPr>
              <a:t>d energy usage and security protocols through reinforcement learning, resulting in reduced utility costs and improved safety.</a:t>
            </a:r>
          </a:p>
          <a:p>
            <a:pPr algn="ctr" marL="662780" indent="-331390" lvl="1">
              <a:lnSpc>
                <a:spcPts val="4297"/>
              </a:lnSpc>
              <a:buAutoNum type="arabicPeriod" startAt="1"/>
            </a:pPr>
            <a:r>
              <a:rPr lang="en-US" sz="3069">
                <a:solidFill>
                  <a:srgbClr val="000000"/>
                </a:solidFill>
                <a:latin typeface="Canva Sans"/>
              </a:rPr>
              <a:t>Intuitive voice control and conversational interfaces enabled by Natural Language Processing (NLP), enhancing user experience and accessibility.</a:t>
            </a:r>
          </a:p>
          <a:p>
            <a:pPr algn="ctr" marL="662780" indent="-331390" lvl="1">
              <a:lnSpc>
                <a:spcPts val="4297"/>
              </a:lnSpc>
              <a:buAutoNum type="arabicPeriod" startAt="1"/>
            </a:pPr>
            <a:r>
              <a:rPr lang="en-US" sz="3069">
                <a:solidFill>
                  <a:srgbClr val="000000"/>
                </a:solidFill>
                <a:latin typeface="Canva Sans"/>
              </a:rPr>
              <a:t>Seamless integration of decision tree-based automation, reinforcement learning, and NLP, providing a unified and cohesive smart home solution.</a:t>
            </a:r>
          </a:p>
          <a:p>
            <a:pPr algn="ctr" marL="662780" indent="-331390" lvl="1">
              <a:lnSpc>
                <a:spcPts val="4297"/>
              </a:lnSpc>
              <a:buAutoNum type="arabicPeriod" startAt="1"/>
            </a:pPr>
            <a:r>
              <a:rPr lang="en-US" sz="3069">
                <a:solidFill>
                  <a:srgbClr val="000000"/>
                </a:solidFill>
                <a:latin typeface="Canva Sans"/>
              </a:rPr>
              <a:t>Enhanced user satisfaction, convenience, and peace of mind within the smart home environment.</a:t>
            </a:r>
          </a:p>
          <a:p>
            <a:pPr algn="ctr">
              <a:lnSpc>
                <a:spcPts val="4297"/>
              </a:lnSpc>
            </a:pPr>
          </a:p>
          <a:p>
            <a:pPr algn="ctr">
              <a:lnSpc>
                <a:spcPts val="4297"/>
              </a:lnSpc>
            </a:pPr>
          </a:p>
          <a:p>
            <a:pPr algn="ctr">
              <a:lnSpc>
                <a:spcPts val="4297"/>
              </a:lnSpc>
            </a:pPr>
          </a:p>
          <a:p>
            <a:pPr algn="ctr">
              <a:lnSpc>
                <a:spcPts val="4297"/>
              </a:lnSpc>
            </a:pPr>
          </a:p>
          <a:p>
            <a:pPr algn="ctr">
              <a:lnSpc>
                <a:spcPts val="4297"/>
              </a:lnSpc>
            </a:pPr>
          </a:p>
          <a:p>
            <a:pPr algn="ctr">
              <a:lnSpc>
                <a:spcPts val="4297"/>
              </a:lnSpc>
            </a:pPr>
          </a:p>
          <a:p>
            <a:pPr algn="ctr">
              <a:lnSpc>
                <a:spcPts val="429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10896" y="2079181"/>
            <a:ext cx="10910396" cy="950185"/>
          </a:xfrm>
          <a:prstGeom prst="rect">
            <a:avLst/>
          </a:prstGeom>
        </p:spPr>
        <p:txBody>
          <a:bodyPr anchor="t" rtlCol="false" tIns="0" lIns="0" bIns="0" rIns="0">
            <a:spAutoFit/>
          </a:bodyPr>
          <a:lstStyle/>
          <a:p>
            <a:pPr>
              <a:lnSpc>
                <a:spcPts val="6872"/>
              </a:lnSpc>
            </a:pPr>
            <a:r>
              <a:rPr lang="en-US" sz="7899">
                <a:solidFill>
                  <a:srgbClr val="000000"/>
                </a:solidFill>
                <a:latin typeface="DM Sans Bold"/>
              </a:rPr>
              <a:t>CONCLUSION</a:t>
            </a:r>
          </a:p>
        </p:txBody>
      </p:sp>
      <p:sp>
        <p:nvSpPr>
          <p:cNvPr name="TextBox 16" id="16"/>
          <p:cNvSpPr txBox="true"/>
          <p:nvPr/>
        </p:nvSpPr>
        <p:spPr>
          <a:xfrm rot="0">
            <a:off x="518609" y="3389047"/>
            <a:ext cx="16978638" cy="3653846"/>
          </a:xfrm>
          <a:prstGeom prst="rect">
            <a:avLst/>
          </a:prstGeom>
        </p:spPr>
        <p:txBody>
          <a:bodyPr anchor="t" rtlCol="false" tIns="0" lIns="0" bIns="0" rIns="0">
            <a:spAutoFit/>
          </a:bodyPr>
          <a:lstStyle/>
          <a:p>
            <a:pPr algn="ctr">
              <a:lnSpc>
                <a:spcPts val="3631"/>
              </a:lnSpc>
            </a:pPr>
            <a:r>
              <a:rPr lang="en-US" sz="2594">
                <a:solidFill>
                  <a:srgbClr val="000000"/>
                </a:solidFill>
                <a:latin typeface="Canva Sans"/>
              </a:rPr>
              <a:t>The proposed smart home automation system integrates decision tree algorithms, reinforcement learning, and natural language processing to provide personalized, efficient, and user-friendly automation. Through the utilization of these advanced techniques, the system optimizes energy usage, enhances security protocols, and offers intuitive control interfaces. The seamless integration of these technologies results in a cohesive and adaptable solution for modern smart homes. By leveraging machine learning and AI, users can enjoy enhanced comfort, convenience, and peace of mind within their living environment. Continued research and development in this field promise even greater advancements in the future of smart home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DAGBRrq5o6g</dc:identifier>
  <dcterms:modified xsi:type="dcterms:W3CDTF">2011-08-01T06:04:30Z</dcterms:modified>
  <cp:revision>1</cp:revision>
  <dc:title>Blue Doodle Project Presentation</dc:title>
</cp:coreProperties>
</file>