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4624" autoAdjust="0"/>
  </p:normalViewPr>
  <p:slideViewPr>
    <p:cSldViewPr>
      <p:cViewPr varScale="1">
        <p:scale>
          <a:sx n="69" d="100"/>
          <a:sy n="69" d="100"/>
        </p:scale>
        <p:origin x="144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35D89-4A83-438C-AB68-BAA9AC83F750}" type="datetimeFigureOut">
              <a:rPr lang="en-US" smtClean="0"/>
              <a:t>9/22/2018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C4967-B0E3-4413-B12C-38FC2DE2C92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0C4967-B0E3-4413-B12C-38FC2DE2C92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0C4967-B0E3-4413-B12C-38FC2DE2C92C}"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0C4967-B0E3-4413-B12C-38FC2DE2C92C}"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0C4967-B0E3-4413-B12C-38FC2DE2C92C}"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B4454A-10A4-43F7-AA19-4EEE4F17C223}"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4454A-10A4-43F7-AA19-4EEE4F17C223}"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4454A-10A4-43F7-AA19-4EEE4F17C223}"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4454A-10A4-43F7-AA19-4EEE4F17C223}"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B4454A-10A4-43F7-AA19-4EEE4F17C223}"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B4454A-10A4-43F7-AA19-4EEE4F17C223}"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B4454A-10A4-43F7-AA19-4EEE4F17C223}"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B4454A-10A4-43F7-AA19-4EEE4F17C223}"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4454A-10A4-43F7-AA19-4EEE4F17C223}"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4454A-10A4-43F7-AA19-4EEE4F17C223}"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4454A-10A4-43F7-AA19-4EEE4F17C223}"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FB38-9161-4A35-A0CC-BA9A9ABD89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4454A-10A4-43F7-AA19-4EEE4F17C223}" type="datetimeFigureOut">
              <a:rPr lang="en-US" smtClean="0"/>
              <a:t>9/22/2018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7FB38-9161-4A35-A0CC-BA9A9ABD89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1417638"/>
          </a:xfrm>
          <a:solidFill>
            <a:schemeClr val="tx2">
              <a:lumMod val="40000"/>
              <a:lumOff val="60000"/>
            </a:schemeClr>
          </a:solidFill>
        </p:spPr>
        <p:txBody>
          <a:bodyPr>
            <a:normAutofit fontScale="90000"/>
          </a:bodyPr>
          <a:lstStyle/>
          <a:p>
            <a:r>
              <a:rPr lang="en-US" sz="5400" b="1" i="1" dirty="0" smtClean="0">
                <a:solidFill>
                  <a:schemeClr val="tx2"/>
                </a:solidFill>
              </a:rPr>
              <a:t>SMART</a:t>
            </a:r>
            <a:r>
              <a:rPr lang="en-US" sz="1100" b="1" i="1" dirty="0" smtClean="0">
                <a:solidFill>
                  <a:schemeClr val="tx2"/>
                </a:solidFill>
              </a:rPr>
              <a:t>           </a:t>
            </a:r>
            <a:r>
              <a:rPr lang="en-US" sz="5400" b="1" i="1" dirty="0" smtClean="0">
                <a:solidFill>
                  <a:schemeClr val="tx2"/>
                </a:solidFill>
              </a:rPr>
              <a:t>INDIA  </a:t>
            </a:r>
            <a:r>
              <a:rPr lang="en-US" sz="1100" b="1" i="1" dirty="0" smtClean="0">
                <a:solidFill>
                  <a:schemeClr val="tx2"/>
                </a:solidFill>
              </a:rPr>
              <a:t> </a:t>
            </a:r>
            <a:r>
              <a:rPr lang="en-US" sz="5400" b="1" i="1" dirty="0" smtClean="0">
                <a:solidFill>
                  <a:schemeClr val="tx2"/>
                </a:solidFill>
              </a:rPr>
              <a:t>HACKATHON</a:t>
            </a:r>
            <a:r>
              <a:rPr lang="en-US" sz="1100" b="1" i="1" dirty="0" smtClean="0">
                <a:solidFill>
                  <a:schemeClr val="tx2"/>
                </a:solidFill>
              </a:rPr>
              <a:t> </a:t>
            </a:r>
            <a:r>
              <a:rPr lang="en-US" sz="5400" b="1" i="1" dirty="0" smtClean="0">
                <a:solidFill>
                  <a:schemeClr val="tx2"/>
                </a:solidFill>
              </a:rPr>
              <a:t>2018</a:t>
            </a:r>
            <a:endParaRPr lang="en-US" sz="5400" b="1" i="1" dirty="0">
              <a:solidFill>
                <a:schemeClr val="tx2"/>
              </a:solidFill>
            </a:endParaRPr>
          </a:p>
        </p:txBody>
      </p:sp>
      <p:sp>
        <p:nvSpPr>
          <p:cNvPr id="3" name="Subtitle 2"/>
          <p:cNvSpPr>
            <a:spLocks noGrp="1"/>
          </p:cNvSpPr>
          <p:nvPr>
            <p:ph idx="1"/>
          </p:nvPr>
        </p:nvSpPr>
        <p:spPr>
          <a:xfrm>
            <a:off x="464127" y="1752600"/>
            <a:ext cx="8229600" cy="4525963"/>
          </a:xfrm>
          <a:solidFill>
            <a:schemeClr val="accent6">
              <a:lumMod val="60000"/>
              <a:lumOff val="40000"/>
            </a:schemeClr>
          </a:solidFill>
          <a:ln>
            <a:solidFill>
              <a:schemeClr val="accent6"/>
            </a:solidFill>
          </a:ln>
        </p:spPr>
        <p:txBody>
          <a:bodyPr>
            <a:normAutofit fontScale="77500" lnSpcReduction="20000"/>
          </a:bodyPr>
          <a:lstStyle/>
          <a:p>
            <a:pPr>
              <a:buNone/>
            </a:pPr>
            <a:r>
              <a:rPr lang="en-US" sz="4000" i="1" dirty="0" smtClean="0">
                <a:solidFill>
                  <a:srgbClr val="C00000"/>
                </a:solidFill>
              </a:rPr>
              <a:t>      ARYA COLLEGE OF ENGG. &amp; IT.</a:t>
            </a:r>
          </a:p>
          <a:p>
            <a:pPr>
              <a:buNone/>
            </a:pPr>
            <a:endParaRPr lang="en-US" sz="4000" i="1" dirty="0" smtClean="0">
              <a:solidFill>
                <a:srgbClr val="C00000"/>
              </a:solidFill>
            </a:endParaRPr>
          </a:p>
          <a:p>
            <a:pPr>
              <a:buNone/>
            </a:pPr>
            <a:r>
              <a:rPr lang="en-US" sz="4000" i="1" dirty="0" smtClean="0"/>
              <a:t>Team name: </a:t>
            </a:r>
            <a:r>
              <a:rPr lang="en-US" sz="4000" i="1" dirty="0" smtClean="0">
                <a:solidFill>
                  <a:schemeClr val="tx2">
                    <a:lumMod val="50000"/>
                  </a:schemeClr>
                </a:solidFill>
              </a:rPr>
              <a:t>Titanic</a:t>
            </a:r>
            <a:r>
              <a:rPr lang="en-US" sz="4000" i="1" dirty="0" smtClean="0"/>
              <a:t>                     submitted by:-     </a:t>
            </a:r>
          </a:p>
          <a:p>
            <a:pPr algn="r">
              <a:buFont typeface="Wingdings" pitchFamily="2" charset="2"/>
              <a:buChar char="Ø"/>
            </a:pPr>
            <a:r>
              <a:rPr lang="en-US" i="1" dirty="0" smtClean="0"/>
              <a:t>Sindhu </a:t>
            </a:r>
            <a:r>
              <a:rPr lang="en-US" i="1" dirty="0" err="1" smtClean="0"/>
              <a:t>santoria</a:t>
            </a:r>
            <a:r>
              <a:rPr lang="en-US" i="1" dirty="0" smtClean="0"/>
              <a:t> </a:t>
            </a:r>
          </a:p>
          <a:p>
            <a:pPr algn="r">
              <a:buFont typeface="Wingdings" pitchFamily="2" charset="2"/>
              <a:buChar char="Ø"/>
            </a:pPr>
            <a:r>
              <a:rPr lang="en-US" i="1" dirty="0" smtClean="0"/>
              <a:t>Neha         </a:t>
            </a:r>
            <a:r>
              <a:rPr lang="en-US" i="1" dirty="0" err="1" smtClean="0"/>
              <a:t>patel</a:t>
            </a:r>
            <a:r>
              <a:rPr lang="en-US" i="1" dirty="0" smtClean="0"/>
              <a:t> </a:t>
            </a:r>
          </a:p>
          <a:p>
            <a:pPr algn="r">
              <a:buFont typeface="Wingdings" pitchFamily="2" charset="2"/>
              <a:buChar char="Ø"/>
            </a:pPr>
            <a:r>
              <a:rPr lang="en-US" i="1" dirty="0" err="1" smtClean="0"/>
              <a:t>Jyoti</a:t>
            </a:r>
            <a:r>
              <a:rPr lang="en-US" i="1" dirty="0" smtClean="0"/>
              <a:t>       </a:t>
            </a:r>
            <a:r>
              <a:rPr lang="en-US" i="1" dirty="0" err="1" smtClean="0"/>
              <a:t>kumari</a:t>
            </a:r>
            <a:endParaRPr lang="en-US" i="1" dirty="0" smtClean="0"/>
          </a:p>
          <a:p>
            <a:pPr algn="r">
              <a:buNone/>
            </a:pPr>
            <a:r>
              <a:rPr lang="en-US" i="1" dirty="0" smtClean="0"/>
              <a:t> </a:t>
            </a:r>
          </a:p>
          <a:p>
            <a:pPr algn="r">
              <a:buFont typeface="Wingdings" pitchFamily="2" charset="2"/>
              <a:buChar char="Ø"/>
            </a:pPr>
            <a:endParaRPr lang="en-US" i="1" dirty="0"/>
          </a:p>
          <a:p>
            <a:pPr algn="r">
              <a:buFont typeface="Wingdings" pitchFamily="2" charset="2"/>
              <a:buChar char="Ø"/>
            </a:pPr>
            <a:endParaRPr lang="en-US" i="1" dirty="0" smtClean="0"/>
          </a:p>
          <a:p>
            <a:pPr algn="r">
              <a:buFont typeface="Wingdings" pitchFamily="2" charset="2"/>
              <a:buChar char="Ø"/>
            </a:pPr>
            <a:endParaRPr lang="en-US" i="1" dirty="0"/>
          </a:p>
          <a:p>
            <a:pPr algn="r">
              <a:buNone/>
            </a:pPr>
            <a:r>
              <a:rPr lang="en-US" i="1"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80921-WA0011.jpg"/>
          <p:cNvPicPr>
            <a:picLocks noGrp="1" noChangeAspect="1"/>
          </p:cNvPicPr>
          <p:nvPr>
            <p:ph idx="4294967295"/>
          </p:nvPr>
        </p:nvPicPr>
        <p:blipFill>
          <a:blip r:embed="rId2">
            <a:duotone>
              <a:prstClr val="black"/>
              <a:schemeClr val="tx2">
                <a:tint val="45000"/>
                <a:satMod val="400000"/>
              </a:schemeClr>
            </a:duotone>
          </a:blip>
          <a:stretch>
            <a:fillRect/>
          </a:stretch>
        </p:blipFill>
        <p:spPr>
          <a:xfrm>
            <a:off x="-1" y="1524000"/>
            <a:ext cx="9209315" cy="3581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p>
            <a:r>
              <a:rPr lang="en-IN" dirty="0" smtClean="0"/>
              <a:t>conclusion</a:t>
            </a:r>
            <a:endParaRPr lang="en-IN" dirty="0">
              <a:solidFill>
                <a:srgbClr val="92D050"/>
              </a:solidFill>
            </a:endParaRPr>
          </a:p>
        </p:txBody>
      </p:sp>
      <p:sp>
        <p:nvSpPr>
          <p:cNvPr id="4" name="Title 2"/>
          <p:cNvSpPr txBox="1">
            <a:spLocks/>
          </p:cNvSpPr>
          <p:nvPr/>
        </p:nvSpPr>
        <p:spPr>
          <a:xfrm>
            <a:off x="266700" y="1524000"/>
            <a:ext cx="8610600" cy="5181600"/>
          </a:xfrm>
          <a:prstGeom prst="rect">
            <a:avLst/>
          </a:prstGeom>
          <a:solidFill>
            <a:schemeClr val="accent5">
              <a:lumMod val="40000"/>
              <a:lumOff val="60000"/>
            </a:schemeClr>
          </a:solidFill>
          <a:ln>
            <a:solidFill>
              <a:srgbClr val="C00000"/>
            </a:solidFill>
          </a:ln>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50000"/>
                  </a:schemeClr>
                </a:solidFill>
              </a:rPr>
              <a:t/>
            </a:r>
            <a:br>
              <a:rPr lang="en-US" dirty="0" smtClean="0">
                <a:solidFill>
                  <a:schemeClr val="tx2">
                    <a:lumMod val="50000"/>
                  </a:schemeClr>
                </a:solidFill>
              </a:rPr>
            </a:br>
            <a:r>
              <a:rPr lang="en-US" dirty="0" smtClean="0">
                <a:solidFill>
                  <a:schemeClr val="tx2">
                    <a:lumMod val="50000"/>
                  </a:schemeClr>
                </a:solidFill>
              </a:rPr>
              <a:t>This project aims automatic water irrigation system ,which enables the farmers to control the irrigation while staying at home .They don’t need to go in their field to mange the water supply to their fields which not only saves their time and energy but also the wastage of water , as water saving is one of the vital concern to think about</a:t>
            </a:r>
            <a:br>
              <a:rPr lang="en-US" dirty="0" smtClean="0">
                <a:solidFill>
                  <a:schemeClr val="tx2">
                    <a:lumMod val="50000"/>
                  </a:schemeClr>
                </a:solidFill>
              </a:rPr>
            </a:br>
            <a:r>
              <a:rPr lang="en-US" dirty="0" smtClean="0">
                <a:solidFill>
                  <a:schemeClr val="tx2">
                    <a:lumMod val="50000"/>
                  </a:schemeClr>
                </a:solidFill>
              </a:rPr>
              <a:t/>
            </a:r>
            <a:br>
              <a:rPr lang="en-US" dirty="0" smtClean="0">
                <a:solidFill>
                  <a:schemeClr val="tx2">
                    <a:lumMod val="50000"/>
                  </a:schemeClr>
                </a:solidFill>
              </a:rPr>
            </a:br>
            <a:r>
              <a:rPr lang="en-US" dirty="0" smtClean="0">
                <a:solidFill>
                  <a:schemeClr val="tx2">
                    <a:lumMod val="50000"/>
                  </a:schemeClr>
                </a:solidFill>
              </a:rPr>
              <a:t/>
            </a:r>
            <a:br>
              <a:rPr lang="en-US" dirty="0" smtClean="0">
                <a:solidFill>
                  <a:schemeClr val="tx2">
                    <a:lumMod val="50000"/>
                  </a:schemeClr>
                </a:solidFill>
              </a:rPr>
            </a:br>
            <a:r>
              <a:rPr lang="en-US" dirty="0" smtClean="0">
                <a:solidFill>
                  <a:schemeClr val="tx2">
                    <a:lumMod val="50000"/>
                  </a:schemeClr>
                </a:solidFill>
              </a:rPr>
              <a:t/>
            </a:r>
            <a:br>
              <a:rPr lang="en-US" dirty="0" smtClean="0">
                <a:solidFill>
                  <a:schemeClr val="tx2">
                    <a:lumMod val="50000"/>
                  </a:schemeClr>
                </a:solidFill>
              </a:rPr>
            </a:br>
            <a:r>
              <a:rPr lang="en-US" dirty="0" smtClean="0">
                <a:solidFill>
                  <a:schemeClr val="tx2">
                    <a:lumMod val="50000"/>
                  </a:schemeClr>
                </a:solidFill>
              </a:rPr>
              <a:t/>
            </a:r>
            <a:br>
              <a:rPr lang="en-US" dirty="0" smtClean="0">
                <a:solidFill>
                  <a:schemeClr val="tx2">
                    <a:lumMod val="50000"/>
                  </a:schemeClr>
                </a:solidFill>
              </a:rPr>
            </a:br>
            <a:r>
              <a:rPr lang="en-US" dirty="0" smtClean="0">
                <a:solidFill>
                  <a:schemeClr val="tx2">
                    <a:lumMod val="50000"/>
                  </a:schemeClr>
                </a:solidFill>
              </a:rPr>
              <a:t/>
            </a:r>
            <a:br>
              <a:rPr lang="en-US" dirty="0" smtClean="0">
                <a:solidFill>
                  <a:schemeClr val="tx2">
                    <a:lumMod val="50000"/>
                  </a:schemeClr>
                </a:solidFill>
              </a:rPr>
            </a:br>
            <a:endParaRPr lang="en-US" dirty="0">
              <a:solidFill>
                <a:schemeClr val="tx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74638"/>
            <a:ext cx="7772400" cy="4144962"/>
          </a:xfrm>
          <a:solidFill>
            <a:schemeClr val="accent6"/>
          </a:solidFill>
        </p:spPr>
        <p:txBody>
          <a:bodyPr>
            <a:normAutofit/>
          </a:bodyPr>
          <a:lstStyle/>
          <a:p>
            <a:r>
              <a:rPr lang="en-IN" sz="9600" b="1" i="1" u="sng" dirty="0" smtClean="0"/>
              <a:t>THANKS</a:t>
            </a:r>
            <a:endParaRPr lang="en-IN" sz="9600" b="1" i="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p:spPr>
        <p:txBody>
          <a:bodyPr/>
          <a:lstStyle/>
          <a:p>
            <a:r>
              <a:rPr lang="en-US" b="1" dirty="0" smtClean="0">
                <a:solidFill>
                  <a:schemeClr val="accent3">
                    <a:lumMod val="50000"/>
                  </a:schemeClr>
                </a:solidFill>
              </a:rPr>
              <a:t>PROBLEM   STATEMENTS</a:t>
            </a:r>
            <a:endParaRPr lang="en-US" b="1" dirty="0">
              <a:solidFill>
                <a:schemeClr val="accent3">
                  <a:lumMod val="50000"/>
                </a:schemeClr>
              </a:solidFill>
            </a:endParaRPr>
          </a:p>
        </p:txBody>
      </p:sp>
      <p:sp>
        <p:nvSpPr>
          <p:cNvPr id="3" name="Content Placeholder 2"/>
          <p:cNvSpPr>
            <a:spLocks noGrp="1"/>
          </p:cNvSpPr>
          <p:nvPr>
            <p:ph idx="1"/>
          </p:nvPr>
        </p:nvSpPr>
        <p:spPr>
          <a:solidFill>
            <a:srgbClr val="FFFF00"/>
          </a:solidFill>
          <a:ln>
            <a:solidFill>
              <a:schemeClr val="tx1">
                <a:lumMod val="85000"/>
                <a:lumOff val="15000"/>
              </a:schemeClr>
            </a:solidFill>
          </a:ln>
        </p:spPr>
        <p:txBody>
          <a:bodyPr>
            <a:normAutofit fontScale="92500" lnSpcReduction="20000"/>
          </a:bodyPr>
          <a:lstStyle/>
          <a:p>
            <a:pPr>
              <a:buNone/>
            </a:pPr>
            <a:r>
              <a:rPr lang="en-US" sz="4000" i="1" dirty="0" smtClean="0">
                <a:solidFill>
                  <a:schemeClr val="accent1">
                    <a:lumMod val="50000"/>
                  </a:schemeClr>
                </a:solidFill>
              </a:rPr>
              <a:t>                          </a:t>
            </a:r>
            <a:r>
              <a:rPr lang="en-US" sz="4800" b="1" i="1" dirty="0" smtClean="0">
                <a:solidFill>
                  <a:schemeClr val="accent1">
                    <a:lumMod val="50000"/>
                  </a:schemeClr>
                </a:solidFill>
              </a:rPr>
              <a:t> ARIES</a:t>
            </a:r>
          </a:p>
          <a:p>
            <a:pPr lvl="1">
              <a:buNone/>
            </a:pPr>
            <a:r>
              <a:rPr lang="en-US" b="1" i="1" dirty="0" smtClean="0"/>
              <a:t>Closed loop irrigation solution for farmers:</a:t>
            </a:r>
          </a:p>
          <a:p>
            <a:pPr lvl="1">
              <a:buNone/>
            </a:pPr>
            <a:r>
              <a:rPr lang="en-US" b="1" i="1" dirty="0" smtClean="0"/>
              <a:t>Irrigating field plays a vital role in crop yield.</a:t>
            </a:r>
          </a:p>
          <a:p>
            <a:pPr lvl="1">
              <a:buNone/>
            </a:pPr>
            <a:r>
              <a:rPr lang="en-US" b="1" i="1" dirty="0" smtClean="0"/>
              <a:t>However, how much and when to irrigate is still</a:t>
            </a:r>
          </a:p>
          <a:p>
            <a:pPr lvl="1">
              <a:buNone/>
            </a:pPr>
            <a:r>
              <a:rPr lang="en-US" b="1" i="1" dirty="0" smtClean="0"/>
              <a:t>Moderated by the traditional knowledge for the farmers, knowing how much water is actually required for a given crop for a particular soil type depends majority on soils capacity to hold moisture. </a:t>
            </a:r>
          </a:p>
          <a:p>
            <a:pPr lvl="1">
              <a:buNone/>
            </a:pPr>
            <a:r>
              <a:rPr lang="en-US" b="1" i="1" dirty="0" smtClean="0"/>
              <a:t> we need in IOT ,AI based solution which can auto irrigate the field for a given crop based on the soil moisture content.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p:spPr>
        <p:txBody>
          <a:bodyPr/>
          <a:lstStyle/>
          <a:p>
            <a:r>
              <a:rPr lang="en-US" dirty="0" smtClean="0"/>
              <a:t>SOLUTION</a:t>
            </a:r>
            <a:endParaRPr lang="en-US" dirty="0"/>
          </a:p>
        </p:txBody>
      </p:sp>
      <p:sp>
        <p:nvSpPr>
          <p:cNvPr id="3" name="Content Placeholder 2"/>
          <p:cNvSpPr>
            <a:spLocks noGrp="1"/>
          </p:cNvSpPr>
          <p:nvPr>
            <p:ph idx="1"/>
          </p:nvPr>
        </p:nvSpPr>
        <p:spPr>
          <a:solidFill>
            <a:srgbClr val="FFFF00"/>
          </a:solidFill>
        </p:spPr>
        <p:txBody>
          <a:bodyPr/>
          <a:lstStyle/>
          <a:p>
            <a:pPr algn="ctr">
              <a:buNone/>
            </a:pPr>
            <a:endParaRPr lang="en-US" sz="4800" dirty="0" smtClean="0">
              <a:solidFill>
                <a:schemeClr val="tx1">
                  <a:lumMod val="85000"/>
                  <a:lumOff val="15000"/>
                </a:schemeClr>
              </a:solidFill>
            </a:endParaRPr>
          </a:p>
          <a:p>
            <a:pPr>
              <a:buNone/>
            </a:pPr>
            <a:r>
              <a:rPr lang="en-US" sz="4400" dirty="0" smtClean="0"/>
              <a:t>Automatic   irrigation    water supply    monitoring    and  control  system.</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p>
            <a:r>
              <a:rPr lang="en-US" dirty="0" smtClean="0"/>
              <a:t>COMPONENT USED</a:t>
            </a:r>
            <a:endParaRPr lang="en-US" dirty="0"/>
          </a:p>
        </p:txBody>
      </p:sp>
      <p:sp>
        <p:nvSpPr>
          <p:cNvPr id="3" name="Content Placeholder 2"/>
          <p:cNvSpPr>
            <a:spLocks noGrp="1"/>
          </p:cNvSpPr>
          <p:nvPr>
            <p:ph idx="1"/>
          </p:nvPr>
        </p:nvSpPr>
        <p:spPr>
          <a:solidFill>
            <a:schemeClr val="accent3">
              <a:lumMod val="75000"/>
            </a:schemeClr>
          </a:solidFill>
        </p:spPr>
        <p:txBody>
          <a:bodyPr/>
          <a:lstStyle/>
          <a:p>
            <a:pPr algn="ctr">
              <a:buNone/>
            </a:pPr>
            <a:endParaRPr lang="en-US" sz="4000" dirty="0" smtClean="0"/>
          </a:p>
          <a:p>
            <a:pPr>
              <a:buNone/>
            </a:pPr>
            <a:r>
              <a:rPr lang="en-US" dirty="0" smtClean="0"/>
              <a:t>1:-8051 microcontroller</a:t>
            </a:r>
          </a:p>
          <a:p>
            <a:pPr>
              <a:buNone/>
            </a:pPr>
            <a:r>
              <a:rPr lang="en-US" dirty="0" smtClean="0"/>
              <a:t>2:-Power supply</a:t>
            </a:r>
          </a:p>
          <a:p>
            <a:pPr>
              <a:buNone/>
            </a:pPr>
            <a:r>
              <a:rPr lang="en-US" dirty="0" smtClean="0"/>
              <a:t>3:-16*2 liquid crystal display</a:t>
            </a:r>
          </a:p>
          <a:p>
            <a:pPr>
              <a:buNone/>
            </a:pPr>
            <a:r>
              <a:rPr lang="en-US" dirty="0" smtClean="0"/>
              <a:t>4:-DC motor</a:t>
            </a:r>
          </a:p>
          <a:p>
            <a:pPr>
              <a:buNone/>
            </a:pPr>
            <a:r>
              <a:rPr lang="en-US" dirty="0" smtClean="0"/>
              <a:t>5:-DC motor driver</a:t>
            </a:r>
          </a:p>
          <a:p>
            <a:pPr>
              <a:buNone/>
            </a:pPr>
            <a:r>
              <a:rPr lang="en-US" dirty="0" smtClean="0"/>
              <a:t>6:-Soil moisture sensor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pPr algn="l"/>
            <a:r>
              <a:rPr lang="en-US" dirty="0" smtClean="0"/>
              <a:t>ABSTRACT:-</a:t>
            </a:r>
            <a:endParaRPr lang="en-US" dirty="0"/>
          </a:p>
        </p:txBody>
      </p:sp>
      <p:sp>
        <p:nvSpPr>
          <p:cNvPr id="3" name="Content Placeholder 2"/>
          <p:cNvSpPr>
            <a:spLocks noGrp="1"/>
          </p:cNvSpPr>
          <p:nvPr>
            <p:ph idx="1"/>
          </p:nvPr>
        </p:nvSpPr>
        <p:spPr>
          <a:solidFill>
            <a:schemeClr val="accent3">
              <a:lumMod val="60000"/>
              <a:lumOff val="40000"/>
            </a:schemeClr>
          </a:solidFill>
          <a:ln>
            <a:solidFill>
              <a:schemeClr val="tx1">
                <a:lumMod val="85000"/>
                <a:lumOff val="15000"/>
              </a:schemeClr>
            </a:solidFill>
          </a:ln>
        </p:spPr>
        <p:txBody>
          <a:bodyPr>
            <a:normAutofit fontScale="47500" lnSpcReduction="20000"/>
          </a:bodyPr>
          <a:lstStyle/>
          <a:p>
            <a:pPr>
              <a:buNone/>
            </a:pPr>
            <a:r>
              <a:rPr lang="en-US" dirty="0" smtClean="0"/>
              <a:t>Abstract:-</a:t>
            </a:r>
          </a:p>
          <a:p>
            <a:pPr>
              <a:buNone/>
            </a:pPr>
            <a:r>
              <a:rPr lang="en-US" dirty="0" smtClean="0"/>
              <a:t>At present ,labor-saving technology is a key issue</a:t>
            </a:r>
          </a:p>
          <a:p>
            <a:pPr>
              <a:buNone/>
            </a:pPr>
            <a:r>
              <a:rPr lang="en-US" dirty="0"/>
              <a:t>i</a:t>
            </a:r>
            <a:r>
              <a:rPr lang="en-US" dirty="0" smtClean="0"/>
              <a:t>n irrigation .People now are working actively at</a:t>
            </a:r>
          </a:p>
          <a:p>
            <a:pPr>
              <a:buNone/>
            </a:pPr>
            <a:r>
              <a:rPr lang="en-US" dirty="0" smtClean="0"/>
              <a:t>Intelligent   irrigation  system   because  of their</a:t>
            </a:r>
          </a:p>
          <a:p>
            <a:pPr>
              <a:buNone/>
            </a:pPr>
            <a:r>
              <a:rPr lang="en-US" dirty="0" smtClean="0"/>
              <a:t>Advantages of laborsaving and water saving .the </a:t>
            </a:r>
          </a:p>
          <a:p>
            <a:pPr>
              <a:buNone/>
            </a:pPr>
            <a:r>
              <a:rPr lang="en-US" dirty="0" smtClean="0"/>
              <a:t>Present project describes a design of low-cost</a:t>
            </a:r>
          </a:p>
          <a:p>
            <a:pPr>
              <a:buNone/>
            </a:pPr>
            <a:r>
              <a:rPr lang="en-US" dirty="0" smtClean="0"/>
              <a:t>Irrigation system.</a:t>
            </a:r>
          </a:p>
          <a:p>
            <a:pPr>
              <a:buNone/>
            </a:pPr>
            <a:r>
              <a:rPr lang="en-US" dirty="0" smtClean="0"/>
              <a:t>The system consist of micro controller (8051),soil</a:t>
            </a:r>
          </a:p>
          <a:p>
            <a:pPr>
              <a:buNone/>
            </a:pPr>
            <a:r>
              <a:rPr lang="en-US" dirty="0" smtClean="0"/>
              <a:t>Moisturizing  sensor collects  the  air  humidity</a:t>
            </a:r>
          </a:p>
          <a:p>
            <a:pPr>
              <a:buNone/>
            </a:pPr>
            <a:r>
              <a:rPr lang="en-US" dirty="0" smtClean="0"/>
              <a:t>Parameters and sends it to the microcontroller.</a:t>
            </a:r>
          </a:p>
          <a:p>
            <a:pPr>
              <a:buNone/>
            </a:pPr>
            <a:r>
              <a:rPr lang="en-US" dirty="0" smtClean="0"/>
              <a:t>If the humidity values are low, microcontroller turns on the</a:t>
            </a:r>
          </a:p>
          <a:p>
            <a:pPr>
              <a:buNone/>
            </a:pPr>
            <a:r>
              <a:rPr lang="en-US" dirty="0" smtClean="0"/>
              <a:t>Motor ,to supply water the crops .</a:t>
            </a:r>
          </a:p>
          <a:p>
            <a:pPr>
              <a:buNone/>
            </a:pPr>
            <a:r>
              <a:rPr lang="en-US" dirty="0" smtClean="0"/>
              <a:t>If the humidity values are high ,microcontroller turns off the motor ,</a:t>
            </a:r>
          </a:p>
          <a:p>
            <a:pPr>
              <a:buNone/>
            </a:pPr>
            <a:r>
              <a:rPr lang="en-US" dirty="0" smtClean="0"/>
              <a:t>To stop the supply water  to the crops. </a:t>
            </a:r>
            <a:r>
              <a:rPr lang="en-US" dirty="0"/>
              <a:t>T</a:t>
            </a:r>
            <a:r>
              <a:rPr lang="en-US" dirty="0" smtClean="0"/>
              <a:t>hese status  are display on</a:t>
            </a:r>
          </a:p>
          <a:p>
            <a:pPr>
              <a:buNone/>
            </a:pPr>
            <a:r>
              <a:rPr lang="en-US" dirty="0" smtClean="0"/>
              <a:t>The LCD.</a:t>
            </a:r>
          </a:p>
          <a:p>
            <a:pPr>
              <a:buNone/>
            </a:pPr>
            <a:r>
              <a:rPr lang="en-US" dirty="0" smtClean="0"/>
              <a:t>This project uses regulated 5V,500mA power supply ,</a:t>
            </a:r>
          </a:p>
          <a:p>
            <a:pPr>
              <a:buNone/>
            </a:pPr>
            <a:r>
              <a:rPr lang="en-US" dirty="0" smtClean="0"/>
              <a:t>7805 three terminal voltage regulator is used for voltage  regulation</a:t>
            </a:r>
          </a:p>
          <a:p>
            <a:pPr>
              <a:buNone/>
            </a:pPr>
            <a:r>
              <a:rPr lang="en-US" dirty="0" smtClean="0"/>
              <a:t>Bridge type full wave rectifier is </a:t>
            </a:r>
            <a:r>
              <a:rPr lang="en-US" dirty="0" err="1" smtClean="0"/>
              <a:t>used,and</a:t>
            </a:r>
            <a:r>
              <a:rPr lang="en-US" dirty="0" smtClean="0"/>
              <a:t> the AC output of  secondary</a:t>
            </a:r>
          </a:p>
          <a:p>
            <a:pPr>
              <a:buNone/>
            </a:pPr>
            <a:r>
              <a:rPr lang="en-US" dirty="0" smtClean="0"/>
              <a:t>230/12V step down transformer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lgn="ctr"/>
            <a:r>
              <a:rPr lang="en-US" dirty="0" smtClean="0"/>
              <a:t>BLOCKED DIAGRAM</a:t>
            </a:r>
            <a:endParaRPr lang="en-US" dirty="0"/>
          </a:p>
        </p:txBody>
      </p:sp>
      <p:pic>
        <p:nvPicPr>
          <p:cNvPr id="4" name="Picture 3" descr="IMG-20180921-WA0013.jpg"/>
          <p:cNvPicPr>
            <a:picLocks noChangeAspect="1"/>
          </p:cNvPicPr>
          <p:nvPr/>
        </p:nvPicPr>
        <p:blipFill>
          <a:blip r:embed="rId2"/>
          <a:stretch>
            <a:fillRect/>
          </a:stretch>
        </p:blipFill>
        <p:spPr>
          <a:xfrm>
            <a:off x="-1035755" y="274638"/>
            <a:ext cx="10179755" cy="57261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solidFill>
        </p:spPr>
        <p:txBody>
          <a:bodyPr/>
          <a:lstStyle/>
          <a:p>
            <a:r>
              <a:rPr lang="en-US" dirty="0" smtClean="0"/>
              <a:t>WORKING</a:t>
            </a:r>
            <a:endParaRPr lang="en-US" dirty="0"/>
          </a:p>
        </p:txBody>
      </p:sp>
      <p:sp>
        <p:nvSpPr>
          <p:cNvPr id="3" name="Content Placeholder 2"/>
          <p:cNvSpPr>
            <a:spLocks noGrp="1"/>
          </p:cNvSpPr>
          <p:nvPr>
            <p:ph idx="1"/>
          </p:nvPr>
        </p:nvSpPr>
        <p:spPr>
          <a:solidFill>
            <a:schemeClr val="tx2">
              <a:lumMod val="40000"/>
              <a:lumOff val="60000"/>
            </a:schemeClr>
          </a:solidFill>
        </p:spPr>
        <p:txBody>
          <a:bodyPr>
            <a:normAutofit fontScale="77500" lnSpcReduction="20000"/>
          </a:bodyPr>
          <a:lstStyle/>
          <a:p>
            <a:pPr algn="ctr">
              <a:buNone/>
            </a:pPr>
            <a:endParaRPr lang="en-US" sz="5700" dirty="0" smtClean="0"/>
          </a:p>
          <a:p>
            <a:pPr>
              <a:buNone/>
            </a:pPr>
            <a:r>
              <a:rPr lang="en-US" dirty="0"/>
              <a:t> </a:t>
            </a:r>
            <a:r>
              <a:rPr lang="en-US" dirty="0" smtClean="0"/>
              <a:t>   We are using the soil moisture sensor that will sense the amount of moisture contained in the soil, </a:t>
            </a:r>
            <a:r>
              <a:rPr lang="en-US" dirty="0"/>
              <a:t>a</a:t>
            </a:r>
            <a:r>
              <a:rPr lang="en-US" dirty="0" smtClean="0"/>
              <a:t>long with the 230 V input step down transformer with 9v output AC to operate the relays .Now this AC supply is given to bridge rectifier, which is converting AC to DC. Now we have to extract the pure DC for which we are using 1000mf electrolytic capacitor .we are also using the LED which will glow when the power supply will be given .Here 8 bit microprocessor and 32 pin IC is also connected with the LCD , which will display the whole process in the form of instruction The 11.1 MHZ crystal is used to run the program . Amplifier is also used to amplify the signal.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74638"/>
            <a:ext cx="8229600" cy="5173663"/>
          </a:xfrm>
          <a:solidFill>
            <a:schemeClr val="accent4">
              <a:lumMod val="60000"/>
              <a:lumOff val="40000"/>
            </a:schemeClr>
          </a:solidFill>
          <a:ln>
            <a:solidFill>
              <a:schemeClr val="accent2">
                <a:lumMod val="75000"/>
              </a:schemeClr>
            </a:solidFill>
          </a:ln>
        </p:spPr>
        <p:txBody>
          <a:bodyPr>
            <a:normAutofit fontScale="77500" lnSpcReduction="20000"/>
          </a:bodyPr>
          <a:lstStyle/>
          <a:p>
            <a:r>
              <a:rPr lang="en-US" dirty="0" smtClean="0"/>
              <a:t>When the power supply is given ,</a:t>
            </a:r>
            <a:r>
              <a:rPr lang="en-US" dirty="0"/>
              <a:t>t</a:t>
            </a:r>
            <a:r>
              <a:rPr lang="en-US" dirty="0" smtClean="0"/>
              <a:t>hen if there will no moisture in the soil , then the sensor will sense and the message will display on LCD that “there is no water in the field , switch ON the motor ”,and buzzer will sound to give the signal . Now when the requirements of water is full-filled , then the moisture will be sensed by sensor and buzzer will again give the signal and also the message will display on the LCD that “there is enough water in the field , turn off the motor ”. After the two signals by the buzzer ,the famer have to switch off the motor </a:t>
            </a:r>
          </a:p>
          <a:p>
            <a:endParaRPr lang="en-US" dirty="0"/>
          </a:p>
          <a:p>
            <a:r>
              <a:rPr lang="en-US" dirty="0" smtClean="0"/>
              <a:t>This will enable the farmer to turn ON &amp; turn OFF the motor while staying at home and need to go to the field.</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IMG-20180921-WA0012.jpg"/>
          <p:cNvPicPr>
            <a:picLocks noChangeAspect="1"/>
          </p:cNvPicPr>
          <p:nvPr/>
        </p:nvPicPr>
        <p:blipFill>
          <a:blip r:embed="rId2"/>
          <a:stretch>
            <a:fillRect/>
          </a:stretch>
        </p:blipFill>
        <p:spPr>
          <a:xfrm>
            <a:off x="-482650" y="-228600"/>
            <a:ext cx="8483649" cy="61388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600</Words>
  <Application>Microsoft Office PowerPoint</Application>
  <PresentationFormat>On-screen Show (4:3)</PresentationFormat>
  <Paragraphs>65</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SMART           INDIA   HACKATHON 2018</vt:lpstr>
      <vt:lpstr>PROBLEM   STATEMENTS</vt:lpstr>
      <vt:lpstr>SOLUTION</vt:lpstr>
      <vt:lpstr>COMPONENT USED</vt:lpstr>
      <vt:lpstr>ABSTRACT:-</vt:lpstr>
      <vt:lpstr> </vt:lpstr>
      <vt:lpstr>WORKING</vt:lpstr>
      <vt:lpstr>PowerPoint Presentation</vt:lpstr>
      <vt:lpstr>PowerPoint Presentation</vt:lpstr>
      <vt:lpstr>PowerPoint Presentation</vt:lpstr>
      <vt:lpstr>conclusion</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ARIES</dc:title>
  <dc:creator>Rohan Kumar</dc:creator>
  <cp:lastModifiedBy>Prem Kumar</cp:lastModifiedBy>
  <cp:revision>53</cp:revision>
  <dcterms:created xsi:type="dcterms:W3CDTF">2018-09-21T12:31:03Z</dcterms:created>
  <dcterms:modified xsi:type="dcterms:W3CDTF">2018-09-22T16:45:27Z</dcterms:modified>
</cp:coreProperties>
</file>