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0"/>
  </p:notesMasterIdLst>
  <p:sldIdLst>
    <p:sldId id="256" r:id="rId2"/>
    <p:sldId id="272" r:id="rId3"/>
    <p:sldId id="259" r:id="rId4"/>
    <p:sldId id="264" r:id="rId5"/>
    <p:sldId id="260" r:id="rId6"/>
    <p:sldId id="261" r:id="rId7"/>
    <p:sldId id="262" r:id="rId8"/>
    <p:sldId id="266" r:id="rId9"/>
    <p:sldId id="270" r:id="rId10"/>
    <p:sldId id="273" r:id="rId11"/>
    <p:sldId id="274" r:id="rId12"/>
    <p:sldId id="275" r:id="rId13"/>
    <p:sldId id="268" r:id="rId14"/>
    <p:sldId id="267" r:id="rId15"/>
    <p:sldId id="263" r:id="rId16"/>
    <p:sldId id="271" r:id="rId17"/>
    <p:sldId id="269"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679151-6B48-AEEC-1348-153A3B0557B3}" name="kavya putturi" initials="kp" userId="5f43c804da6d053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2326"/>
    <a:srgbClr val="C44BA8"/>
    <a:srgbClr val="E45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080"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8/10/relationships/authors" Targe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A4C47-EF8A-45BC-8B5F-7D630C78EA6F}"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0C994-7508-49D2-AFC6-8CB1C20DA57A}" type="slidenum">
              <a:rPr lang="en-IN" smtClean="0"/>
              <a:t>‹#›</a:t>
            </a:fld>
            <a:endParaRPr lang="en-IN"/>
          </a:p>
        </p:txBody>
      </p:sp>
    </p:spTree>
    <p:extLst>
      <p:ext uri="{BB962C8B-B14F-4D97-AF65-F5344CB8AC3E}">
        <p14:creationId xmlns:p14="http://schemas.microsoft.com/office/powerpoint/2010/main" val="331825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C0C994-7508-49D2-AFC6-8CB1C20DA57A}" type="slidenum">
              <a:rPr lang="en-IN" smtClean="0"/>
              <a:t>8</a:t>
            </a:fld>
            <a:endParaRPr lang="en-IN"/>
          </a:p>
        </p:txBody>
      </p:sp>
    </p:spTree>
    <p:extLst>
      <p:ext uri="{BB962C8B-B14F-4D97-AF65-F5344CB8AC3E}">
        <p14:creationId xmlns:p14="http://schemas.microsoft.com/office/powerpoint/2010/main" val="350977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C0C994-7508-49D2-AFC6-8CB1C20DA57A}" type="slidenum">
              <a:rPr lang="en-IN" smtClean="0"/>
              <a:t>9</a:t>
            </a:fld>
            <a:endParaRPr lang="en-IN"/>
          </a:p>
        </p:txBody>
      </p:sp>
    </p:spTree>
    <p:extLst>
      <p:ext uri="{BB962C8B-B14F-4D97-AF65-F5344CB8AC3E}">
        <p14:creationId xmlns:p14="http://schemas.microsoft.com/office/powerpoint/2010/main" val="101604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48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350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628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054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004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8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332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316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865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7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9/20/2024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33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9/20/2024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9936354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7.xml" /><Relationship Id="rId5" Type="http://schemas.openxmlformats.org/officeDocument/2006/relationships/image" Target="../media/image13.png" /><Relationship Id="rId4" Type="http://schemas.openxmlformats.org/officeDocument/2006/relationships/image" Target="../media/image12.png"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alk:Autism_spectrum/Archive_2" TargetMode="External"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 name="Rectangle 24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8" name="Freeform: Shape 24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50" name="Freeform: Shape 24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52" name="Freeform: Shape 25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5" name="Freeform: Shape 25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6" name="Freeform: Shape 25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6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4" name="Freeform: Shape 26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72" name="Rectangle 27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4" name="Rectangle 27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6" name="Top Left">
            <a:extLst>
              <a:ext uri="{FF2B5EF4-FFF2-40B4-BE49-F238E27FC236}">
                <a16:creationId xmlns:a16="http://schemas.microsoft.com/office/drawing/2014/main" id="{3DB4696B-7CAE-4CF0-A785-43D6C2C901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77" name="Freeform: Shape 276">
              <a:extLst>
                <a:ext uri="{FF2B5EF4-FFF2-40B4-BE49-F238E27FC236}">
                  <a16:creationId xmlns:a16="http://schemas.microsoft.com/office/drawing/2014/main" id="{68D47050-8B98-4FE2-968E-8D2ADFC41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78" name="Freeform: Shape 277">
              <a:extLst>
                <a:ext uri="{FF2B5EF4-FFF2-40B4-BE49-F238E27FC236}">
                  <a16:creationId xmlns:a16="http://schemas.microsoft.com/office/drawing/2014/main" id="{49394E68-C00D-4B74-80B9-6CD2BFEA2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9" name="Freeform: Shape 278">
              <a:extLst>
                <a:ext uri="{FF2B5EF4-FFF2-40B4-BE49-F238E27FC236}">
                  <a16:creationId xmlns:a16="http://schemas.microsoft.com/office/drawing/2014/main" id="{6612B7EE-4793-490B-B8B4-2BD542AB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0" name="Freeform: Shape 279">
              <a:extLst>
                <a:ext uri="{FF2B5EF4-FFF2-40B4-BE49-F238E27FC236}">
                  <a16:creationId xmlns:a16="http://schemas.microsoft.com/office/drawing/2014/main" id="{9D768DB0-EA6C-4ACE-83CF-AA7BA8EE9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81" name="Freeform: Shape 280">
              <a:extLst>
                <a:ext uri="{FF2B5EF4-FFF2-40B4-BE49-F238E27FC236}">
                  <a16:creationId xmlns:a16="http://schemas.microsoft.com/office/drawing/2014/main" id="{18CF60B5-E2CD-4E1A-8B45-3AFA7A7CB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2" name="Freeform: Shape 281">
              <a:extLst>
                <a:ext uri="{FF2B5EF4-FFF2-40B4-BE49-F238E27FC236}">
                  <a16:creationId xmlns:a16="http://schemas.microsoft.com/office/drawing/2014/main" id="{0F5DFACC-6B8A-49B5-822B-A75061CD6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83" name="Freeform: Shape 282">
              <a:extLst>
                <a:ext uri="{FF2B5EF4-FFF2-40B4-BE49-F238E27FC236}">
                  <a16:creationId xmlns:a16="http://schemas.microsoft.com/office/drawing/2014/main" id="{888C5A9B-BFED-47A2-AB0E-7BE8414B1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84" name="Freeform: Shape 283">
              <a:extLst>
                <a:ext uri="{FF2B5EF4-FFF2-40B4-BE49-F238E27FC236}">
                  <a16:creationId xmlns:a16="http://schemas.microsoft.com/office/drawing/2014/main" id="{23B94275-AE5F-43CE-B3B4-3955818D8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58" name="Text Placeholder 57">
            <a:extLst>
              <a:ext uri="{FF2B5EF4-FFF2-40B4-BE49-F238E27FC236}">
                <a16:creationId xmlns:a16="http://schemas.microsoft.com/office/drawing/2014/main" id="{2D50AE88-1902-EB17-9693-A32D80F5D01E}"/>
              </a:ext>
            </a:extLst>
          </p:cNvPr>
          <p:cNvSpPr>
            <a:spLocks noGrp="1"/>
          </p:cNvSpPr>
          <p:nvPr>
            <p:ph type="body" sz="half" idx="2"/>
          </p:nvPr>
        </p:nvSpPr>
        <p:spPr>
          <a:xfrm>
            <a:off x="356618" y="4237464"/>
            <a:ext cx="5100950" cy="1927306"/>
          </a:xfrm>
        </p:spPr>
        <p:txBody>
          <a:bodyPr vert="horz" lIns="91440" tIns="45720" rIns="91440" bIns="45720" rtlCol="0" anchor="t">
            <a:normAutofit fontScale="85000" lnSpcReduction="20000"/>
          </a:bodyPr>
          <a:lstStyle/>
          <a:p>
            <a:r>
              <a:rPr lang="en-US" sz="2200" b="1" i="1" kern="1200" dirty="0">
                <a:latin typeface="+mn-lt"/>
                <a:ea typeface="+mn-ea"/>
                <a:cs typeface="+mn-cs"/>
              </a:rPr>
              <a:t>  </a:t>
            </a:r>
            <a:r>
              <a:rPr lang="en-US" sz="2000" b="1" u="sng" kern="1200" dirty="0">
                <a:latin typeface="+mn-lt"/>
                <a:ea typeface="+mn-ea"/>
                <a:cs typeface="+mn-cs"/>
              </a:rPr>
              <a:t>PRESENTED</a:t>
            </a:r>
            <a:r>
              <a:rPr lang="en-US" sz="2000" b="1" u="sng" dirty="0"/>
              <a:t> BY:</a:t>
            </a:r>
            <a:endParaRPr lang="en-US" sz="2000" b="1" u="sng" dirty="0">
              <a:cs typeface="Arial"/>
            </a:endParaRPr>
          </a:p>
          <a:p>
            <a:r>
              <a:rPr lang="en-US" sz="2200" dirty="0">
                <a:latin typeface="Times New Roman" panose="02020603050405020304" pitchFamily="18" charset="0"/>
                <a:cs typeface="Times New Roman" panose="02020603050405020304" pitchFamily="18" charset="0"/>
              </a:rPr>
              <a:t>N.SAI SRI HARSHITHA   21RG1A05A4</a:t>
            </a:r>
          </a:p>
          <a:p>
            <a:r>
              <a:rPr lang="en-US" sz="2200" dirty="0">
                <a:latin typeface="Times New Roman" panose="02020603050405020304" pitchFamily="18" charset="0"/>
                <a:cs typeface="Times New Roman" panose="02020603050405020304" pitchFamily="18" charset="0"/>
              </a:rPr>
              <a:t>P.KAVYA                           21RG1A05B4</a:t>
            </a:r>
          </a:p>
          <a:p>
            <a:r>
              <a:rPr lang="en-US" sz="2200" dirty="0">
                <a:latin typeface="Times New Roman" panose="02020603050405020304" pitchFamily="18" charset="0"/>
                <a:cs typeface="Times New Roman" panose="02020603050405020304" pitchFamily="18" charset="0"/>
              </a:rPr>
              <a:t>Y.SINDHU                         21RG1A05D0</a:t>
            </a:r>
          </a:p>
          <a:p>
            <a:r>
              <a:rPr lang="en-US" sz="2200" dirty="0">
                <a:latin typeface="Times New Roman" panose="02020603050405020304" pitchFamily="18" charset="0"/>
                <a:cs typeface="Times New Roman" panose="02020603050405020304" pitchFamily="18" charset="0"/>
              </a:rPr>
              <a:t>K.SANGEETHA                 21RG1A0590</a:t>
            </a:r>
          </a:p>
        </p:txBody>
      </p:sp>
      <p:grpSp>
        <p:nvGrpSpPr>
          <p:cNvPr id="286" name="Cross">
            <a:extLst>
              <a:ext uri="{FF2B5EF4-FFF2-40B4-BE49-F238E27FC236}">
                <a16:creationId xmlns:a16="http://schemas.microsoft.com/office/drawing/2014/main" id="{8CA1747A-4050-4E70-AED3-54A61C6551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4664" y="449070"/>
            <a:ext cx="118872" cy="118872"/>
            <a:chOff x="1175347" y="3733800"/>
            <a:chExt cx="118872" cy="118872"/>
          </a:xfrm>
        </p:grpSpPr>
        <p:cxnSp>
          <p:nvCxnSpPr>
            <p:cNvPr id="287" name="Straight Connector 286">
              <a:extLst>
                <a:ext uri="{FF2B5EF4-FFF2-40B4-BE49-F238E27FC236}">
                  <a16:creationId xmlns:a16="http://schemas.microsoft.com/office/drawing/2014/main" id="{5305ED5E-428A-4567-9CB8-8143946C9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88" name="Straight Connector 287">
              <a:extLst>
                <a:ext uri="{FF2B5EF4-FFF2-40B4-BE49-F238E27FC236}">
                  <a16:creationId xmlns:a16="http://schemas.microsoft.com/office/drawing/2014/main" id="{DA761FFF-2561-4A1F-8607-B4AF400754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90" name="Bottom Right">
            <a:extLst>
              <a:ext uri="{FF2B5EF4-FFF2-40B4-BE49-F238E27FC236}">
                <a16:creationId xmlns:a16="http://schemas.microsoft.com/office/drawing/2014/main" id="{F92766D7-899F-44A9-A652-6DC23F3ED3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1" name="Freeform: Shape 290">
              <a:extLst>
                <a:ext uri="{FF2B5EF4-FFF2-40B4-BE49-F238E27FC236}">
                  <a16:creationId xmlns:a16="http://schemas.microsoft.com/office/drawing/2014/main" id="{73CF4CAC-E502-4CC3-A814-15B71A24E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2" name="Graphic 157">
              <a:extLst>
                <a:ext uri="{FF2B5EF4-FFF2-40B4-BE49-F238E27FC236}">
                  <a16:creationId xmlns:a16="http://schemas.microsoft.com/office/drawing/2014/main" id="{678B6DB5-16C1-4519-B4A2-BD17B7915FF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4" name="Freeform: Shape 293">
                <a:extLst>
                  <a:ext uri="{FF2B5EF4-FFF2-40B4-BE49-F238E27FC236}">
                    <a16:creationId xmlns:a16="http://schemas.microsoft.com/office/drawing/2014/main" id="{3C7D61B0-397F-4E05-A2C2-5D8F57DD43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5" name="Freeform: Shape 294">
                <a:extLst>
                  <a:ext uri="{FF2B5EF4-FFF2-40B4-BE49-F238E27FC236}">
                    <a16:creationId xmlns:a16="http://schemas.microsoft.com/office/drawing/2014/main" id="{AD3924DF-9B2B-49D2-AAB2-FD2EFF59F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6" name="Freeform: Shape 295">
                <a:extLst>
                  <a:ext uri="{FF2B5EF4-FFF2-40B4-BE49-F238E27FC236}">
                    <a16:creationId xmlns:a16="http://schemas.microsoft.com/office/drawing/2014/main" id="{83A7A804-86CE-4FE1-B765-779BD3A80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7" name="Freeform: Shape 296">
                <a:extLst>
                  <a:ext uri="{FF2B5EF4-FFF2-40B4-BE49-F238E27FC236}">
                    <a16:creationId xmlns:a16="http://schemas.microsoft.com/office/drawing/2014/main" id="{9002F817-6584-4F34-9E09-DB18B52E9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8" name="Freeform: Shape 297">
                <a:extLst>
                  <a:ext uri="{FF2B5EF4-FFF2-40B4-BE49-F238E27FC236}">
                    <a16:creationId xmlns:a16="http://schemas.microsoft.com/office/drawing/2014/main" id="{E3585B0A-7B27-483E-AA2C-C1AF351D6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9" name="Freeform: Shape 298">
                <a:extLst>
                  <a:ext uri="{FF2B5EF4-FFF2-40B4-BE49-F238E27FC236}">
                    <a16:creationId xmlns:a16="http://schemas.microsoft.com/office/drawing/2014/main" id="{728361A9-E142-4E70-A7DF-E9DF751A6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0" name="Freeform: Shape 299">
                <a:extLst>
                  <a:ext uri="{FF2B5EF4-FFF2-40B4-BE49-F238E27FC236}">
                    <a16:creationId xmlns:a16="http://schemas.microsoft.com/office/drawing/2014/main" id="{F9E70F87-5151-4C69-A763-5E271B781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3" name="Freeform: Shape 292">
              <a:extLst>
                <a:ext uri="{FF2B5EF4-FFF2-40B4-BE49-F238E27FC236}">
                  <a16:creationId xmlns:a16="http://schemas.microsoft.com/office/drawing/2014/main" id="{259E8169-1B34-4BB8-BD55-CA83DC7BC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TextBox 58">
            <a:extLst>
              <a:ext uri="{FF2B5EF4-FFF2-40B4-BE49-F238E27FC236}">
                <a16:creationId xmlns:a16="http://schemas.microsoft.com/office/drawing/2014/main" id="{594CCFA5-ADA5-C0E6-C669-BCD640E8E4B3}"/>
              </a:ext>
            </a:extLst>
          </p:cNvPr>
          <p:cNvSpPr txBox="1"/>
          <p:nvPr/>
        </p:nvSpPr>
        <p:spPr>
          <a:xfrm>
            <a:off x="7621026" y="5374923"/>
            <a:ext cx="356567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cs typeface="Arial"/>
              </a:rPr>
              <a:t>UNDER THE GUIDENCE OF:</a:t>
            </a:r>
          </a:p>
          <a:p>
            <a:r>
              <a:rPr lang="en-US" dirty="0">
                <a:cs typeface="Arial"/>
              </a:rPr>
              <a:t>        </a:t>
            </a:r>
            <a:r>
              <a:rPr lang="en-US" b="1" dirty="0" err="1">
                <a:cs typeface="Arial"/>
              </a:rPr>
              <a:t>Ms</a:t>
            </a:r>
            <a:r>
              <a:rPr lang="en-US" b="1" dirty="0">
                <a:cs typeface="Arial"/>
              </a:rPr>
              <a:t> SHILPA</a:t>
            </a:r>
          </a:p>
          <a:p>
            <a:r>
              <a:rPr lang="en-US" b="1" dirty="0">
                <a:cs typeface="Arial"/>
              </a:rPr>
              <a:t>                      </a:t>
            </a:r>
            <a:r>
              <a:rPr lang="en-US" dirty="0" err="1">
                <a:cs typeface="Arial"/>
              </a:rPr>
              <a:t>B.Tech</a:t>
            </a:r>
            <a:r>
              <a:rPr lang="en-US" dirty="0">
                <a:cs typeface="Arial"/>
              </a:rPr>
              <a:t>, </a:t>
            </a:r>
            <a:r>
              <a:rPr lang="en-US" dirty="0" err="1">
                <a:cs typeface="Arial"/>
              </a:rPr>
              <a:t>M.Tech</a:t>
            </a:r>
            <a:endParaRPr lang="en-US" b="1" dirty="0">
              <a:cs typeface="Arial"/>
            </a:endParaRPr>
          </a:p>
        </p:txBody>
      </p:sp>
      <p:sp>
        <p:nvSpPr>
          <p:cNvPr id="5" name="TextBox 4">
            <a:extLst>
              <a:ext uri="{FF2B5EF4-FFF2-40B4-BE49-F238E27FC236}">
                <a16:creationId xmlns:a16="http://schemas.microsoft.com/office/drawing/2014/main" id="{62F6BED1-16EB-E2C0-387D-19E51ED3091D}"/>
              </a:ext>
            </a:extLst>
          </p:cNvPr>
          <p:cNvSpPr txBox="1"/>
          <p:nvPr/>
        </p:nvSpPr>
        <p:spPr>
          <a:xfrm>
            <a:off x="612448" y="3012576"/>
            <a:ext cx="114000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3B2326"/>
                </a:solidFill>
                <a:effectLst>
                  <a:outerShdw blurRad="38100" dist="38100" dir="2700000" algn="tl">
                    <a:srgbClr val="000000">
                      <a:alpha val="43137"/>
                    </a:srgbClr>
                  </a:outerShdw>
                </a:effectLst>
                <a:latin typeface="Bookman Old Style" panose="02050604050505020204" pitchFamily="18" charset="0"/>
              </a:rPr>
              <a:t>MACHINE LEARNING FRAMEWORKS FOR  AUTISM </a:t>
            </a:r>
          </a:p>
          <a:p>
            <a:r>
              <a:rPr lang="en-US" sz="3200" dirty="0">
                <a:solidFill>
                  <a:srgbClr val="3B2326"/>
                </a:solidFill>
                <a:effectLst>
                  <a:outerShdw blurRad="38100" dist="38100" dir="2700000" algn="tl">
                    <a:srgbClr val="000000">
                      <a:alpha val="43137"/>
                    </a:srgbClr>
                  </a:outerShdw>
                </a:effectLst>
                <a:latin typeface="Bookman Old Style" panose="02050604050505020204" pitchFamily="18" charset="0"/>
              </a:rPr>
              <a:t>                    SPECTRUM DISORDERS</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0AC4B234-108F-25FC-A07B-9F778CC7E63A}"/>
              </a:ext>
            </a:extLst>
          </p:cNvPr>
          <p:cNvPicPr>
            <a:picLocks noChangeAspect="1"/>
          </p:cNvPicPr>
          <p:nvPr/>
        </p:nvPicPr>
        <p:blipFill>
          <a:blip r:embed="rId2"/>
          <a:stretch>
            <a:fillRect/>
          </a:stretch>
        </p:blipFill>
        <p:spPr>
          <a:xfrm>
            <a:off x="427173" y="224234"/>
            <a:ext cx="11073986" cy="1828800"/>
          </a:xfrm>
          <a:prstGeom prst="rect">
            <a:avLst/>
          </a:prstGeom>
        </p:spPr>
      </p:pic>
      <p:sp>
        <p:nvSpPr>
          <p:cNvPr id="9" name="TextBox 8">
            <a:extLst>
              <a:ext uri="{FF2B5EF4-FFF2-40B4-BE49-F238E27FC236}">
                <a16:creationId xmlns:a16="http://schemas.microsoft.com/office/drawing/2014/main" id="{7A9C0B2E-14AF-2E2B-14E8-6BCC3E4A30CB}"/>
              </a:ext>
            </a:extLst>
          </p:cNvPr>
          <p:cNvSpPr txBox="1"/>
          <p:nvPr/>
        </p:nvSpPr>
        <p:spPr>
          <a:xfrm>
            <a:off x="1114597" y="2314902"/>
            <a:ext cx="9184753" cy="461665"/>
          </a:xfrm>
          <a:prstGeom prst="rect">
            <a:avLst/>
          </a:prstGeom>
          <a:noFill/>
        </p:spPr>
        <p:txBody>
          <a:bodyPr wrap="square">
            <a:spAutoFit/>
          </a:bodyPr>
          <a:lstStyle/>
          <a:p>
            <a:pPr marL="0" indent="0">
              <a:buNone/>
            </a:pPr>
            <a:r>
              <a:rPr kumimoji="0" lang="en-IN" sz="24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rPr>
              <a:t>DEPARTMENT OF </a:t>
            </a:r>
            <a:r>
              <a:rPr lang="en-IN" sz="2400" b="1" dirty="0">
                <a:solidFill>
                  <a:schemeClr val="accent2">
                    <a:lumMod val="50000"/>
                  </a:schemeClr>
                </a:solidFill>
                <a:latin typeface="Times New Roman" panose="02020603050405020304" pitchFamily="18" charset="0"/>
                <a:cs typeface="Times New Roman" panose="02020603050405020304" pitchFamily="18" charset="0"/>
              </a:rPr>
              <a:t>COMPUTER SCIENCE AND</a:t>
            </a:r>
            <a:r>
              <a:rPr kumimoji="0" lang="en-IN" sz="24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rPr>
              <a:t> ENGINEERING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F31B290-D3A9-3A4A-97D2-1FD854B07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1"/>
            <a:ext cx="5879251" cy="330707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5A86225-0ADC-6367-59E7-C2500383E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561" y="121919"/>
            <a:ext cx="5879251" cy="330707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B2C333D-162C-CB23-39C1-B3D9C915B1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53791"/>
            <a:ext cx="5696371" cy="320420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4669452-3564-BFAE-B179-248ADBD88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2561" y="3550922"/>
            <a:ext cx="5879251" cy="3307078"/>
          </a:xfrm>
          <a:prstGeom prst="rect">
            <a:avLst/>
          </a:prstGeom>
        </p:spPr>
      </p:pic>
    </p:spTree>
    <p:extLst>
      <p:ext uri="{BB962C8B-B14F-4D97-AF65-F5344CB8AC3E}">
        <p14:creationId xmlns:p14="http://schemas.microsoft.com/office/powerpoint/2010/main" val="356791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87BF21E-1C0A-0933-8193-1FBF5F0F6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1" y="0"/>
            <a:ext cx="5791200" cy="325755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AF6C0DA-1699-0F97-17CC-F0C8A0797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91200" cy="325755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53F91AA-1E72-4FD5-9CD1-95B8657E9C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0" y="3468370"/>
            <a:ext cx="5883768" cy="330962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058C9B5-B7A1-DCEE-582E-E87C6F2C8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514" y="3468370"/>
            <a:ext cx="5953760" cy="3348990"/>
          </a:xfrm>
          <a:prstGeom prst="rect">
            <a:avLst/>
          </a:prstGeom>
        </p:spPr>
      </p:pic>
    </p:spTree>
    <p:extLst>
      <p:ext uri="{BB962C8B-B14F-4D97-AF65-F5344CB8AC3E}">
        <p14:creationId xmlns:p14="http://schemas.microsoft.com/office/powerpoint/2010/main" val="164207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ADD6217-D9D7-8488-9502-E39531F65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868680"/>
            <a:ext cx="11231879" cy="5791200"/>
          </a:xfrm>
          <a:prstGeom prst="rect">
            <a:avLst/>
          </a:prstGeom>
        </p:spPr>
      </p:pic>
      <p:sp>
        <p:nvSpPr>
          <p:cNvPr id="4" name="TextBox 3">
            <a:extLst>
              <a:ext uri="{FF2B5EF4-FFF2-40B4-BE49-F238E27FC236}">
                <a16:creationId xmlns:a16="http://schemas.microsoft.com/office/drawing/2014/main" id="{BB33AF6B-F506-2638-1F19-9BB45C82A6DF}"/>
              </a:ext>
            </a:extLst>
          </p:cNvPr>
          <p:cNvSpPr txBox="1"/>
          <p:nvPr/>
        </p:nvSpPr>
        <p:spPr>
          <a:xfrm>
            <a:off x="480060" y="198120"/>
            <a:ext cx="8932895" cy="369332"/>
          </a:xfrm>
          <a:prstGeom prst="rect">
            <a:avLst/>
          </a:prstGeom>
          <a:noFill/>
        </p:spPr>
        <p:txBody>
          <a:bodyPr wrap="none" rtlCol="0">
            <a:spAutoFit/>
          </a:bodyPr>
          <a:lstStyle/>
          <a:p>
            <a:pPr marL="285750" indent="-285750">
              <a:buFont typeface="Wingdings" panose="05000000000000000000" pitchFamily="2" charset="2"/>
              <a:buChar char="v"/>
            </a:pPr>
            <a:r>
              <a:rPr lang="en-IN" dirty="0"/>
              <a:t>Click on the Predict button to check the patient’s autism disorder is detected or not </a:t>
            </a:r>
          </a:p>
        </p:txBody>
      </p:sp>
    </p:spTree>
    <p:extLst>
      <p:ext uri="{BB962C8B-B14F-4D97-AF65-F5344CB8AC3E}">
        <p14:creationId xmlns:p14="http://schemas.microsoft.com/office/powerpoint/2010/main" val="19164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0931-01AF-BD50-B50C-3F4764116B86}"/>
              </a:ext>
            </a:extLst>
          </p:cNvPr>
          <p:cNvSpPr>
            <a:spLocks noGrp="1"/>
          </p:cNvSpPr>
          <p:nvPr>
            <p:ph type="title"/>
          </p:nvPr>
        </p:nvSpPr>
        <p:spPr>
          <a:xfrm>
            <a:off x="0" y="-1097280"/>
            <a:ext cx="11353800" cy="2654776"/>
          </a:xfrm>
        </p:spPr>
        <p:txBody>
          <a:bodyPr/>
          <a:lstStyle/>
          <a:p>
            <a:r>
              <a:rPr lang="en-IN" b="1" u="sng" dirty="0"/>
              <a:t>ADVANTAGES</a:t>
            </a:r>
          </a:p>
        </p:txBody>
      </p:sp>
      <p:sp>
        <p:nvSpPr>
          <p:cNvPr id="3" name="Content Placeholder 2">
            <a:extLst>
              <a:ext uri="{FF2B5EF4-FFF2-40B4-BE49-F238E27FC236}">
                <a16:creationId xmlns:a16="http://schemas.microsoft.com/office/drawing/2014/main" id="{4710E238-F8DA-F04E-28A0-0144CFBCF017}"/>
              </a:ext>
            </a:extLst>
          </p:cNvPr>
          <p:cNvSpPr>
            <a:spLocks noGrp="1"/>
          </p:cNvSpPr>
          <p:nvPr>
            <p:ph idx="1"/>
          </p:nvPr>
        </p:nvSpPr>
        <p:spPr>
          <a:xfrm>
            <a:off x="0" y="609600"/>
            <a:ext cx="11841480" cy="6553200"/>
          </a:xfrm>
        </p:spPr>
        <p:txBody>
          <a:bodyPr>
            <a:normAutofit fontScale="25000" lnSpcReduction="20000"/>
          </a:bodyPr>
          <a:lstStyle/>
          <a:p>
            <a:r>
              <a:rPr lang="en-US" sz="8000" dirty="0">
                <a:latin typeface="Arial" panose="020B0604020202020204" pitchFamily="34" charset="0"/>
                <a:cs typeface="Arial" panose="020B0604020202020204" pitchFamily="34" charset="0"/>
              </a:rPr>
              <a:t>1.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Early Detection</a:t>
            </a:r>
            <a:r>
              <a:rPr lang="en-US" sz="8000" dirty="0">
                <a:latin typeface="Arial" panose="020B0604020202020204" pitchFamily="34" charset="0"/>
                <a:cs typeface="Arial" panose="020B0604020202020204" pitchFamily="34" charset="0"/>
              </a:rPr>
              <a:t>*: ML models can identify patterns in large datasets, potentially detecting early markers of ASD that may be subtle or overlooked by human observers. Early intervention is critical for improving outcomes</a:t>
            </a:r>
          </a:p>
          <a:p>
            <a:r>
              <a:rPr lang="en-US" sz="8000" dirty="0">
                <a:latin typeface="Arial" panose="020B0604020202020204" pitchFamily="34" charset="0"/>
                <a:cs typeface="Arial" panose="020B0604020202020204" pitchFamily="34" charset="0"/>
              </a:rPr>
              <a:t>.2.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Improved Accuracy</a:t>
            </a:r>
            <a:r>
              <a:rPr lang="en-US" sz="8000" dirty="0">
                <a:latin typeface="Arial" panose="020B0604020202020204" pitchFamily="34" charset="0"/>
                <a:cs typeface="Arial" panose="020B0604020202020204" pitchFamily="34" charset="0"/>
              </a:rPr>
              <a:t>*: By analyzing multiple features such as genetic data, neuroimaging, and behavioral patterns, machine learning algorithms can improve diagnostic accuracy, reducing misdiagnosis and ensuring appropriate interventions.</a:t>
            </a:r>
          </a:p>
          <a:p>
            <a:r>
              <a:rPr lang="en-US" sz="8000" dirty="0">
                <a:latin typeface="Arial" panose="020B0604020202020204" pitchFamily="34" charset="0"/>
                <a:cs typeface="Arial" panose="020B0604020202020204" pitchFamily="34" charset="0"/>
              </a:rPr>
              <a:t>3.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Scalability*</a:t>
            </a:r>
            <a:r>
              <a:rPr lang="en-US" sz="8000" dirty="0">
                <a:latin typeface="Arial" panose="020B0604020202020204" pitchFamily="34" charset="0"/>
                <a:cs typeface="Arial" panose="020B0604020202020204" pitchFamily="34" charset="0"/>
              </a:rPr>
              <a:t>: ML frameworks can process large amounts of data from multiple sources, including speech, video, and clinical records. This makes it easier to scale ASD detection to broader populations, reducing bottlenecks in specialized diagnostic services.</a:t>
            </a:r>
          </a:p>
          <a:p>
            <a:r>
              <a:rPr lang="en-US" sz="8000" dirty="0">
                <a:latin typeface="Arial" panose="020B0604020202020204" pitchFamily="34" charset="0"/>
                <a:cs typeface="Arial" panose="020B0604020202020204" pitchFamily="34" charset="0"/>
              </a:rPr>
              <a:t>4.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Automation</a:t>
            </a:r>
            <a:r>
              <a:rPr lang="en-US" sz="8000" dirty="0">
                <a:latin typeface="Arial" panose="020B0604020202020204" pitchFamily="34" charset="0"/>
                <a:cs typeface="Arial" panose="020B0604020202020204" pitchFamily="34" charset="0"/>
              </a:rPr>
              <a:t>*: Automating the ASD detection process through ML reduces the need for extensive manual assessments, saving time for clinicians and allowing them to focus on treatment and intervention strategies.</a:t>
            </a:r>
          </a:p>
          <a:p>
            <a:r>
              <a:rPr lang="en-US" sz="8000" dirty="0">
                <a:latin typeface="Arial" panose="020B0604020202020204" pitchFamily="34" charset="0"/>
                <a:cs typeface="Arial" panose="020B0604020202020204" pitchFamily="34" charset="0"/>
              </a:rPr>
              <a:t>5.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Personalized Diagnosis</a:t>
            </a:r>
            <a:r>
              <a:rPr lang="en-US" sz="8000" dirty="0">
                <a:latin typeface="Arial" panose="020B0604020202020204" pitchFamily="34" charset="0"/>
                <a:cs typeface="Arial" panose="020B0604020202020204" pitchFamily="34" charset="0"/>
              </a:rPr>
              <a:t>*: ML models can analyze an individual’s unique combination of behavioral and biological markers, enabling more personalized and precise diagnoses compared to one-size-fits-all approaches.</a:t>
            </a:r>
          </a:p>
          <a:p>
            <a:r>
              <a:rPr lang="en-US" sz="8000" dirty="0">
                <a:latin typeface="Arial" panose="020B0604020202020204" pitchFamily="34" charset="0"/>
                <a:cs typeface="Arial" panose="020B0604020202020204" pitchFamily="34" charset="0"/>
              </a:rPr>
              <a:t>6.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Cost-Effectiveness</a:t>
            </a:r>
            <a:r>
              <a:rPr lang="en-US" sz="8000" dirty="0">
                <a:latin typeface="Arial" panose="020B0604020202020204" pitchFamily="34" charset="0"/>
                <a:cs typeface="Arial" panose="020B0604020202020204" pitchFamily="34" charset="0"/>
              </a:rPr>
              <a:t>*: Early, accurate detection via ML can reduce the costs associated with delayed diagnosis, long-term therapy, and misdiagnosis, leading to more efficient use of healthcare resources</a:t>
            </a:r>
          </a:p>
          <a:p>
            <a:r>
              <a:rPr lang="en-US" sz="8000" dirty="0">
                <a:latin typeface="Arial" panose="020B0604020202020204" pitchFamily="34" charset="0"/>
                <a:cs typeface="Arial" panose="020B0604020202020204" pitchFamily="34" charset="0"/>
              </a:rPr>
              <a:t>7. *</a:t>
            </a: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Continuous Learning &amp; Improvement</a:t>
            </a:r>
            <a:r>
              <a:rPr lang="en-US" sz="8000" dirty="0">
                <a:latin typeface="Arial" panose="020B0604020202020204" pitchFamily="34" charset="0"/>
                <a:cs typeface="Arial" panose="020B0604020202020204" pitchFamily="34" charset="0"/>
              </a:rPr>
              <a:t>*: ML models can continuously improve over time as more data is collected, refining their ability to detect ASD with better precision.</a:t>
            </a:r>
          </a:p>
          <a:p>
            <a:pPr marL="0" indent="0">
              <a:buNone/>
            </a:pPr>
            <a:endParaRPr lang="en-IN" dirty="0"/>
          </a:p>
        </p:txBody>
      </p:sp>
    </p:spTree>
    <p:extLst>
      <p:ext uri="{BB962C8B-B14F-4D97-AF65-F5344CB8AC3E}">
        <p14:creationId xmlns:p14="http://schemas.microsoft.com/office/powerpoint/2010/main" val="302251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C82-C22B-2EF8-473D-EEB686BA2339}"/>
              </a:ext>
            </a:extLst>
          </p:cNvPr>
          <p:cNvSpPr>
            <a:spLocks noGrp="1"/>
          </p:cNvSpPr>
          <p:nvPr>
            <p:ph type="title"/>
          </p:nvPr>
        </p:nvSpPr>
        <p:spPr>
          <a:xfrm>
            <a:off x="0" y="-1014883"/>
            <a:ext cx="11353800" cy="2705572"/>
          </a:xfrm>
        </p:spPr>
        <p:txBody>
          <a:bodyPr/>
          <a:lstStyle/>
          <a:p>
            <a:r>
              <a:rPr lang="en-IN" b="1" u="sng" dirty="0"/>
              <a:t>APPLICATIONS</a:t>
            </a:r>
          </a:p>
        </p:txBody>
      </p:sp>
      <p:sp>
        <p:nvSpPr>
          <p:cNvPr id="3" name="Content Placeholder 2">
            <a:extLst>
              <a:ext uri="{FF2B5EF4-FFF2-40B4-BE49-F238E27FC236}">
                <a16:creationId xmlns:a16="http://schemas.microsoft.com/office/drawing/2014/main" id="{CFD0BDEC-D84F-4F19-F328-0500068E210D}"/>
              </a:ext>
            </a:extLst>
          </p:cNvPr>
          <p:cNvSpPr>
            <a:spLocks noGrp="1"/>
          </p:cNvSpPr>
          <p:nvPr>
            <p:ph idx="1"/>
          </p:nvPr>
        </p:nvSpPr>
        <p:spPr>
          <a:xfrm>
            <a:off x="0" y="733530"/>
            <a:ext cx="12542520" cy="6124470"/>
          </a:xfrm>
        </p:spPr>
        <p:txBody>
          <a:bodyPr>
            <a:normAutofit/>
          </a:bodyPr>
          <a:lstStyle/>
          <a:p>
            <a:pPr marL="0" indent="0">
              <a:buNone/>
            </a:pPr>
            <a:r>
              <a:rPr lang="en-US" dirty="0"/>
              <a:t>1.*</a:t>
            </a:r>
            <a:r>
              <a:rPr lang="en-US" dirty="0">
                <a:effectLst>
                  <a:outerShdw blurRad="38100" dist="38100" dir="2700000" algn="tl">
                    <a:srgbClr val="000000">
                      <a:alpha val="43137"/>
                    </a:srgbClr>
                  </a:outerShdw>
                </a:effectLst>
              </a:rPr>
              <a:t>Behavioral Analysis</a:t>
            </a:r>
            <a:r>
              <a:rPr lang="en-US" dirty="0"/>
              <a:t>*   - *Video and Gesture Analysis*</a:t>
            </a:r>
          </a:p>
          <a:p>
            <a:pPr marL="0" indent="0">
              <a:buNone/>
            </a:pPr>
            <a:r>
              <a:rPr lang="en-US" dirty="0"/>
              <a:t>2. *</a:t>
            </a:r>
            <a:r>
              <a:rPr lang="en-US" dirty="0">
                <a:effectLst>
                  <a:outerShdw blurRad="38100" dist="38100" dir="2700000" algn="tl">
                    <a:srgbClr val="000000">
                      <a:alpha val="43137"/>
                    </a:srgbClr>
                  </a:outerShdw>
                </a:effectLst>
              </a:rPr>
              <a:t>Neuroimaging Data Analysis</a:t>
            </a:r>
            <a:r>
              <a:rPr lang="en-US" dirty="0"/>
              <a:t>*   - *Brain Imaging (fMRI/EEG)</a:t>
            </a:r>
          </a:p>
          <a:p>
            <a:pPr marL="0" indent="0">
              <a:buNone/>
            </a:pPr>
            <a:r>
              <a:rPr lang="en-US" dirty="0"/>
              <a:t>3. *</a:t>
            </a:r>
            <a:r>
              <a:rPr lang="en-US" dirty="0">
                <a:effectLst>
                  <a:outerShdw blurRad="38100" dist="38100" dir="2700000" algn="tl">
                    <a:srgbClr val="000000">
                      <a:alpha val="43137"/>
                    </a:srgbClr>
                  </a:outerShdw>
                </a:effectLst>
              </a:rPr>
              <a:t>Genetic and Genomic Analysis</a:t>
            </a:r>
            <a:r>
              <a:rPr lang="en-US" dirty="0"/>
              <a:t>*   - *Genomic Data Processing*</a:t>
            </a:r>
          </a:p>
          <a:p>
            <a:pPr marL="0" indent="0">
              <a:buNone/>
            </a:pPr>
            <a:r>
              <a:rPr lang="en-US" dirty="0"/>
              <a:t>4.*</a:t>
            </a:r>
            <a:r>
              <a:rPr lang="en-US" dirty="0">
                <a:effectLst>
                  <a:outerShdw blurRad="38100" dist="38100" dir="2700000" algn="tl">
                    <a:srgbClr val="000000">
                      <a:alpha val="43137"/>
                    </a:srgbClr>
                  </a:outerShdw>
                </a:effectLst>
              </a:rPr>
              <a:t>Early Screening Tools</a:t>
            </a:r>
            <a:r>
              <a:rPr lang="en-US" dirty="0"/>
              <a:t>*   - *</a:t>
            </a:r>
            <a:r>
              <a:rPr lang="en-US" dirty="0" err="1"/>
              <a:t>Questionnaires,Clinical</a:t>
            </a:r>
            <a:r>
              <a:rPr lang="en-US" dirty="0"/>
              <a:t> Screening Automation*</a:t>
            </a:r>
          </a:p>
          <a:p>
            <a:pPr marL="0" indent="0">
              <a:buNone/>
            </a:pPr>
            <a:r>
              <a:rPr lang="en-US" dirty="0"/>
              <a:t>5.*</a:t>
            </a:r>
            <a:r>
              <a:rPr lang="en-US" dirty="0">
                <a:effectLst>
                  <a:outerShdw blurRad="38100" dist="38100" dir="2700000" algn="tl">
                    <a:srgbClr val="000000">
                      <a:alpha val="43137"/>
                    </a:srgbClr>
                  </a:outerShdw>
                </a:effectLst>
              </a:rPr>
              <a:t>Real-Time Monitoring and Assessment</a:t>
            </a:r>
            <a:r>
              <a:rPr lang="en-US" dirty="0"/>
              <a:t>*   - *Wearable Devices and Sensors*</a:t>
            </a:r>
          </a:p>
          <a:p>
            <a:pPr marL="0" indent="0">
              <a:buNone/>
            </a:pPr>
            <a:r>
              <a:rPr lang="en-US" dirty="0"/>
              <a:t>6.*</a:t>
            </a:r>
            <a:r>
              <a:rPr lang="en-US" dirty="0">
                <a:effectLst>
                  <a:outerShdw blurRad="38100" dist="38100" dir="2700000" algn="tl">
                    <a:srgbClr val="000000">
                      <a:alpha val="43137"/>
                    </a:srgbClr>
                  </a:outerShdw>
                </a:effectLst>
              </a:rPr>
              <a:t>Predictive Modeling</a:t>
            </a:r>
            <a:r>
              <a:rPr lang="en-US" dirty="0"/>
              <a:t>*   - *Risk Stratification Models*</a:t>
            </a:r>
          </a:p>
          <a:p>
            <a:pPr marL="0" indent="0">
              <a:buNone/>
            </a:pPr>
            <a:r>
              <a:rPr lang="en-US" dirty="0"/>
              <a:t>7.*</a:t>
            </a:r>
            <a:r>
              <a:rPr lang="en-US" dirty="0">
                <a:effectLst>
                  <a:outerShdw blurRad="38100" dist="38100" dir="2700000" algn="tl">
                    <a:srgbClr val="000000">
                      <a:alpha val="43137"/>
                    </a:srgbClr>
                  </a:outerShdw>
                </a:effectLst>
              </a:rPr>
              <a:t>Social Interaction and Communication Analysis</a:t>
            </a:r>
            <a:r>
              <a:rPr lang="en-US" dirty="0"/>
              <a:t>*   - *Virtual Reality (VR),AI-driven Interactions*</a:t>
            </a:r>
          </a:p>
          <a:p>
            <a:pPr marL="0" indent="0">
              <a:buNone/>
            </a:pPr>
            <a:r>
              <a:rPr lang="en-US" dirty="0"/>
              <a:t>8.*</a:t>
            </a:r>
            <a:r>
              <a:rPr lang="en-US" dirty="0">
                <a:effectLst>
                  <a:outerShdw blurRad="38100" dist="38100" dir="2700000" algn="tl">
                    <a:srgbClr val="000000">
                      <a:alpha val="43137"/>
                    </a:srgbClr>
                  </a:outerShdw>
                </a:effectLst>
              </a:rPr>
              <a:t>Personalized Intervention Strategies</a:t>
            </a:r>
            <a:r>
              <a:rPr lang="en-US" dirty="0"/>
              <a:t>*   - *Customized Therapies</a:t>
            </a:r>
            <a:endParaRPr lang="en-IN" dirty="0"/>
          </a:p>
        </p:txBody>
      </p:sp>
    </p:spTree>
    <p:extLst>
      <p:ext uri="{BB962C8B-B14F-4D97-AF65-F5344CB8AC3E}">
        <p14:creationId xmlns:p14="http://schemas.microsoft.com/office/powerpoint/2010/main" val="323195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ABAE086C-FDDA-3280-1014-56F154166FE1}"/>
              </a:ext>
            </a:extLst>
          </p:cNvPr>
          <p:cNvSpPr txBox="1"/>
          <p:nvPr/>
        </p:nvSpPr>
        <p:spPr>
          <a:xfrm>
            <a:off x="-2612571" y="-1377474"/>
            <a:ext cx="11473667" cy="234593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6000" b="1" u="sng" kern="1200" dirty="0">
                <a:solidFill>
                  <a:schemeClr val="tx2"/>
                </a:solidFill>
                <a:latin typeface="+mj-lt"/>
                <a:ea typeface="+mj-ea"/>
                <a:cs typeface="+mj-cs"/>
              </a:rPr>
              <a:t>CONCLUSION:</a:t>
            </a:r>
          </a:p>
        </p:txBody>
      </p:sp>
      <p:sp>
        <p:nvSpPr>
          <p:cNvPr id="2" name="TextBox 1">
            <a:extLst>
              <a:ext uri="{FF2B5EF4-FFF2-40B4-BE49-F238E27FC236}">
                <a16:creationId xmlns:a16="http://schemas.microsoft.com/office/drawing/2014/main" id="{8699F933-1E4E-7C45-FEB7-D5FDADE0FDBE}"/>
              </a:ext>
            </a:extLst>
          </p:cNvPr>
          <p:cNvSpPr txBox="1"/>
          <p:nvPr/>
        </p:nvSpPr>
        <p:spPr>
          <a:xfrm>
            <a:off x="-3048" y="919995"/>
            <a:ext cx="11371029" cy="55672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28600" algn="ctr">
              <a:spcAft>
                <a:spcPts val="600"/>
              </a:spcAft>
              <a:buClr>
                <a:schemeClr val="accent5"/>
              </a:buClr>
              <a:buFont typeface="Avenir Next LT Pro" panose="020B0504020202020204" pitchFamily="34" charset="0"/>
              <a:buChar char="+"/>
            </a:pPr>
            <a:r>
              <a:rPr lang="en-US" sz="2000" dirty="0">
                <a:solidFill>
                  <a:schemeClr val="tx2"/>
                </a:solidFill>
              </a:rPr>
              <a:t>In this work, we proposed a machine-learning framework for ASD detection in people of different ages (Toddlers, Children, Adolescents, and Adults). </a:t>
            </a:r>
            <a:endParaRPr lang="en-US" sz="2000" dirty="0">
              <a:solidFill>
                <a:schemeClr val="tx2"/>
              </a:solidFill>
              <a:cs typeface="Arial"/>
            </a:endParaRPr>
          </a:p>
          <a:p>
            <a:pPr marL="800100" lvl="1" indent="-228600" algn="ctr">
              <a:spcAft>
                <a:spcPts val="600"/>
              </a:spcAft>
              <a:buClr>
                <a:schemeClr val="accent5"/>
              </a:buClr>
              <a:buFont typeface="Avenir Next LT Pro" panose="020B0504020202020204" pitchFamily="34" charset="0"/>
              <a:buChar char="+"/>
            </a:pPr>
            <a:r>
              <a:rPr lang="en-US" sz="2000" dirty="0">
                <a:solidFill>
                  <a:schemeClr val="tx2"/>
                </a:solidFill>
              </a:rPr>
              <a:t>We show predictive models based on ML techniques are useful tools for this task.</a:t>
            </a:r>
            <a:endParaRPr lang="en-US" sz="2000" dirty="0">
              <a:solidFill>
                <a:schemeClr val="tx2"/>
              </a:solidFill>
              <a:cs typeface="Arial"/>
            </a:endParaRPr>
          </a:p>
          <a:p>
            <a:pPr marL="342900" indent="-228600" algn="ctr">
              <a:spcAft>
                <a:spcPts val="600"/>
              </a:spcAft>
              <a:buClr>
                <a:schemeClr val="accent5"/>
              </a:buClr>
              <a:buFont typeface="Avenir Next LT Pro" panose="020B0504020202020204" pitchFamily="34" charset="0"/>
              <a:buChar char="+"/>
            </a:pPr>
            <a:r>
              <a:rPr lang="en-US" sz="2000" dirty="0">
                <a:solidFill>
                  <a:schemeClr val="tx2"/>
                </a:solidFill>
              </a:rPr>
              <a:t>The ASD datasets were scaled using four different types of feature scaling (QT, PT, normalizer, MAS) techniques, classified using eight different ML classifiers (AB, RF, DT, KNN, GNB, LR, SVM, LDA). </a:t>
            </a:r>
            <a:endParaRPr lang="en-US" sz="2000" dirty="0">
              <a:solidFill>
                <a:schemeClr val="tx2"/>
              </a:solidFill>
              <a:cs typeface="Arial"/>
            </a:endParaRPr>
          </a:p>
          <a:p>
            <a:pPr marL="342900" indent="-228600" algn="ctr">
              <a:spcAft>
                <a:spcPts val="600"/>
              </a:spcAft>
              <a:buClr>
                <a:schemeClr val="accent5"/>
              </a:buClr>
              <a:buFont typeface="Avenir Next LT Pro" panose="020B0504020202020204" pitchFamily="34" charset="0"/>
              <a:buChar char="+"/>
            </a:pPr>
            <a:r>
              <a:rPr lang="en-US" sz="2000" dirty="0">
                <a:solidFill>
                  <a:schemeClr val="tx2"/>
                </a:solidFill>
              </a:rPr>
              <a:t>Consequently, our proposed prediction models based on ML techniques can be utilized as an alternative  accurately identify ASD cases for people of different ages.</a:t>
            </a:r>
            <a:endParaRPr lang="en-US" sz="2000" dirty="0">
              <a:solidFill>
                <a:schemeClr val="tx2"/>
              </a:solidFill>
              <a:cs typeface="Arial"/>
            </a:endParaRPr>
          </a:p>
          <a:p>
            <a:pPr marL="342900" indent="-228600" algn="ctr">
              <a:spcAft>
                <a:spcPts val="600"/>
              </a:spcAft>
              <a:buClr>
                <a:schemeClr val="accent5"/>
              </a:buClr>
              <a:buFont typeface="Avenir Next LT Pro" panose="020B0504020202020204" pitchFamily="34" charset="0"/>
              <a:buChar char="+"/>
            </a:pPr>
            <a:r>
              <a:rPr lang="en-US" sz="2000" dirty="0">
                <a:solidFill>
                  <a:schemeClr val="tx2"/>
                </a:solidFill>
              </a:rPr>
              <a:t>The limitation of our research work is that the amount of data was not sufficient enough to build a generalized model for people of all stages. </a:t>
            </a:r>
            <a:endParaRPr lang="en-US" sz="2000" dirty="0">
              <a:solidFill>
                <a:schemeClr val="tx2"/>
              </a:solidFill>
              <a:cs typeface="Arial"/>
            </a:endParaRPr>
          </a:p>
          <a:p>
            <a:pPr marL="342900" indent="-228600" algn="ctr">
              <a:spcAft>
                <a:spcPts val="600"/>
              </a:spcAft>
              <a:buClr>
                <a:schemeClr val="accent5"/>
              </a:buClr>
              <a:buFont typeface="Avenir Next LT Pro" panose="020B0504020202020204" pitchFamily="34" charset="0"/>
              <a:buChar char="+"/>
            </a:pPr>
            <a:r>
              <a:rPr lang="en-US" sz="2000" dirty="0">
                <a:solidFill>
                  <a:schemeClr val="tx2"/>
                </a:solidFill>
              </a:rPr>
              <a:t>In the future, we intend to collect more data related to ASD and construct a more generalized prediction model for people of any age to improve ASD detection and other neuro-development disorders</a:t>
            </a:r>
            <a:endParaRPr lang="en-US" sz="2000" dirty="0">
              <a:solidFill>
                <a:schemeClr val="tx2"/>
              </a:solidFill>
              <a:cs typeface="Arial"/>
            </a:endParaRPr>
          </a:p>
        </p:txBody>
      </p:sp>
    </p:spTree>
    <p:extLst>
      <p:ext uri="{BB962C8B-B14F-4D97-AF65-F5344CB8AC3E}">
        <p14:creationId xmlns:p14="http://schemas.microsoft.com/office/powerpoint/2010/main" val="351028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3B4F-4E43-B246-9769-5640C0E7E83C}"/>
              </a:ext>
            </a:extLst>
          </p:cNvPr>
          <p:cNvSpPr>
            <a:spLocks noGrp="1"/>
          </p:cNvSpPr>
          <p:nvPr>
            <p:ph type="title"/>
          </p:nvPr>
        </p:nvSpPr>
        <p:spPr>
          <a:xfrm>
            <a:off x="-90435" y="-834013"/>
            <a:ext cx="11444235" cy="2524701"/>
          </a:xfrm>
        </p:spPr>
        <p:txBody>
          <a:bodyPr/>
          <a:lstStyle/>
          <a:p>
            <a:r>
              <a:rPr lang="en-IN" b="1" u="sng" dirty="0"/>
              <a:t>FUTURE SCOPE</a:t>
            </a:r>
          </a:p>
        </p:txBody>
      </p:sp>
      <p:pic>
        <p:nvPicPr>
          <p:cNvPr id="7" name="Content Placeholder 6" descr="A diagram of multiple colored heads&#10;&#10;Description automatically generated">
            <a:extLst>
              <a:ext uri="{FF2B5EF4-FFF2-40B4-BE49-F238E27FC236}">
                <a16:creationId xmlns:a16="http://schemas.microsoft.com/office/drawing/2014/main" id="{0D07660F-5E95-5F90-AB95-159ED7598F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3991" y="34635"/>
            <a:ext cx="5938576" cy="6823364"/>
          </a:xfrm>
        </p:spPr>
      </p:pic>
      <p:sp>
        <p:nvSpPr>
          <p:cNvPr id="5" name="TextBox 4">
            <a:extLst>
              <a:ext uri="{FF2B5EF4-FFF2-40B4-BE49-F238E27FC236}">
                <a16:creationId xmlns:a16="http://schemas.microsoft.com/office/drawing/2014/main" id="{24B54BAE-4BD7-CFC6-C4BC-D46FD3F1EFB5}"/>
              </a:ext>
            </a:extLst>
          </p:cNvPr>
          <p:cNvSpPr txBox="1"/>
          <p:nvPr/>
        </p:nvSpPr>
        <p:spPr>
          <a:xfrm>
            <a:off x="180870" y="532562"/>
            <a:ext cx="6479010" cy="6370975"/>
          </a:xfrm>
          <a:prstGeom prst="rect">
            <a:avLst/>
          </a:prstGeom>
          <a:noFill/>
        </p:spPr>
        <p:txBody>
          <a:bodyPr wrap="square">
            <a:spAutoFit/>
          </a:bodyPr>
          <a:lstStyle/>
          <a:p>
            <a:endParaRPr lang="en-IN" sz="2400" dirty="0"/>
          </a:p>
          <a:p>
            <a:r>
              <a:rPr lang="en-IN" sz="2400" dirty="0"/>
              <a:t>1*Early Detection and Diagnosis*</a:t>
            </a:r>
          </a:p>
          <a:p>
            <a:endParaRPr lang="en-IN" sz="2400" dirty="0"/>
          </a:p>
          <a:p>
            <a:r>
              <a:rPr lang="en-IN" sz="2400" dirty="0"/>
              <a:t>2. *Personalized Treatment Recommendations* </a:t>
            </a:r>
          </a:p>
          <a:p>
            <a:endParaRPr lang="en-IN" sz="2400" dirty="0"/>
          </a:p>
          <a:p>
            <a:r>
              <a:rPr lang="en-IN" sz="2400" dirty="0"/>
              <a:t>3. *Data-Driven </a:t>
            </a:r>
            <a:r>
              <a:rPr lang="en-IN" sz="2400" dirty="0" err="1"/>
              <a:t>Behavioral</a:t>
            </a:r>
            <a:r>
              <a:rPr lang="en-IN" sz="2400" dirty="0"/>
              <a:t> Assessment*</a:t>
            </a:r>
          </a:p>
          <a:p>
            <a:endParaRPr lang="en-IN" sz="2400" dirty="0"/>
          </a:p>
          <a:p>
            <a:r>
              <a:rPr lang="en-IN" sz="2400" dirty="0"/>
              <a:t>4. *Genetic and Environmental Research*</a:t>
            </a:r>
          </a:p>
          <a:p>
            <a:endParaRPr lang="en-IN" sz="2400" dirty="0"/>
          </a:p>
          <a:p>
            <a:r>
              <a:rPr lang="en-IN" sz="2400" dirty="0"/>
              <a:t>5. *Cross-Cultural and Socioeconomic Generalization*</a:t>
            </a:r>
          </a:p>
          <a:p>
            <a:endParaRPr lang="en-IN" sz="2400" dirty="0"/>
          </a:p>
          <a:p>
            <a:r>
              <a:rPr lang="en-IN" sz="2400" dirty="0"/>
              <a:t>6. *Integration with Digital Health Platforms*</a:t>
            </a:r>
          </a:p>
          <a:p>
            <a:endParaRPr lang="en-IN" sz="2400" dirty="0"/>
          </a:p>
          <a:p>
            <a:r>
              <a:rPr lang="en-IN" sz="2400" dirty="0"/>
              <a:t>7. *Collaboration with Neurological and </a:t>
            </a:r>
            <a:r>
              <a:rPr lang="en-IN" sz="2400" dirty="0" err="1"/>
              <a:t>Behavioral</a:t>
            </a:r>
            <a:r>
              <a:rPr lang="en-IN" sz="2400" dirty="0"/>
              <a:t> Sciences</a:t>
            </a:r>
            <a:r>
              <a:rPr lang="en-IN" dirty="0"/>
              <a:t>*.</a:t>
            </a:r>
          </a:p>
        </p:txBody>
      </p:sp>
    </p:spTree>
    <p:extLst>
      <p:ext uri="{BB962C8B-B14F-4D97-AF65-F5344CB8AC3E}">
        <p14:creationId xmlns:p14="http://schemas.microsoft.com/office/powerpoint/2010/main" val="387434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AE94EA-CDDA-5DBD-C982-7CA58010AF18}"/>
              </a:ext>
            </a:extLst>
          </p:cNvPr>
          <p:cNvSpPr>
            <a:spLocks noGrp="1"/>
          </p:cNvSpPr>
          <p:nvPr>
            <p:ph type="title"/>
          </p:nvPr>
        </p:nvSpPr>
        <p:spPr>
          <a:xfrm>
            <a:off x="80387" y="-683287"/>
            <a:ext cx="11273413" cy="2373976"/>
          </a:xfrm>
        </p:spPr>
        <p:txBody>
          <a:bodyPr/>
          <a:lstStyle/>
          <a:p>
            <a:r>
              <a:rPr lang="en-IN" b="1" u="sng" dirty="0"/>
              <a:t>REFERENCE</a:t>
            </a:r>
          </a:p>
        </p:txBody>
      </p:sp>
      <p:sp>
        <p:nvSpPr>
          <p:cNvPr id="3" name="Content Placeholder 2">
            <a:extLst>
              <a:ext uri="{FF2B5EF4-FFF2-40B4-BE49-F238E27FC236}">
                <a16:creationId xmlns:a16="http://schemas.microsoft.com/office/drawing/2014/main" id="{38CEBF02-1B3A-575A-2DF0-505564481F4F}"/>
              </a:ext>
            </a:extLst>
          </p:cNvPr>
          <p:cNvSpPr>
            <a:spLocks noGrp="1"/>
          </p:cNvSpPr>
          <p:nvPr>
            <p:ph idx="1"/>
          </p:nvPr>
        </p:nvSpPr>
        <p:spPr>
          <a:xfrm>
            <a:off x="80387" y="964642"/>
            <a:ext cx="11615894" cy="5627077"/>
          </a:xfrm>
        </p:spPr>
        <p:txBody>
          <a:bodyPr>
            <a:normAutofit fontScale="55000" lnSpcReduction="20000"/>
          </a:bodyPr>
          <a:lstStyle/>
          <a:p>
            <a:r>
              <a:rPr lang="en-US" sz="3600" dirty="0"/>
              <a:t> [1] M. Bala, M. H. Ali, M. S. Satu, K. F. Hasan, and M. A. Moni, ‘‘Efficient machine learning models for early stage detection of autism spectrum disorder,’’ Algorithms, vol. 15, no. 5, p. 166, May 2022. </a:t>
            </a:r>
            <a:endParaRPr lang="en-IN" sz="3600" dirty="0"/>
          </a:p>
          <a:p>
            <a:r>
              <a:rPr lang="en-US" sz="3600" dirty="0"/>
              <a:t>[2] D. </a:t>
            </a:r>
            <a:r>
              <a:rPr lang="en-US" sz="3600" dirty="0" err="1"/>
              <a:t>Pietrucci</a:t>
            </a:r>
            <a:r>
              <a:rPr lang="en-US" sz="3600" dirty="0"/>
              <a:t>, A. </a:t>
            </a:r>
            <a:r>
              <a:rPr lang="en-US" sz="3600" dirty="0" err="1"/>
              <a:t>Teofani</a:t>
            </a:r>
            <a:r>
              <a:rPr lang="en-US" sz="3600" dirty="0"/>
              <a:t>, M. </a:t>
            </a:r>
            <a:r>
              <a:rPr lang="en-US" sz="3600" dirty="0" err="1"/>
              <a:t>Milanesi</a:t>
            </a:r>
            <a:r>
              <a:rPr lang="en-US" sz="3600" dirty="0"/>
              <a:t>, B. </a:t>
            </a:r>
            <a:r>
              <a:rPr lang="en-US" sz="3600" dirty="0" err="1"/>
              <a:t>Fosso</a:t>
            </a:r>
            <a:r>
              <a:rPr lang="en-US" sz="3600" dirty="0"/>
              <a:t>, L. </a:t>
            </a:r>
            <a:r>
              <a:rPr lang="en-US" sz="3600" dirty="0" err="1"/>
              <a:t>Putignani</a:t>
            </a:r>
            <a:r>
              <a:rPr lang="en-US" sz="3600" dirty="0"/>
              <a:t>, F. Messina, G. </a:t>
            </a:r>
            <a:r>
              <a:rPr lang="en-US" sz="3600" dirty="0" err="1"/>
              <a:t>Pesole</a:t>
            </a:r>
            <a:r>
              <a:rPr lang="en-US" sz="3600" dirty="0"/>
              <a:t>, A. </a:t>
            </a:r>
            <a:r>
              <a:rPr lang="en-US" sz="3600" dirty="0" err="1"/>
              <a:t>Desideri</a:t>
            </a:r>
            <a:r>
              <a:rPr lang="en-US" sz="3600" dirty="0"/>
              <a:t>, and G. </a:t>
            </a:r>
            <a:r>
              <a:rPr lang="en-US" sz="3600" dirty="0" err="1"/>
              <a:t>Chillemi</a:t>
            </a:r>
            <a:r>
              <a:rPr lang="en-US" sz="3600" dirty="0"/>
              <a:t>, ‘‘Machine learning data analysis highlights the role of </a:t>
            </a:r>
            <a:r>
              <a:rPr lang="en-US" sz="3600" dirty="0" err="1"/>
              <a:t>parasutterella</a:t>
            </a:r>
            <a:r>
              <a:rPr lang="en-US" sz="3600" dirty="0"/>
              <a:t> and </a:t>
            </a:r>
            <a:r>
              <a:rPr lang="en-US" sz="3600" dirty="0" err="1"/>
              <a:t>alloprevotella</a:t>
            </a:r>
            <a:r>
              <a:rPr lang="en-US" sz="3600" dirty="0"/>
              <a:t> in autism spectrum disorders,’’ Biomedicines, vol. 10, no. 8, p. 2028, Aug. 2022. </a:t>
            </a:r>
            <a:endParaRPr lang="en-IN" sz="3600" dirty="0"/>
          </a:p>
          <a:p>
            <a:r>
              <a:rPr lang="en-US" sz="3600" dirty="0"/>
              <a:t>[3] R. </a:t>
            </a:r>
            <a:r>
              <a:rPr lang="en-US" sz="3600" dirty="0" err="1"/>
              <a:t>Sreedasyam</a:t>
            </a:r>
            <a:r>
              <a:rPr lang="en-US" sz="3600" dirty="0"/>
              <a:t>, A. Rao, N. </a:t>
            </a:r>
            <a:r>
              <a:rPr lang="en-US" sz="3600" dirty="0" err="1"/>
              <a:t>Sachidanandan</a:t>
            </a:r>
            <a:r>
              <a:rPr lang="en-US" sz="3600" dirty="0"/>
              <a:t>, N. Sampath, and S. K. Vasudevan, ‘‘</a:t>
            </a:r>
            <a:r>
              <a:rPr lang="en-US" sz="3600" dirty="0" err="1"/>
              <a:t>Aarya</a:t>
            </a:r>
            <a:r>
              <a:rPr lang="en-US" sz="3600" dirty="0"/>
              <a:t>—A kinesthetic companion for children with autism spectrum disorder,’’ J. </a:t>
            </a:r>
            <a:r>
              <a:rPr lang="en-US" sz="3600" dirty="0" err="1"/>
              <a:t>Intell</a:t>
            </a:r>
            <a:r>
              <a:rPr lang="en-US" sz="3600" dirty="0"/>
              <a:t>. Fuzzy Syst., vol. 32, no. 4, pp. 2971–2976, Mar. 2017.</a:t>
            </a:r>
            <a:endParaRPr lang="en-IN" sz="3600" dirty="0"/>
          </a:p>
          <a:p>
            <a:r>
              <a:rPr lang="en-US" sz="3600" dirty="0"/>
              <a:t> [4] J. </a:t>
            </a:r>
            <a:r>
              <a:rPr lang="en-US" sz="3600" dirty="0" err="1"/>
              <a:t>Amudha</a:t>
            </a:r>
            <a:r>
              <a:rPr lang="en-US" sz="3600" dirty="0"/>
              <a:t> and H. Nandakumar, ‘‘A fuzzy based eye gaze point estimation approach to study the task behavior in autism spectrum disorder,’’ J. </a:t>
            </a:r>
            <a:r>
              <a:rPr lang="en-US" sz="3600" dirty="0" err="1"/>
              <a:t>Intell</a:t>
            </a:r>
            <a:r>
              <a:rPr lang="en-US" sz="3600" dirty="0"/>
              <a:t>. Fuzzy Syst., vol. 35, no. 2, pp. 1459–1469, Aug. 2018. \</a:t>
            </a:r>
            <a:endParaRPr lang="en-IN" sz="3600" dirty="0"/>
          </a:p>
          <a:p>
            <a:r>
              <a:rPr lang="en-US" sz="3600" dirty="0"/>
              <a:t>[5] H. </a:t>
            </a:r>
            <a:r>
              <a:rPr lang="en-US" sz="3600" dirty="0" err="1"/>
              <a:t>Chahkandi</a:t>
            </a:r>
            <a:r>
              <a:rPr lang="en-US" sz="3600" dirty="0"/>
              <a:t> </a:t>
            </a:r>
            <a:r>
              <a:rPr lang="en-US" sz="3600" dirty="0" err="1"/>
              <a:t>Nejad</a:t>
            </a:r>
            <a:r>
              <a:rPr lang="en-US" sz="3600" dirty="0"/>
              <a:t>, O. Khayat, and J. </a:t>
            </a:r>
            <a:r>
              <a:rPr lang="en-US" sz="3600" dirty="0" err="1"/>
              <a:t>Razjouyan</a:t>
            </a:r>
            <a:r>
              <a:rPr lang="en-US" sz="3600" dirty="0"/>
              <a:t>, ‘‘Software development of an intelligent </a:t>
            </a:r>
            <a:r>
              <a:rPr lang="en-US" sz="3600" dirty="0" err="1"/>
              <a:t>spirography</a:t>
            </a:r>
            <a:r>
              <a:rPr lang="en-US" sz="3600" dirty="0"/>
              <a:t> test system for neurological disorder detection and quantification,’’ J. </a:t>
            </a:r>
            <a:r>
              <a:rPr lang="en-US" sz="3600" dirty="0" err="1"/>
              <a:t>Intell</a:t>
            </a:r>
            <a:r>
              <a:rPr lang="en-US" sz="3600" dirty="0"/>
              <a:t>. Fuzzy Syst., vol. 28, no. 5, pp. 2149–2157, Jun. 2015.</a:t>
            </a:r>
          </a:p>
          <a:p>
            <a:r>
              <a:rPr lang="en-US" sz="3600" dirty="0"/>
              <a:t> [6] F. Z. Subah, K. Deb, P. K. Dhar, and T. </a:t>
            </a:r>
            <a:r>
              <a:rPr lang="en-US" sz="3600" dirty="0" err="1"/>
              <a:t>Koshiba</a:t>
            </a:r>
            <a:r>
              <a:rPr lang="en-US" sz="3600" dirty="0"/>
              <a:t>, ‘‘A deep learning approach to predict autism spectrum disorder using multisite resting-state fMRI,’’ Appl. Sci., vol. 11, no. 8, p. 3636, Apr. 2021</a:t>
            </a:r>
            <a:endParaRPr lang="en-IN" sz="3600" dirty="0"/>
          </a:p>
          <a:p>
            <a:endParaRPr lang="en-IN" dirty="0"/>
          </a:p>
        </p:txBody>
      </p:sp>
    </p:spTree>
    <p:extLst>
      <p:ext uri="{BB962C8B-B14F-4D97-AF65-F5344CB8AC3E}">
        <p14:creationId xmlns:p14="http://schemas.microsoft.com/office/powerpoint/2010/main" val="276879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card with black text and green leaves&#10;&#10;Description automatically generated">
            <a:extLst>
              <a:ext uri="{FF2B5EF4-FFF2-40B4-BE49-F238E27FC236}">
                <a16:creationId xmlns:a16="http://schemas.microsoft.com/office/drawing/2014/main" id="{EF515587-F779-7E0E-4CC4-9F0AA5DF6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6"/>
            <a:ext cx="12203445" cy="6851573"/>
          </a:xfrm>
          <a:prstGeom prst="rect">
            <a:avLst/>
          </a:prstGeom>
        </p:spPr>
      </p:pic>
    </p:spTree>
    <p:extLst>
      <p:ext uri="{BB962C8B-B14F-4D97-AF65-F5344CB8AC3E}">
        <p14:creationId xmlns:p14="http://schemas.microsoft.com/office/powerpoint/2010/main" val="291295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492A-82A8-2565-2F03-34CEA23841F7}"/>
              </a:ext>
            </a:extLst>
          </p:cNvPr>
          <p:cNvSpPr>
            <a:spLocks noGrp="1"/>
          </p:cNvSpPr>
          <p:nvPr>
            <p:ph type="title"/>
          </p:nvPr>
        </p:nvSpPr>
        <p:spPr>
          <a:xfrm>
            <a:off x="142596" y="-1354666"/>
            <a:ext cx="4629429" cy="2076026"/>
          </a:xfrm>
        </p:spPr>
        <p:txBody>
          <a:bodyPr/>
          <a:lstStyle/>
          <a:p>
            <a:r>
              <a:rPr lang="en-US" b="1" u="sng" dirty="0"/>
              <a:t>CONTENT</a:t>
            </a:r>
          </a:p>
        </p:txBody>
      </p:sp>
      <p:sp>
        <p:nvSpPr>
          <p:cNvPr id="4" name="Text Placeholder 3">
            <a:extLst>
              <a:ext uri="{FF2B5EF4-FFF2-40B4-BE49-F238E27FC236}">
                <a16:creationId xmlns:a16="http://schemas.microsoft.com/office/drawing/2014/main" id="{C095D782-D07A-574E-FCA2-38E8B328C2BF}"/>
              </a:ext>
            </a:extLst>
          </p:cNvPr>
          <p:cNvSpPr>
            <a:spLocks noGrp="1"/>
          </p:cNvSpPr>
          <p:nvPr>
            <p:ph type="body" sz="half" idx="2"/>
          </p:nvPr>
        </p:nvSpPr>
        <p:spPr>
          <a:xfrm>
            <a:off x="467360" y="955040"/>
            <a:ext cx="8727441" cy="5537200"/>
          </a:xfrm>
        </p:spPr>
        <p:txBody>
          <a:bodyPr>
            <a:noAutofit/>
          </a:bodyPr>
          <a:lstStyle/>
          <a:p>
            <a:r>
              <a:rPr lang="en-US" b="1" dirty="0">
                <a:latin typeface="Arial" panose="020B0604020202020204" pitchFamily="34" charset="0"/>
                <a:cs typeface="Arial" panose="020B0604020202020204" pitchFamily="34" charset="0"/>
              </a:rPr>
              <a:t>Abstract</a:t>
            </a:r>
          </a:p>
          <a:p>
            <a:r>
              <a:rPr lang="en-US" b="1" dirty="0">
                <a:latin typeface="Arial" panose="020B0604020202020204" pitchFamily="34" charset="0"/>
                <a:cs typeface="Arial" panose="020B0604020202020204" pitchFamily="34" charset="0"/>
              </a:rPr>
              <a:t>Introduction</a:t>
            </a:r>
          </a:p>
          <a:p>
            <a:r>
              <a:rPr lang="en-US" b="1" dirty="0">
                <a:latin typeface="Arial" panose="020B0604020202020204" pitchFamily="34" charset="0"/>
                <a:cs typeface="Arial" panose="020B0604020202020204" pitchFamily="34" charset="0"/>
              </a:rPr>
              <a:t>Existing System</a:t>
            </a:r>
          </a:p>
          <a:p>
            <a:r>
              <a:rPr lang="en-US" b="1" dirty="0">
                <a:latin typeface="Arial" panose="020B0604020202020204" pitchFamily="34" charset="0"/>
                <a:cs typeface="Arial" panose="020B0604020202020204" pitchFamily="34" charset="0"/>
              </a:rPr>
              <a:t>Literature Survey</a:t>
            </a:r>
          </a:p>
          <a:p>
            <a:r>
              <a:rPr lang="en-US" b="1" dirty="0">
                <a:latin typeface="Arial" panose="020B0604020202020204" pitchFamily="34" charset="0"/>
                <a:cs typeface="Arial" panose="020B0604020202020204" pitchFamily="34" charset="0"/>
              </a:rPr>
              <a:t>Proposed Method</a:t>
            </a:r>
          </a:p>
          <a:p>
            <a:r>
              <a:rPr lang="en-US" b="1" dirty="0">
                <a:latin typeface="Arial" panose="020B0604020202020204" pitchFamily="34" charset="0"/>
                <a:cs typeface="Arial" panose="020B0604020202020204" pitchFamily="34" charset="0"/>
              </a:rPr>
              <a:t>Hardware &amp; Software Requirements</a:t>
            </a:r>
          </a:p>
          <a:p>
            <a:r>
              <a:rPr lang="en-US" b="1" dirty="0">
                <a:latin typeface="Arial" panose="020B0604020202020204" pitchFamily="34" charset="0"/>
                <a:cs typeface="Arial" panose="020B0604020202020204" pitchFamily="34" charset="0"/>
              </a:rPr>
              <a:t>Advantages</a:t>
            </a:r>
          </a:p>
          <a:p>
            <a:r>
              <a:rPr lang="en-US" b="1" dirty="0">
                <a:latin typeface="Arial" panose="020B0604020202020204" pitchFamily="34" charset="0"/>
                <a:cs typeface="Arial" panose="020B0604020202020204" pitchFamily="34" charset="0"/>
              </a:rPr>
              <a:t>Applications</a:t>
            </a:r>
          </a:p>
          <a:p>
            <a:r>
              <a:rPr lang="en-US" b="1" dirty="0">
                <a:latin typeface="Arial" panose="020B0604020202020204" pitchFamily="34" charset="0"/>
                <a:cs typeface="Arial" panose="020B0604020202020204" pitchFamily="34" charset="0"/>
              </a:rPr>
              <a:t>Result  Analysis</a:t>
            </a:r>
          </a:p>
          <a:p>
            <a:r>
              <a:rPr lang="en-US" b="1" dirty="0">
                <a:latin typeface="Arial" panose="020B0604020202020204" pitchFamily="34" charset="0"/>
                <a:cs typeface="Arial" panose="020B0604020202020204" pitchFamily="34" charset="0"/>
              </a:rPr>
              <a:t>Future Scope</a:t>
            </a:r>
          </a:p>
          <a:p>
            <a:r>
              <a:rPr lang="en-US" b="1" dirty="0">
                <a:latin typeface="Arial" panose="020B0604020202020204" pitchFamily="34" charset="0"/>
                <a:cs typeface="Arial" panose="020B0604020202020204" pitchFamily="34" charset="0"/>
              </a:rPr>
              <a:t>Conclusion</a:t>
            </a:r>
          </a:p>
          <a:p>
            <a:r>
              <a:rPr lang="en-US"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00260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3" name="Freeform: Shape 12">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2"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3" name="Freeform: Shape 32">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4"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6" name="Freeform: Shape 35">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EC87736-12BC-61EB-BA2A-A0BD7A8E1668}"/>
              </a:ext>
            </a:extLst>
          </p:cNvPr>
          <p:cNvSpPr>
            <a:spLocks noGrp="1"/>
          </p:cNvSpPr>
          <p:nvPr>
            <p:ph type="title"/>
          </p:nvPr>
        </p:nvSpPr>
        <p:spPr>
          <a:xfrm>
            <a:off x="681571" y="-1403306"/>
            <a:ext cx="9988166" cy="2785797"/>
          </a:xfrm>
        </p:spPr>
        <p:txBody>
          <a:bodyPr anchor="b">
            <a:normAutofit/>
          </a:bodyPr>
          <a:lstStyle/>
          <a:p>
            <a:pPr algn="ctr"/>
            <a:r>
              <a:rPr lang="en-US" sz="6000" u="sng">
                <a:latin typeface="Calibri"/>
                <a:ea typeface="Calibri"/>
                <a:cs typeface="Segoe UI"/>
              </a:rPr>
              <a:t>ABSTRACT:</a:t>
            </a:r>
            <a:endParaRPr lang="en-US" sz="6000">
              <a:latin typeface="Calibri"/>
              <a:ea typeface="Calibri"/>
              <a:cs typeface="Segoe UI"/>
            </a:endParaRPr>
          </a:p>
        </p:txBody>
      </p:sp>
      <p:sp>
        <p:nvSpPr>
          <p:cNvPr id="3" name="Content Placeholder 2">
            <a:extLst>
              <a:ext uri="{FF2B5EF4-FFF2-40B4-BE49-F238E27FC236}">
                <a16:creationId xmlns:a16="http://schemas.microsoft.com/office/drawing/2014/main" id="{AC0E9588-D7F7-2D5F-C87D-A8396CE0F5E9}"/>
              </a:ext>
            </a:extLst>
          </p:cNvPr>
          <p:cNvSpPr>
            <a:spLocks noGrp="1"/>
          </p:cNvSpPr>
          <p:nvPr>
            <p:ph idx="1"/>
          </p:nvPr>
        </p:nvSpPr>
        <p:spPr>
          <a:xfrm>
            <a:off x="1143460" y="1974856"/>
            <a:ext cx="9397556" cy="4537373"/>
          </a:xfrm>
        </p:spPr>
        <p:txBody>
          <a:bodyPr vert="horz" lIns="91440" tIns="45720" rIns="91440" bIns="45720" rtlCol="0" anchor="t">
            <a:noAutofit/>
          </a:bodyPr>
          <a:lstStyle/>
          <a:p>
            <a:pPr algn="ctr">
              <a:lnSpc>
                <a:spcPct val="100000"/>
              </a:lnSpc>
              <a:buFont typeface="Wingdings" panose="020B0504020202020204" pitchFamily="34" charset="0"/>
              <a:buChar char="v"/>
            </a:pPr>
            <a:r>
              <a:rPr lang="en-US" sz="2000" dirty="0">
                <a:ea typeface="+mn-lt"/>
                <a:cs typeface="+mn-lt"/>
              </a:rPr>
              <a:t>Especially in the case of neural disorders such as autism spectrum disorder (ASD), accurate detection was still a challenge.</a:t>
            </a:r>
            <a:endParaRPr lang="en-US"/>
          </a:p>
          <a:p>
            <a:pPr algn="ctr">
              <a:lnSpc>
                <a:spcPct val="100000"/>
              </a:lnSpc>
              <a:buFont typeface="Wingdings" panose="020B0504020202020204" pitchFamily="34" charset="0"/>
              <a:buChar char="v"/>
            </a:pPr>
            <a:r>
              <a:rPr lang="en-US" sz="2000" dirty="0">
                <a:ea typeface="+mn-lt"/>
                <a:cs typeface="+mn-lt"/>
              </a:rPr>
              <a:t> Many machine learning techniques were proposed to improve the classification and detection accuracy of autism in MRI images. Our work focused mainly on developing the architecture of convolution neural networks (CNN) combining the genetic algorithm. </a:t>
            </a:r>
          </a:p>
          <a:p>
            <a:pPr algn="ctr">
              <a:lnSpc>
                <a:spcPct val="100000"/>
              </a:lnSpc>
              <a:buFont typeface="Wingdings" panose="020B0504020202020204" pitchFamily="34" charset="0"/>
              <a:buChar char="v"/>
            </a:pPr>
            <a:r>
              <a:rPr lang="en-US" sz="2000" dirty="0">
                <a:ea typeface="+mn-lt"/>
                <a:cs typeface="+mn-lt"/>
              </a:rPr>
              <a:t>Such artificial intelligence (AI) techniques were very much needed for training as they gave better accuracy compared to traditional statistical methods.</a:t>
            </a:r>
            <a:endParaRPr lang="en-US" sz="2000" dirty="0">
              <a:cs typeface="Arial"/>
            </a:endParaRPr>
          </a:p>
          <a:p>
            <a:pPr algn="ctr">
              <a:lnSpc>
                <a:spcPct val="100000"/>
              </a:lnSpc>
              <a:buFont typeface="Wingdings,Sans-Serif" panose="020B0504020202020204" pitchFamily="34" charset="0"/>
              <a:buChar char="v"/>
            </a:pPr>
            <a:r>
              <a:rPr lang="en-US" sz="2000" dirty="0">
                <a:cs typeface="Arial"/>
              </a:rPr>
              <a:t>The brainchild in any medical image processing lied in how accurately the diseases are diagnosed. </a:t>
            </a:r>
            <a:endParaRPr lang="en-US" sz="2000" dirty="0">
              <a:solidFill>
                <a:srgbClr val="000000"/>
              </a:solidFill>
              <a:cs typeface="Arial"/>
            </a:endParaRPr>
          </a:p>
          <a:p>
            <a:pPr algn="ctr">
              <a:lnSpc>
                <a:spcPct val="100000"/>
              </a:lnSpc>
              <a:buFont typeface="Wingdings" panose="020B0504020202020204" pitchFamily="34" charset="0"/>
              <a:buChar char="v"/>
            </a:pPr>
            <a:endParaRPr lang="en-US" sz="2000" dirty="0">
              <a:cs typeface="Arial"/>
            </a:endParaRPr>
          </a:p>
          <a:p>
            <a:pPr algn="ctr">
              <a:lnSpc>
                <a:spcPct val="100000"/>
              </a:lnSpc>
              <a:buFont typeface="Wingdings" panose="020B0504020202020204" pitchFamily="34" charset="0"/>
              <a:buChar char="v"/>
            </a:pPr>
            <a:endParaRPr lang="en-US" sz="2000">
              <a:cs typeface="Arial"/>
            </a:endParaRPr>
          </a:p>
          <a:p>
            <a:pPr algn="ctr">
              <a:lnSpc>
                <a:spcPct val="100000"/>
              </a:lnSpc>
              <a:buFont typeface="Wingdings" panose="020B0504020202020204" pitchFamily="34" charset="0"/>
              <a:buChar char="v"/>
            </a:pPr>
            <a:endParaRPr lang="en-US" sz="1500">
              <a:cs typeface="Arial"/>
            </a:endParaRPr>
          </a:p>
        </p:txBody>
      </p:sp>
    </p:spTree>
    <p:extLst>
      <p:ext uri="{BB962C8B-B14F-4D97-AF65-F5344CB8AC3E}">
        <p14:creationId xmlns:p14="http://schemas.microsoft.com/office/powerpoint/2010/main" val="243464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C9317F7-1B16-5AE1-9D9D-BF893A606ABE}"/>
              </a:ext>
            </a:extLst>
          </p:cNvPr>
          <p:cNvSpPr>
            <a:spLocks noGrp="1"/>
          </p:cNvSpPr>
          <p:nvPr>
            <p:ph type="title"/>
          </p:nvPr>
        </p:nvSpPr>
        <p:spPr>
          <a:xfrm>
            <a:off x="3965102" y="-904"/>
            <a:ext cx="5605358" cy="1664573"/>
          </a:xfrm>
        </p:spPr>
        <p:txBody>
          <a:bodyPr>
            <a:normAutofit/>
          </a:bodyPr>
          <a:lstStyle/>
          <a:p>
            <a:r>
              <a:rPr lang="en-US" b="1" u="sng"/>
              <a:t>INTRODUCTION:</a:t>
            </a:r>
            <a:endParaRPr lang="en-US"/>
          </a:p>
        </p:txBody>
      </p:sp>
      <p:pic>
        <p:nvPicPr>
          <p:cNvPr id="5" name="Content Placeholder 4" descr="A diagram of multiple autism spectrum disorder&#10;&#10;Description automatically generated">
            <a:extLst>
              <a:ext uri="{FF2B5EF4-FFF2-40B4-BE49-F238E27FC236}">
                <a16:creationId xmlns:a16="http://schemas.microsoft.com/office/drawing/2014/main" id="{EBF0E9A0-A5B3-84DB-84D1-86BFF64FEF5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28" r="5874" b="2"/>
          <a:stretch/>
        </p:blipFill>
        <p:spPr>
          <a:xfrm>
            <a:off x="331302" y="2225336"/>
            <a:ext cx="2905278" cy="3552264"/>
          </a:xfrm>
          <a:prstGeom prst="rect">
            <a:avLst/>
          </a:prstGeom>
        </p:spPr>
      </p:pic>
      <p:grpSp>
        <p:nvGrpSpPr>
          <p:cNvPr id="14" name="Top left">
            <a:extLst>
              <a:ext uri="{FF2B5EF4-FFF2-40B4-BE49-F238E27FC236}">
                <a16:creationId xmlns:a16="http://schemas.microsoft.com/office/drawing/2014/main" id="{C4F70370-17DE-499D-8256-4F9A352BA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267F3889-D5A7-4B0B-A5C8-910CE49F9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80968393-494B-4758-914C-AC92C7411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3B9ECD2-208D-4E4C-85C7-86FAEFBCF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CEC0DB1-FD35-4E6A-A339-227F3A2D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E530033-EC4D-4252-B937-8ABB2D681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136133D-A7F2-42FA-B919-60AC41C77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4D267CA-94E7-4FD5-942D-5C3DE29C9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0D7B39F-6C07-4FE8-A354-9F9A12609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4" name="Bottom Right">
            <a:extLst>
              <a:ext uri="{FF2B5EF4-FFF2-40B4-BE49-F238E27FC236}">
                <a16:creationId xmlns:a16="http://schemas.microsoft.com/office/drawing/2014/main" id="{C493BE25-7BED-4AAF-B05A-9EB10C80E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2C74F867-72FD-4FAA-9932-767684A75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186A5D6B-01F1-41A2-8AE2-E20E30B0488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6FB5D595-CCC3-47E7-B8F1-88394EF1F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36CCDE7-57DC-4910-B815-A1C0C0D8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05B41E5-C3EB-4C22-B6DE-8928C8314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C24D105-2918-455F-B496-92D82E1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FA8C24E-CE9B-4872-9D15-D4B4A24D5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0726FA3-32BA-48EA-8DCB-23BBFC718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EB3500D-7293-48F7-8F7E-D60FF252C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C1D84803-4454-41CE-AFB6-44770546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CEFF1ED-6AC4-5906-64F9-E2D3FE7DFB02}"/>
              </a:ext>
            </a:extLst>
          </p:cNvPr>
          <p:cNvSpPr>
            <a:spLocks noGrp="1"/>
          </p:cNvSpPr>
          <p:nvPr>
            <p:ph idx="1"/>
          </p:nvPr>
        </p:nvSpPr>
        <p:spPr>
          <a:xfrm>
            <a:off x="3388419" y="1737494"/>
            <a:ext cx="8250431" cy="3872386"/>
          </a:xfrm>
        </p:spPr>
        <p:txBody>
          <a:bodyPr vert="horz" lIns="91440" tIns="45720" rIns="91440" bIns="45720" rtlCol="0" anchor="t">
            <a:noAutofit/>
          </a:bodyPr>
          <a:lstStyle/>
          <a:p>
            <a:pPr marL="285750" indent="-285750">
              <a:lnSpc>
                <a:spcPct val="100000"/>
              </a:lnSpc>
              <a:spcBef>
                <a:spcPts val="0"/>
              </a:spcBef>
              <a:buFont typeface="Wingdings,Sans-Serif" panose="020B0504020202020204" pitchFamily="34" charset="0"/>
              <a:buChar char="Ø"/>
            </a:pPr>
            <a:r>
              <a:rPr lang="en-US" sz="2000" dirty="0">
                <a:cs typeface="Arial"/>
              </a:rPr>
              <a:t>Autism spectrum disorder is a neurodevelopmental disorder that affects a person's interaction, communication and learning skills.</a:t>
            </a:r>
          </a:p>
          <a:p>
            <a:pPr>
              <a:lnSpc>
                <a:spcPct val="100000"/>
              </a:lnSpc>
              <a:spcBef>
                <a:spcPts val="0"/>
              </a:spcBef>
            </a:pPr>
            <a:endParaRPr lang="en-US" sz="2000" dirty="0">
              <a:cs typeface="Arial"/>
            </a:endParaRPr>
          </a:p>
          <a:p>
            <a:pPr marL="285750" indent="-285750">
              <a:lnSpc>
                <a:spcPct val="100000"/>
              </a:lnSpc>
              <a:spcBef>
                <a:spcPts val="0"/>
              </a:spcBef>
              <a:buFont typeface="Wingdings,Sans-Serif" panose="020B0504020202020204" pitchFamily="34" charset="0"/>
              <a:buChar char="Ø"/>
            </a:pPr>
            <a:r>
              <a:rPr lang="en-US" sz="2000" dirty="0">
                <a:cs typeface="Arial"/>
              </a:rPr>
              <a:t>Although diagnosis of autism can be done at any age. Autism patients face different types of challenges such as difficulties with concentration. learning disabilities, mental health problems. </a:t>
            </a:r>
          </a:p>
          <a:p>
            <a:pPr>
              <a:lnSpc>
                <a:spcPct val="100000"/>
              </a:lnSpc>
              <a:spcBef>
                <a:spcPts val="0"/>
              </a:spcBef>
            </a:pPr>
            <a:endParaRPr lang="en-US" sz="2000" dirty="0">
              <a:cs typeface="Arial"/>
            </a:endParaRPr>
          </a:p>
          <a:p>
            <a:pPr marL="285750" indent="-285750">
              <a:lnSpc>
                <a:spcPct val="100000"/>
              </a:lnSpc>
              <a:spcBef>
                <a:spcPts val="0"/>
              </a:spcBef>
              <a:buFont typeface="Wingdings,Sans-Serif" panose="020B0504020202020204" pitchFamily="34" charset="0"/>
              <a:buChar char="Ø"/>
            </a:pPr>
            <a:r>
              <a:rPr lang="en-US" sz="2000" dirty="0">
                <a:cs typeface="Arial"/>
              </a:rPr>
              <a:t>Diagnosis of autism requires significant amount of time and cost.</a:t>
            </a:r>
          </a:p>
          <a:p>
            <a:pPr>
              <a:lnSpc>
                <a:spcPct val="100000"/>
              </a:lnSpc>
              <a:spcBef>
                <a:spcPts val="0"/>
              </a:spcBef>
            </a:pPr>
            <a:endParaRPr lang="en-US" sz="2000" dirty="0">
              <a:cs typeface="Arial"/>
            </a:endParaRPr>
          </a:p>
          <a:p>
            <a:pPr marL="285750" indent="-285750">
              <a:lnSpc>
                <a:spcPct val="100000"/>
              </a:lnSpc>
              <a:spcBef>
                <a:spcPts val="0"/>
              </a:spcBef>
              <a:buFont typeface="Wingdings,Sans-Serif" panose="020B0504020202020204" pitchFamily="34" charset="0"/>
              <a:buChar char="Ø"/>
            </a:pPr>
            <a:r>
              <a:rPr lang="en-US" sz="2000" dirty="0">
                <a:cs typeface="Arial"/>
              </a:rPr>
              <a:t>Earlier detection of autism can come to a great help by prescribing patients with proper medication at an early stage. </a:t>
            </a:r>
          </a:p>
          <a:p>
            <a:pPr>
              <a:lnSpc>
                <a:spcPct val="100000"/>
              </a:lnSpc>
              <a:spcBef>
                <a:spcPts val="0"/>
              </a:spcBef>
            </a:pPr>
            <a:endParaRPr lang="en-US" sz="2000" dirty="0">
              <a:cs typeface="Arial"/>
            </a:endParaRPr>
          </a:p>
          <a:p>
            <a:pPr marL="285750" indent="-285750">
              <a:lnSpc>
                <a:spcPct val="100000"/>
              </a:lnSpc>
              <a:spcBef>
                <a:spcPts val="0"/>
              </a:spcBef>
              <a:buFont typeface="Wingdings,Sans-Serif" panose="020B0504020202020204" pitchFamily="34" charset="0"/>
              <a:buChar char="Ø"/>
            </a:pPr>
            <a:r>
              <a:rPr lang="en-US" sz="2000" dirty="0">
                <a:cs typeface="Arial"/>
              </a:rPr>
              <a:t>The objective of this work is to propose an autism prediction model using ML techniques and to develop a mobile application that could effectively predict autism traits of an individual of any age.</a:t>
            </a:r>
          </a:p>
          <a:p>
            <a:pPr>
              <a:lnSpc>
                <a:spcPct val="100000"/>
              </a:lnSpc>
            </a:pPr>
            <a:endParaRPr lang="en-US" sz="2000" dirty="0">
              <a:cs typeface="Arial"/>
            </a:endParaRPr>
          </a:p>
        </p:txBody>
      </p:sp>
    </p:spTree>
    <p:extLst>
      <p:ext uri="{BB962C8B-B14F-4D97-AF65-F5344CB8AC3E}">
        <p14:creationId xmlns:p14="http://schemas.microsoft.com/office/powerpoint/2010/main" val="43721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1" name="Freeform: Shape 20">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2" name="Freeform: Shape 21">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D5033A31-4E8A-FB84-8ADD-53CEC3A99665}"/>
              </a:ext>
            </a:extLst>
          </p:cNvPr>
          <p:cNvSpPr>
            <a:spLocks noGrp="1"/>
          </p:cNvSpPr>
          <p:nvPr>
            <p:ph type="title"/>
          </p:nvPr>
        </p:nvSpPr>
        <p:spPr>
          <a:xfrm>
            <a:off x="-2936" y="559813"/>
            <a:ext cx="4711623" cy="2236864"/>
          </a:xfrm>
        </p:spPr>
        <p:txBody>
          <a:bodyPr>
            <a:normAutofit/>
          </a:bodyPr>
          <a:lstStyle/>
          <a:p>
            <a:r>
              <a:rPr lang="en-US" b="1" u="sng">
                <a:latin typeface="Calibri"/>
                <a:ea typeface="Calibri"/>
                <a:cs typeface="Calibri"/>
              </a:rPr>
              <a:t>EXISTING SYSTEM:</a:t>
            </a:r>
            <a:endParaRPr lang="en-US" b="1">
              <a:latin typeface="Calibri"/>
              <a:ea typeface="Calibri"/>
              <a:cs typeface="Calibri"/>
            </a:endParaRPr>
          </a:p>
        </p:txBody>
      </p:sp>
      <p:grpSp>
        <p:nvGrpSpPr>
          <p:cNvPr id="30"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1" name="Freeform: Shape 30">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2"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4" name="Freeform: Shape 33">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3" name="Freeform: Shape 32">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F3542414-4507-E5DA-8C45-08780E63ACCA}"/>
              </a:ext>
            </a:extLst>
          </p:cNvPr>
          <p:cNvSpPr>
            <a:spLocks/>
          </p:cNvSpPr>
          <p:nvPr/>
        </p:nvSpPr>
        <p:spPr>
          <a:xfrm>
            <a:off x="4536103" y="162191"/>
            <a:ext cx="7661154" cy="2213631"/>
          </a:xfrm>
          <a:prstGeom prst="rect">
            <a:avLst/>
          </a:prstGeom>
        </p:spPr>
        <p:txBody>
          <a:bodyPr vert="horz" lIns="91440" tIns="45720" rIns="91440" bIns="45720" rtlCol="0" anchor="t">
            <a:noAutofit/>
          </a:bodyPr>
          <a:lstStyle/>
          <a:p>
            <a:pPr defTabSz="530352">
              <a:spcAft>
                <a:spcPts val="600"/>
              </a:spcAft>
              <a:buFont typeface="Arial" panose="020B0504020202020204" pitchFamily="34" charset="0"/>
              <a:buChar char="•"/>
            </a:pPr>
            <a:r>
              <a:rPr lang="en-US" sz="2000" kern="1200">
                <a:latin typeface="+mn-lt"/>
                <a:ea typeface="+mn-lt"/>
                <a:cs typeface="+mn-lt"/>
              </a:rPr>
              <a:t>The existing system for the detection of Autism Spectrum Disorder (ASD) was developed using the Ada Boost (AB) machine learning algorithm and achieved an impressive accuracy rate of 97.95%.</a:t>
            </a:r>
            <a:endParaRPr lang="en-US" sz="2000" kern="1200">
              <a:latin typeface="+mn-lt"/>
              <a:cs typeface="Arial"/>
            </a:endParaRPr>
          </a:p>
          <a:p>
            <a:pPr defTabSz="530352">
              <a:spcAft>
                <a:spcPts val="600"/>
              </a:spcAft>
              <a:buFont typeface="Arial" panose="020B0504020202020204" pitchFamily="34" charset="0"/>
              <a:buChar char="•"/>
            </a:pPr>
            <a:r>
              <a:rPr lang="en-US" sz="2000" kern="1200">
                <a:latin typeface="+mn-lt"/>
                <a:ea typeface="+mn-lt"/>
                <a:cs typeface="+mn-lt"/>
              </a:rPr>
              <a:t> This system represented a significant milestone in the application of machine learning to ASD diagnosis. </a:t>
            </a:r>
          </a:p>
          <a:p>
            <a:pPr defTabSz="530352">
              <a:spcAft>
                <a:spcPts val="600"/>
              </a:spcAft>
              <a:buFont typeface="Arial" panose="020B0504020202020204" pitchFamily="34" charset="0"/>
              <a:buChar char="•"/>
            </a:pPr>
            <a:r>
              <a:rPr lang="en-US" sz="2000" kern="1200">
                <a:latin typeface="+mn-lt"/>
                <a:ea typeface="+mn-lt"/>
                <a:cs typeface="+mn-lt"/>
              </a:rPr>
              <a:t>In conclusion, the existing system that employed the Ada Boost (AB) algorithm for ASD detection and achieved an accuracy rate of 97.95% represented a significant advancement in the field of healthcare and machine learning.</a:t>
            </a:r>
            <a:endParaRPr lang="en-US" sz="2000">
              <a:cs typeface="Arial"/>
            </a:endParaRPr>
          </a:p>
        </p:txBody>
      </p:sp>
      <p:sp>
        <p:nvSpPr>
          <p:cNvPr id="6" name="TextBox 5">
            <a:extLst>
              <a:ext uri="{FF2B5EF4-FFF2-40B4-BE49-F238E27FC236}">
                <a16:creationId xmlns:a16="http://schemas.microsoft.com/office/drawing/2014/main" id="{152DF9AC-4206-7B7A-606F-3950CCA5A308}"/>
              </a:ext>
            </a:extLst>
          </p:cNvPr>
          <p:cNvSpPr txBox="1"/>
          <p:nvPr/>
        </p:nvSpPr>
        <p:spPr>
          <a:xfrm>
            <a:off x="3827381" y="3424911"/>
            <a:ext cx="62591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30352">
              <a:spcAft>
                <a:spcPts val="600"/>
              </a:spcAft>
            </a:pPr>
            <a:r>
              <a:rPr lang="en-US" sz="2400" b="1" u="sng" kern="1200">
                <a:latin typeface="Calibri"/>
                <a:ea typeface="+mn-ea"/>
                <a:cs typeface="Calibri"/>
              </a:rPr>
              <a:t>DISADVANTAGES OF EXISTING SYSTEM</a:t>
            </a:r>
            <a:endParaRPr lang="en-US" sz="2400" b="1" u="sng">
              <a:latin typeface="Calibri"/>
              <a:ea typeface="Calibri"/>
              <a:cs typeface="Calibri"/>
            </a:endParaRPr>
          </a:p>
        </p:txBody>
      </p:sp>
      <p:sp>
        <p:nvSpPr>
          <p:cNvPr id="4" name="TextBox 3">
            <a:extLst>
              <a:ext uri="{FF2B5EF4-FFF2-40B4-BE49-F238E27FC236}">
                <a16:creationId xmlns:a16="http://schemas.microsoft.com/office/drawing/2014/main" id="{08C67369-80FF-F3D1-0E6A-6B1FCA57B8BF}"/>
              </a:ext>
            </a:extLst>
          </p:cNvPr>
          <p:cNvSpPr txBox="1"/>
          <p:nvPr/>
        </p:nvSpPr>
        <p:spPr>
          <a:xfrm>
            <a:off x="4707409" y="3884108"/>
            <a:ext cx="4534308" cy="43230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98755" indent="-198755" defTabSz="530352">
              <a:spcAft>
                <a:spcPts val="600"/>
              </a:spcAft>
              <a:buFont typeface="Wingdings"/>
              <a:buChar char="v"/>
            </a:pPr>
            <a:r>
              <a:rPr lang="en-US" sz="2400" kern="1200">
                <a:latin typeface="+mn-lt"/>
                <a:ea typeface="+mn-ea"/>
                <a:cs typeface="Arial"/>
              </a:rPr>
              <a:t>Data Dependency</a:t>
            </a:r>
            <a:endParaRPr lang="en-US" sz="2400" kern="1200">
              <a:latin typeface="+mn-lt"/>
              <a:cs typeface="Arial"/>
            </a:endParaRPr>
          </a:p>
          <a:p>
            <a:pPr marL="198755" indent="-198755" defTabSz="530352">
              <a:spcAft>
                <a:spcPts val="600"/>
              </a:spcAft>
              <a:buFont typeface="Wingdings"/>
              <a:buChar char="v"/>
            </a:pPr>
            <a:r>
              <a:rPr lang="en-US" sz="2400" kern="1200">
                <a:latin typeface="+mn-lt"/>
                <a:ea typeface="+mn-ea"/>
                <a:cs typeface="Arial"/>
              </a:rPr>
              <a:t>Overfitting Risk</a:t>
            </a:r>
            <a:endParaRPr lang="en-US" sz="2400" kern="1200">
              <a:latin typeface="+mn-lt"/>
              <a:cs typeface="Arial"/>
            </a:endParaRPr>
          </a:p>
          <a:p>
            <a:pPr marL="198755" indent="-198755" defTabSz="530352">
              <a:spcAft>
                <a:spcPts val="600"/>
              </a:spcAft>
              <a:buFont typeface="Wingdings"/>
              <a:buChar char="v"/>
            </a:pPr>
            <a:r>
              <a:rPr lang="en-US" sz="2400" kern="1200">
                <a:latin typeface="+mn-lt"/>
                <a:ea typeface="+mn-ea"/>
                <a:cs typeface="Arial"/>
              </a:rPr>
              <a:t>Limited Transparency</a:t>
            </a:r>
            <a:endParaRPr lang="en-US" sz="2400" kern="1200">
              <a:latin typeface="+mn-lt"/>
              <a:cs typeface="Arial"/>
            </a:endParaRPr>
          </a:p>
          <a:p>
            <a:pPr marL="198755" indent="-198755" defTabSz="530352">
              <a:spcAft>
                <a:spcPts val="600"/>
              </a:spcAft>
              <a:buFont typeface="Wingdings"/>
              <a:buChar char="v"/>
            </a:pPr>
            <a:r>
              <a:rPr lang="en-US" sz="2400" kern="1200">
                <a:latin typeface="+mn-lt"/>
                <a:ea typeface="+mn-ea"/>
                <a:cs typeface="Arial"/>
              </a:rPr>
              <a:t>Computationally Intensive</a:t>
            </a:r>
            <a:endParaRPr lang="en-US" sz="2400" kern="1200">
              <a:latin typeface="+mn-lt"/>
              <a:cs typeface="Arial"/>
            </a:endParaRPr>
          </a:p>
          <a:p>
            <a:pPr marL="198755" indent="-198755" defTabSz="530352">
              <a:spcAft>
                <a:spcPts val="600"/>
              </a:spcAft>
              <a:buFont typeface="Wingdings"/>
              <a:buChar char="v"/>
            </a:pPr>
            <a:r>
              <a:rPr lang="en-US" sz="2400" kern="1200">
                <a:latin typeface="+mn-lt"/>
                <a:ea typeface="+mn-ea"/>
                <a:cs typeface="Arial"/>
              </a:rPr>
              <a:t>Limited Feature Engineering</a:t>
            </a:r>
            <a:endParaRPr lang="en-US" sz="2400" kern="1200">
              <a:latin typeface="+mn-lt"/>
              <a:cs typeface="Arial"/>
            </a:endParaRPr>
          </a:p>
          <a:p>
            <a:pPr marL="198755" indent="-198755" defTabSz="530352">
              <a:spcAft>
                <a:spcPts val="600"/>
              </a:spcAft>
              <a:buFont typeface="Wingdings"/>
              <a:buChar char="v"/>
            </a:pPr>
            <a:r>
              <a:rPr lang="en-US" sz="2400" kern="1200">
                <a:latin typeface="+mn-lt"/>
                <a:ea typeface="+mn-ea"/>
                <a:cs typeface="Arial"/>
              </a:rPr>
              <a:t>Lack Of </a:t>
            </a:r>
            <a:r>
              <a:rPr lang="en-US" sz="2400" kern="1200" err="1">
                <a:latin typeface="+mn-lt"/>
                <a:ea typeface="+mn-ea"/>
                <a:cs typeface="Arial"/>
              </a:rPr>
              <a:t>Continous</a:t>
            </a:r>
            <a:r>
              <a:rPr lang="en-US" sz="2400" kern="1200">
                <a:latin typeface="+mn-lt"/>
                <a:ea typeface="+mn-ea"/>
                <a:cs typeface="Arial"/>
              </a:rPr>
              <a:t> Learning</a:t>
            </a:r>
            <a:endParaRPr lang="en-US" sz="2400" kern="1200">
              <a:latin typeface="+mn-lt"/>
              <a:cs typeface="Arial"/>
            </a:endParaRPr>
          </a:p>
          <a:p>
            <a:pPr defTabSz="530352">
              <a:spcAft>
                <a:spcPts val="600"/>
              </a:spcAft>
            </a:pPr>
            <a:endParaRPr lang="en-US" sz="2400" kern="1200">
              <a:latin typeface="+mn-lt"/>
              <a:cs typeface="Arial"/>
            </a:endParaRPr>
          </a:p>
          <a:p>
            <a:pPr marL="198755" indent="-198755" defTabSz="530352">
              <a:spcAft>
                <a:spcPts val="600"/>
              </a:spcAft>
              <a:buFont typeface="Wingdings"/>
              <a:buChar char="v"/>
            </a:pPr>
            <a:endParaRPr lang="en-US" sz="2400" kern="1200">
              <a:latin typeface="+mn-lt"/>
              <a:cs typeface="Arial"/>
            </a:endParaRPr>
          </a:p>
          <a:p>
            <a:pPr marL="198755" indent="-198755" defTabSz="530352">
              <a:spcAft>
                <a:spcPts val="600"/>
              </a:spcAft>
              <a:buFont typeface="Wingdings"/>
              <a:buChar char="v"/>
            </a:pPr>
            <a:endParaRPr lang="en-US" sz="1392" kern="1200">
              <a:solidFill>
                <a:schemeClr val="tx1"/>
              </a:solidFill>
              <a:latin typeface="+mn-lt"/>
              <a:cs typeface="Arial"/>
            </a:endParaRPr>
          </a:p>
          <a:p>
            <a:pPr marL="342900" indent="-342900">
              <a:spcAft>
                <a:spcPts val="600"/>
              </a:spcAft>
              <a:buFont typeface="Wingdings"/>
              <a:buChar char="v"/>
            </a:pPr>
            <a:endParaRPr lang="en-US" sz="2400">
              <a:cs typeface="Arial"/>
            </a:endParaRPr>
          </a:p>
        </p:txBody>
      </p:sp>
      <p:pic>
        <p:nvPicPr>
          <p:cNvPr id="7" name="Picture 6" descr="A diagram of a person's head&#10;&#10;Description automatically generated">
            <a:extLst>
              <a:ext uri="{FF2B5EF4-FFF2-40B4-BE49-F238E27FC236}">
                <a16:creationId xmlns:a16="http://schemas.microsoft.com/office/drawing/2014/main" id="{9AE8478A-A3D7-9B13-3A38-D8B8366F0A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8340" y="4205211"/>
            <a:ext cx="3362300" cy="2621777"/>
          </a:xfrm>
          <a:prstGeom prst="rect">
            <a:avLst/>
          </a:prstGeom>
        </p:spPr>
      </p:pic>
    </p:spTree>
    <p:extLst>
      <p:ext uri="{BB962C8B-B14F-4D97-AF65-F5344CB8AC3E}">
        <p14:creationId xmlns:p14="http://schemas.microsoft.com/office/powerpoint/2010/main" val="193452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465E612B-616F-44E5-A649-F2B268BA3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7" name="Freeform: Shape 16">
              <a:extLst>
                <a:ext uri="{FF2B5EF4-FFF2-40B4-BE49-F238E27FC236}">
                  <a16:creationId xmlns:a16="http://schemas.microsoft.com/office/drawing/2014/main" id="{1EC7E917-E00E-4F17-A6FD-C06E2A0E6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DC22FD5-AD33-49ED-BA45-6B1575AE9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CE6B6BE-6BA0-4FA9-9357-11CF01DD7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1E614B3-1BDA-44CE-95AD-B3761310B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5314DAA0-3957-4D55-A6E3-D3E50D53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AF505DE-53C7-4F00-9B3B-FEF811F6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98F8A569-D303-4FE8-8507-C7FA3E90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E34BA33D-B77C-4F97-90ED-55051362C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le 1">
            <a:extLst>
              <a:ext uri="{FF2B5EF4-FFF2-40B4-BE49-F238E27FC236}">
                <a16:creationId xmlns:a16="http://schemas.microsoft.com/office/drawing/2014/main" id="{40647982-DAB8-321E-07BA-966F74CE0C94}"/>
              </a:ext>
            </a:extLst>
          </p:cNvPr>
          <p:cNvSpPr>
            <a:spLocks noGrp="1"/>
          </p:cNvSpPr>
          <p:nvPr>
            <p:ph type="title"/>
          </p:nvPr>
        </p:nvSpPr>
        <p:spPr>
          <a:xfrm>
            <a:off x="1107774" y="1835"/>
            <a:ext cx="9988166" cy="1667196"/>
          </a:xfrm>
        </p:spPr>
        <p:txBody>
          <a:bodyPr>
            <a:normAutofit/>
          </a:bodyPr>
          <a:lstStyle/>
          <a:p>
            <a:r>
              <a:rPr lang="en-US" b="1" u="sng">
                <a:latin typeface="Arial"/>
                <a:cs typeface="Calibri"/>
              </a:rPr>
              <a:t>PROPOSED SYSTEM:</a:t>
            </a:r>
          </a:p>
        </p:txBody>
      </p:sp>
      <p:grpSp>
        <p:nvGrpSpPr>
          <p:cNvPr id="26" name="Bottom Right">
            <a:extLst>
              <a:ext uri="{FF2B5EF4-FFF2-40B4-BE49-F238E27FC236}">
                <a16:creationId xmlns:a16="http://schemas.microsoft.com/office/drawing/2014/main" id="{ADB812D4-854E-4DD6-A613-797C10E75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7" name="Graphic 157">
              <a:extLst>
                <a:ext uri="{FF2B5EF4-FFF2-40B4-BE49-F238E27FC236}">
                  <a16:creationId xmlns:a16="http://schemas.microsoft.com/office/drawing/2014/main" id="{D97CFE60-FA19-428A-A02C-B541878C9B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9" name="Freeform: Shape 28">
                <a:extLst>
                  <a:ext uri="{FF2B5EF4-FFF2-40B4-BE49-F238E27FC236}">
                    <a16:creationId xmlns:a16="http://schemas.microsoft.com/office/drawing/2014/main" id="{0562F5F8-0562-4FE0-B3AD-5E49C1B61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E32D6A65-08E4-4AF8-AEE6-F180D12FB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BB7FDAC0-E6E6-4AB4-8235-A23232BCC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ADF11930-DCC4-4A0E-9F9D-68BE14348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6D85B5BC-031D-4CF5-9B96-5A3063EA8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DB23B211-EDE9-44BA-A81A-C5DC3F886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42C80F66-435F-46CD-BC2E-3EA62444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8" name="Freeform: Shape 27">
              <a:extLst>
                <a:ext uri="{FF2B5EF4-FFF2-40B4-BE49-F238E27FC236}">
                  <a16:creationId xmlns:a16="http://schemas.microsoft.com/office/drawing/2014/main" id="{C5A2D0DC-5F34-44DC-9930-8C7B42BFE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FDA83B55-DD89-7407-C0F2-7BBAF17DB591}"/>
              </a:ext>
            </a:extLst>
          </p:cNvPr>
          <p:cNvSpPr>
            <a:spLocks/>
          </p:cNvSpPr>
          <p:nvPr/>
        </p:nvSpPr>
        <p:spPr>
          <a:xfrm>
            <a:off x="1768201" y="1473663"/>
            <a:ext cx="8957622" cy="1959745"/>
          </a:xfrm>
          <a:prstGeom prst="rect">
            <a:avLst/>
          </a:prstGeom>
        </p:spPr>
        <p:txBody>
          <a:bodyPr vert="horz" lIns="91440" tIns="45720" rIns="91440" bIns="45720" rtlCol="0" anchor="t">
            <a:normAutofit fontScale="92500" lnSpcReduction="20000"/>
          </a:bodyPr>
          <a:lstStyle/>
          <a:p>
            <a:pPr defTabSz="566928">
              <a:spcAft>
                <a:spcPts val="600"/>
              </a:spcAft>
            </a:pPr>
            <a:r>
              <a:rPr lang="en-US" sz="2000" kern="1200">
                <a:latin typeface="+mn-lt"/>
                <a:ea typeface="+mn-lt"/>
                <a:cs typeface="+mn-lt"/>
              </a:rPr>
              <a:t>➤ </a:t>
            </a:r>
            <a:r>
              <a:rPr lang="en-US" sz="2400" kern="1200">
                <a:latin typeface="+mn-lt"/>
                <a:ea typeface="+mn-lt"/>
                <a:cs typeface="+mn-lt"/>
              </a:rPr>
              <a:t>Our proposed strategy focuses on a novel machine learning procedures for Autism spectrum disorder (ASD) classification and prediction, thus overcoming the existing problem.</a:t>
            </a:r>
          </a:p>
          <a:p>
            <a:pPr defTabSz="566928">
              <a:spcAft>
                <a:spcPts val="600"/>
              </a:spcAft>
            </a:pPr>
            <a:r>
              <a:rPr lang="en-US" sz="2400" kern="1200">
                <a:latin typeface="+mn-lt"/>
                <a:ea typeface="+mn-lt"/>
                <a:cs typeface="+mn-lt"/>
              </a:rPr>
              <a:t> </a:t>
            </a:r>
            <a:r>
              <a:rPr lang="en-US" kern="1200">
                <a:latin typeface="+mn-lt"/>
                <a:ea typeface="+mn-lt"/>
                <a:cs typeface="+mn-lt"/>
              </a:rPr>
              <a:t>➤</a:t>
            </a:r>
            <a:r>
              <a:rPr lang="en-US" sz="2400" kern="1200">
                <a:latin typeface="+mn-lt"/>
                <a:ea typeface="+mn-lt"/>
                <a:cs typeface="+mn-lt"/>
              </a:rPr>
              <a:t> By utilizing Random Forest (RF), Support Vector Machine(SVM), </a:t>
            </a:r>
            <a:r>
              <a:rPr lang="en-US" sz="2400" kern="1200" err="1">
                <a:latin typeface="+mn-lt"/>
                <a:ea typeface="+mn-lt"/>
                <a:cs typeface="+mn-lt"/>
              </a:rPr>
              <a:t>AdaBooster</a:t>
            </a:r>
            <a:r>
              <a:rPr lang="en-US" sz="2400" kern="1200">
                <a:latin typeface="+mn-lt"/>
                <a:ea typeface="+mn-lt"/>
                <a:cs typeface="+mn-lt"/>
              </a:rPr>
              <a:t> algorithms we will make our model in order to increase the performance and accuracy</a:t>
            </a:r>
            <a:endParaRPr lang="en-US" sz="2400">
              <a:cs typeface="Arial"/>
            </a:endParaRPr>
          </a:p>
        </p:txBody>
      </p:sp>
      <p:sp>
        <p:nvSpPr>
          <p:cNvPr id="4" name="TextBox 3">
            <a:extLst>
              <a:ext uri="{FF2B5EF4-FFF2-40B4-BE49-F238E27FC236}">
                <a16:creationId xmlns:a16="http://schemas.microsoft.com/office/drawing/2014/main" id="{A6EEE850-8F67-685A-D4B2-761A390E23D9}"/>
              </a:ext>
            </a:extLst>
          </p:cNvPr>
          <p:cNvSpPr txBox="1"/>
          <p:nvPr/>
        </p:nvSpPr>
        <p:spPr>
          <a:xfrm>
            <a:off x="1383986" y="3433146"/>
            <a:ext cx="6217392"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66928">
              <a:spcAft>
                <a:spcPts val="600"/>
              </a:spcAft>
            </a:pPr>
            <a:r>
              <a:rPr lang="en-US" sz="2000" b="1" u="sng" kern="1200">
                <a:latin typeface="+mn-lt"/>
                <a:ea typeface="+mn-ea"/>
                <a:cs typeface="Arial"/>
              </a:rPr>
              <a:t>ADVANTAGES OF PROPOSED SYSTEMS:</a:t>
            </a:r>
            <a:endParaRPr lang="en-US" sz="2000" b="1" u="sng" kern="1200">
              <a:latin typeface="+mn-lt"/>
              <a:cs typeface="Arial"/>
            </a:endParaRPr>
          </a:p>
          <a:p>
            <a:pPr>
              <a:spcAft>
                <a:spcPts val="600"/>
              </a:spcAft>
            </a:pPr>
            <a:endParaRPr lang="en-US" sz="2000" b="1" u="sng">
              <a:cs typeface="Arial"/>
            </a:endParaRPr>
          </a:p>
        </p:txBody>
      </p:sp>
      <p:sp>
        <p:nvSpPr>
          <p:cNvPr id="6" name="TextBox 5">
            <a:extLst>
              <a:ext uri="{FF2B5EF4-FFF2-40B4-BE49-F238E27FC236}">
                <a16:creationId xmlns:a16="http://schemas.microsoft.com/office/drawing/2014/main" id="{30DD4F5B-B35D-4B39-65A6-E7C2083EC815}"/>
              </a:ext>
            </a:extLst>
          </p:cNvPr>
          <p:cNvSpPr txBox="1"/>
          <p:nvPr/>
        </p:nvSpPr>
        <p:spPr>
          <a:xfrm>
            <a:off x="1769211" y="4066042"/>
            <a:ext cx="7677966" cy="2323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12090" indent="-212090" defTabSz="566928">
              <a:spcAft>
                <a:spcPts val="600"/>
              </a:spcAft>
              <a:buFont typeface="Wingdings"/>
              <a:buChar char="v"/>
            </a:pPr>
            <a:r>
              <a:rPr lang="en-US" sz="2000" kern="1200">
                <a:latin typeface="+mn-lt"/>
                <a:ea typeface="+mn-ea"/>
                <a:cs typeface="Arial"/>
              </a:rPr>
              <a:t>High Accuracy</a:t>
            </a:r>
            <a:endParaRPr lang="en-US" sz="2000" kern="1200">
              <a:latin typeface="+mn-lt"/>
              <a:cs typeface="Arial"/>
            </a:endParaRPr>
          </a:p>
          <a:p>
            <a:pPr marL="212090" indent="-212090" defTabSz="566928">
              <a:spcAft>
                <a:spcPts val="600"/>
              </a:spcAft>
              <a:buFont typeface="Wingdings"/>
              <a:buChar char="v"/>
            </a:pPr>
            <a:r>
              <a:rPr lang="en-US" sz="2000" kern="1200">
                <a:latin typeface="+mn-lt"/>
                <a:ea typeface="+mn-ea"/>
                <a:cs typeface="Arial"/>
              </a:rPr>
              <a:t>Robust Generalization</a:t>
            </a:r>
            <a:endParaRPr lang="en-US" sz="2000" kern="1200">
              <a:latin typeface="+mn-lt"/>
              <a:cs typeface="Arial"/>
            </a:endParaRPr>
          </a:p>
          <a:p>
            <a:pPr marL="212090" indent="-212090" defTabSz="566928">
              <a:spcAft>
                <a:spcPts val="600"/>
              </a:spcAft>
              <a:buFont typeface="Wingdings"/>
              <a:buChar char="v"/>
            </a:pPr>
            <a:r>
              <a:rPr lang="en-US" sz="2000" kern="1200">
                <a:latin typeface="+mn-lt"/>
                <a:ea typeface="+mn-ea"/>
                <a:cs typeface="Arial"/>
              </a:rPr>
              <a:t>Rich Feature Set</a:t>
            </a:r>
            <a:endParaRPr lang="en-US" sz="2000" kern="1200">
              <a:latin typeface="+mn-lt"/>
              <a:cs typeface="Arial"/>
            </a:endParaRPr>
          </a:p>
          <a:p>
            <a:pPr marL="212090" indent="-212090" defTabSz="566928">
              <a:spcAft>
                <a:spcPts val="600"/>
              </a:spcAft>
              <a:buFont typeface="Wingdings"/>
              <a:buChar char="v"/>
            </a:pPr>
            <a:r>
              <a:rPr lang="en-US" sz="2000" kern="1200">
                <a:latin typeface="+mn-lt"/>
                <a:ea typeface="+mn-ea"/>
                <a:cs typeface="Arial"/>
              </a:rPr>
              <a:t>Early </a:t>
            </a:r>
            <a:r>
              <a:rPr lang="en-US" sz="2000" kern="1200" err="1">
                <a:latin typeface="+mn-lt"/>
                <a:ea typeface="+mn-ea"/>
                <a:cs typeface="Arial"/>
              </a:rPr>
              <a:t>Daignosis</a:t>
            </a:r>
            <a:endParaRPr lang="en-US" sz="2000" kern="1200">
              <a:latin typeface="+mn-lt"/>
              <a:cs typeface="Arial"/>
            </a:endParaRPr>
          </a:p>
          <a:p>
            <a:pPr marL="212090" indent="-212090" defTabSz="566928">
              <a:spcAft>
                <a:spcPts val="600"/>
              </a:spcAft>
              <a:buFont typeface="Wingdings"/>
              <a:buChar char="v"/>
            </a:pPr>
            <a:r>
              <a:rPr lang="en-US" sz="2000" kern="1200">
                <a:latin typeface="+mn-lt"/>
                <a:ea typeface="+mn-ea"/>
                <a:cs typeface="Arial"/>
              </a:rPr>
              <a:t>Flexible </a:t>
            </a:r>
            <a:r>
              <a:rPr lang="en-US" sz="2000" kern="1200" err="1">
                <a:latin typeface="+mn-lt"/>
                <a:ea typeface="+mn-ea"/>
                <a:cs typeface="Arial"/>
              </a:rPr>
              <a:t>Apllication</a:t>
            </a:r>
            <a:endParaRPr lang="en-US" sz="2000" kern="1200">
              <a:latin typeface="+mn-lt"/>
              <a:cs typeface="Arial"/>
            </a:endParaRPr>
          </a:p>
          <a:p>
            <a:pPr marL="212090" indent="-212090" defTabSz="566928">
              <a:spcAft>
                <a:spcPts val="600"/>
              </a:spcAft>
              <a:buFont typeface="Wingdings"/>
              <a:buChar char="v"/>
            </a:pPr>
            <a:r>
              <a:rPr lang="en-US" sz="2000" kern="1200" err="1">
                <a:latin typeface="+mn-lt"/>
                <a:ea typeface="+mn-ea"/>
                <a:cs typeface="Arial"/>
              </a:rPr>
              <a:t>Continous</a:t>
            </a:r>
            <a:r>
              <a:rPr lang="en-US" sz="2000" kern="1200">
                <a:latin typeface="+mn-lt"/>
                <a:ea typeface="+mn-ea"/>
                <a:cs typeface="Arial"/>
              </a:rPr>
              <a:t> Learning Application</a:t>
            </a:r>
            <a:endParaRPr lang="en-US" sz="2000">
              <a:cs typeface="Arial"/>
            </a:endParaRPr>
          </a:p>
        </p:txBody>
      </p:sp>
      <p:pic>
        <p:nvPicPr>
          <p:cNvPr id="7" name="Picture 6" descr="A close-up of a brain&#10;&#10;Description automatically generated">
            <a:extLst>
              <a:ext uri="{FF2B5EF4-FFF2-40B4-BE49-F238E27FC236}">
                <a16:creationId xmlns:a16="http://schemas.microsoft.com/office/drawing/2014/main" id="{007C672D-12E4-AF88-E82A-C6D481D35B9E}"/>
              </a:ext>
            </a:extLst>
          </p:cNvPr>
          <p:cNvPicPr>
            <a:picLocks noChangeAspect="1"/>
          </p:cNvPicPr>
          <p:nvPr/>
        </p:nvPicPr>
        <p:blipFill>
          <a:blip r:embed="rId2"/>
          <a:stretch>
            <a:fillRect/>
          </a:stretch>
        </p:blipFill>
        <p:spPr>
          <a:xfrm>
            <a:off x="8190670" y="3844243"/>
            <a:ext cx="3519771" cy="2765184"/>
          </a:xfrm>
          <a:prstGeom prst="rect">
            <a:avLst/>
          </a:prstGeom>
        </p:spPr>
      </p:pic>
    </p:spTree>
    <p:extLst>
      <p:ext uri="{BB962C8B-B14F-4D97-AF65-F5344CB8AC3E}">
        <p14:creationId xmlns:p14="http://schemas.microsoft.com/office/powerpoint/2010/main" val="389436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88BA-81E3-1E8F-C37E-787FE358A35D}"/>
              </a:ext>
            </a:extLst>
          </p:cNvPr>
          <p:cNvSpPr>
            <a:spLocks noGrp="1"/>
          </p:cNvSpPr>
          <p:nvPr>
            <p:ph type="title" idx="4294967295"/>
          </p:nvPr>
        </p:nvSpPr>
        <p:spPr>
          <a:xfrm>
            <a:off x="0" y="149225"/>
            <a:ext cx="9382125" cy="2079625"/>
          </a:xfrm>
        </p:spPr>
        <p:txBody>
          <a:bodyPr vert="horz" lIns="91440" tIns="45720" rIns="91440" bIns="45720" rtlCol="0" anchor="ctr">
            <a:normAutofit/>
          </a:bodyPr>
          <a:lstStyle/>
          <a:p>
            <a:r>
              <a:rPr lang="en-US" sz="4000" b="1" u="sng"/>
              <a:t>SYSTEM ARCHITECTURE:</a:t>
            </a:r>
            <a:endParaRPr lang="en-US" sz="4000" b="1" u="sng" kern="1200">
              <a:solidFill>
                <a:schemeClr val="tx2"/>
              </a:solidFill>
              <a:latin typeface="+mj-lt"/>
            </a:endParaRPr>
          </a:p>
        </p:txBody>
      </p:sp>
      <p:pic>
        <p:nvPicPr>
          <p:cNvPr id="4" name="Content Placeholder 3" descr="A diagram of a forest classification&#10;&#10;Description automatically generated">
            <a:extLst>
              <a:ext uri="{FF2B5EF4-FFF2-40B4-BE49-F238E27FC236}">
                <a16:creationId xmlns:a16="http://schemas.microsoft.com/office/drawing/2014/main" id="{4AB60F49-7A57-7282-E192-2B4BE89A93C7}"/>
              </a:ext>
            </a:extLst>
          </p:cNvPr>
          <p:cNvPicPr>
            <a:picLocks noGrp="1" noChangeAspect="1"/>
          </p:cNvPicPr>
          <p:nvPr>
            <p:ph idx="4294967295"/>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3000" contrast="2000"/>
                    </a14:imgEffect>
                  </a14:imgLayer>
                </a14:imgProps>
              </a:ext>
            </a:extLst>
          </a:blip>
          <a:srcRect l="-1010" t="-8907" r="-32943" b="-3359"/>
          <a:stretch/>
        </p:blipFill>
        <p:spPr>
          <a:xfrm>
            <a:off x="0" y="1719263"/>
            <a:ext cx="14497050" cy="4813300"/>
          </a:xfrm>
          <a:prstGeom prst="rect">
            <a:avLst/>
          </a:prstGeom>
        </p:spPr>
      </p:pic>
    </p:spTree>
    <p:extLst>
      <p:ext uri="{BB962C8B-B14F-4D97-AF65-F5344CB8AC3E}">
        <p14:creationId xmlns:p14="http://schemas.microsoft.com/office/powerpoint/2010/main" val="32316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C2D47-18BC-E9E5-BF40-37402730BBD9}"/>
              </a:ext>
            </a:extLst>
          </p:cNvPr>
          <p:cNvSpPr txBox="1"/>
          <p:nvPr/>
        </p:nvSpPr>
        <p:spPr>
          <a:xfrm>
            <a:off x="401935" y="90436"/>
            <a:ext cx="10842170" cy="646331"/>
          </a:xfrm>
          <a:prstGeom prst="rect">
            <a:avLst/>
          </a:prstGeom>
          <a:noFill/>
        </p:spPr>
        <p:txBody>
          <a:bodyPr wrap="square" rtlCol="0">
            <a:spAutoFit/>
          </a:bodyPr>
          <a:lstStyle/>
          <a:p>
            <a:r>
              <a:rPr lang="en-IN" sz="3600" b="1" u="sng" dirty="0">
                <a:effectLst>
                  <a:outerShdw blurRad="38100" dist="38100" dir="2700000" algn="tl">
                    <a:srgbClr val="000000">
                      <a:alpha val="43137"/>
                    </a:srgbClr>
                  </a:outerShdw>
                </a:effectLst>
              </a:rPr>
              <a:t>REQUIREMENTS</a:t>
            </a:r>
          </a:p>
        </p:txBody>
      </p:sp>
      <p:sp>
        <p:nvSpPr>
          <p:cNvPr id="6" name="TextBox 5">
            <a:extLst>
              <a:ext uri="{FF2B5EF4-FFF2-40B4-BE49-F238E27FC236}">
                <a16:creationId xmlns:a16="http://schemas.microsoft.com/office/drawing/2014/main" id="{8FC8B600-439B-FCDB-6F00-95B617F85D8C}"/>
              </a:ext>
            </a:extLst>
          </p:cNvPr>
          <p:cNvSpPr txBox="1"/>
          <p:nvPr/>
        </p:nvSpPr>
        <p:spPr>
          <a:xfrm>
            <a:off x="401935" y="934497"/>
            <a:ext cx="7697036" cy="2031325"/>
          </a:xfrm>
          <a:prstGeom prst="rect">
            <a:avLst/>
          </a:prstGeom>
          <a:noFill/>
        </p:spPr>
        <p:txBody>
          <a:bodyPr wrap="square" rtlCol="0">
            <a:spAutoFit/>
          </a:bodyPr>
          <a:lstStyle/>
          <a:p>
            <a:r>
              <a:rPr lang="en-IN" b="1" dirty="0"/>
              <a:t>HARDWARE REQUIREMENTS</a:t>
            </a:r>
            <a:r>
              <a:rPr lang="en-IN" dirty="0"/>
              <a:t>:</a:t>
            </a:r>
          </a:p>
          <a:p>
            <a:endParaRPr lang="en-IN" dirty="0"/>
          </a:p>
          <a:p>
            <a:pPr marL="285750" indent="-285750">
              <a:buFont typeface="Wingdings" panose="05000000000000000000" pitchFamily="2" charset="2"/>
              <a:buChar char="v"/>
            </a:pPr>
            <a:r>
              <a:rPr lang="en-IN" dirty="0"/>
              <a:t>Processor:i5 and above</a:t>
            </a:r>
          </a:p>
          <a:p>
            <a:pPr marL="285750" indent="-285750">
              <a:buFont typeface="Wingdings" panose="05000000000000000000" pitchFamily="2" charset="2"/>
              <a:buChar char="v"/>
            </a:pPr>
            <a:r>
              <a:rPr lang="en-IN" dirty="0"/>
              <a:t>Ram:4gb and above</a:t>
            </a:r>
          </a:p>
          <a:p>
            <a:pPr marL="285750" indent="-285750">
              <a:buFont typeface="Wingdings" panose="05000000000000000000" pitchFamily="2" charset="2"/>
              <a:buChar char="v"/>
            </a:pPr>
            <a:r>
              <a:rPr lang="en-IN" dirty="0"/>
              <a:t>Hard Disk:50gb</a:t>
            </a:r>
          </a:p>
          <a:p>
            <a:pPr marL="285750" indent="-285750">
              <a:buFont typeface="Wingdings" panose="05000000000000000000" pitchFamily="2" charset="2"/>
              <a:buChar char="v"/>
            </a:pPr>
            <a:r>
              <a:rPr lang="en-IN" dirty="0"/>
              <a:t>Operating System: Windows Only</a:t>
            </a:r>
          </a:p>
          <a:p>
            <a:pPr marL="285750" indent="-285750">
              <a:buFont typeface="Wingdings" panose="05000000000000000000" pitchFamily="2" charset="2"/>
              <a:buChar char="v"/>
            </a:pPr>
            <a:endParaRPr lang="en-IN" dirty="0"/>
          </a:p>
        </p:txBody>
      </p:sp>
      <p:sp>
        <p:nvSpPr>
          <p:cNvPr id="7" name="TextBox 6">
            <a:extLst>
              <a:ext uri="{FF2B5EF4-FFF2-40B4-BE49-F238E27FC236}">
                <a16:creationId xmlns:a16="http://schemas.microsoft.com/office/drawing/2014/main" id="{DA612C9E-CC72-0432-D850-DD7F9DF561CE}"/>
              </a:ext>
            </a:extLst>
          </p:cNvPr>
          <p:cNvSpPr txBox="1"/>
          <p:nvPr/>
        </p:nvSpPr>
        <p:spPr>
          <a:xfrm rot="10800000" flipV="1">
            <a:off x="401934" y="3402421"/>
            <a:ext cx="6099348" cy="1754326"/>
          </a:xfrm>
          <a:prstGeom prst="rect">
            <a:avLst/>
          </a:prstGeom>
          <a:noFill/>
        </p:spPr>
        <p:txBody>
          <a:bodyPr wrap="square" rtlCol="0">
            <a:spAutoFit/>
          </a:bodyPr>
          <a:lstStyle/>
          <a:p>
            <a:r>
              <a:rPr lang="en-IN" b="1" dirty="0"/>
              <a:t>SOFTWARE REQUIREMENTS</a:t>
            </a:r>
            <a:r>
              <a:rPr lang="en-IN" dirty="0"/>
              <a:t>:</a:t>
            </a:r>
          </a:p>
          <a:p>
            <a:endParaRPr lang="en-IN" dirty="0"/>
          </a:p>
          <a:p>
            <a:pPr marL="285750" indent="-285750">
              <a:buFont typeface="Wingdings" panose="05000000000000000000" pitchFamily="2" charset="2"/>
              <a:buChar char="v"/>
            </a:pPr>
            <a:r>
              <a:rPr lang="en-IN" dirty="0"/>
              <a:t>Visual Studio Community Version</a:t>
            </a:r>
          </a:p>
          <a:p>
            <a:pPr marL="285750" indent="-285750">
              <a:buFont typeface="Wingdings" panose="05000000000000000000" pitchFamily="2" charset="2"/>
              <a:buChar char="v"/>
            </a:pPr>
            <a:r>
              <a:rPr lang="en-IN" dirty="0"/>
              <a:t>NodeJS (Version 12.3.1)</a:t>
            </a:r>
          </a:p>
          <a:p>
            <a:pPr marL="285750" indent="-285750">
              <a:buFont typeface="Wingdings" panose="05000000000000000000" pitchFamily="2" charset="2"/>
              <a:buChar char="v"/>
            </a:pPr>
            <a:r>
              <a:rPr lang="en-IN" dirty="0"/>
              <a:t>Python IDLE (Python 3.7)</a:t>
            </a:r>
          </a:p>
          <a:p>
            <a:pPr marL="285750" indent="-285750">
              <a:buFont typeface="Wingdings" panose="05000000000000000000" pitchFamily="2" charset="2"/>
              <a:buChar char="v"/>
            </a:pPr>
            <a:r>
              <a:rPr lang="en-IN" dirty="0" err="1"/>
              <a:t>Database:SQLite</a:t>
            </a:r>
            <a:endParaRPr lang="en-IN" dirty="0"/>
          </a:p>
        </p:txBody>
      </p:sp>
      <p:pic>
        <p:nvPicPr>
          <p:cNvPr id="11" name="Picture 10" descr="A diagram of a person's head&#10;&#10;Description automatically generated">
            <a:extLst>
              <a:ext uri="{FF2B5EF4-FFF2-40B4-BE49-F238E27FC236}">
                <a16:creationId xmlns:a16="http://schemas.microsoft.com/office/drawing/2014/main" id="{DBA23E31-CADA-8877-8434-DDA84905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385810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542D-29D7-48A3-C503-207F0D106A0F}"/>
              </a:ext>
            </a:extLst>
          </p:cNvPr>
          <p:cNvSpPr>
            <a:spLocks noGrp="1"/>
          </p:cNvSpPr>
          <p:nvPr>
            <p:ph type="title"/>
          </p:nvPr>
        </p:nvSpPr>
        <p:spPr>
          <a:xfrm>
            <a:off x="190919" y="-546547"/>
            <a:ext cx="9539906" cy="1669292"/>
          </a:xfrm>
        </p:spPr>
        <p:txBody>
          <a:bodyPr>
            <a:normAutofit/>
          </a:bodyPr>
          <a:lstStyle/>
          <a:p>
            <a:r>
              <a:rPr lang="en-IN" sz="2800" b="1" u="sng" dirty="0"/>
              <a:t>RESULT ANALYSIS</a:t>
            </a:r>
          </a:p>
        </p:txBody>
      </p:sp>
      <p:pic>
        <p:nvPicPr>
          <p:cNvPr id="6" name="Content Placeholder 5" descr="A screenshot of a computer&#10;&#10;Description automatically generated">
            <a:extLst>
              <a:ext uri="{FF2B5EF4-FFF2-40B4-BE49-F238E27FC236}">
                <a16:creationId xmlns:a16="http://schemas.microsoft.com/office/drawing/2014/main" id="{4DBABF7A-A7C9-30E7-0979-ACA82E4DAF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760" y="1416251"/>
            <a:ext cx="5318760" cy="2707640"/>
          </a:xfrm>
        </p:spPr>
      </p:pic>
      <p:pic>
        <p:nvPicPr>
          <p:cNvPr id="8" name="Picture 7" descr="A screenshot of a computer&#10;&#10;Description automatically generated">
            <a:extLst>
              <a:ext uri="{FF2B5EF4-FFF2-40B4-BE49-F238E27FC236}">
                <a16:creationId xmlns:a16="http://schemas.microsoft.com/office/drawing/2014/main" id="{87F6B653-727D-C146-2AF8-9AF878D92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056" y="4208114"/>
            <a:ext cx="5684688" cy="2778250"/>
          </a:xfrm>
          <a:prstGeom prst="rect">
            <a:avLst/>
          </a:prstGeom>
        </p:spPr>
      </p:pic>
      <p:sp>
        <p:nvSpPr>
          <p:cNvPr id="9" name="TextBox 8">
            <a:extLst>
              <a:ext uri="{FF2B5EF4-FFF2-40B4-BE49-F238E27FC236}">
                <a16:creationId xmlns:a16="http://schemas.microsoft.com/office/drawing/2014/main" id="{5461351F-0494-9DF6-BCEF-301B10294B20}"/>
              </a:ext>
            </a:extLst>
          </p:cNvPr>
          <p:cNvSpPr txBox="1"/>
          <p:nvPr/>
        </p:nvSpPr>
        <p:spPr>
          <a:xfrm>
            <a:off x="190918" y="579119"/>
            <a:ext cx="10294202"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t>After setting path double click on RUN bar file to run the project and to get below screen </a:t>
            </a:r>
          </a:p>
        </p:txBody>
      </p:sp>
      <p:sp>
        <p:nvSpPr>
          <p:cNvPr id="10" name="TextBox 9">
            <a:extLst>
              <a:ext uri="{FF2B5EF4-FFF2-40B4-BE49-F238E27FC236}">
                <a16:creationId xmlns:a16="http://schemas.microsoft.com/office/drawing/2014/main" id="{914443D8-CB49-2044-5114-A41142D3F3DA}"/>
              </a:ext>
            </a:extLst>
          </p:cNvPr>
          <p:cNvSpPr txBox="1"/>
          <p:nvPr/>
        </p:nvSpPr>
        <p:spPr>
          <a:xfrm>
            <a:off x="190918" y="997685"/>
            <a:ext cx="4292753" cy="369332"/>
          </a:xfrm>
          <a:prstGeom prst="rect">
            <a:avLst/>
          </a:prstGeom>
          <a:noFill/>
        </p:spPr>
        <p:txBody>
          <a:bodyPr wrap="square" rtlCol="0">
            <a:spAutoFit/>
          </a:bodyPr>
          <a:lstStyle/>
          <a:p>
            <a:pPr marL="285750" indent="-285750">
              <a:buFont typeface="Arial" panose="020B0604020202020204" pitchFamily="34" charset="0"/>
              <a:buChar char="•"/>
            </a:pPr>
            <a:r>
              <a:rPr lang="en-IN" dirty="0"/>
              <a:t>Click on Upload dataset and train file </a:t>
            </a:r>
          </a:p>
        </p:txBody>
      </p:sp>
      <p:pic>
        <p:nvPicPr>
          <p:cNvPr id="12" name="Picture 11" descr="A screenshot of a computer&#10;&#10;Description automatically generated">
            <a:extLst>
              <a:ext uri="{FF2B5EF4-FFF2-40B4-BE49-F238E27FC236}">
                <a16:creationId xmlns:a16="http://schemas.microsoft.com/office/drawing/2014/main" id="{4ADD6CBB-E50D-523F-FE45-35257B0E30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367017"/>
            <a:ext cx="5737944" cy="2569379"/>
          </a:xfrm>
          <a:prstGeom prst="rect">
            <a:avLst/>
          </a:prstGeom>
        </p:spPr>
      </p:pic>
      <p:sp>
        <p:nvSpPr>
          <p:cNvPr id="13" name="TextBox 12">
            <a:extLst>
              <a:ext uri="{FF2B5EF4-FFF2-40B4-BE49-F238E27FC236}">
                <a16:creationId xmlns:a16="http://schemas.microsoft.com/office/drawing/2014/main" id="{93025CBB-1E15-44C0-12E9-87D91395B4F9}"/>
              </a:ext>
            </a:extLst>
          </p:cNvPr>
          <p:cNvSpPr txBox="1"/>
          <p:nvPr/>
        </p:nvSpPr>
        <p:spPr>
          <a:xfrm>
            <a:off x="6096000" y="962696"/>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Data set is uploaded and it displays the size of dataset</a:t>
            </a:r>
          </a:p>
        </p:txBody>
      </p:sp>
      <p:sp>
        <p:nvSpPr>
          <p:cNvPr id="15" name="TextBox 14">
            <a:extLst>
              <a:ext uri="{FF2B5EF4-FFF2-40B4-BE49-F238E27FC236}">
                <a16:creationId xmlns:a16="http://schemas.microsoft.com/office/drawing/2014/main" id="{D91A11E9-B875-A460-3C98-24C858095D10}"/>
              </a:ext>
            </a:extLst>
          </p:cNvPr>
          <p:cNvSpPr txBox="1"/>
          <p:nvPr/>
        </p:nvSpPr>
        <p:spPr>
          <a:xfrm>
            <a:off x="3379428" y="4605330"/>
            <a:ext cx="6096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Click on the Split dataset</a:t>
            </a:r>
          </a:p>
        </p:txBody>
      </p:sp>
      <p:sp>
        <p:nvSpPr>
          <p:cNvPr id="16" name="TextBox 15">
            <a:extLst>
              <a:ext uri="{FF2B5EF4-FFF2-40B4-BE49-F238E27FC236}">
                <a16:creationId xmlns:a16="http://schemas.microsoft.com/office/drawing/2014/main" id="{98480A10-1DCC-CEA1-3BC3-EE4E13FA634F}"/>
              </a:ext>
            </a:extLst>
          </p:cNvPr>
          <p:cNvSpPr txBox="1"/>
          <p:nvPr/>
        </p:nvSpPr>
        <p:spPr>
          <a:xfrm>
            <a:off x="190918" y="6278881"/>
            <a:ext cx="5959050"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t>Apply the following algorithms to get better result</a:t>
            </a:r>
          </a:p>
        </p:txBody>
      </p:sp>
    </p:spTree>
    <p:extLst>
      <p:ext uri="{BB962C8B-B14F-4D97-AF65-F5344CB8AC3E}">
        <p14:creationId xmlns:p14="http://schemas.microsoft.com/office/powerpoint/2010/main" val="33723091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344</TotalTime>
  <Words>1577</Words>
  <Application>Microsoft Office PowerPoint</Application>
  <PresentationFormat>Widescreen</PresentationFormat>
  <Paragraphs>136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ExploreVTI</vt:lpstr>
      <vt:lpstr>PowerPoint Presentation</vt:lpstr>
      <vt:lpstr>CONTENT</vt:lpstr>
      <vt:lpstr>ABSTRACT:</vt:lpstr>
      <vt:lpstr>INTRODUCTION:</vt:lpstr>
      <vt:lpstr>EXISTING SYSTEM:</vt:lpstr>
      <vt:lpstr>PROPOSED SYSTEM:</vt:lpstr>
      <vt:lpstr>SYSTEM ARCHITECTURE:</vt:lpstr>
      <vt:lpstr>PowerPoint Presentation</vt:lpstr>
      <vt:lpstr>RESULT ANALYSIS</vt:lpstr>
      <vt:lpstr>PowerPoint Presentation</vt:lpstr>
      <vt:lpstr>PowerPoint Presentation</vt:lpstr>
      <vt:lpstr>PowerPoint Presentation</vt:lpstr>
      <vt:lpstr>ADVANTAGES</vt:lpstr>
      <vt:lpstr>APPLICATIONS</vt:lpstr>
      <vt:lpstr>PowerPoint Presentation</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Harshitha Nakka</dc:creator>
  <cp:lastModifiedBy>Harshitha Nakka</cp:lastModifiedBy>
  <cp:revision>60</cp:revision>
  <dcterms:created xsi:type="dcterms:W3CDTF">2024-07-10T14:05:11Z</dcterms:created>
  <dcterms:modified xsi:type="dcterms:W3CDTF">2024-09-20T16:09:11Z</dcterms:modified>
</cp:coreProperties>
</file>